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72" r:id="rId3"/>
    <p:sldId id="266" r:id="rId4"/>
    <p:sldId id="263" r:id="rId5"/>
    <p:sldId id="264" r:id="rId6"/>
    <p:sldId id="265" r:id="rId7"/>
    <p:sldId id="273" r:id="rId8"/>
    <p:sldId id="270" r:id="rId9"/>
    <p:sldId id="274" r:id="rId10"/>
  </p:sldIdLst>
  <p:sldSz cx="9144000" cy="6858000" type="letter"/>
  <p:notesSz cx="9296400" cy="688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2"/>
    <a:srgbClr val="FF950E"/>
    <a:srgbClr val="FF8B02"/>
    <a:srgbClr val="FF9002"/>
    <a:srgbClr val="FFD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5" autoAdjust="0"/>
    <p:restoredTop sz="95838" autoAdjust="0"/>
  </p:normalViewPr>
  <p:slideViewPr>
    <p:cSldViewPr snapToGrid="0" snapToObjects="1">
      <p:cViewPr varScale="1">
        <p:scale>
          <a:sx n="120" d="100"/>
          <a:sy n="120" d="100"/>
        </p:scale>
        <p:origin x="109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119E405A-2F73-244F-8FE1-027F8A2BDFF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A66106D5-64BA-C849-A80D-7D2FDDB9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5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325433DC-0F38-3E4B-A547-C4FDF825D5D8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00388" y="860425"/>
            <a:ext cx="3095625" cy="232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11873"/>
            <a:ext cx="7437119" cy="2709714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851ABA11-A19C-3E46-B99A-9DEC51A1F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6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46124"/>
            <a:ext cx="1887192" cy="759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27824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480" y="1569721"/>
            <a:ext cx="7193280" cy="1481714"/>
          </a:xfrm>
        </p:spPr>
        <p:txBody>
          <a:bodyPr/>
          <a:lstStyle/>
          <a:p>
            <a:r>
              <a:rPr lang="en-US" sz="2400" b="1" dirty="0">
                <a:solidFill>
                  <a:prstClr val="black"/>
                </a:solidFill>
              </a:rPr>
              <a:t>Module 1.2</a:t>
            </a:r>
            <a:br>
              <a:rPr lang="en-US" sz="2400" dirty="0"/>
            </a:br>
            <a:r>
              <a:rPr lang="en-US" sz="2400" b="1" dirty="0">
                <a:solidFill>
                  <a:prstClr val="black"/>
                </a:solidFill>
              </a:rPr>
              <a:t> Cyber Security Objectives</a:t>
            </a:r>
            <a:br>
              <a:rPr lang="en-US" sz="2400" b="1" dirty="0">
                <a:solidFill>
                  <a:prstClr val="black"/>
                </a:solidFill>
              </a:rPr>
            </a:br>
            <a:endParaRPr lang="en-US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11880"/>
            <a:ext cx="6858000" cy="1481714"/>
          </a:xfrm>
        </p:spPr>
        <p:txBody>
          <a:bodyPr>
            <a:noAutofit/>
          </a:bodyPr>
          <a:lstStyle/>
          <a:p>
            <a:r>
              <a:rPr lang="en-US" sz="2400" dirty="0"/>
              <a:t>Ravi Sandhu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Spring 2021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1818728" y="311384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1495C5-4CD5-4E35-AC32-77E529A3F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61"/>
    </mc:Choice>
    <mc:Fallback>
      <p:transition spd="slow" advTm="35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Natural vs Cyber Science</a:t>
            </a:r>
            <a:endParaRPr lang="en-US" sz="3200" dirty="0">
              <a:solidFill>
                <a:srgbClr val="C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5D2BE-D8A7-45C5-BA62-FFAF1A96D285}"/>
              </a:ext>
            </a:extLst>
          </p:cNvPr>
          <p:cNvSpPr txBox="1"/>
          <p:nvPr/>
        </p:nvSpPr>
        <p:spPr>
          <a:xfrm>
            <a:off x="745263" y="1163525"/>
            <a:ext cx="2847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Elephant Problem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721BC0-F452-46BF-AA6B-EEB3E9EF6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2" y="1931127"/>
            <a:ext cx="3989236" cy="22439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37F12F-7421-403B-B24C-1809B2517F80}"/>
              </a:ext>
            </a:extLst>
          </p:cNvPr>
          <p:cNvSpPr txBox="1"/>
          <p:nvPr/>
        </p:nvSpPr>
        <p:spPr>
          <a:xfrm>
            <a:off x="4830185" y="1163525"/>
            <a:ext cx="3947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Cyber-Elephant Problem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72AB343-0C4B-4CB2-B0E9-E3328F85533D}"/>
              </a:ext>
            </a:extLst>
          </p:cNvPr>
          <p:cNvGrpSpPr/>
          <p:nvPr/>
        </p:nvGrpSpPr>
        <p:grpSpPr>
          <a:xfrm>
            <a:off x="4664013" y="1931127"/>
            <a:ext cx="4279855" cy="3265962"/>
            <a:chOff x="1458912" y="1128077"/>
            <a:chExt cx="7307915" cy="557667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133454-9C07-4B40-BE24-E93C84BA2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912" y="1129600"/>
              <a:ext cx="3177095" cy="231828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14B9832-B026-46A2-9013-6857660A8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200" y="1128077"/>
              <a:ext cx="3093080" cy="231981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239D541-8F42-4386-AB27-7D61FFB1B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912" y="3845368"/>
              <a:ext cx="3177095" cy="285938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AA1FC9C-F872-4D23-8071-05F5443E4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376" y="3985577"/>
              <a:ext cx="3087451" cy="2451799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AD46811-C60F-42A0-B27E-5983E237AA1D}"/>
              </a:ext>
            </a:extLst>
          </p:cNvPr>
          <p:cNvSpPr txBox="1"/>
          <p:nvPr/>
        </p:nvSpPr>
        <p:spPr>
          <a:xfrm>
            <a:off x="249936" y="4426180"/>
            <a:ext cx="38771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400" b="1" u="sng" dirty="0">
                <a:solidFill>
                  <a:srgbClr val="C00000"/>
                </a:solidFill>
              </a:rPr>
              <a:t>Applied vs Foundational Science</a:t>
            </a:r>
            <a:r>
              <a:rPr lang="en-US" sz="1400" b="1" dirty="0">
                <a:solidFill>
                  <a:srgbClr val="C00000"/>
                </a:solidFill>
              </a:rPr>
              <a:t>: C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yber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-elephants require applied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/>
              </a:rPr>
              <a:t>foundational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combined</a:t>
            </a:r>
          </a:p>
          <a:p>
            <a:pPr lvl="0">
              <a:defRPr/>
            </a:pPr>
            <a:endParaRPr lang="en-US" sz="1400" b="1" dirty="0">
              <a:solidFill>
                <a:srgbClr val="C00000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1400" b="1" u="sng" dirty="0">
                <a:solidFill>
                  <a:srgbClr val="C00000"/>
                </a:solidFill>
              </a:rPr>
              <a:t>Present vs Future Focus</a:t>
            </a:r>
            <a:r>
              <a:rPr lang="en-US" sz="1400" b="1" dirty="0">
                <a:solidFill>
                  <a:srgbClr val="C00000"/>
                </a:solidFill>
              </a:rPr>
              <a:t>: Rapidly evolving cyber-elephants require future focus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E6824B-5170-4A7E-BD6B-92CD47A11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37"/>
    </mc:Choice>
    <mc:Fallback>
      <p:transition spd="slow" advTm="90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Risk Triangle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4CBEEF5-184B-4EDA-B07E-99887590C5B7}"/>
              </a:ext>
            </a:extLst>
          </p:cNvPr>
          <p:cNvSpPr/>
          <p:nvPr/>
        </p:nvSpPr>
        <p:spPr>
          <a:xfrm>
            <a:off x="3168594" y="2014270"/>
            <a:ext cx="2806811" cy="24196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298BA7-3FCA-47D7-A885-B6C839936230}"/>
              </a:ext>
            </a:extLst>
          </p:cNvPr>
          <p:cNvSpPr/>
          <p:nvPr/>
        </p:nvSpPr>
        <p:spPr>
          <a:xfrm>
            <a:off x="3999506" y="2866842"/>
            <a:ext cx="1144988" cy="1224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A7DC2-D9B9-41A1-91CF-97496974831F}"/>
              </a:ext>
            </a:extLst>
          </p:cNvPr>
          <p:cNvSpPr txBox="1"/>
          <p:nvPr/>
        </p:nvSpPr>
        <p:spPr>
          <a:xfrm>
            <a:off x="4128108" y="1598327"/>
            <a:ext cx="88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Threats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E1E9EE-8E0F-4F6C-94A3-BE1D39550E5B}"/>
              </a:ext>
            </a:extLst>
          </p:cNvPr>
          <p:cNvSpPr txBox="1"/>
          <p:nvPr/>
        </p:nvSpPr>
        <p:spPr>
          <a:xfrm>
            <a:off x="2396050" y="4462117"/>
            <a:ext cx="152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Vulnerabilities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3618B5-F0E0-4085-86F3-24DB89C48C4F}"/>
              </a:ext>
            </a:extLst>
          </p:cNvPr>
          <p:cNvSpPr txBox="1"/>
          <p:nvPr/>
        </p:nvSpPr>
        <p:spPr>
          <a:xfrm>
            <a:off x="5569936" y="4471384"/>
            <a:ext cx="778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D188E3-84BB-4404-98C3-307AD02A5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673"/>
    </mc:Choice>
    <mc:Fallback>
      <p:transition spd="slow" advTm="144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Security Objectives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278EFB79-08C4-4BD5-A250-850CE12BD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05" y="3752850"/>
            <a:ext cx="1870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INTEGRITY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modification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F64BF14F-8156-43EE-8D15-6E9BF6755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8005" y="3752850"/>
            <a:ext cx="23971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AVAILABILITY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access</a:t>
            </a:r>
          </a:p>
        </p:txBody>
      </p:sp>
      <p:grpSp>
        <p:nvGrpSpPr>
          <p:cNvPr id="16" name="Group 6">
            <a:extLst>
              <a:ext uri="{FF2B5EF4-FFF2-40B4-BE49-F238E27FC236}">
                <a16:creationId xmlns:a16="http://schemas.microsoft.com/office/drawing/2014/main" id="{CA5C10BC-01B5-4C64-BE2A-CE3A936136DD}"/>
              </a:ext>
            </a:extLst>
          </p:cNvPr>
          <p:cNvGrpSpPr>
            <a:grpSpLocks/>
          </p:cNvGrpSpPr>
          <p:nvPr/>
        </p:nvGrpSpPr>
        <p:grpSpPr bwMode="auto">
          <a:xfrm>
            <a:off x="2537143" y="2274888"/>
            <a:ext cx="2973387" cy="1765300"/>
            <a:chOff x="1917" y="1988"/>
            <a:chExt cx="1873" cy="1112"/>
          </a:xfrm>
        </p:grpSpPr>
        <p:sp>
          <p:nvSpPr>
            <p:cNvPr id="17" name="Oval 7">
              <a:extLst>
                <a:ext uri="{FF2B5EF4-FFF2-40B4-BE49-F238E27FC236}">
                  <a16:creationId xmlns:a16="http://schemas.microsoft.com/office/drawing/2014/main" id="{CF2E09A0-DE07-4B57-A0AA-C9DB36F8B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988"/>
              <a:ext cx="1114" cy="111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Oval 8">
              <a:extLst>
                <a:ext uri="{FF2B5EF4-FFF2-40B4-BE49-F238E27FC236}">
                  <a16:creationId xmlns:a16="http://schemas.microsoft.com/office/drawing/2014/main" id="{046FD54A-A5AC-447E-AEA8-0A8A4A896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1988"/>
              <a:ext cx="1114" cy="111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" name="Rectangle 9">
            <a:extLst>
              <a:ext uri="{FF2B5EF4-FFF2-40B4-BE49-F238E27FC236}">
                <a16:creationId xmlns:a16="http://schemas.microsoft.com/office/drawing/2014/main" id="{7D27333C-856F-4A07-9162-4C7CE6999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805" y="4895850"/>
            <a:ext cx="30400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CONFIDENTIALITY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disclosure</a:t>
            </a:r>
          </a:p>
        </p:txBody>
      </p:sp>
      <p:sp>
        <p:nvSpPr>
          <p:cNvPr id="20" name="Oval 10">
            <a:extLst>
              <a:ext uri="{FF2B5EF4-FFF2-40B4-BE49-F238E27FC236}">
                <a16:creationId xmlns:a16="http://schemas.microsoft.com/office/drawing/2014/main" id="{B08E0692-28FA-4076-AE05-1118F8E9B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043" y="2905125"/>
            <a:ext cx="1766887" cy="17653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ECB6FA-013D-480C-AB5C-9804D27DA2C2}"/>
              </a:ext>
            </a:extLst>
          </p:cNvPr>
          <p:cNvSpPr txBox="1"/>
          <p:nvPr/>
        </p:nvSpPr>
        <p:spPr>
          <a:xfrm>
            <a:off x="4976811" y="1390650"/>
            <a:ext cx="3232152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Control of read and write is fundamental to all three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B3D9B0-30C1-4994-81FF-D9B8F8131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7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57"/>
    </mc:Choice>
    <mc:Fallback>
      <p:transition spd="slow" advTm="15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Security Objectives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D252D3-EECE-49DC-B80B-0277FB401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" y="3752850"/>
            <a:ext cx="1870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 dirty="0">
                <a:solidFill>
                  <a:srgbClr val="000000"/>
                </a:solidFill>
              </a:rPr>
              <a:t>INTEGRITY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 dirty="0">
                <a:solidFill>
                  <a:srgbClr val="000000"/>
                </a:solidFill>
              </a:rPr>
              <a:t>modification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E6BFDA-462E-41F2-9148-C67435B30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0845" y="3752850"/>
            <a:ext cx="23971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AVAILABILITY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access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2B930605-76BB-484B-8A84-771FC9196CB0}"/>
              </a:ext>
            </a:extLst>
          </p:cNvPr>
          <p:cNvGrpSpPr>
            <a:grpSpLocks/>
          </p:cNvGrpSpPr>
          <p:nvPr/>
        </p:nvGrpSpPr>
        <p:grpSpPr bwMode="auto">
          <a:xfrm>
            <a:off x="2399983" y="2274888"/>
            <a:ext cx="2973387" cy="1765300"/>
            <a:chOff x="1917" y="1988"/>
            <a:chExt cx="1873" cy="1112"/>
          </a:xfrm>
        </p:grpSpPr>
        <p:sp>
          <p:nvSpPr>
            <p:cNvPr id="14" name="Oval 7">
              <a:extLst>
                <a:ext uri="{FF2B5EF4-FFF2-40B4-BE49-F238E27FC236}">
                  <a16:creationId xmlns:a16="http://schemas.microsoft.com/office/drawing/2014/main" id="{C4C6B9F0-3C37-47D1-AA96-D22740D7F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988"/>
              <a:ext cx="1114" cy="111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8">
              <a:extLst>
                <a:ext uri="{FF2B5EF4-FFF2-40B4-BE49-F238E27FC236}">
                  <a16:creationId xmlns:a16="http://schemas.microsoft.com/office/drawing/2014/main" id="{472F2195-A73D-40C8-A492-9984069B6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1988"/>
              <a:ext cx="1114" cy="111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Rectangle 9">
            <a:extLst>
              <a:ext uri="{FF2B5EF4-FFF2-40B4-BE49-F238E27FC236}">
                <a16:creationId xmlns:a16="http://schemas.microsoft.com/office/drawing/2014/main" id="{37CB4946-8CAB-4D83-B70A-74B42D02D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645" y="4895850"/>
            <a:ext cx="30400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CONFIDENTIALITY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disclosure</a:t>
            </a:r>
          </a:p>
        </p:txBody>
      </p:sp>
      <p:sp>
        <p:nvSpPr>
          <p:cNvPr id="17" name="Oval 10">
            <a:extLst>
              <a:ext uri="{FF2B5EF4-FFF2-40B4-BE49-F238E27FC236}">
                <a16:creationId xmlns:a16="http://schemas.microsoft.com/office/drawing/2014/main" id="{8DA8DD81-08E2-4CE4-B628-27194CAD5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883" y="2905125"/>
            <a:ext cx="1766887" cy="17653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AAC9A533-A509-4B72-B562-374062D52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233" y="1652588"/>
            <a:ext cx="1766887" cy="17653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262BA6DD-4F06-4A8D-B2B0-09E5DC85B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6983" y="1055688"/>
            <a:ext cx="12350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defTabSz="895350" eaLnBrk="0">
              <a:lnSpc>
                <a:spcPct val="90000"/>
              </a:lnSpc>
            </a:pPr>
            <a:r>
              <a:rPr lang="en-US" sz="2400" b="1">
                <a:solidFill>
                  <a:srgbClr val="000000"/>
                </a:solidFill>
              </a:rPr>
              <a:t>USAGE</a:t>
            </a:r>
          </a:p>
          <a:p>
            <a:pPr algn="ctr" defTabSz="895350" eaLnBrk="0">
              <a:lnSpc>
                <a:spcPct val="90000"/>
              </a:lnSpc>
            </a:pPr>
            <a:r>
              <a:rPr lang="en-US" sz="2400" b="1">
                <a:solidFill>
                  <a:srgbClr val="000000"/>
                </a:solidFill>
              </a:rPr>
              <a:t>purpose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000CF7-DC2A-41F6-BFF7-97EC3335DB95}"/>
              </a:ext>
            </a:extLst>
          </p:cNvPr>
          <p:cNvSpPr txBox="1"/>
          <p:nvPr/>
        </p:nvSpPr>
        <p:spPr>
          <a:xfrm>
            <a:off x="6302059" y="1789797"/>
            <a:ext cx="2608262" cy="9233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Covers privacy and intellectual property protection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62C353-9720-4674-857E-52F8919EE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7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16"/>
    </mc:Choice>
    <mc:Fallback>
      <p:transition spd="slow" advTm="194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Security Objectives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592170E2-6AFB-4CB7-91BA-AE672FCD4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85" y="3463290"/>
            <a:ext cx="1870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INTEGRITY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modification</a:t>
            </a: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FB2703AD-4BAB-460C-81C1-6AADC3BCF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7985" y="3463290"/>
            <a:ext cx="23971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AVAILABILITY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access</a:t>
            </a:r>
          </a:p>
        </p:txBody>
      </p:sp>
      <p:grpSp>
        <p:nvGrpSpPr>
          <p:cNvPr id="23" name="Group 6">
            <a:extLst>
              <a:ext uri="{FF2B5EF4-FFF2-40B4-BE49-F238E27FC236}">
                <a16:creationId xmlns:a16="http://schemas.microsoft.com/office/drawing/2014/main" id="{625D0A62-5E4B-4758-83EB-0522038D6D0C}"/>
              </a:ext>
            </a:extLst>
          </p:cNvPr>
          <p:cNvGrpSpPr>
            <a:grpSpLocks/>
          </p:cNvGrpSpPr>
          <p:nvPr/>
        </p:nvGrpSpPr>
        <p:grpSpPr bwMode="auto">
          <a:xfrm>
            <a:off x="2377123" y="1985328"/>
            <a:ext cx="2973387" cy="1765300"/>
            <a:chOff x="1917" y="1988"/>
            <a:chExt cx="1873" cy="1112"/>
          </a:xfrm>
        </p:grpSpPr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9577EB93-D2BC-444D-832D-134F8445A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988"/>
              <a:ext cx="1114" cy="111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8">
              <a:extLst>
                <a:ext uri="{FF2B5EF4-FFF2-40B4-BE49-F238E27FC236}">
                  <a16:creationId xmlns:a16="http://schemas.microsoft.com/office/drawing/2014/main" id="{AA1AEA6D-33A6-4C3E-9CCE-159EA5C76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1988"/>
              <a:ext cx="1114" cy="111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9">
            <a:extLst>
              <a:ext uri="{FF2B5EF4-FFF2-40B4-BE49-F238E27FC236}">
                <a16:creationId xmlns:a16="http://schemas.microsoft.com/office/drawing/2014/main" id="{7491142B-DDCC-4372-8B14-27A56094F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785" y="4606290"/>
            <a:ext cx="30400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CONFIDENTIALITY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disclosure</a:t>
            </a:r>
          </a:p>
        </p:txBody>
      </p:sp>
      <p:sp>
        <p:nvSpPr>
          <p:cNvPr id="27" name="Oval 10">
            <a:extLst>
              <a:ext uri="{FF2B5EF4-FFF2-40B4-BE49-F238E27FC236}">
                <a16:creationId xmlns:a16="http://schemas.microsoft.com/office/drawing/2014/main" id="{5CEAF2F3-EF59-4FFB-9809-98077CA9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023" y="2615565"/>
            <a:ext cx="1766887" cy="17653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id="{24A4BCFE-9F59-4545-8812-0EC6E0046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373" y="1363028"/>
            <a:ext cx="1766887" cy="17653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D34DD05-F366-41F3-AF79-4C5429221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103" y="1025208"/>
            <a:ext cx="12350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defTabSz="895350" eaLnBrk="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USAGE</a:t>
            </a:r>
          </a:p>
          <a:p>
            <a:pPr algn="ctr" defTabSz="895350" eaLnBrk="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purpose</a:t>
            </a:r>
          </a:p>
        </p:txBody>
      </p:sp>
      <p:sp>
        <p:nvSpPr>
          <p:cNvPr id="30" name="Oval 19">
            <a:extLst>
              <a:ext uri="{FF2B5EF4-FFF2-40B4-BE49-F238E27FC236}">
                <a16:creationId xmlns:a16="http://schemas.microsoft.com/office/drawing/2014/main" id="{95AAA5E9-A9A6-4BE5-9F82-C365ED9E2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998" y="1299528"/>
            <a:ext cx="4814887" cy="4810125"/>
          </a:xfrm>
          <a:prstGeom prst="ellipse">
            <a:avLst/>
          </a:prstGeom>
          <a:solidFill>
            <a:srgbClr val="FFFFFF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USAGE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7E56F2-DF50-43AB-8B47-69922642F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710"/>
    </mc:Choice>
    <mc:Fallback>
      <p:transition spd="slow" advTm="10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7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Security Tradeoffs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D252D3-EECE-49DC-B80B-0277FB401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" y="3752850"/>
            <a:ext cx="18700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 dirty="0">
                <a:solidFill>
                  <a:srgbClr val="000000"/>
                </a:solidFill>
              </a:rPr>
              <a:t>INTEGRITY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 dirty="0">
                <a:solidFill>
                  <a:srgbClr val="000000"/>
                </a:solidFill>
              </a:rPr>
              <a:t>modification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E6BFDA-462E-41F2-9148-C67435B30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0845" y="3752850"/>
            <a:ext cx="23971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AVAILABILITY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access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2B930605-76BB-484B-8A84-771FC9196CB0}"/>
              </a:ext>
            </a:extLst>
          </p:cNvPr>
          <p:cNvGrpSpPr>
            <a:grpSpLocks/>
          </p:cNvGrpSpPr>
          <p:nvPr/>
        </p:nvGrpSpPr>
        <p:grpSpPr bwMode="auto">
          <a:xfrm>
            <a:off x="2399983" y="2274888"/>
            <a:ext cx="2973387" cy="1765300"/>
            <a:chOff x="1917" y="1988"/>
            <a:chExt cx="1873" cy="1112"/>
          </a:xfrm>
        </p:grpSpPr>
        <p:sp>
          <p:nvSpPr>
            <p:cNvPr id="14" name="Oval 7">
              <a:extLst>
                <a:ext uri="{FF2B5EF4-FFF2-40B4-BE49-F238E27FC236}">
                  <a16:creationId xmlns:a16="http://schemas.microsoft.com/office/drawing/2014/main" id="{C4C6B9F0-3C37-47D1-AA96-D22740D7F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988"/>
              <a:ext cx="1114" cy="111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8">
              <a:extLst>
                <a:ext uri="{FF2B5EF4-FFF2-40B4-BE49-F238E27FC236}">
                  <a16:creationId xmlns:a16="http://schemas.microsoft.com/office/drawing/2014/main" id="{472F2195-A73D-40C8-A492-9984069B6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1988"/>
              <a:ext cx="1114" cy="111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Rectangle 9">
            <a:extLst>
              <a:ext uri="{FF2B5EF4-FFF2-40B4-BE49-F238E27FC236}">
                <a16:creationId xmlns:a16="http://schemas.microsoft.com/office/drawing/2014/main" id="{37CB4946-8CAB-4D83-B70A-74B42D02D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645" y="4895850"/>
            <a:ext cx="30400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CONFIDENTIALITY</a:t>
            </a:r>
          </a:p>
          <a:p>
            <a:pPr algn="ctr" defTabSz="895350" eaLnBrk="0">
              <a:lnSpc>
                <a:spcPct val="87000"/>
              </a:lnSpc>
            </a:pPr>
            <a:r>
              <a:rPr lang="en-US" sz="2400" b="1">
                <a:solidFill>
                  <a:srgbClr val="000000"/>
                </a:solidFill>
              </a:rPr>
              <a:t>disclosure</a:t>
            </a:r>
          </a:p>
        </p:txBody>
      </p:sp>
      <p:sp>
        <p:nvSpPr>
          <p:cNvPr id="17" name="Oval 10">
            <a:extLst>
              <a:ext uri="{FF2B5EF4-FFF2-40B4-BE49-F238E27FC236}">
                <a16:creationId xmlns:a16="http://schemas.microsoft.com/office/drawing/2014/main" id="{8DA8DD81-08E2-4CE4-B628-27194CAD5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883" y="2905125"/>
            <a:ext cx="1766887" cy="17653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AAC9A533-A509-4B72-B562-374062D52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233" y="1652588"/>
            <a:ext cx="1766887" cy="17653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262BA6DD-4F06-4A8D-B2B0-09E5DC85B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6983" y="1055688"/>
            <a:ext cx="12350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defTabSz="895350" eaLnBrk="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USAGE</a:t>
            </a:r>
          </a:p>
          <a:p>
            <a:pPr algn="ctr" defTabSz="895350" eaLnBrk="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</a:rPr>
              <a:t>purpose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000CF7-DC2A-41F6-BFF7-97EC3335DB95}"/>
              </a:ext>
            </a:extLst>
          </p:cNvPr>
          <p:cNvSpPr txBox="1"/>
          <p:nvPr/>
        </p:nvSpPr>
        <p:spPr>
          <a:xfrm>
            <a:off x="6302059" y="1789797"/>
            <a:ext cx="2608262" cy="95410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Evaluation of tradeoffs requires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application context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47400E-D1F4-47B9-A9DF-2A32716E1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7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16"/>
    </mc:Choice>
    <mc:Fallback>
      <p:transition spd="slow" advTm="192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40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Security Tradeoffs</a:t>
            </a:r>
            <a:endParaRPr lang="en-US" sz="4000" dirty="0">
              <a:solidFill>
                <a:srgbClr val="131F49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38B358-7F5F-B447-BAA6-9DEBC7D8C746}"/>
              </a:ext>
            </a:extLst>
          </p:cNvPr>
          <p:cNvSpPr txBox="1"/>
          <p:nvPr/>
        </p:nvSpPr>
        <p:spPr>
          <a:xfrm>
            <a:off x="722383" y="4028154"/>
            <a:ext cx="3549650" cy="147732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Cannot have it all within CIAU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Need to reconcile with non-Security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Evaluation of tradeoffs requires application context</a:t>
            </a:r>
          </a:p>
        </p:txBody>
      </p:sp>
      <p:grpSp>
        <p:nvGrpSpPr>
          <p:cNvPr id="25" name="Group 6">
            <a:extLst>
              <a:ext uri="{FF2B5EF4-FFF2-40B4-BE49-F238E27FC236}">
                <a16:creationId xmlns:a16="http://schemas.microsoft.com/office/drawing/2014/main" id="{47699A8B-E9F3-ED47-ACA9-C68EEECEA3FA}"/>
              </a:ext>
            </a:extLst>
          </p:cNvPr>
          <p:cNvGrpSpPr>
            <a:grpSpLocks/>
          </p:cNvGrpSpPr>
          <p:nvPr/>
        </p:nvGrpSpPr>
        <p:grpSpPr bwMode="auto">
          <a:xfrm>
            <a:off x="1720785" y="1764101"/>
            <a:ext cx="1605117" cy="978055"/>
            <a:chOff x="1917" y="1988"/>
            <a:chExt cx="1873" cy="1112"/>
          </a:xfrm>
        </p:grpSpPr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6D326801-7D52-5B47-AC78-4AA1E3E46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988"/>
              <a:ext cx="1114" cy="111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Oval 8">
              <a:extLst>
                <a:ext uri="{FF2B5EF4-FFF2-40B4-BE49-F238E27FC236}">
                  <a16:creationId xmlns:a16="http://schemas.microsoft.com/office/drawing/2014/main" id="{4DDF789E-4F86-E54D-A249-5B5DE7FAD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1988"/>
              <a:ext cx="1114" cy="111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Rectangle 4">
            <a:extLst>
              <a:ext uri="{FF2B5EF4-FFF2-40B4-BE49-F238E27FC236}">
                <a16:creationId xmlns:a16="http://schemas.microsoft.com/office/drawing/2014/main" id="{5128336B-FB92-9C47-BC62-7E4161252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314" y="2770576"/>
            <a:ext cx="751360" cy="37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algn="ctr" defTabSz="895350" eaLnBrk="0">
              <a:lnSpc>
                <a:spcPct val="87000"/>
              </a:lnSpc>
            </a:pPr>
            <a:r>
              <a:rPr lang="en-US" sz="2400" b="1" dirty="0">
                <a:solidFill>
                  <a:srgbClr val="000000"/>
                </a:solidFill>
              </a:rPr>
              <a:t>CIAU</a:t>
            </a:r>
          </a:p>
        </p:txBody>
      </p:sp>
      <p:sp>
        <p:nvSpPr>
          <p:cNvPr id="34" name="Oval 10">
            <a:extLst>
              <a:ext uri="{FF2B5EF4-FFF2-40B4-BE49-F238E27FC236}">
                <a16:creationId xmlns:a16="http://schemas.microsoft.com/office/drawing/2014/main" id="{4BFFA43A-B7B7-4E4D-9340-62A635D6F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798" y="1184629"/>
            <a:ext cx="953815" cy="978055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9807658E-87EC-8940-A774-93BD66D3E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5264" y="1487355"/>
            <a:ext cx="809516" cy="3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defTabSz="895350" eaLnBrk="0">
              <a:lnSpc>
                <a:spcPct val="87000"/>
              </a:lnSpc>
            </a:pPr>
            <a:r>
              <a:rPr lang="en-US" sz="2400" b="1" dirty="0">
                <a:solidFill>
                  <a:srgbClr val="000000"/>
                </a:solidFill>
              </a:rPr>
              <a:t>Cost</a:t>
            </a:r>
          </a:p>
        </p:txBody>
      </p:sp>
      <p:sp>
        <p:nvSpPr>
          <p:cNvPr id="36" name="Oval 10">
            <a:extLst>
              <a:ext uri="{FF2B5EF4-FFF2-40B4-BE49-F238E27FC236}">
                <a16:creationId xmlns:a16="http://schemas.microsoft.com/office/drawing/2014/main" id="{BA56A856-8972-3046-94C3-909FDE903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323" y="2442280"/>
            <a:ext cx="953815" cy="978055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168BCA49-FDBD-BA49-9EEF-31BB2FE76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5264" y="2688561"/>
            <a:ext cx="2040622" cy="3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defTabSz="895350" eaLnBrk="0">
              <a:lnSpc>
                <a:spcPct val="87000"/>
              </a:lnSpc>
            </a:pPr>
            <a:r>
              <a:rPr lang="en-US" sz="2400" b="1" dirty="0">
                <a:solidFill>
                  <a:srgbClr val="000000"/>
                </a:solidFill>
              </a:rPr>
              <a:t>Convenience</a:t>
            </a:r>
          </a:p>
        </p:txBody>
      </p:sp>
      <p:sp>
        <p:nvSpPr>
          <p:cNvPr id="38" name="Oval 10">
            <a:extLst>
              <a:ext uri="{FF2B5EF4-FFF2-40B4-BE49-F238E27FC236}">
                <a16:creationId xmlns:a16="http://schemas.microsoft.com/office/drawing/2014/main" id="{5EA6944A-789B-D740-8ECB-ACBF090FB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848" y="3728506"/>
            <a:ext cx="953815" cy="978055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8C44FCE8-7E52-584D-911A-E1B0F8842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5264" y="4031232"/>
            <a:ext cx="1200649" cy="3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defTabSz="895350" eaLnBrk="0">
              <a:lnSpc>
                <a:spcPct val="87000"/>
              </a:lnSpc>
            </a:pPr>
            <a:r>
              <a:rPr lang="en-US" sz="2400" b="1" dirty="0">
                <a:solidFill>
                  <a:srgbClr val="000000"/>
                </a:solidFill>
              </a:rPr>
              <a:t>Growth</a:t>
            </a:r>
          </a:p>
        </p:txBody>
      </p:sp>
      <p:sp>
        <p:nvSpPr>
          <p:cNvPr id="40" name="Oval 10">
            <a:extLst>
              <a:ext uri="{FF2B5EF4-FFF2-40B4-BE49-F238E27FC236}">
                <a16:creationId xmlns:a16="http://schemas.microsoft.com/office/drawing/2014/main" id="{23AD6E2A-0B9D-3344-9E47-5210D0FE2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373" y="5048599"/>
            <a:ext cx="953815" cy="978055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7CA4ECD0-39F2-254A-B317-0E3315E69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5264" y="5351325"/>
            <a:ext cx="1049966" cy="3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1912" tIns="25400" rIns="61912" bIns="25400">
            <a:spAutoFit/>
          </a:bodyPr>
          <a:lstStyle/>
          <a:p>
            <a:pPr defTabSz="895350" eaLnBrk="0">
              <a:lnSpc>
                <a:spcPct val="87000"/>
              </a:lnSpc>
            </a:pPr>
            <a:r>
              <a:rPr lang="en-US" sz="2400" b="1" dirty="0">
                <a:solidFill>
                  <a:srgbClr val="000000"/>
                </a:solidFill>
              </a:rPr>
              <a:t>Safety</a:t>
            </a:r>
          </a:p>
        </p:txBody>
      </p:sp>
      <p:sp>
        <p:nvSpPr>
          <p:cNvPr id="26" name="Oval 10">
            <a:extLst>
              <a:ext uri="{FF2B5EF4-FFF2-40B4-BE49-F238E27FC236}">
                <a16:creationId xmlns:a16="http://schemas.microsoft.com/office/drawing/2014/main" id="{32B542F2-A9C8-4B41-8491-90300E876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436" y="2116877"/>
            <a:ext cx="953815" cy="978055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Oval 10">
            <a:extLst>
              <a:ext uri="{FF2B5EF4-FFF2-40B4-BE49-F238E27FC236}">
                <a16:creationId xmlns:a16="http://schemas.microsoft.com/office/drawing/2014/main" id="{7CCAA375-D356-1345-B07C-F90F74CC3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436" y="1343590"/>
            <a:ext cx="953815" cy="978055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FA9F17-2F82-43C2-9B76-2127BBAA9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6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11"/>
    </mc:Choice>
    <mc:Fallback>
      <p:transition spd="slow" advTm="8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Risk Triangle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4CBEEF5-184B-4EDA-B07E-99887590C5B7}"/>
              </a:ext>
            </a:extLst>
          </p:cNvPr>
          <p:cNvSpPr/>
          <p:nvPr/>
        </p:nvSpPr>
        <p:spPr>
          <a:xfrm>
            <a:off x="3168594" y="2014270"/>
            <a:ext cx="2806811" cy="24196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298BA7-3FCA-47D7-A885-B6C839936230}"/>
              </a:ext>
            </a:extLst>
          </p:cNvPr>
          <p:cNvSpPr/>
          <p:nvPr/>
        </p:nvSpPr>
        <p:spPr>
          <a:xfrm>
            <a:off x="3999506" y="2866842"/>
            <a:ext cx="1144988" cy="1224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A7DC2-D9B9-41A1-91CF-97496974831F}"/>
              </a:ext>
            </a:extLst>
          </p:cNvPr>
          <p:cNvSpPr txBox="1"/>
          <p:nvPr/>
        </p:nvSpPr>
        <p:spPr>
          <a:xfrm>
            <a:off x="4128108" y="1598327"/>
            <a:ext cx="88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Threats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E1E9EE-8E0F-4F6C-94A3-BE1D39550E5B}"/>
              </a:ext>
            </a:extLst>
          </p:cNvPr>
          <p:cNvSpPr txBox="1"/>
          <p:nvPr/>
        </p:nvSpPr>
        <p:spPr>
          <a:xfrm>
            <a:off x="2396050" y="4462117"/>
            <a:ext cx="152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Vulnerabilities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3618B5-F0E0-4085-86F3-24DB89C48C4F}"/>
              </a:ext>
            </a:extLst>
          </p:cNvPr>
          <p:cNvSpPr txBox="1"/>
          <p:nvPr/>
        </p:nvSpPr>
        <p:spPr>
          <a:xfrm>
            <a:off x="5569936" y="4471384"/>
            <a:ext cx="778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B46653-E21F-4D2C-B8BE-AA070C18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57"/>
    </mc:Choice>
    <mc:Fallback>
      <p:transition spd="slow" advTm="4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ICS-Theme</Template>
  <TotalTime>1052</TotalTime>
  <Words>243</Words>
  <Application>Microsoft Office PowerPoint</Application>
  <PresentationFormat>Letter Paper (8.5x11 in)</PresentationFormat>
  <Paragraphs>97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ICS-Theme</vt:lpstr>
      <vt:lpstr>Module 1.2  Cyber Security Objectives </vt:lpstr>
      <vt:lpstr>Natural vs Cyber Science</vt:lpstr>
      <vt:lpstr>Risk Triangle</vt:lpstr>
      <vt:lpstr>Security Objectives</vt:lpstr>
      <vt:lpstr>Security Objectives</vt:lpstr>
      <vt:lpstr>Security Objectives</vt:lpstr>
      <vt:lpstr>Security Tradeoffs</vt:lpstr>
      <vt:lpstr>Security Tradeoffs</vt:lpstr>
      <vt:lpstr>Risk Triangle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Benson</dc:creator>
  <cp:lastModifiedBy>Ravi Sandhu</cp:lastModifiedBy>
  <cp:revision>116</cp:revision>
  <cp:lastPrinted>2021-02-03T15:59:08Z</cp:lastPrinted>
  <dcterms:created xsi:type="dcterms:W3CDTF">2018-03-06T17:13:20Z</dcterms:created>
  <dcterms:modified xsi:type="dcterms:W3CDTF">2021-02-03T19:53:40Z</dcterms:modified>
</cp:coreProperties>
</file>