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256" r:id="rId2"/>
    <p:sldId id="272" r:id="rId3"/>
    <p:sldId id="266" r:id="rId4"/>
    <p:sldId id="263" r:id="rId5"/>
    <p:sldId id="264" r:id="rId6"/>
    <p:sldId id="265" r:id="rId7"/>
    <p:sldId id="273" r:id="rId8"/>
    <p:sldId id="270" r:id="rId9"/>
    <p:sldId id="274" r:id="rId10"/>
  </p:sldIdLst>
  <p:sldSz cx="9144000" cy="6858000" type="letter"/>
  <p:notesSz cx="9296400" cy="688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5A22"/>
    <a:srgbClr val="FF950E"/>
    <a:srgbClr val="FF8B02"/>
    <a:srgbClr val="FF9002"/>
    <a:srgbClr val="FFDEA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9965" autoAdjust="0"/>
    <p:restoredTop sz="95838" autoAdjust="0"/>
  </p:normalViewPr>
  <p:slideViewPr>
    <p:cSldViewPr snapToGrid="0" snapToObjects="1">
      <p:cViewPr varScale="1">
        <p:scale>
          <a:sx n="120" d="100"/>
          <a:sy n="120" d="100"/>
        </p:scale>
        <p:origin x="1098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>
      <p:cViewPr varScale="1">
        <p:scale>
          <a:sx n="95" d="100"/>
          <a:sy n="95" d="100"/>
        </p:scale>
        <p:origin x="3720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28440" cy="345285"/>
          </a:xfrm>
          <a:prstGeom prst="rect">
            <a:avLst/>
          </a:prstGeom>
        </p:spPr>
        <p:txBody>
          <a:bodyPr vert="horz" lIns="92487" tIns="46244" rIns="92487" bIns="4624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65810" y="0"/>
            <a:ext cx="4028440" cy="345285"/>
          </a:xfrm>
          <a:prstGeom prst="rect">
            <a:avLst/>
          </a:prstGeom>
        </p:spPr>
        <p:txBody>
          <a:bodyPr vert="horz" lIns="92487" tIns="46244" rIns="92487" bIns="46244" rtlCol="0"/>
          <a:lstStyle>
            <a:lvl1pPr algn="r">
              <a:defRPr sz="1200"/>
            </a:lvl1pPr>
          </a:lstStyle>
          <a:p>
            <a:fld id="{119E405A-2F73-244F-8FE1-027F8A2BDFFE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6536529"/>
            <a:ext cx="4028440" cy="345285"/>
          </a:xfrm>
          <a:prstGeom prst="rect">
            <a:avLst/>
          </a:prstGeom>
        </p:spPr>
        <p:txBody>
          <a:bodyPr vert="horz" lIns="92487" tIns="46244" rIns="92487" bIns="4624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65810" y="6536529"/>
            <a:ext cx="4028440" cy="345285"/>
          </a:xfrm>
          <a:prstGeom prst="rect">
            <a:avLst/>
          </a:prstGeom>
        </p:spPr>
        <p:txBody>
          <a:bodyPr vert="horz" lIns="92487" tIns="46244" rIns="92487" bIns="46244" rtlCol="0" anchor="b"/>
          <a:lstStyle>
            <a:lvl1pPr algn="r">
              <a:defRPr sz="1200"/>
            </a:lvl1pPr>
          </a:lstStyle>
          <a:p>
            <a:fld id="{A66106D5-64BA-C849-A80D-7D2FDDB938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659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28440" cy="345285"/>
          </a:xfrm>
          <a:prstGeom prst="rect">
            <a:avLst/>
          </a:prstGeom>
        </p:spPr>
        <p:txBody>
          <a:bodyPr vert="horz" lIns="92487" tIns="46244" rIns="92487" bIns="4624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810" y="0"/>
            <a:ext cx="4028440" cy="345285"/>
          </a:xfrm>
          <a:prstGeom prst="rect">
            <a:avLst/>
          </a:prstGeom>
        </p:spPr>
        <p:txBody>
          <a:bodyPr vert="horz" lIns="92487" tIns="46244" rIns="92487" bIns="46244" rtlCol="0"/>
          <a:lstStyle>
            <a:lvl1pPr algn="r">
              <a:defRPr sz="1200"/>
            </a:lvl1pPr>
          </a:lstStyle>
          <a:p>
            <a:fld id="{325433DC-0F38-3E4B-A547-C4FDF825D5D8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100388" y="860425"/>
            <a:ext cx="3095625" cy="23225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87" tIns="46244" rIns="92487" bIns="4624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9641" y="3311873"/>
            <a:ext cx="7437119" cy="2709714"/>
          </a:xfrm>
          <a:prstGeom prst="rect">
            <a:avLst/>
          </a:prstGeom>
        </p:spPr>
        <p:txBody>
          <a:bodyPr vert="horz" lIns="92487" tIns="46244" rIns="92487" bIns="4624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536529"/>
            <a:ext cx="4028440" cy="345285"/>
          </a:xfrm>
          <a:prstGeom prst="rect">
            <a:avLst/>
          </a:prstGeom>
        </p:spPr>
        <p:txBody>
          <a:bodyPr vert="horz" lIns="92487" tIns="46244" rIns="92487" bIns="4624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810" y="6536529"/>
            <a:ext cx="4028440" cy="345285"/>
          </a:xfrm>
          <a:prstGeom prst="rect">
            <a:avLst/>
          </a:prstGeom>
        </p:spPr>
        <p:txBody>
          <a:bodyPr vert="horz" lIns="92487" tIns="46244" rIns="92487" bIns="46244" rtlCol="0" anchor="b"/>
          <a:lstStyle>
            <a:lvl1pPr algn="r">
              <a:defRPr sz="1200"/>
            </a:lvl1pPr>
          </a:lstStyle>
          <a:p>
            <a:fld id="{851ABA11-A19C-3E46-B99A-9DEC51A1F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7654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9820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994786"/>
            <a:ext cx="6858000" cy="1929283"/>
          </a:xfrm>
        </p:spPr>
        <p:txBody>
          <a:bodyPr anchor="b"/>
          <a:lstStyle>
            <a:lvl1pPr algn="ctr"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924069"/>
            <a:ext cx="6858000" cy="2333731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964642"/>
            <a:ext cx="7886700" cy="521232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1034979"/>
            <a:ext cx="1971675" cy="514198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034979"/>
            <a:ext cx="5800725" cy="514198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055077"/>
            <a:ext cx="7886700" cy="512188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964643"/>
            <a:ext cx="7886700" cy="521232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964642"/>
            <a:ext cx="3886200" cy="521232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964642"/>
            <a:ext cx="3886200" cy="521232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981004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04916"/>
            <a:ext cx="3868340" cy="438474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981004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04916"/>
            <a:ext cx="3887391" cy="438474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1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4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987426"/>
            <a:ext cx="2949178" cy="4881562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964642"/>
            <a:ext cx="2949178" cy="490434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1287270"/>
            <a:ext cx="7886700" cy="208559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3376246"/>
            <a:ext cx="7886700" cy="28007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  <p:pic>
        <p:nvPicPr>
          <p:cNvPr id="8" name="Content Placeholder 3"/>
          <p:cNvPicPr>
            <a:picLocks noChangeAspect="1"/>
          </p:cNvPicPr>
          <p:nvPr userDrawn="1"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7046" y="6235089"/>
            <a:ext cx="1269547" cy="4572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9265" y="246124"/>
            <a:ext cx="1887192" cy="759153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912" y="179355"/>
            <a:ext cx="1471275" cy="796072"/>
          </a:xfrm>
          <a:prstGeom prst="rect">
            <a:avLst/>
          </a:prstGeom>
        </p:spPr>
      </p:pic>
      <p:cxnSp>
        <p:nvCxnSpPr>
          <p:cNvPr id="17" name="Straight Connector 16"/>
          <p:cNvCxnSpPr/>
          <p:nvPr userDrawn="1"/>
        </p:nvCxnSpPr>
        <p:spPr>
          <a:xfrm>
            <a:off x="1850065" y="980743"/>
            <a:ext cx="5029200" cy="0"/>
          </a:xfrm>
          <a:prstGeom prst="line">
            <a:avLst/>
          </a:prstGeom>
          <a:ln w="50800" cap="rnd">
            <a:solidFill>
              <a:srgbClr val="FF950E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>
            <a:off x="479024" y="6206025"/>
            <a:ext cx="8413185" cy="0"/>
          </a:xfrm>
          <a:prstGeom prst="line">
            <a:avLst/>
          </a:prstGeom>
          <a:ln w="50800" cap="rnd">
            <a:solidFill>
              <a:srgbClr val="FF950E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</p:spTree>
    <p:extLst>
      <p:ext uri="{BB962C8B-B14F-4D97-AF65-F5344CB8AC3E}">
        <p14:creationId xmlns:p14="http://schemas.microsoft.com/office/powerpoint/2010/main" val="278248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ctr" defTabSz="685800" rtl="0" eaLnBrk="1" latinLnBrk="0" hangingPunct="1">
        <a:lnSpc>
          <a:spcPct val="90000"/>
        </a:lnSpc>
        <a:spcBef>
          <a:spcPct val="0"/>
        </a:spcBef>
        <a:buNone/>
        <a:defRPr sz="3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jpg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2480" y="1569721"/>
            <a:ext cx="7193280" cy="1481714"/>
          </a:xfrm>
        </p:spPr>
        <p:txBody>
          <a:bodyPr/>
          <a:lstStyle/>
          <a:p>
            <a:r>
              <a:rPr lang="en-US" sz="2400" b="1" dirty="0">
                <a:solidFill>
                  <a:prstClr val="black"/>
                </a:solidFill>
              </a:rPr>
              <a:t>Module 1.2</a:t>
            </a:r>
            <a:br>
              <a:rPr lang="en-US" sz="2400" dirty="0"/>
            </a:br>
            <a:r>
              <a:rPr lang="en-US" sz="2400" b="1" dirty="0">
                <a:solidFill>
                  <a:prstClr val="black"/>
                </a:solidFill>
              </a:rPr>
              <a:t> Cyber Security Objectives</a:t>
            </a:r>
            <a:br>
              <a:rPr lang="en-US" sz="2400" b="1" dirty="0">
                <a:solidFill>
                  <a:prstClr val="black"/>
                </a:solidFill>
              </a:rPr>
            </a:br>
            <a:endParaRPr lang="en-US" sz="1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11880"/>
            <a:ext cx="6858000" cy="1481714"/>
          </a:xfrm>
        </p:spPr>
        <p:txBody>
          <a:bodyPr>
            <a:noAutofit/>
          </a:bodyPr>
          <a:lstStyle/>
          <a:p>
            <a:r>
              <a:rPr lang="en-US" sz="2400" dirty="0"/>
              <a:t>Ravi Sandhu</a:t>
            </a:r>
            <a:br>
              <a:rPr lang="en-US" sz="2400" dirty="0"/>
            </a:br>
            <a:endParaRPr lang="en-US" sz="2400" dirty="0"/>
          </a:p>
          <a:p>
            <a:r>
              <a:rPr lang="en-US" sz="2400" dirty="0"/>
              <a:t>Spring 2021</a:t>
            </a:r>
            <a:br>
              <a:rPr lang="en-US" sz="2400" dirty="0"/>
            </a:br>
            <a:endParaRPr lang="en-US" sz="2400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4F9D99-3E73-486F-A7E4-9C456EA65B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C8E156-4BDA-425A-AE15-14F9D157E6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</a:t>
            </a:fld>
            <a:endParaRPr lang="en-US" dirty="0"/>
          </a:p>
        </p:txBody>
      </p:sp>
      <p:sp>
        <p:nvSpPr>
          <p:cNvPr id="8" name="Date Placeholder 5">
            <a:extLst>
              <a:ext uri="{FF2B5EF4-FFF2-40B4-BE49-F238E27FC236}">
                <a16:creationId xmlns:a16="http://schemas.microsoft.com/office/drawing/2014/main" id="{BFB925B1-2B03-4A39-8903-7E05198BB7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A6603799-8EE1-4639-B9D4-A7406AF92102}"/>
              </a:ext>
            </a:extLst>
          </p:cNvPr>
          <p:cNvSpPr txBox="1">
            <a:spLocks/>
          </p:cNvSpPr>
          <p:nvPr/>
        </p:nvSpPr>
        <p:spPr>
          <a:xfrm>
            <a:off x="1818728" y="311384"/>
            <a:ext cx="4932822" cy="46222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CS 6393 and CS 4483</a:t>
            </a:r>
          </a:p>
          <a:p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Cyber Security Foundations and Practice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09748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2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78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32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  <a:t>Natural vs Cyber Science</a:t>
            </a:r>
            <a:endParaRPr lang="en-US" sz="3200" dirty="0">
              <a:solidFill>
                <a:srgbClr val="C00000"/>
              </a:solidFill>
              <a:ea typeface="ＭＳ Ｐゴシック" pitchFamily="34" charset="-128"/>
              <a:cs typeface="+mn-cs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035D2BE-D8A7-45C5-BA62-FFAF1A96D285}"/>
              </a:ext>
            </a:extLst>
          </p:cNvPr>
          <p:cNvSpPr txBox="1"/>
          <p:nvPr/>
        </p:nvSpPr>
        <p:spPr>
          <a:xfrm>
            <a:off x="745263" y="1163525"/>
            <a:ext cx="28475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Elephant Problem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72721BC0-F452-46BF-AA6B-EEB3E9EF63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432" y="1931127"/>
            <a:ext cx="3989236" cy="2243946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5F37F12F-7421-403B-B24C-1809B2517F80}"/>
              </a:ext>
            </a:extLst>
          </p:cNvPr>
          <p:cNvSpPr txBox="1"/>
          <p:nvPr/>
        </p:nvSpPr>
        <p:spPr>
          <a:xfrm>
            <a:off x="4830185" y="1163525"/>
            <a:ext cx="39475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Cyber-Elephant Problem</a:t>
            </a: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372AB343-0C4B-4CB2-B0E9-E3328F85533D}"/>
              </a:ext>
            </a:extLst>
          </p:cNvPr>
          <p:cNvGrpSpPr/>
          <p:nvPr/>
        </p:nvGrpSpPr>
        <p:grpSpPr>
          <a:xfrm>
            <a:off x="4664013" y="1931127"/>
            <a:ext cx="4279855" cy="3265962"/>
            <a:chOff x="1458912" y="1128077"/>
            <a:chExt cx="7307915" cy="5576677"/>
          </a:xfrm>
        </p:grpSpPr>
        <p:pic>
          <p:nvPicPr>
            <p:cNvPr id="27" name="Picture 26">
              <a:extLst>
                <a:ext uri="{FF2B5EF4-FFF2-40B4-BE49-F238E27FC236}">
                  <a16:creationId xmlns:a16="http://schemas.microsoft.com/office/drawing/2014/main" id="{8B133454-9C07-4B40-BE24-E93C84BA2AF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58912" y="1129600"/>
              <a:ext cx="3177095" cy="2318287"/>
            </a:xfrm>
            <a:prstGeom prst="rect">
              <a:avLst/>
            </a:prstGeom>
          </p:spPr>
        </p:pic>
        <p:pic>
          <p:nvPicPr>
            <p:cNvPr id="31" name="Picture 30">
              <a:extLst>
                <a:ext uri="{FF2B5EF4-FFF2-40B4-BE49-F238E27FC236}">
                  <a16:creationId xmlns:a16="http://schemas.microsoft.com/office/drawing/2014/main" id="{A14B9832-B026-46A2-9013-6857660A8B6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68200" y="1128077"/>
              <a:ext cx="3093080" cy="2319810"/>
            </a:xfrm>
            <a:prstGeom prst="rect">
              <a:avLst/>
            </a:prstGeom>
          </p:spPr>
        </p:pic>
        <p:pic>
          <p:nvPicPr>
            <p:cNvPr id="32" name="Picture 31">
              <a:extLst>
                <a:ext uri="{FF2B5EF4-FFF2-40B4-BE49-F238E27FC236}">
                  <a16:creationId xmlns:a16="http://schemas.microsoft.com/office/drawing/2014/main" id="{4239D541-8F42-4386-AB27-7D61FFB1B51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58912" y="3845368"/>
              <a:ext cx="3177095" cy="2859386"/>
            </a:xfrm>
            <a:prstGeom prst="rect">
              <a:avLst/>
            </a:prstGeom>
          </p:spPr>
        </p:pic>
        <p:pic>
          <p:nvPicPr>
            <p:cNvPr id="33" name="Picture 32">
              <a:extLst>
                <a:ext uri="{FF2B5EF4-FFF2-40B4-BE49-F238E27FC236}">
                  <a16:creationId xmlns:a16="http://schemas.microsoft.com/office/drawing/2014/main" id="{9AA1FC9C-F872-4D23-8071-05F5443E4EBD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79376" y="3985577"/>
              <a:ext cx="3087451" cy="2451799"/>
            </a:xfrm>
            <a:prstGeom prst="rect">
              <a:avLst/>
            </a:prstGeom>
          </p:spPr>
        </p:pic>
      </p:grpSp>
      <p:sp>
        <p:nvSpPr>
          <p:cNvPr id="37" name="TextBox 36">
            <a:extLst>
              <a:ext uri="{FF2B5EF4-FFF2-40B4-BE49-F238E27FC236}">
                <a16:creationId xmlns:a16="http://schemas.microsoft.com/office/drawing/2014/main" id="{6AD46811-C60F-42A0-B27E-5983E237AA1D}"/>
              </a:ext>
            </a:extLst>
          </p:cNvPr>
          <p:cNvSpPr txBox="1"/>
          <p:nvPr/>
        </p:nvSpPr>
        <p:spPr>
          <a:xfrm>
            <a:off x="249936" y="4426180"/>
            <a:ext cx="3877156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US" sz="1400" b="1" u="sng" dirty="0">
                <a:solidFill>
                  <a:srgbClr val="C00000"/>
                </a:solidFill>
              </a:rPr>
              <a:t>Applied vs Foundational Science</a:t>
            </a:r>
            <a:r>
              <a:rPr lang="en-US" sz="1400" b="1" dirty="0">
                <a:solidFill>
                  <a:srgbClr val="C00000"/>
                </a:solidFill>
              </a:rPr>
              <a:t>: C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yber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-elephants require applied</a:t>
            </a:r>
            <a:r>
              <a:rPr lang="en-US" sz="1400" b="1" dirty="0">
                <a:solidFill>
                  <a:srgbClr val="C00000"/>
                </a:solidFill>
                <a:latin typeface="Calibri" panose="020F0502020204030204"/>
              </a:rPr>
              <a:t> 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and </a:t>
            </a:r>
            <a:r>
              <a:rPr lang="en-US" sz="1400" b="1" dirty="0">
                <a:solidFill>
                  <a:srgbClr val="C00000"/>
                </a:solidFill>
                <a:latin typeface="Calibri" panose="020F0502020204030204"/>
              </a:rPr>
              <a:t>foundational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combined</a:t>
            </a:r>
          </a:p>
          <a:p>
            <a:pPr lvl="0">
              <a:defRPr/>
            </a:pPr>
            <a:endParaRPr lang="en-US" sz="1400" b="1" dirty="0">
              <a:solidFill>
                <a:srgbClr val="C00000"/>
              </a:solidFill>
              <a:latin typeface="Calibri" panose="020F0502020204030204"/>
            </a:endParaRPr>
          </a:p>
          <a:p>
            <a:pPr>
              <a:defRPr/>
            </a:pPr>
            <a:r>
              <a:rPr lang="en-US" sz="1400" b="1" u="sng" dirty="0">
                <a:solidFill>
                  <a:srgbClr val="C00000"/>
                </a:solidFill>
              </a:rPr>
              <a:t>Present vs Future Focus</a:t>
            </a:r>
            <a:r>
              <a:rPr lang="en-US" sz="1400" b="1" dirty="0">
                <a:solidFill>
                  <a:srgbClr val="C00000"/>
                </a:solidFill>
              </a:rPr>
              <a:t>: Rapidly evolving cyber-elephants require future focus</a:t>
            </a:r>
          </a:p>
        </p:txBody>
      </p:sp>
    </p:spTree>
    <p:extLst>
      <p:ext uri="{BB962C8B-B14F-4D97-AF65-F5344CB8AC3E}">
        <p14:creationId xmlns:p14="http://schemas.microsoft.com/office/powerpoint/2010/main" val="860883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3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78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24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</a:rPr>
              <a:t>Risk Triangle</a:t>
            </a:r>
          </a:p>
        </p:txBody>
      </p:sp>
      <p:sp>
        <p:nvSpPr>
          <p:cNvPr id="4" name="Isosceles Triangle 3">
            <a:extLst>
              <a:ext uri="{FF2B5EF4-FFF2-40B4-BE49-F238E27FC236}">
                <a16:creationId xmlns:a16="http://schemas.microsoft.com/office/drawing/2014/main" id="{C4CBEEF5-184B-4EDA-B07E-99887590C5B7}"/>
              </a:ext>
            </a:extLst>
          </p:cNvPr>
          <p:cNvSpPr/>
          <p:nvPr/>
        </p:nvSpPr>
        <p:spPr>
          <a:xfrm>
            <a:off x="3168594" y="2014270"/>
            <a:ext cx="2806811" cy="2419665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2D298BA7-3FCA-47D7-A885-B6C839936230}"/>
              </a:ext>
            </a:extLst>
          </p:cNvPr>
          <p:cNvSpPr/>
          <p:nvPr/>
        </p:nvSpPr>
        <p:spPr>
          <a:xfrm>
            <a:off x="3999506" y="2866842"/>
            <a:ext cx="1144988" cy="1224502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RISK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40A7DC2-D9B9-41A1-91CF-97496974831F}"/>
              </a:ext>
            </a:extLst>
          </p:cNvPr>
          <p:cNvSpPr txBox="1"/>
          <p:nvPr/>
        </p:nvSpPr>
        <p:spPr>
          <a:xfrm>
            <a:off x="4128108" y="1598327"/>
            <a:ext cx="8864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Threats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BE1E9EE-8E0F-4F6C-94A3-BE1D39550E5B}"/>
              </a:ext>
            </a:extLst>
          </p:cNvPr>
          <p:cNvSpPr txBox="1"/>
          <p:nvPr/>
        </p:nvSpPr>
        <p:spPr>
          <a:xfrm>
            <a:off x="2396050" y="4462117"/>
            <a:ext cx="1524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Vulnerabilities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B3618B5-F0E0-4085-86F3-24DB89C48C4F}"/>
              </a:ext>
            </a:extLst>
          </p:cNvPr>
          <p:cNvSpPr txBox="1"/>
          <p:nvPr/>
        </p:nvSpPr>
        <p:spPr>
          <a:xfrm>
            <a:off x="5569936" y="4471384"/>
            <a:ext cx="7781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Assets</a:t>
            </a:r>
          </a:p>
        </p:txBody>
      </p:sp>
    </p:spTree>
    <p:extLst>
      <p:ext uri="{BB962C8B-B14F-4D97-AF65-F5344CB8AC3E}">
        <p14:creationId xmlns:p14="http://schemas.microsoft.com/office/powerpoint/2010/main" val="777409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4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78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24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</a:rPr>
              <a:t>Security Objectives</a:t>
            </a:r>
          </a:p>
        </p:txBody>
      </p:sp>
      <p:sp>
        <p:nvSpPr>
          <p:cNvPr id="14" name="Rectangle 4">
            <a:extLst>
              <a:ext uri="{FF2B5EF4-FFF2-40B4-BE49-F238E27FC236}">
                <a16:creationId xmlns:a16="http://schemas.microsoft.com/office/drawing/2014/main" id="{278EFB79-08C4-4BD5-A250-850CE12BD5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8805" y="3752850"/>
            <a:ext cx="187007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1912" tIns="25400" rIns="61912" bIns="25400">
            <a:spAutoFit/>
          </a:bodyPr>
          <a:lstStyle/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INTEGRITY</a:t>
            </a:r>
          </a:p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modification</a:t>
            </a:r>
          </a:p>
        </p:txBody>
      </p:sp>
      <p:sp>
        <p:nvSpPr>
          <p:cNvPr id="15" name="Rectangle 5">
            <a:extLst>
              <a:ext uri="{FF2B5EF4-FFF2-40B4-BE49-F238E27FC236}">
                <a16:creationId xmlns:a16="http://schemas.microsoft.com/office/drawing/2014/main" id="{F64BF14F-8156-43EE-8D15-6E9BF67559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28005" y="3752850"/>
            <a:ext cx="239712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1912" tIns="25400" rIns="61912" bIns="25400">
            <a:spAutoFit/>
          </a:bodyPr>
          <a:lstStyle/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AVAILABILITY</a:t>
            </a:r>
          </a:p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access</a:t>
            </a:r>
          </a:p>
        </p:txBody>
      </p:sp>
      <p:grpSp>
        <p:nvGrpSpPr>
          <p:cNvPr id="16" name="Group 6">
            <a:extLst>
              <a:ext uri="{FF2B5EF4-FFF2-40B4-BE49-F238E27FC236}">
                <a16:creationId xmlns:a16="http://schemas.microsoft.com/office/drawing/2014/main" id="{CA5C10BC-01B5-4C64-BE2A-CE3A936136DD}"/>
              </a:ext>
            </a:extLst>
          </p:cNvPr>
          <p:cNvGrpSpPr>
            <a:grpSpLocks/>
          </p:cNvGrpSpPr>
          <p:nvPr/>
        </p:nvGrpSpPr>
        <p:grpSpPr bwMode="auto">
          <a:xfrm>
            <a:off x="2537143" y="2274888"/>
            <a:ext cx="2973387" cy="1765300"/>
            <a:chOff x="1917" y="1988"/>
            <a:chExt cx="1873" cy="1112"/>
          </a:xfrm>
        </p:grpSpPr>
        <p:sp>
          <p:nvSpPr>
            <p:cNvPr id="17" name="Oval 7">
              <a:extLst>
                <a:ext uri="{FF2B5EF4-FFF2-40B4-BE49-F238E27FC236}">
                  <a16:creationId xmlns:a16="http://schemas.microsoft.com/office/drawing/2014/main" id="{CF2E09A0-DE07-4B57-A0AA-C9DB36F8B0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76" y="1988"/>
              <a:ext cx="1114" cy="1112"/>
            </a:xfrm>
            <a:prstGeom prst="ellips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8" name="Oval 8">
              <a:extLst>
                <a:ext uri="{FF2B5EF4-FFF2-40B4-BE49-F238E27FC236}">
                  <a16:creationId xmlns:a16="http://schemas.microsoft.com/office/drawing/2014/main" id="{046FD54A-A5AC-447E-AEA8-0A8A4A8964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17" y="1988"/>
              <a:ext cx="1114" cy="1112"/>
            </a:xfrm>
            <a:prstGeom prst="ellips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</p:grpSp>
      <p:sp>
        <p:nvSpPr>
          <p:cNvPr id="19" name="Rectangle 9">
            <a:extLst>
              <a:ext uri="{FF2B5EF4-FFF2-40B4-BE49-F238E27FC236}">
                <a16:creationId xmlns:a16="http://schemas.microsoft.com/office/drawing/2014/main" id="{7D27333C-856F-4A07-9162-4C7CE6999A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3805" y="4895850"/>
            <a:ext cx="3040063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1912" tIns="25400" rIns="61912" bIns="25400">
            <a:spAutoFit/>
          </a:bodyPr>
          <a:lstStyle/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CONFIDENTIALITY</a:t>
            </a:r>
          </a:p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disclosure</a:t>
            </a:r>
          </a:p>
        </p:txBody>
      </p:sp>
      <p:sp>
        <p:nvSpPr>
          <p:cNvPr id="20" name="Oval 10">
            <a:extLst>
              <a:ext uri="{FF2B5EF4-FFF2-40B4-BE49-F238E27FC236}">
                <a16:creationId xmlns:a16="http://schemas.microsoft.com/office/drawing/2014/main" id="{B08E0692-28FA-4076-AE05-1118F8E9B4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34043" y="2905125"/>
            <a:ext cx="1766887" cy="1765300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4ECB6FA-013D-480C-AB5C-9804D27DA2C2}"/>
              </a:ext>
            </a:extLst>
          </p:cNvPr>
          <p:cNvSpPr txBox="1"/>
          <p:nvPr/>
        </p:nvSpPr>
        <p:spPr>
          <a:xfrm>
            <a:off x="4976811" y="1390650"/>
            <a:ext cx="3232152" cy="646331"/>
          </a:xfrm>
          <a:prstGeom prst="rect">
            <a:avLst/>
          </a:prstGeom>
          <a:noFill/>
          <a:ln w="254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Control of read and write is fundamental to all three</a:t>
            </a:r>
          </a:p>
        </p:txBody>
      </p:sp>
    </p:spTree>
    <p:extLst>
      <p:ext uri="{BB962C8B-B14F-4D97-AF65-F5344CB8AC3E}">
        <p14:creationId xmlns:p14="http://schemas.microsoft.com/office/powerpoint/2010/main" val="24644795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5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78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24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</a:rPr>
              <a:t>Security Objectives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37D252D3-EECE-49DC-B80B-0277FB4012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1645" y="3752850"/>
            <a:ext cx="187007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1912" tIns="25400" rIns="61912" bIns="25400">
            <a:spAutoFit/>
          </a:bodyPr>
          <a:lstStyle/>
          <a:p>
            <a:pPr algn="ctr" defTabSz="895350" eaLnBrk="0">
              <a:lnSpc>
                <a:spcPct val="87000"/>
              </a:lnSpc>
            </a:pPr>
            <a:r>
              <a:rPr lang="en-US" sz="2400" b="1" dirty="0">
                <a:solidFill>
                  <a:srgbClr val="000000"/>
                </a:solidFill>
              </a:rPr>
              <a:t>INTEGRITY</a:t>
            </a:r>
          </a:p>
          <a:p>
            <a:pPr algn="ctr" defTabSz="895350" eaLnBrk="0">
              <a:lnSpc>
                <a:spcPct val="87000"/>
              </a:lnSpc>
            </a:pPr>
            <a:r>
              <a:rPr lang="en-US" sz="2400" b="1" dirty="0">
                <a:solidFill>
                  <a:srgbClr val="000000"/>
                </a:solidFill>
              </a:rPr>
              <a:t>modification</a:t>
            </a:r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71E6BFDA-462E-41F2-9148-C67435B304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90845" y="3752850"/>
            <a:ext cx="239712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1912" tIns="25400" rIns="61912" bIns="25400">
            <a:spAutoFit/>
          </a:bodyPr>
          <a:lstStyle/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AVAILABILITY</a:t>
            </a:r>
          </a:p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access</a:t>
            </a:r>
          </a:p>
        </p:txBody>
      </p:sp>
      <p:grpSp>
        <p:nvGrpSpPr>
          <p:cNvPr id="9" name="Group 6">
            <a:extLst>
              <a:ext uri="{FF2B5EF4-FFF2-40B4-BE49-F238E27FC236}">
                <a16:creationId xmlns:a16="http://schemas.microsoft.com/office/drawing/2014/main" id="{2B930605-76BB-484B-8A84-771FC9196CB0}"/>
              </a:ext>
            </a:extLst>
          </p:cNvPr>
          <p:cNvGrpSpPr>
            <a:grpSpLocks/>
          </p:cNvGrpSpPr>
          <p:nvPr/>
        </p:nvGrpSpPr>
        <p:grpSpPr bwMode="auto">
          <a:xfrm>
            <a:off x="2399983" y="2274888"/>
            <a:ext cx="2973387" cy="1765300"/>
            <a:chOff x="1917" y="1988"/>
            <a:chExt cx="1873" cy="1112"/>
          </a:xfrm>
        </p:grpSpPr>
        <p:sp>
          <p:nvSpPr>
            <p:cNvPr id="14" name="Oval 7">
              <a:extLst>
                <a:ext uri="{FF2B5EF4-FFF2-40B4-BE49-F238E27FC236}">
                  <a16:creationId xmlns:a16="http://schemas.microsoft.com/office/drawing/2014/main" id="{C4C6B9F0-3C37-47D1-AA96-D22740D7F7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76" y="1988"/>
              <a:ext cx="1114" cy="1112"/>
            </a:xfrm>
            <a:prstGeom prst="ellips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5" name="Oval 8">
              <a:extLst>
                <a:ext uri="{FF2B5EF4-FFF2-40B4-BE49-F238E27FC236}">
                  <a16:creationId xmlns:a16="http://schemas.microsoft.com/office/drawing/2014/main" id="{472F2195-A73D-40C8-A492-9984069B6B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17" y="1988"/>
              <a:ext cx="1114" cy="1112"/>
            </a:xfrm>
            <a:prstGeom prst="ellips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</p:grpSp>
      <p:sp>
        <p:nvSpPr>
          <p:cNvPr id="16" name="Rectangle 9">
            <a:extLst>
              <a:ext uri="{FF2B5EF4-FFF2-40B4-BE49-F238E27FC236}">
                <a16:creationId xmlns:a16="http://schemas.microsoft.com/office/drawing/2014/main" id="{37CB4946-8CAB-4D83-B70A-74B42D02D7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6645" y="4895850"/>
            <a:ext cx="3040063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1912" tIns="25400" rIns="61912" bIns="25400">
            <a:spAutoFit/>
          </a:bodyPr>
          <a:lstStyle/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CONFIDENTIALITY</a:t>
            </a:r>
          </a:p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disclosure</a:t>
            </a:r>
          </a:p>
        </p:txBody>
      </p:sp>
      <p:sp>
        <p:nvSpPr>
          <p:cNvPr id="17" name="Oval 10">
            <a:extLst>
              <a:ext uri="{FF2B5EF4-FFF2-40B4-BE49-F238E27FC236}">
                <a16:creationId xmlns:a16="http://schemas.microsoft.com/office/drawing/2014/main" id="{8DA8DD81-08E2-4CE4-B628-27194CAD53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96883" y="2905125"/>
            <a:ext cx="1766887" cy="1765300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8" name="Oval 11">
            <a:extLst>
              <a:ext uri="{FF2B5EF4-FFF2-40B4-BE49-F238E27FC236}">
                <a16:creationId xmlns:a16="http://schemas.microsoft.com/office/drawing/2014/main" id="{AAC9A533-A509-4B72-B562-374062D521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03233" y="1652588"/>
            <a:ext cx="1766887" cy="1765300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9" name="Rectangle 12">
            <a:extLst>
              <a:ext uri="{FF2B5EF4-FFF2-40B4-BE49-F238E27FC236}">
                <a16:creationId xmlns:a16="http://schemas.microsoft.com/office/drawing/2014/main" id="{262BA6DD-4F06-4A8D-B2B0-09E5DC85B8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66983" y="1055688"/>
            <a:ext cx="1235075" cy="74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algn="ctr" defTabSz="895350" eaLnBrk="0">
              <a:lnSpc>
                <a:spcPct val="90000"/>
              </a:lnSpc>
            </a:pPr>
            <a:r>
              <a:rPr lang="en-US" sz="2400" b="1">
                <a:solidFill>
                  <a:srgbClr val="000000"/>
                </a:solidFill>
              </a:rPr>
              <a:t>USAGE</a:t>
            </a:r>
          </a:p>
          <a:p>
            <a:pPr algn="ctr" defTabSz="895350" eaLnBrk="0">
              <a:lnSpc>
                <a:spcPct val="90000"/>
              </a:lnSpc>
            </a:pPr>
            <a:r>
              <a:rPr lang="en-US" sz="2400" b="1">
                <a:solidFill>
                  <a:srgbClr val="000000"/>
                </a:solidFill>
              </a:rPr>
              <a:t>purpose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5000CF7-DC2A-41F6-BFF7-97EC3335DB95}"/>
              </a:ext>
            </a:extLst>
          </p:cNvPr>
          <p:cNvSpPr txBox="1"/>
          <p:nvPr/>
        </p:nvSpPr>
        <p:spPr>
          <a:xfrm>
            <a:off x="6302059" y="1789797"/>
            <a:ext cx="2608262" cy="923330"/>
          </a:xfrm>
          <a:prstGeom prst="rect">
            <a:avLst/>
          </a:prstGeom>
          <a:noFill/>
          <a:ln w="254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Covers privacy and intellectual property protection</a:t>
            </a:r>
          </a:p>
        </p:txBody>
      </p:sp>
    </p:spTree>
    <p:extLst>
      <p:ext uri="{BB962C8B-B14F-4D97-AF65-F5344CB8AC3E}">
        <p14:creationId xmlns:p14="http://schemas.microsoft.com/office/powerpoint/2010/main" val="12133777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6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78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24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</a:rPr>
              <a:t>Security Objectives</a:t>
            </a:r>
          </a:p>
        </p:txBody>
      </p:sp>
      <p:sp>
        <p:nvSpPr>
          <p:cNvPr id="21" name="Rectangle 4">
            <a:extLst>
              <a:ext uri="{FF2B5EF4-FFF2-40B4-BE49-F238E27FC236}">
                <a16:creationId xmlns:a16="http://schemas.microsoft.com/office/drawing/2014/main" id="{592170E2-6AFB-4CB7-91BA-AE672FCD42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8785" y="3463290"/>
            <a:ext cx="187007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1912" tIns="25400" rIns="61912" bIns="25400">
            <a:spAutoFit/>
          </a:bodyPr>
          <a:lstStyle/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INTEGRITY</a:t>
            </a:r>
          </a:p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modification</a:t>
            </a:r>
          </a:p>
        </p:txBody>
      </p:sp>
      <p:sp>
        <p:nvSpPr>
          <p:cNvPr id="22" name="Rectangle 5">
            <a:extLst>
              <a:ext uri="{FF2B5EF4-FFF2-40B4-BE49-F238E27FC236}">
                <a16:creationId xmlns:a16="http://schemas.microsoft.com/office/drawing/2014/main" id="{FB2703AD-4BAB-460C-81C1-6AADC3BCF7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67985" y="3463290"/>
            <a:ext cx="239712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1912" tIns="25400" rIns="61912" bIns="25400">
            <a:spAutoFit/>
          </a:bodyPr>
          <a:lstStyle/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AVAILABILITY</a:t>
            </a:r>
          </a:p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access</a:t>
            </a:r>
          </a:p>
        </p:txBody>
      </p:sp>
      <p:grpSp>
        <p:nvGrpSpPr>
          <p:cNvPr id="23" name="Group 6">
            <a:extLst>
              <a:ext uri="{FF2B5EF4-FFF2-40B4-BE49-F238E27FC236}">
                <a16:creationId xmlns:a16="http://schemas.microsoft.com/office/drawing/2014/main" id="{625D0A62-5E4B-4758-83EB-0522038D6D0C}"/>
              </a:ext>
            </a:extLst>
          </p:cNvPr>
          <p:cNvGrpSpPr>
            <a:grpSpLocks/>
          </p:cNvGrpSpPr>
          <p:nvPr/>
        </p:nvGrpSpPr>
        <p:grpSpPr bwMode="auto">
          <a:xfrm>
            <a:off x="2377123" y="1985328"/>
            <a:ext cx="2973387" cy="1765300"/>
            <a:chOff x="1917" y="1988"/>
            <a:chExt cx="1873" cy="1112"/>
          </a:xfrm>
        </p:grpSpPr>
        <p:sp>
          <p:nvSpPr>
            <p:cNvPr id="24" name="Oval 7">
              <a:extLst>
                <a:ext uri="{FF2B5EF4-FFF2-40B4-BE49-F238E27FC236}">
                  <a16:creationId xmlns:a16="http://schemas.microsoft.com/office/drawing/2014/main" id="{9577EB93-D2BC-444D-832D-134F8445AE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76" y="1988"/>
              <a:ext cx="1114" cy="1112"/>
            </a:xfrm>
            <a:prstGeom prst="ellips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5" name="Oval 8">
              <a:extLst>
                <a:ext uri="{FF2B5EF4-FFF2-40B4-BE49-F238E27FC236}">
                  <a16:creationId xmlns:a16="http://schemas.microsoft.com/office/drawing/2014/main" id="{AA1AEA6D-33A6-4C3E-9CCE-159EA5C767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17" y="1988"/>
              <a:ext cx="1114" cy="1112"/>
            </a:xfrm>
            <a:prstGeom prst="ellips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</p:grpSp>
      <p:sp>
        <p:nvSpPr>
          <p:cNvPr id="26" name="Rectangle 9">
            <a:extLst>
              <a:ext uri="{FF2B5EF4-FFF2-40B4-BE49-F238E27FC236}">
                <a16:creationId xmlns:a16="http://schemas.microsoft.com/office/drawing/2014/main" id="{7491142B-DDCC-4372-8B14-27A56094F0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43785" y="4606290"/>
            <a:ext cx="3040063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1912" tIns="25400" rIns="61912" bIns="25400">
            <a:spAutoFit/>
          </a:bodyPr>
          <a:lstStyle/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CONFIDENTIALITY</a:t>
            </a:r>
          </a:p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disclosure</a:t>
            </a:r>
          </a:p>
        </p:txBody>
      </p:sp>
      <p:sp>
        <p:nvSpPr>
          <p:cNvPr id="27" name="Oval 10">
            <a:extLst>
              <a:ext uri="{FF2B5EF4-FFF2-40B4-BE49-F238E27FC236}">
                <a16:creationId xmlns:a16="http://schemas.microsoft.com/office/drawing/2014/main" id="{5CEAF2F3-EF59-4FFB-9809-98077CA914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4023" y="2615565"/>
            <a:ext cx="1766887" cy="1765300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8" name="Oval 11">
            <a:extLst>
              <a:ext uri="{FF2B5EF4-FFF2-40B4-BE49-F238E27FC236}">
                <a16:creationId xmlns:a16="http://schemas.microsoft.com/office/drawing/2014/main" id="{24A4BCFE-9F59-4545-8812-0EC6E00465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80373" y="1363028"/>
            <a:ext cx="1766887" cy="1765300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9" name="Rectangle 12">
            <a:extLst>
              <a:ext uri="{FF2B5EF4-FFF2-40B4-BE49-F238E27FC236}">
                <a16:creationId xmlns:a16="http://schemas.microsoft.com/office/drawing/2014/main" id="{2D34DD05-F366-41F3-AF79-4C54292213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4103" y="1025208"/>
            <a:ext cx="1235075" cy="74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algn="ctr" defTabSz="895350" eaLnBrk="0">
              <a:lnSpc>
                <a:spcPct val="90000"/>
              </a:lnSpc>
            </a:pPr>
            <a:r>
              <a:rPr lang="en-US" sz="2400" b="1" dirty="0">
                <a:solidFill>
                  <a:srgbClr val="000000"/>
                </a:solidFill>
              </a:rPr>
              <a:t>USAGE</a:t>
            </a:r>
          </a:p>
          <a:p>
            <a:pPr algn="ctr" defTabSz="895350" eaLnBrk="0">
              <a:lnSpc>
                <a:spcPct val="90000"/>
              </a:lnSpc>
            </a:pPr>
            <a:r>
              <a:rPr lang="en-US" sz="2400" b="1" dirty="0">
                <a:solidFill>
                  <a:srgbClr val="000000"/>
                </a:solidFill>
              </a:rPr>
              <a:t>purpose</a:t>
            </a:r>
          </a:p>
        </p:txBody>
      </p:sp>
      <p:sp>
        <p:nvSpPr>
          <p:cNvPr id="30" name="Oval 19">
            <a:extLst>
              <a:ext uri="{FF2B5EF4-FFF2-40B4-BE49-F238E27FC236}">
                <a16:creationId xmlns:a16="http://schemas.microsoft.com/office/drawing/2014/main" id="{95AAA5E9-A9A6-4BE5-9F82-C365ED9E23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7998" y="1299528"/>
            <a:ext cx="4814887" cy="4810125"/>
          </a:xfrm>
          <a:prstGeom prst="ellipse">
            <a:avLst/>
          </a:prstGeom>
          <a:solidFill>
            <a:srgbClr val="FFFFFF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000000"/>
                </a:solidFill>
              </a:rPr>
              <a:t>USAGE</a:t>
            </a:r>
          </a:p>
        </p:txBody>
      </p:sp>
    </p:spTree>
    <p:extLst>
      <p:ext uri="{BB962C8B-B14F-4D97-AF65-F5344CB8AC3E}">
        <p14:creationId xmlns:p14="http://schemas.microsoft.com/office/powerpoint/2010/main" val="2848322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7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78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24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</a:rPr>
              <a:t>Security Tradeoffs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37D252D3-EECE-49DC-B80B-0277FB4012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1645" y="3752850"/>
            <a:ext cx="187007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1912" tIns="25400" rIns="61912" bIns="25400">
            <a:spAutoFit/>
          </a:bodyPr>
          <a:lstStyle/>
          <a:p>
            <a:pPr algn="ctr" defTabSz="895350" eaLnBrk="0">
              <a:lnSpc>
                <a:spcPct val="87000"/>
              </a:lnSpc>
            </a:pPr>
            <a:r>
              <a:rPr lang="en-US" sz="2400" b="1" dirty="0">
                <a:solidFill>
                  <a:srgbClr val="000000"/>
                </a:solidFill>
              </a:rPr>
              <a:t>INTEGRITY</a:t>
            </a:r>
          </a:p>
          <a:p>
            <a:pPr algn="ctr" defTabSz="895350" eaLnBrk="0">
              <a:lnSpc>
                <a:spcPct val="87000"/>
              </a:lnSpc>
            </a:pPr>
            <a:r>
              <a:rPr lang="en-US" sz="2400" b="1" dirty="0">
                <a:solidFill>
                  <a:srgbClr val="000000"/>
                </a:solidFill>
              </a:rPr>
              <a:t>modification</a:t>
            </a:r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71E6BFDA-462E-41F2-9148-C67435B304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90845" y="3752850"/>
            <a:ext cx="239712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1912" tIns="25400" rIns="61912" bIns="25400">
            <a:spAutoFit/>
          </a:bodyPr>
          <a:lstStyle/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AVAILABILITY</a:t>
            </a:r>
          </a:p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access</a:t>
            </a:r>
          </a:p>
        </p:txBody>
      </p:sp>
      <p:grpSp>
        <p:nvGrpSpPr>
          <p:cNvPr id="9" name="Group 6">
            <a:extLst>
              <a:ext uri="{FF2B5EF4-FFF2-40B4-BE49-F238E27FC236}">
                <a16:creationId xmlns:a16="http://schemas.microsoft.com/office/drawing/2014/main" id="{2B930605-76BB-484B-8A84-771FC9196CB0}"/>
              </a:ext>
            </a:extLst>
          </p:cNvPr>
          <p:cNvGrpSpPr>
            <a:grpSpLocks/>
          </p:cNvGrpSpPr>
          <p:nvPr/>
        </p:nvGrpSpPr>
        <p:grpSpPr bwMode="auto">
          <a:xfrm>
            <a:off x="2399983" y="2274888"/>
            <a:ext cx="2973387" cy="1765300"/>
            <a:chOff x="1917" y="1988"/>
            <a:chExt cx="1873" cy="1112"/>
          </a:xfrm>
        </p:grpSpPr>
        <p:sp>
          <p:nvSpPr>
            <p:cNvPr id="14" name="Oval 7">
              <a:extLst>
                <a:ext uri="{FF2B5EF4-FFF2-40B4-BE49-F238E27FC236}">
                  <a16:creationId xmlns:a16="http://schemas.microsoft.com/office/drawing/2014/main" id="{C4C6B9F0-3C37-47D1-AA96-D22740D7F7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76" y="1988"/>
              <a:ext cx="1114" cy="1112"/>
            </a:xfrm>
            <a:prstGeom prst="ellips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5" name="Oval 8">
              <a:extLst>
                <a:ext uri="{FF2B5EF4-FFF2-40B4-BE49-F238E27FC236}">
                  <a16:creationId xmlns:a16="http://schemas.microsoft.com/office/drawing/2014/main" id="{472F2195-A73D-40C8-A492-9984069B6B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17" y="1988"/>
              <a:ext cx="1114" cy="1112"/>
            </a:xfrm>
            <a:prstGeom prst="ellips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</p:grpSp>
      <p:sp>
        <p:nvSpPr>
          <p:cNvPr id="16" name="Rectangle 9">
            <a:extLst>
              <a:ext uri="{FF2B5EF4-FFF2-40B4-BE49-F238E27FC236}">
                <a16:creationId xmlns:a16="http://schemas.microsoft.com/office/drawing/2014/main" id="{37CB4946-8CAB-4D83-B70A-74B42D02D7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6645" y="4895850"/>
            <a:ext cx="3040063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1912" tIns="25400" rIns="61912" bIns="25400">
            <a:spAutoFit/>
          </a:bodyPr>
          <a:lstStyle/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CONFIDENTIALITY</a:t>
            </a:r>
          </a:p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disclosure</a:t>
            </a:r>
          </a:p>
        </p:txBody>
      </p:sp>
      <p:sp>
        <p:nvSpPr>
          <p:cNvPr id="17" name="Oval 10">
            <a:extLst>
              <a:ext uri="{FF2B5EF4-FFF2-40B4-BE49-F238E27FC236}">
                <a16:creationId xmlns:a16="http://schemas.microsoft.com/office/drawing/2014/main" id="{8DA8DD81-08E2-4CE4-B628-27194CAD53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96883" y="2905125"/>
            <a:ext cx="1766887" cy="1765300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8" name="Oval 11">
            <a:extLst>
              <a:ext uri="{FF2B5EF4-FFF2-40B4-BE49-F238E27FC236}">
                <a16:creationId xmlns:a16="http://schemas.microsoft.com/office/drawing/2014/main" id="{AAC9A533-A509-4B72-B562-374062D521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03233" y="1652588"/>
            <a:ext cx="1766887" cy="1765300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9" name="Rectangle 12">
            <a:extLst>
              <a:ext uri="{FF2B5EF4-FFF2-40B4-BE49-F238E27FC236}">
                <a16:creationId xmlns:a16="http://schemas.microsoft.com/office/drawing/2014/main" id="{262BA6DD-4F06-4A8D-B2B0-09E5DC85B8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66983" y="1055688"/>
            <a:ext cx="1235075" cy="74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algn="ctr" defTabSz="895350" eaLnBrk="0">
              <a:lnSpc>
                <a:spcPct val="90000"/>
              </a:lnSpc>
            </a:pPr>
            <a:r>
              <a:rPr lang="en-US" sz="2400" b="1" dirty="0">
                <a:solidFill>
                  <a:srgbClr val="000000"/>
                </a:solidFill>
              </a:rPr>
              <a:t>USAGE</a:t>
            </a:r>
          </a:p>
          <a:p>
            <a:pPr algn="ctr" defTabSz="895350" eaLnBrk="0">
              <a:lnSpc>
                <a:spcPct val="90000"/>
              </a:lnSpc>
            </a:pPr>
            <a:r>
              <a:rPr lang="en-US" sz="2400" b="1" dirty="0">
                <a:solidFill>
                  <a:srgbClr val="000000"/>
                </a:solidFill>
              </a:rPr>
              <a:t>purpose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5000CF7-DC2A-41F6-BFF7-97EC3335DB95}"/>
              </a:ext>
            </a:extLst>
          </p:cNvPr>
          <p:cNvSpPr txBox="1"/>
          <p:nvPr/>
        </p:nvSpPr>
        <p:spPr>
          <a:xfrm>
            <a:off x="6302059" y="1789797"/>
            <a:ext cx="2608262" cy="954107"/>
          </a:xfrm>
          <a:prstGeom prst="rect">
            <a:avLst/>
          </a:prstGeom>
          <a:noFill/>
          <a:ln w="254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Evaluation of tradeoffs requires</a:t>
            </a:r>
          </a:p>
          <a:p>
            <a:pPr algn="ctr"/>
            <a:r>
              <a:rPr lang="en-US" b="1" dirty="0">
                <a:solidFill>
                  <a:srgbClr val="FF0000"/>
                </a:solidFill>
              </a:rPr>
              <a:t>application context</a:t>
            </a:r>
          </a:p>
        </p:txBody>
      </p:sp>
    </p:spTree>
    <p:extLst>
      <p:ext uri="{BB962C8B-B14F-4D97-AF65-F5344CB8AC3E}">
        <p14:creationId xmlns:p14="http://schemas.microsoft.com/office/powerpoint/2010/main" val="8584768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8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78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40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</a:rPr>
              <a:t>Security Tradeoffs</a:t>
            </a:r>
            <a:endParaRPr lang="en-US" sz="4000" dirty="0">
              <a:solidFill>
                <a:srgbClr val="131F49"/>
              </a:solidFill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038B358-7F5F-B447-BAA6-9DEBC7D8C746}"/>
              </a:ext>
            </a:extLst>
          </p:cNvPr>
          <p:cNvSpPr txBox="1"/>
          <p:nvPr/>
        </p:nvSpPr>
        <p:spPr>
          <a:xfrm>
            <a:off x="722383" y="4028154"/>
            <a:ext cx="3549650" cy="1477328"/>
          </a:xfrm>
          <a:prstGeom prst="rect">
            <a:avLst/>
          </a:prstGeom>
          <a:noFill/>
          <a:ln w="254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FF0000"/>
                </a:solidFill>
              </a:rPr>
              <a:t>Cannot have it all within CIAU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FF0000"/>
                </a:solidFill>
              </a:rPr>
              <a:t>Need to reconcile with non-Security Objectives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FF0000"/>
                </a:solidFill>
              </a:rPr>
              <a:t>Evaluation of tradeoffs requires application context</a:t>
            </a:r>
          </a:p>
        </p:txBody>
      </p:sp>
      <p:grpSp>
        <p:nvGrpSpPr>
          <p:cNvPr id="25" name="Group 6">
            <a:extLst>
              <a:ext uri="{FF2B5EF4-FFF2-40B4-BE49-F238E27FC236}">
                <a16:creationId xmlns:a16="http://schemas.microsoft.com/office/drawing/2014/main" id="{47699A8B-E9F3-ED47-ACA9-C68EEECEA3FA}"/>
              </a:ext>
            </a:extLst>
          </p:cNvPr>
          <p:cNvGrpSpPr>
            <a:grpSpLocks/>
          </p:cNvGrpSpPr>
          <p:nvPr/>
        </p:nvGrpSpPr>
        <p:grpSpPr bwMode="auto">
          <a:xfrm>
            <a:off x="1720785" y="1764101"/>
            <a:ext cx="1605117" cy="978055"/>
            <a:chOff x="1917" y="1988"/>
            <a:chExt cx="1873" cy="1112"/>
          </a:xfrm>
        </p:grpSpPr>
        <p:sp>
          <p:nvSpPr>
            <p:cNvPr id="28" name="Oval 7">
              <a:extLst>
                <a:ext uri="{FF2B5EF4-FFF2-40B4-BE49-F238E27FC236}">
                  <a16:creationId xmlns:a16="http://schemas.microsoft.com/office/drawing/2014/main" id="{6D326801-7D52-5B47-AC78-4AA1E3E466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76" y="1988"/>
              <a:ext cx="1114" cy="1112"/>
            </a:xfrm>
            <a:prstGeom prst="ellips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9" name="Oval 8">
              <a:extLst>
                <a:ext uri="{FF2B5EF4-FFF2-40B4-BE49-F238E27FC236}">
                  <a16:creationId xmlns:a16="http://schemas.microsoft.com/office/drawing/2014/main" id="{4DDF789E-4F86-E54D-A249-5B5DE7FAD1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17" y="1988"/>
              <a:ext cx="1114" cy="1112"/>
            </a:xfrm>
            <a:prstGeom prst="ellips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</p:grpSp>
      <p:sp>
        <p:nvSpPr>
          <p:cNvPr id="27" name="Rectangle 4">
            <a:extLst>
              <a:ext uri="{FF2B5EF4-FFF2-40B4-BE49-F238E27FC236}">
                <a16:creationId xmlns:a16="http://schemas.microsoft.com/office/drawing/2014/main" id="{5128336B-FB92-9C47-BC62-7E4161252B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2314" y="2770576"/>
            <a:ext cx="751360" cy="3735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1912" tIns="25400" rIns="61912" bIns="25400">
            <a:spAutoFit/>
          </a:bodyPr>
          <a:lstStyle/>
          <a:p>
            <a:pPr algn="ctr" defTabSz="895350" eaLnBrk="0">
              <a:lnSpc>
                <a:spcPct val="87000"/>
              </a:lnSpc>
            </a:pPr>
            <a:r>
              <a:rPr lang="en-US" sz="2400" b="1" dirty="0">
                <a:solidFill>
                  <a:srgbClr val="000000"/>
                </a:solidFill>
              </a:rPr>
              <a:t>CIAU</a:t>
            </a:r>
          </a:p>
        </p:txBody>
      </p:sp>
      <p:sp>
        <p:nvSpPr>
          <p:cNvPr id="34" name="Oval 10">
            <a:extLst>
              <a:ext uri="{FF2B5EF4-FFF2-40B4-BE49-F238E27FC236}">
                <a16:creationId xmlns:a16="http://schemas.microsoft.com/office/drawing/2014/main" id="{4BFFA43A-B7B7-4E4D-9340-62A635D6F4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60798" y="1184629"/>
            <a:ext cx="953815" cy="978055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5" name="Rectangle 4">
            <a:extLst>
              <a:ext uri="{FF2B5EF4-FFF2-40B4-BE49-F238E27FC236}">
                <a16:creationId xmlns:a16="http://schemas.microsoft.com/office/drawing/2014/main" id="{9807658E-87EC-8940-A774-93BD66D3EE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85264" y="1487355"/>
            <a:ext cx="809516" cy="3726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1912" tIns="25400" rIns="61912" bIns="25400">
            <a:spAutoFit/>
          </a:bodyPr>
          <a:lstStyle/>
          <a:p>
            <a:pPr defTabSz="895350" eaLnBrk="0">
              <a:lnSpc>
                <a:spcPct val="87000"/>
              </a:lnSpc>
            </a:pPr>
            <a:r>
              <a:rPr lang="en-US" sz="2400" b="1" dirty="0">
                <a:solidFill>
                  <a:srgbClr val="000000"/>
                </a:solidFill>
              </a:rPr>
              <a:t>Cost</a:t>
            </a:r>
          </a:p>
        </p:txBody>
      </p:sp>
      <p:sp>
        <p:nvSpPr>
          <p:cNvPr id="36" name="Oval 10">
            <a:extLst>
              <a:ext uri="{FF2B5EF4-FFF2-40B4-BE49-F238E27FC236}">
                <a16:creationId xmlns:a16="http://schemas.microsoft.com/office/drawing/2014/main" id="{BA56A856-8972-3046-94C3-909FDE903D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70323" y="2442280"/>
            <a:ext cx="953815" cy="978055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7" name="Rectangle 4">
            <a:extLst>
              <a:ext uri="{FF2B5EF4-FFF2-40B4-BE49-F238E27FC236}">
                <a16:creationId xmlns:a16="http://schemas.microsoft.com/office/drawing/2014/main" id="{168BCA49-FDBD-BA49-9EEF-31BB2FE766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85264" y="2688561"/>
            <a:ext cx="2040622" cy="3726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1912" tIns="25400" rIns="61912" bIns="25400">
            <a:spAutoFit/>
          </a:bodyPr>
          <a:lstStyle/>
          <a:p>
            <a:pPr defTabSz="895350" eaLnBrk="0">
              <a:lnSpc>
                <a:spcPct val="87000"/>
              </a:lnSpc>
            </a:pPr>
            <a:r>
              <a:rPr lang="en-US" sz="2400" b="1" dirty="0">
                <a:solidFill>
                  <a:srgbClr val="000000"/>
                </a:solidFill>
              </a:rPr>
              <a:t>Convenience</a:t>
            </a:r>
          </a:p>
        </p:txBody>
      </p:sp>
      <p:sp>
        <p:nvSpPr>
          <p:cNvPr id="38" name="Oval 10">
            <a:extLst>
              <a:ext uri="{FF2B5EF4-FFF2-40B4-BE49-F238E27FC236}">
                <a16:creationId xmlns:a16="http://schemas.microsoft.com/office/drawing/2014/main" id="{5EA6944A-789B-D740-8ECB-ACBF090FB6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79848" y="3728506"/>
            <a:ext cx="953815" cy="978055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9" name="Rectangle 4">
            <a:extLst>
              <a:ext uri="{FF2B5EF4-FFF2-40B4-BE49-F238E27FC236}">
                <a16:creationId xmlns:a16="http://schemas.microsoft.com/office/drawing/2014/main" id="{8C44FCE8-7E52-584D-911A-E1B0F88424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85264" y="4031232"/>
            <a:ext cx="1200649" cy="3726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1912" tIns="25400" rIns="61912" bIns="25400">
            <a:spAutoFit/>
          </a:bodyPr>
          <a:lstStyle/>
          <a:p>
            <a:pPr defTabSz="895350" eaLnBrk="0">
              <a:lnSpc>
                <a:spcPct val="87000"/>
              </a:lnSpc>
            </a:pPr>
            <a:r>
              <a:rPr lang="en-US" sz="2400" b="1" dirty="0">
                <a:solidFill>
                  <a:srgbClr val="000000"/>
                </a:solidFill>
              </a:rPr>
              <a:t>Growth</a:t>
            </a:r>
          </a:p>
        </p:txBody>
      </p:sp>
      <p:sp>
        <p:nvSpPr>
          <p:cNvPr id="40" name="Oval 10">
            <a:extLst>
              <a:ext uri="{FF2B5EF4-FFF2-40B4-BE49-F238E27FC236}">
                <a16:creationId xmlns:a16="http://schemas.microsoft.com/office/drawing/2014/main" id="{23AD6E2A-0B9D-3344-9E47-5210D0FE26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89373" y="5048599"/>
            <a:ext cx="953815" cy="978055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1" name="Rectangle 4">
            <a:extLst>
              <a:ext uri="{FF2B5EF4-FFF2-40B4-BE49-F238E27FC236}">
                <a16:creationId xmlns:a16="http://schemas.microsoft.com/office/drawing/2014/main" id="{7CA4ECD0-39F2-254A-B317-0E3315E699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85264" y="5351325"/>
            <a:ext cx="1049966" cy="3726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1912" tIns="25400" rIns="61912" bIns="25400">
            <a:spAutoFit/>
          </a:bodyPr>
          <a:lstStyle/>
          <a:p>
            <a:pPr defTabSz="895350" eaLnBrk="0">
              <a:lnSpc>
                <a:spcPct val="87000"/>
              </a:lnSpc>
            </a:pPr>
            <a:r>
              <a:rPr lang="en-US" sz="2400" b="1" dirty="0">
                <a:solidFill>
                  <a:srgbClr val="000000"/>
                </a:solidFill>
              </a:rPr>
              <a:t>Safety</a:t>
            </a:r>
          </a:p>
        </p:txBody>
      </p:sp>
      <p:sp>
        <p:nvSpPr>
          <p:cNvPr id="26" name="Oval 10">
            <a:extLst>
              <a:ext uri="{FF2B5EF4-FFF2-40B4-BE49-F238E27FC236}">
                <a16:creationId xmlns:a16="http://schemas.microsoft.com/office/drawing/2014/main" id="{32B542F2-A9C8-4B41-8491-90300E876B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46436" y="2116877"/>
            <a:ext cx="953815" cy="978055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2" name="Oval 10">
            <a:extLst>
              <a:ext uri="{FF2B5EF4-FFF2-40B4-BE49-F238E27FC236}">
                <a16:creationId xmlns:a16="http://schemas.microsoft.com/office/drawing/2014/main" id="{7CCAA375-D356-1345-B07C-F90F74CC34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46436" y="1343590"/>
            <a:ext cx="953815" cy="978055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99648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9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78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24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</a:rPr>
              <a:t>Risk Triangle</a:t>
            </a:r>
          </a:p>
        </p:txBody>
      </p:sp>
      <p:sp>
        <p:nvSpPr>
          <p:cNvPr id="4" name="Isosceles Triangle 3">
            <a:extLst>
              <a:ext uri="{FF2B5EF4-FFF2-40B4-BE49-F238E27FC236}">
                <a16:creationId xmlns:a16="http://schemas.microsoft.com/office/drawing/2014/main" id="{C4CBEEF5-184B-4EDA-B07E-99887590C5B7}"/>
              </a:ext>
            </a:extLst>
          </p:cNvPr>
          <p:cNvSpPr/>
          <p:nvPr/>
        </p:nvSpPr>
        <p:spPr>
          <a:xfrm>
            <a:off x="3168594" y="2014270"/>
            <a:ext cx="2806811" cy="2419665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2D298BA7-3FCA-47D7-A885-B6C839936230}"/>
              </a:ext>
            </a:extLst>
          </p:cNvPr>
          <p:cNvSpPr/>
          <p:nvPr/>
        </p:nvSpPr>
        <p:spPr>
          <a:xfrm>
            <a:off x="3999506" y="2866842"/>
            <a:ext cx="1144988" cy="1224502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RISK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40A7DC2-D9B9-41A1-91CF-97496974831F}"/>
              </a:ext>
            </a:extLst>
          </p:cNvPr>
          <p:cNvSpPr txBox="1"/>
          <p:nvPr/>
        </p:nvSpPr>
        <p:spPr>
          <a:xfrm>
            <a:off x="4128108" y="1598327"/>
            <a:ext cx="8864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Threats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BE1E9EE-8E0F-4F6C-94A3-BE1D39550E5B}"/>
              </a:ext>
            </a:extLst>
          </p:cNvPr>
          <p:cNvSpPr txBox="1"/>
          <p:nvPr/>
        </p:nvSpPr>
        <p:spPr>
          <a:xfrm>
            <a:off x="2396050" y="4462117"/>
            <a:ext cx="1524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Vulnerabilities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B3618B5-F0E0-4085-86F3-24DB89C48C4F}"/>
              </a:ext>
            </a:extLst>
          </p:cNvPr>
          <p:cNvSpPr txBox="1"/>
          <p:nvPr/>
        </p:nvSpPr>
        <p:spPr>
          <a:xfrm>
            <a:off x="5569936" y="4471384"/>
            <a:ext cx="7781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Assets</a:t>
            </a:r>
          </a:p>
        </p:txBody>
      </p:sp>
    </p:spTree>
    <p:extLst>
      <p:ext uri="{BB962C8B-B14F-4D97-AF65-F5344CB8AC3E}">
        <p14:creationId xmlns:p14="http://schemas.microsoft.com/office/powerpoint/2010/main" val="2537517280"/>
      </p:ext>
    </p:extLst>
  </p:cSld>
  <p:clrMapOvr>
    <a:masterClrMapping/>
  </p:clrMapOvr>
</p:sld>
</file>

<file path=ppt/theme/theme1.xml><?xml version="1.0" encoding="utf-8"?>
<a:theme xmlns:a="http://schemas.openxmlformats.org/drawingml/2006/main" name="ICS-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 2018.03.06" id="{5733BD8E-F99F-4212-A1AD-F4FC5E1A7E9E}" vid="{A7AF9A3A-02CA-46E0-AD92-27A1093FEDA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ICS-Theme</Template>
  <TotalTime>994</TotalTime>
  <Words>243</Words>
  <Application>Microsoft Office PowerPoint</Application>
  <PresentationFormat>Letter Paper (8.5x11 in)</PresentationFormat>
  <Paragraphs>97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Wingdings</vt:lpstr>
      <vt:lpstr>ICS-Theme</vt:lpstr>
      <vt:lpstr>Module 1.2  Cyber Security Objectives </vt:lpstr>
      <vt:lpstr>Natural vs Cyber Science</vt:lpstr>
      <vt:lpstr>Risk Triangle</vt:lpstr>
      <vt:lpstr>Security Objectives</vt:lpstr>
      <vt:lpstr>Security Objectives</vt:lpstr>
      <vt:lpstr>Security Objectives</vt:lpstr>
      <vt:lpstr>Security Tradeoffs</vt:lpstr>
      <vt:lpstr>Security Tradeoffs</vt:lpstr>
      <vt:lpstr>Risk Triangle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Benson</dc:creator>
  <cp:lastModifiedBy>Ravi Sandhu</cp:lastModifiedBy>
  <cp:revision>111</cp:revision>
  <cp:lastPrinted>2021-02-03T15:59:08Z</cp:lastPrinted>
  <dcterms:created xsi:type="dcterms:W3CDTF">2018-03-06T17:13:20Z</dcterms:created>
  <dcterms:modified xsi:type="dcterms:W3CDTF">2021-02-03T18:55:26Z</dcterms:modified>
</cp:coreProperties>
</file>