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89" r:id="rId3"/>
    <p:sldId id="274" r:id="rId4"/>
    <p:sldId id="288" r:id="rId5"/>
    <p:sldId id="262" r:id="rId6"/>
    <p:sldId id="285" r:id="rId7"/>
  </p:sldIdLst>
  <p:sldSz cx="9144000" cy="6858000" type="letter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  <a:srgbClr val="FF950E"/>
    <a:srgbClr val="FF8B02"/>
    <a:srgbClr val="FF9002"/>
    <a:srgbClr val="FFD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65" autoAdjust="0"/>
    <p:restoredTop sz="95838" autoAdjust="0"/>
  </p:normalViewPr>
  <p:slideViewPr>
    <p:cSldViewPr snapToGrid="0" snapToObjects="1">
      <p:cViewPr varScale="1">
        <p:scale>
          <a:sx n="120" d="100"/>
          <a:sy n="120" d="100"/>
        </p:scale>
        <p:origin x="10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5285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45285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36529"/>
            <a:ext cx="4028440" cy="345285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536529"/>
            <a:ext cx="4028440" cy="345285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5285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45285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00388" y="860425"/>
            <a:ext cx="3095625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11873"/>
            <a:ext cx="7437119" cy="270971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9"/>
            <a:ext cx="4028440" cy="345285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9"/>
            <a:ext cx="4028440" cy="345285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8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46124"/>
            <a:ext cx="1887192" cy="759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80" y="1569721"/>
            <a:ext cx="7193280" cy="1481714"/>
          </a:xfrm>
        </p:spPr>
        <p:txBody>
          <a:bodyPr/>
          <a:lstStyle/>
          <a:p>
            <a:r>
              <a:rPr lang="en-US" sz="2400" b="1" dirty="0">
                <a:solidFill>
                  <a:prstClr val="black"/>
                </a:solidFill>
              </a:rPr>
              <a:t>Module 1.3</a:t>
            </a:r>
            <a:br>
              <a:rPr lang="en-US" sz="2400" dirty="0"/>
            </a:br>
            <a:r>
              <a:rPr lang="en-US" sz="2400" b="1" dirty="0">
                <a:solidFill>
                  <a:prstClr val="black"/>
                </a:solidFill>
              </a:rPr>
              <a:t> Cyber Security Technologies</a:t>
            </a:r>
            <a:br>
              <a:rPr lang="en-US" sz="2400" b="1" dirty="0">
                <a:solidFill>
                  <a:prstClr val="black"/>
                </a:solidFill>
              </a:rPr>
            </a:b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11880"/>
            <a:ext cx="6858000" cy="1481714"/>
          </a:xfrm>
        </p:spPr>
        <p:txBody>
          <a:bodyPr>
            <a:noAutofit/>
          </a:bodyPr>
          <a:lstStyle/>
          <a:p>
            <a:r>
              <a:rPr lang="en-US" sz="2400" dirty="0"/>
              <a:t>Ravi Sandhu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Spring 2021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6603799-8EE1-4639-B9D4-A7406AF92102}"/>
              </a:ext>
            </a:extLst>
          </p:cNvPr>
          <p:cNvSpPr txBox="1">
            <a:spLocks/>
          </p:cNvSpPr>
          <p:nvPr/>
        </p:nvSpPr>
        <p:spPr>
          <a:xfrm>
            <a:off x="1818728" y="311384"/>
            <a:ext cx="4932822" cy="462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6393 and CS 4483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Security Foundations and Practice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7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Cyber Security Ecosystem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4CBEEF5-184B-4EDA-B07E-99887590C5B7}"/>
              </a:ext>
            </a:extLst>
          </p:cNvPr>
          <p:cNvSpPr/>
          <p:nvPr/>
        </p:nvSpPr>
        <p:spPr>
          <a:xfrm>
            <a:off x="3168594" y="2014270"/>
            <a:ext cx="2806811" cy="24196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298BA7-3FCA-47D7-A885-B6C839936230}"/>
              </a:ext>
            </a:extLst>
          </p:cNvPr>
          <p:cNvSpPr/>
          <p:nvPr/>
        </p:nvSpPr>
        <p:spPr>
          <a:xfrm>
            <a:off x="3999506" y="2866842"/>
            <a:ext cx="1144988" cy="1224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Cyber-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A7DC2-D9B9-41A1-91CF-97496974831F}"/>
              </a:ext>
            </a:extLst>
          </p:cNvPr>
          <p:cNvSpPr txBox="1"/>
          <p:nvPr/>
        </p:nvSpPr>
        <p:spPr>
          <a:xfrm>
            <a:off x="4128108" y="159832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1E9EE-8E0F-4F6C-94A3-BE1D39550E5B}"/>
              </a:ext>
            </a:extLst>
          </p:cNvPr>
          <p:cNvSpPr txBox="1"/>
          <p:nvPr/>
        </p:nvSpPr>
        <p:spPr>
          <a:xfrm>
            <a:off x="2396050" y="4462117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Engineering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3618B5-F0E0-4085-86F3-24DB89C48C4F}"/>
              </a:ext>
            </a:extLst>
          </p:cNvPr>
          <p:cNvSpPr txBox="1"/>
          <p:nvPr/>
        </p:nvSpPr>
        <p:spPr>
          <a:xfrm>
            <a:off x="5569936" y="4471384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63164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Security is Dynamic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FD707-C730-416C-B28F-B6C7C9A0B6F5}"/>
              </a:ext>
            </a:extLst>
          </p:cNvPr>
          <p:cNvSpPr txBox="1"/>
          <p:nvPr/>
        </p:nvSpPr>
        <p:spPr>
          <a:xfrm>
            <a:off x="306705" y="1936065"/>
            <a:ext cx="2301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“My dear, here we must run as fast as we can, just to stay in place. And if you wish to go anywhere you must run twice as fast as that.”</a:t>
            </a:r>
          </a:p>
          <a:p>
            <a:br>
              <a:rPr lang="en-US" dirty="0"/>
            </a:br>
            <a:r>
              <a:rPr lang="en-US" dirty="0"/>
              <a:t>― Lewis Carroll, Alice in Wonderland</a:t>
            </a:r>
          </a:p>
        </p:txBody>
      </p:sp>
      <p:pic>
        <p:nvPicPr>
          <p:cNvPr id="18" name="Picture 17" descr="alice_red-queen_running_fixed.gif">
            <a:extLst>
              <a:ext uri="{FF2B5EF4-FFF2-40B4-BE49-F238E27FC236}">
                <a16:creationId xmlns:a16="http://schemas.microsoft.com/office/drawing/2014/main" id="{48ACD6A8-CBE5-4384-9758-B3868AD097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1295" y="124618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9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Cyber Security in a Nutshell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FD707-C730-416C-B28F-B6C7C9A0B6F5}"/>
              </a:ext>
            </a:extLst>
          </p:cNvPr>
          <p:cNvSpPr txBox="1"/>
          <p:nvPr/>
        </p:nvSpPr>
        <p:spPr>
          <a:xfrm>
            <a:off x="306705" y="1936065"/>
            <a:ext cx="2301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“My dear, here we must run as fast as we can, just to stay in place. And if you wish to go anywhere you must run twice as fast as that.”</a:t>
            </a:r>
          </a:p>
          <a:p>
            <a:br>
              <a:rPr lang="en-US" dirty="0"/>
            </a:br>
            <a:r>
              <a:rPr lang="en-US" dirty="0"/>
              <a:t>― Lewis Carroll, Alice in Wonderland</a:t>
            </a:r>
          </a:p>
        </p:txBody>
      </p:sp>
      <p:pic>
        <p:nvPicPr>
          <p:cNvPr id="18" name="Picture 17" descr="alice_red-queen_running_fixed.gif">
            <a:extLst>
              <a:ext uri="{FF2B5EF4-FFF2-40B4-BE49-F238E27FC236}">
                <a16:creationId xmlns:a16="http://schemas.microsoft.com/office/drawing/2014/main" id="{48ACD6A8-CBE5-4384-9758-B3868AD097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1295" y="1246187"/>
            <a:ext cx="6096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3637" y="1714498"/>
            <a:ext cx="614128" cy="463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6755" y="4070837"/>
            <a:ext cx="614128" cy="4630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8665" y="2747553"/>
            <a:ext cx="614128" cy="4630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958" y="2284491"/>
            <a:ext cx="614128" cy="4630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895" y="1471245"/>
            <a:ext cx="614128" cy="4630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5167" y="1422120"/>
            <a:ext cx="614128" cy="4630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1411" y="5046784"/>
            <a:ext cx="614128" cy="4630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1092" y="5225561"/>
            <a:ext cx="614128" cy="4630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6310" y="4762499"/>
            <a:ext cx="614128" cy="4630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955" y="3588277"/>
            <a:ext cx="614128" cy="4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0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World-Leading Research with Real-World Impact!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Cyber Security Technologies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392265-9B6C-435B-82A5-6C3B0CA7B2DA}"/>
              </a:ext>
            </a:extLst>
          </p:cNvPr>
          <p:cNvGrpSpPr/>
          <p:nvPr/>
        </p:nvGrpSpPr>
        <p:grpSpPr>
          <a:xfrm>
            <a:off x="2652918" y="3714658"/>
            <a:ext cx="4618229" cy="2373479"/>
            <a:chOff x="2785637" y="3737604"/>
            <a:chExt cx="4618229" cy="2373479"/>
          </a:xfrm>
        </p:grpSpPr>
        <p:sp>
          <p:nvSpPr>
            <p:cNvPr id="16" name="Rounded Rectangle 45">
              <a:extLst>
                <a:ext uri="{FF2B5EF4-FFF2-40B4-BE49-F238E27FC236}">
                  <a16:creationId xmlns:a16="http://schemas.microsoft.com/office/drawing/2014/main" id="{DAA035FD-94DB-45A7-92EE-C912F5837806}"/>
                </a:ext>
              </a:extLst>
            </p:cNvPr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PROTECT</a:t>
              </a:r>
            </a:p>
          </p:txBody>
        </p:sp>
        <p:sp>
          <p:nvSpPr>
            <p:cNvPr id="17" name="Rounded Rectangle 46">
              <a:extLst>
                <a:ext uri="{FF2B5EF4-FFF2-40B4-BE49-F238E27FC236}">
                  <a16:creationId xmlns:a16="http://schemas.microsoft.com/office/drawing/2014/main" id="{25D878C0-A178-4527-B9D9-38521A88EF79}"/>
                </a:ext>
              </a:extLst>
            </p:cNvPr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DETECT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4B11BB-D8F7-4988-8753-6A7D4CB0EE3D}"/>
                </a:ext>
              </a:extLst>
            </p:cNvPr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22942D-1858-47B5-BD53-77D7839A5286}"/>
                </a:ext>
              </a:extLst>
            </p:cNvPr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Complement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6B89F3-A7AF-4137-9A72-63B7DD24052C}"/>
                </a:ext>
              </a:extLst>
            </p:cNvPr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F28F92-3932-4E19-8267-01C554641A45}"/>
              </a:ext>
            </a:extLst>
          </p:cNvPr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8B8382B7-6582-43CF-A97C-D9652BFA9E7B}"/>
                </a:ext>
              </a:extLst>
            </p:cNvPr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POLICY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1127ACBF-6750-4621-B0DC-56A9105A9FB7}"/>
                </a:ext>
              </a:extLst>
            </p:cNvPr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ATTACKS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6A023-CF15-48E0-A09A-D37A77A55988}"/>
                </a:ext>
              </a:extLst>
            </p:cNvPr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636544-FBCB-4BE6-95FD-F2BBF50F4267}"/>
                </a:ext>
              </a:extLst>
            </p:cNvPr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54028F-67AC-4C37-85B3-540FC19860AD}"/>
              </a:ext>
            </a:extLst>
          </p:cNvPr>
          <p:cNvCxnSpPr/>
          <p:nvPr/>
        </p:nvCxnSpPr>
        <p:spPr bwMode="auto">
          <a:xfrm>
            <a:off x="2248342" y="3389554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3C2010-740B-4993-AA5C-495956442BF7}"/>
              </a:ext>
            </a:extLst>
          </p:cNvPr>
          <p:cNvGrpSpPr/>
          <p:nvPr/>
        </p:nvGrpSpPr>
        <p:grpSpPr>
          <a:xfrm>
            <a:off x="1099173" y="2042818"/>
            <a:ext cx="7725718" cy="1396878"/>
            <a:chOff x="1310668" y="2074799"/>
            <a:chExt cx="7725718" cy="1396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859FAC-B99B-4AA5-926C-B0AAA926BFAD}"/>
                </a:ext>
              </a:extLst>
            </p:cNvPr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B9EA5C-7EB0-4F83-9DBE-016762120857}"/>
                  </a:ext>
                </a:extLst>
              </p:cNvPr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08E8E37-58DB-44D4-992C-442FB335461E}"/>
                  </a:ext>
                </a:extLst>
              </p:cNvPr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04D7C1-EA5C-4814-B5C3-14B008A0CDEB}"/>
                    </a:ext>
                  </a:extLst>
                </p:cNvPr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Enforce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5A050B-E548-4B64-AA89-3CC9B269D38F}"/>
                    </a:ext>
                  </a:extLst>
                </p:cNvPr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Enable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A8AD1F-DA74-49F1-8CD9-A9C2B7D81C2E}"/>
                </a:ext>
              </a:extLst>
            </p:cNvPr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ADEC8-246D-4B90-BC86-E8F7422F1DE7}"/>
                  </a:ext>
                </a:extLst>
              </p:cNvPr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C437D91-89CF-4D3A-8F2F-A1759F81C7D7}"/>
                  </a:ext>
                </a:extLst>
              </p:cNvPr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D77354-07B1-4E1B-979E-1E9D22A9FE94}"/>
                    </a:ext>
                  </a:extLst>
                </p:cNvPr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Defend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DEC285-8358-4A8F-B2D5-96EF12123F04}"/>
                    </a:ext>
                  </a:extLst>
                </p:cNvPr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Respond</a:t>
                  </a:r>
                </a:p>
              </p:txBody>
            </p:sp>
          </p:grpSp>
        </p:grpSp>
      </p:grpSp>
      <p:sp>
        <p:nvSpPr>
          <p:cNvPr id="47" name="Rounded Rectangle 67">
            <a:extLst>
              <a:ext uri="{FF2B5EF4-FFF2-40B4-BE49-F238E27FC236}">
                <a16:creationId xmlns:a16="http://schemas.microsoft.com/office/drawing/2014/main" id="{FA7A623D-1004-4FB4-A7CE-A82C7624CB5F}"/>
              </a:ext>
            </a:extLst>
          </p:cNvPr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48" name="Rounded Rectangle 68">
            <a:extLst>
              <a:ext uri="{FF2B5EF4-FFF2-40B4-BE49-F238E27FC236}">
                <a16:creationId xmlns:a16="http://schemas.microsoft.com/office/drawing/2014/main" id="{B51296F0-AD5B-4C9A-B5DD-EA3504D10412}"/>
              </a:ext>
            </a:extLst>
          </p:cNvPr>
          <p:cNvSpPr/>
          <p:nvPr/>
        </p:nvSpPr>
        <p:spPr bwMode="auto">
          <a:xfrm>
            <a:off x="653858" y="4951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Mechanisms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23F45-4D8C-4038-A616-98730736B8AD}"/>
              </a:ext>
            </a:extLst>
          </p:cNvPr>
          <p:cNvSpPr/>
          <p:nvPr/>
        </p:nvSpPr>
        <p:spPr>
          <a:xfrm>
            <a:off x="358140" y="1066800"/>
            <a:ext cx="8679180" cy="5075602"/>
          </a:xfrm>
          <a:prstGeom prst="rect">
            <a:avLst/>
          </a:prstGeom>
          <a:noFill/>
          <a:ln>
            <a:solidFill>
              <a:srgbClr val="F15A2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6B8E5F7-1B3D-405A-B03A-99076E73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44125"/>
            <a:ext cx="2512087" cy="3326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Ravi Sandhu</a:t>
            </a:r>
            <a:endParaRPr lang="en-US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67">
            <a:extLst>
              <a:ext uri="{FF2B5EF4-FFF2-40B4-BE49-F238E27FC236}">
                <a16:creationId xmlns:a16="http://schemas.microsoft.com/office/drawing/2014/main" id="{6485FA93-F5C1-48D5-8234-60F9ADA69FD5}"/>
              </a:ext>
            </a:extLst>
          </p:cNvPr>
          <p:cNvSpPr/>
          <p:nvPr/>
        </p:nvSpPr>
        <p:spPr bwMode="auto">
          <a:xfrm>
            <a:off x="7649018" y="42534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5A2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Application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5A2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267469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Cyber Security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Fundamental Limits</a:t>
            </a:r>
            <a:endParaRPr lang="en-US" sz="3200" kern="0" dirty="0">
              <a:solidFill>
                <a:srgbClr val="131F49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278DAE9-A29F-A845-9F88-CB4D938923A3}"/>
              </a:ext>
            </a:extLst>
          </p:cNvPr>
          <p:cNvSpPr txBox="1">
            <a:spLocks/>
          </p:cNvSpPr>
          <p:nvPr/>
        </p:nvSpPr>
        <p:spPr>
          <a:xfrm>
            <a:off x="503239" y="1072442"/>
            <a:ext cx="8177918" cy="543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Arial"/>
              <a:buNone/>
              <a:defRPr/>
            </a:pPr>
            <a:r>
              <a:rPr lang="en-US" sz="3200" dirty="0">
                <a:ea typeface="ＭＳ Ｐゴシック" pitchFamily="34" charset="-128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Copy control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Trusting humans vs trusting software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Trusted computing base vulnerabilities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Side channels and covert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……………. </a:t>
            </a:r>
          </a:p>
          <a:p>
            <a:pPr marL="0" indent="0">
              <a:buSzPct val="90000"/>
              <a:buNone/>
              <a:defRPr/>
            </a:pPr>
            <a:endParaRPr lang="en-US" sz="2800" dirty="0">
              <a:ea typeface="ＭＳ Ｐゴシック" pitchFamily="34" charset="-128"/>
            </a:endParaRPr>
          </a:p>
          <a:p>
            <a:pPr>
              <a:buSzPct val="90000"/>
              <a:buFont typeface="Arial"/>
              <a:buNone/>
              <a:defRPr/>
            </a:pPr>
            <a:endParaRPr lang="en-US" sz="32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3655870"/>
      </p:ext>
    </p:extLst>
  </p:cSld>
  <p:clrMapOvr>
    <a:masterClrMapping/>
  </p:clrMapOvr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ICS-Theme</Template>
  <TotalTime>990</TotalTime>
  <Words>244</Words>
  <Application>Microsoft Office PowerPoint</Application>
  <PresentationFormat>Letter Paper (8.5x11 in)</PresentationFormat>
  <Paragraphs>70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ICS-Theme</vt:lpstr>
      <vt:lpstr>Module 1.3  Cyber Security Technologies </vt:lpstr>
      <vt:lpstr>Cyber Security Ecosystem</vt:lpstr>
      <vt:lpstr>Security is Dynamic</vt:lpstr>
      <vt:lpstr>Cyber Security in a Nutshell</vt:lpstr>
      <vt:lpstr>Cyber Security Technologies</vt:lpstr>
      <vt:lpstr>Cyber Security Fundamental Limits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Benson</dc:creator>
  <cp:lastModifiedBy>Ravi Sandhu</cp:lastModifiedBy>
  <cp:revision>109</cp:revision>
  <cp:lastPrinted>2021-02-03T15:59:08Z</cp:lastPrinted>
  <dcterms:created xsi:type="dcterms:W3CDTF">2018-03-06T17:13:20Z</dcterms:created>
  <dcterms:modified xsi:type="dcterms:W3CDTF">2021-02-03T16:14:40Z</dcterms:modified>
</cp:coreProperties>
</file>