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80" r:id="rId3"/>
    <p:sldId id="281" r:id="rId4"/>
    <p:sldId id="283" r:id="rId5"/>
    <p:sldId id="286" r:id="rId6"/>
    <p:sldId id="287" r:id="rId7"/>
  </p:sldIdLst>
  <p:sldSz cx="9144000" cy="6858000" type="letter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2"/>
    <a:srgbClr val="FF950E"/>
    <a:srgbClr val="FF8B02"/>
    <a:srgbClr val="FF9002"/>
    <a:srgbClr val="FFD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5" autoAdjust="0"/>
    <p:restoredTop sz="95838" autoAdjust="0"/>
  </p:normalViewPr>
  <p:slideViewPr>
    <p:cSldViewPr snapToGrid="0" snapToObjects="1">
      <p:cViewPr varScale="1">
        <p:scale>
          <a:sx n="120" d="100"/>
          <a:sy n="120" d="100"/>
        </p:scale>
        <p:origin x="10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11873"/>
            <a:ext cx="7437119" cy="270971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6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8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72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5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2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80" y="1569721"/>
            <a:ext cx="7193280" cy="1481714"/>
          </a:xfrm>
        </p:spPr>
        <p:txBody>
          <a:bodyPr/>
          <a:lstStyle/>
          <a:p>
            <a:r>
              <a:rPr lang="en-US" sz="2400" b="1" dirty="0">
                <a:solidFill>
                  <a:prstClr val="black"/>
                </a:solidFill>
              </a:rPr>
              <a:t>Module 1.4</a:t>
            </a:r>
            <a:br>
              <a:rPr lang="en-US" sz="2400" dirty="0"/>
            </a:br>
            <a:r>
              <a:rPr lang="en-US" sz="2400" b="1" dirty="0">
                <a:solidFill>
                  <a:prstClr val="black"/>
                </a:solidFill>
              </a:rPr>
              <a:t> Cyber Security Terminology</a:t>
            </a:r>
            <a:br>
              <a:rPr lang="en-US" sz="2400" b="1" dirty="0">
                <a:solidFill>
                  <a:prstClr val="black"/>
                </a:solidFill>
              </a:rPr>
            </a:b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11880"/>
            <a:ext cx="6858000" cy="1481714"/>
          </a:xfrm>
        </p:spPr>
        <p:txBody>
          <a:bodyPr>
            <a:noAutofit/>
          </a:bodyPr>
          <a:lstStyle/>
          <a:p>
            <a:r>
              <a:rPr lang="en-US" sz="2400" dirty="0"/>
              <a:t>Ravi Sandhu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Spring 2021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1818728" y="3113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7CC0CEA-DA18-4DDD-BF88-5D1EEC8C0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4"/>
    </mc:Choice>
    <mc:Fallback xmlns="">
      <p:transition spd="slow" advTm="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Cyber Security?</a:t>
            </a:r>
            <a:endParaRPr lang="en-US" sz="3200" dirty="0">
              <a:solidFill>
                <a:srgbClr val="C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F3ABD35-3248-45F5-9D4D-A48F63D97C71}"/>
              </a:ext>
            </a:extLst>
          </p:cNvPr>
          <p:cNvSpPr txBox="1">
            <a:spLocks/>
          </p:cNvSpPr>
          <p:nvPr/>
        </p:nvSpPr>
        <p:spPr>
          <a:xfrm>
            <a:off x="1051879" y="914400"/>
            <a:ext cx="5989001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Computer security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Information security = </a:t>
            </a:r>
          </a:p>
          <a:p>
            <a:pPr lvl="1">
              <a:buSzPct val="90000"/>
              <a:buFont typeface="Wingdings" pitchFamily="2" charset="2"/>
              <a:buChar char="v"/>
              <a:defRPr/>
            </a:pPr>
            <a:r>
              <a:rPr lang="en-US" dirty="0">
                <a:ea typeface="ＭＳ Ｐゴシック" pitchFamily="34" charset="-128"/>
              </a:rPr>
              <a:t>Computer security + Communications security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Information assurance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Cyber Security</a:t>
            </a:r>
          </a:p>
          <a:p>
            <a:pPr lvl="1">
              <a:buSzPct val="90000"/>
              <a:buFont typeface="Wingdings" pitchFamily="2" charset="2"/>
              <a:buChar char="v"/>
              <a:defRPr/>
            </a:pPr>
            <a:r>
              <a:rPr lang="en-US" dirty="0">
                <a:ea typeface="ＭＳ Ｐゴシック" pitchFamily="34" charset="-128"/>
              </a:rPr>
              <a:t>Includes cyber physical</a:t>
            </a:r>
          </a:p>
          <a:p>
            <a:pPr lvl="1">
              <a:buSzPct val="90000"/>
              <a:buFont typeface="Wingdings" pitchFamily="2" charset="2"/>
              <a:buChar char="Ø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658C4F-2E3C-4FBD-89DC-194CDC4491B8}"/>
              </a:ext>
            </a:extLst>
          </p:cNvPr>
          <p:cNvCxnSpPr/>
          <p:nvPr/>
        </p:nvCxnSpPr>
        <p:spPr bwMode="auto">
          <a:xfrm flipH="1">
            <a:off x="6398895" y="1491615"/>
            <a:ext cx="9525" cy="29908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AA6DCF-6190-42C7-9FE4-78C264064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62"/>
    </mc:Choice>
    <mc:Fallback xmlns="">
      <p:transition spd="slow" advTm="336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Cyber Security?</a:t>
            </a:r>
            <a:endParaRPr lang="en-US" sz="3200" dirty="0">
              <a:solidFill>
                <a:srgbClr val="C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F3ABD35-3248-45F5-9D4D-A48F63D97C71}"/>
              </a:ext>
            </a:extLst>
          </p:cNvPr>
          <p:cNvSpPr txBox="1">
            <a:spLocks/>
          </p:cNvSpPr>
          <p:nvPr/>
        </p:nvSpPr>
        <p:spPr>
          <a:xfrm>
            <a:off x="1051879" y="914400"/>
            <a:ext cx="5989001" cy="460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Computer security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Information security = </a:t>
            </a:r>
          </a:p>
          <a:p>
            <a:pPr lvl="1">
              <a:buSzPct val="90000"/>
              <a:buFont typeface="Wingdings" pitchFamily="2" charset="2"/>
              <a:buChar char="v"/>
              <a:defRPr/>
            </a:pPr>
            <a:r>
              <a:rPr lang="en-US" dirty="0">
                <a:ea typeface="ＭＳ Ｐゴシック" pitchFamily="34" charset="-128"/>
              </a:rPr>
              <a:t>Computer security + Communications security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Information assurance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Mission assurance</a:t>
            </a:r>
          </a:p>
          <a:p>
            <a:pPr lvl="1">
              <a:buSzPct val="90000"/>
              <a:buFont typeface="Wingdings" pitchFamily="2" charset="2"/>
              <a:buChar char="v"/>
              <a:defRPr/>
            </a:pPr>
            <a:r>
              <a:rPr lang="en-US" dirty="0">
                <a:ea typeface="ＭＳ Ｐゴシック" pitchFamily="34" charset="-128"/>
              </a:rPr>
              <a:t>Includes cyber physical</a:t>
            </a:r>
          </a:p>
          <a:p>
            <a:pPr lvl="1">
              <a:buSzPct val="90000"/>
              <a:buFont typeface="Wingdings" pitchFamily="2" charset="2"/>
              <a:buChar char="Ø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658C4F-2E3C-4FBD-89DC-194CDC4491B8}"/>
              </a:ext>
            </a:extLst>
          </p:cNvPr>
          <p:cNvCxnSpPr/>
          <p:nvPr/>
        </p:nvCxnSpPr>
        <p:spPr bwMode="auto">
          <a:xfrm flipH="1">
            <a:off x="6398895" y="1491615"/>
            <a:ext cx="9525" cy="29908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E8DBD3-5E30-4234-8B00-9800F4F8B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7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96"/>
    </mc:Choice>
    <mc:Fallback>
      <p:transition spd="slow" advTm="21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Privacy vs Security</a:t>
            </a:r>
            <a:endParaRPr lang="en-US" sz="3200" dirty="0">
              <a:solidFill>
                <a:srgbClr val="C00000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CD2B41-2B69-481D-B40D-41B9A73A9A5F}"/>
              </a:ext>
            </a:extLst>
          </p:cNvPr>
          <p:cNvGrpSpPr/>
          <p:nvPr/>
        </p:nvGrpSpPr>
        <p:grpSpPr>
          <a:xfrm>
            <a:off x="5581488" y="1438275"/>
            <a:ext cx="1800226" cy="1800226"/>
            <a:chOff x="6524625" y="1438275"/>
            <a:chExt cx="1800226" cy="180022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DB3E52-3A96-4818-B61D-2521E51BB1B9}"/>
                </a:ext>
              </a:extLst>
            </p:cNvPr>
            <p:cNvSpPr/>
            <p:nvPr/>
          </p:nvSpPr>
          <p:spPr bwMode="auto">
            <a:xfrm>
              <a:off x="6886576" y="2105026"/>
              <a:ext cx="1044574" cy="1028699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6220F56-8852-4C9E-846D-DE720852C779}"/>
                </a:ext>
              </a:extLst>
            </p:cNvPr>
            <p:cNvSpPr/>
            <p:nvPr/>
          </p:nvSpPr>
          <p:spPr bwMode="auto">
            <a:xfrm>
              <a:off x="6524625" y="1438275"/>
              <a:ext cx="1800226" cy="180022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Privacy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245198-9FEE-4659-9A13-C93C8AAB0962}"/>
              </a:ext>
            </a:extLst>
          </p:cNvPr>
          <p:cNvGrpSpPr/>
          <p:nvPr/>
        </p:nvGrpSpPr>
        <p:grpSpPr>
          <a:xfrm>
            <a:off x="5581488" y="4181475"/>
            <a:ext cx="1800226" cy="1800226"/>
            <a:chOff x="6524625" y="1438275"/>
            <a:chExt cx="1800226" cy="180022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005A4B-5B9A-4BF1-8303-517B30E012AE}"/>
                </a:ext>
              </a:extLst>
            </p:cNvPr>
            <p:cNvSpPr/>
            <p:nvPr/>
          </p:nvSpPr>
          <p:spPr bwMode="auto">
            <a:xfrm>
              <a:off x="6886576" y="2105026"/>
              <a:ext cx="1044574" cy="1028699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Privacy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A9BC74F-414A-43A1-9A53-6116E668590E}"/>
                </a:ext>
              </a:extLst>
            </p:cNvPr>
            <p:cNvSpPr/>
            <p:nvPr/>
          </p:nvSpPr>
          <p:spPr bwMode="auto">
            <a:xfrm>
              <a:off x="6524625" y="1438275"/>
              <a:ext cx="1800226" cy="180022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A83850-3034-4B5F-A1A2-BBDF1C3723D9}"/>
              </a:ext>
            </a:extLst>
          </p:cNvPr>
          <p:cNvGrpSpPr/>
          <p:nvPr/>
        </p:nvGrpSpPr>
        <p:grpSpPr>
          <a:xfrm>
            <a:off x="172963" y="1364815"/>
            <a:ext cx="3781816" cy="4402573"/>
            <a:chOff x="172963" y="1364815"/>
            <a:chExt cx="3781816" cy="44025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7DD194-B280-46B4-9288-755BB99DD46C}"/>
                </a:ext>
              </a:extLst>
            </p:cNvPr>
            <p:cNvGrpSpPr/>
            <p:nvPr/>
          </p:nvGrpSpPr>
          <p:grpSpPr>
            <a:xfrm>
              <a:off x="935354" y="1364815"/>
              <a:ext cx="3019425" cy="1371600"/>
              <a:chOff x="409574" y="1364815"/>
              <a:chExt cx="3019425" cy="13716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5B94F90-3778-4E99-9F77-AE1A18785923}"/>
                  </a:ext>
                </a:extLst>
              </p:cNvPr>
              <p:cNvSpPr/>
              <p:nvPr/>
            </p:nvSpPr>
            <p:spPr bwMode="auto">
              <a:xfrm>
                <a:off x="409574" y="1364815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Security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F308A5D-5E28-4456-963E-C17C1D28E7E2}"/>
                  </a:ext>
                </a:extLst>
              </p:cNvPr>
              <p:cNvSpPr/>
              <p:nvPr/>
            </p:nvSpPr>
            <p:spPr bwMode="auto">
              <a:xfrm>
                <a:off x="2057399" y="1364815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Privacy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55526B-F482-4CE3-A5D9-6ECC4CFEE798}"/>
                </a:ext>
              </a:extLst>
            </p:cNvPr>
            <p:cNvGrpSpPr/>
            <p:nvPr/>
          </p:nvGrpSpPr>
          <p:grpSpPr>
            <a:xfrm>
              <a:off x="935354" y="4395788"/>
              <a:ext cx="2428875" cy="1371600"/>
              <a:chOff x="1000126" y="4395788"/>
              <a:chExt cx="2428875" cy="13716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8AA41FF-5637-48AB-888C-7177990E583B}"/>
                  </a:ext>
                </a:extLst>
              </p:cNvPr>
              <p:cNvSpPr/>
              <p:nvPr/>
            </p:nvSpPr>
            <p:spPr bwMode="auto">
              <a:xfrm>
                <a:off x="1000126" y="4395788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Security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E2320B2-F075-4030-8159-73132BCA8B97}"/>
                  </a:ext>
                </a:extLst>
              </p:cNvPr>
              <p:cNvSpPr/>
              <p:nvPr/>
            </p:nvSpPr>
            <p:spPr bwMode="auto">
              <a:xfrm>
                <a:off x="2057401" y="4395788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Privacy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CD03B5-05B9-473B-B741-7922BFBB0810}"/>
                </a:ext>
              </a:extLst>
            </p:cNvPr>
            <p:cNvSpPr/>
            <p:nvPr/>
          </p:nvSpPr>
          <p:spPr bwMode="auto">
            <a:xfrm>
              <a:off x="935354" y="2880301"/>
              <a:ext cx="1371600" cy="13716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 =</a:t>
              </a:r>
            </a:p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lang="en-US" sz="1600" dirty="0">
                  <a:latin typeface="Arial" charset="0"/>
                </a:rPr>
                <a:t>Privacy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C40EFD-3834-45CD-847E-6B7A6CD96620}"/>
                </a:ext>
              </a:extLst>
            </p:cNvPr>
            <p:cNvSpPr txBox="1"/>
            <p:nvPr/>
          </p:nvSpPr>
          <p:spPr>
            <a:xfrm>
              <a:off x="172963" y="1865949"/>
              <a:ext cx="447558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(b)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(c)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435D33A-0EFB-4246-88A1-CBA8752AD918}"/>
              </a:ext>
            </a:extLst>
          </p:cNvPr>
          <p:cNvSpPr txBox="1"/>
          <p:nvPr/>
        </p:nvSpPr>
        <p:spPr>
          <a:xfrm>
            <a:off x="4758293" y="20084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67F66C-3CAF-4CF7-B0AC-D334A4FCA036}"/>
              </a:ext>
            </a:extLst>
          </p:cNvPr>
          <p:cNvSpPr txBox="1"/>
          <p:nvPr/>
        </p:nvSpPr>
        <p:spPr>
          <a:xfrm>
            <a:off x="4765913" y="47516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B2C4B5-B412-4BD8-8210-57828158F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8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746"/>
    </mc:Choice>
    <mc:Fallback>
      <p:transition spd="slow" advTm="16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Privacy vs Security</a:t>
            </a:r>
            <a:endParaRPr lang="en-US" sz="3200" dirty="0">
              <a:solidFill>
                <a:srgbClr val="C00000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CD2B41-2B69-481D-B40D-41B9A73A9A5F}"/>
              </a:ext>
            </a:extLst>
          </p:cNvPr>
          <p:cNvGrpSpPr/>
          <p:nvPr/>
        </p:nvGrpSpPr>
        <p:grpSpPr>
          <a:xfrm>
            <a:off x="5581488" y="1438275"/>
            <a:ext cx="1800226" cy="1800226"/>
            <a:chOff x="6524625" y="1438275"/>
            <a:chExt cx="1800226" cy="180022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DB3E52-3A96-4818-B61D-2521E51BB1B9}"/>
                </a:ext>
              </a:extLst>
            </p:cNvPr>
            <p:cNvSpPr/>
            <p:nvPr/>
          </p:nvSpPr>
          <p:spPr bwMode="auto">
            <a:xfrm>
              <a:off x="6886576" y="2105026"/>
              <a:ext cx="1044574" cy="1028699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6220F56-8852-4C9E-846D-DE720852C779}"/>
                </a:ext>
              </a:extLst>
            </p:cNvPr>
            <p:cNvSpPr/>
            <p:nvPr/>
          </p:nvSpPr>
          <p:spPr bwMode="auto">
            <a:xfrm>
              <a:off x="6524625" y="1438275"/>
              <a:ext cx="1800226" cy="180022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Privacy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245198-9FEE-4659-9A13-C93C8AAB0962}"/>
              </a:ext>
            </a:extLst>
          </p:cNvPr>
          <p:cNvGrpSpPr/>
          <p:nvPr/>
        </p:nvGrpSpPr>
        <p:grpSpPr>
          <a:xfrm>
            <a:off x="5581488" y="4181475"/>
            <a:ext cx="1800226" cy="1800226"/>
            <a:chOff x="6524625" y="1438275"/>
            <a:chExt cx="1800226" cy="180022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005A4B-5B9A-4BF1-8303-517B30E012AE}"/>
                </a:ext>
              </a:extLst>
            </p:cNvPr>
            <p:cNvSpPr/>
            <p:nvPr/>
          </p:nvSpPr>
          <p:spPr bwMode="auto">
            <a:xfrm>
              <a:off x="6886576" y="2105026"/>
              <a:ext cx="1044574" cy="1028699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Privacy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A9BC74F-414A-43A1-9A53-6116E668590E}"/>
                </a:ext>
              </a:extLst>
            </p:cNvPr>
            <p:cNvSpPr/>
            <p:nvPr/>
          </p:nvSpPr>
          <p:spPr bwMode="auto">
            <a:xfrm>
              <a:off x="6524625" y="1438275"/>
              <a:ext cx="1800226" cy="180022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A83850-3034-4B5F-A1A2-BBDF1C3723D9}"/>
              </a:ext>
            </a:extLst>
          </p:cNvPr>
          <p:cNvGrpSpPr/>
          <p:nvPr/>
        </p:nvGrpSpPr>
        <p:grpSpPr>
          <a:xfrm>
            <a:off x="172963" y="1364815"/>
            <a:ext cx="3781816" cy="4402573"/>
            <a:chOff x="172963" y="1364815"/>
            <a:chExt cx="3781816" cy="44025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7DD194-B280-46B4-9288-755BB99DD46C}"/>
                </a:ext>
              </a:extLst>
            </p:cNvPr>
            <p:cNvGrpSpPr/>
            <p:nvPr/>
          </p:nvGrpSpPr>
          <p:grpSpPr>
            <a:xfrm>
              <a:off x="935354" y="1364815"/>
              <a:ext cx="3019425" cy="1371600"/>
              <a:chOff x="409574" y="1364815"/>
              <a:chExt cx="3019425" cy="13716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5B94F90-3778-4E99-9F77-AE1A18785923}"/>
                  </a:ext>
                </a:extLst>
              </p:cNvPr>
              <p:cNvSpPr/>
              <p:nvPr/>
            </p:nvSpPr>
            <p:spPr bwMode="auto">
              <a:xfrm>
                <a:off x="409574" y="1364815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Security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F308A5D-5E28-4456-963E-C17C1D28E7E2}"/>
                  </a:ext>
                </a:extLst>
              </p:cNvPr>
              <p:cNvSpPr/>
              <p:nvPr/>
            </p:nvSpPr>
            <p:spPr bwMode="auto">
              <a:xfrm>
                <a:off x="2057399" y="1364815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Privacy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55526B-F482-4CE3-A5D9-6ECC4CFEE798}"/>
                </a:ext>
              </a:extLst>
            </p:cNvPr>
            <p:cNvGrpSpPr/>
            <p:nvPr/>
          </p:nvGrpSpPr>
          <p:grpSpPr>
            <a:xfrm>
              <a:off x="935354" y="4395788"/>
              <a:ext cx="2428875" cy="1371600"/>
              <a:chOff x="1000126" y="4395788"/>
              <a:chExt cx="2428875" cy="13716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8AA41FF-5637-48AB-888C-7177990E583B}"/>
                  </a:ext>
                </a:extLst>
              </p:cNvPr>
              <p:cNvSpPr/>
              <p:nvPr/>
            </p:nvSpPr>
            <p:spPr bwMode="auto">
              <a:xfrm>
                <a:off x="1000126" y="4395788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Security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E2320B2-F075-4030-8159-73132BCA8B97}"/>
                  </a:ext>
                </a:extLst>
              </p:cNvPr>
              <p:cNvSpPr/>
              <p:nvPr/>
            </p:nvSpPr>
            <p:spPr bwMode="auto">
              <a:xfrm>
                <a:off x="2057401" y="4395788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Privacy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CD03B5-05B9-473B-B741-7922BFBB0810}"/>
                </a:ext>
              </a:extLst>
            </p:cNvPr>
            <p:cNvSpPr/>
            <p:nvPr/>
          </p:nvSpPr>
          <p:spPr bwMode="auto">
            <a:xfrm>
              <a:off x="935354" y="2880301"/>
              <a:ext cx="1371600" cy="13716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 =</a:t>
              </a:r>
            </a:p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lang="en-US" sz="1600" dirty="0">
                  <a:latin typeface="Arial" charset="0"/>
                </a:rPr>
                <a:t>Privacy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C40EFD-3834-45CD-847E-6B7A6CD96620}"/>
                </a:ext>
              </a:extLst>
            </p:cNvPr>
            <p:cNvSpPr txBox="1"/>
            <p:nvPr/>
          </p:nvSpPr>
          <p:spPr>
            <a:xfrm>
              <a:off x="172963" y="1865949"/>
              <a:ext cx="447558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(b)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(c)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435D33A-0EFB-4246-88A1-CBA8752AD918}"/>
              </a:ext>
            </a:extLst>
          </p:cNvPr>
          <p:cNvSpPr txBox="1"/>
          <p:nvPr/>
        </p:nvSpPr>
        <p:spPr>
          <a:xfrm>
            <a:off x="4758293" y="20084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67F66C-3CAF-4CF7-B0AC-D334A4FCA036}"/>
              </a:ext>
            </a:extLst>
          </p:cNvPr>
          <p:cNvSpPr txBox="1"/>
          <p:nvPr/>
        </p:nvSpPr>
        <p:spPr>
          <a:xfrm>
            <a:off x="4765913" y="47516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A1973EF-49D6-4272-8900-C4882A290FBA}"/>
              </a:ext>
            </a:extLst>
          </p:cNvPr>
          <p:cNvSpPr/>
          <p:nvPr/>
        </p:nvSpPr>
        <p:spPr>
          <a:xfrm rot="18817965" flipH="1">
            <a:off x="7279445" y="4124230"/>
            <a:ext cx="10572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3755AC-4396-40A4-A5C1-4DAA39A0DF23}"/>
              </a:ext>
            </a:extLst>
          </p:cNvPr>
          <p:cNvSpPr txBox="1"/>
          <p:nvPr/>
        </p:nvSpPr>
        <p:spPr>
          <a:xfrm>
            <a:off x="7151371" y="3447391"/>
            <a:ext cx="1899603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Enforcement view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22D56E-8077-4959-995A-9290CB324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43"/>
    </mc:Choice>
    <mc:Fallback>
      <p:transition spd="slow" advTm="12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Privacy vs Security</a:t>
            </a:r>
            <a:endParaRPr lang="en-US" sz="3200" dirty="0">
              <a:solidFill>
                <a:srgbClr val="C00000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CD2B41-2B69-481D-B40D-41B9A73A9A5F}"/>
              </a:ext>
            </a:extLst>
          </p:cNvPr>
          <p:cNvGrpSpPr/>
          <p:nvPr/>
        </p:nvGrpSpPr>
        <p:grpSpPr>
          <a:xfrm>
            <a:off x="5581488" y="1438275"/>
            <a:ext cx="1800226" cy="1800226"/>
            <a:chOff x="6524625" y="1438275"/>
            <a:chExt cx="1800226" cy="180022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DB3E52-3A96-4818-B61D-2521E51BB1B9}"/>
                </a:ext>
              </a:extLst>
            </p:cNvPr>
            <p:cNvSpPr/>
            <p:nvPr/>
          </p:nvSpPr>
          <p:spPr bwMode="auto">
            <a:xfrm>
              <a:off x="6886576" y="2105026"/>
              <a:ext cx="1044574" cy="1028699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6220F56-8852-4C9E-846D-DE720852C779}"/>
                </a:ext>
              </a:extLst>
            </p:cNvPr>
            <p:cNvSpPr/>
            <p:nvPr/>
          </p:nvSpPr>
          <p:spPr bwMode="auto">
            <a:xfrm>
              <a:off x="6524625" y="1438275"/>
              <a:ext cx="1800226" cy="180022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Privacy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245198-9FEE-4659-9A13-C93C8AAB0962}"/>
              </a:ext>
            </a:extLst>
          </p:cNvPr>
          <p:cNvGrpSpPr/>
          <p:nvPr/>
        </p:nvGrpSpPr>
        <p:grpSpPr>
          <a:xfrm>
            <a:off x="5581488" y="4181475"/>
            <a:ext cx="1800226" cy="1800226"/>
            <a:chOff x="6524625" y="1438275"/>
            <a:chExt cx="1800226" cy="180022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005A4B-5B9A-4BF1-8303-517B30E012AE}"/>
                </a:ext>
              </a:extLst>
            </p:cNvPr>
            <p:cNvSpPr/>
            <p:nvPr/>
          </p:nvSpPr>
          <p:spPr bwMode="auto">
            <a:xfrm>
              <a:off x="6886576" y="2105026"/>
              <a:ext cx="1044574" cy="1028699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Privacy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A9BC74F-414A-43A1-9A53-6116E668590E}"/>
                </a:ext>
              </a:extLst>
            </p:cNvPr>
            <p:cNvSpPr/>
            <p:nvPr/>
          </p:nvSpPr>
          <p:spPr bwMode="auto">
            <a:xfrm>
              <a:off x="6524625" y="1438275"/>
              <a:ext cx="1800226" cy="1800226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A83850-3034-4B5F-A1A2-BBDF1C3723D9}"/>
              </a:ext>
            </a:extLst>
          </p:cNvPr>
          <p:cNvGrpSpPr/>
          <p:nvPr/>
        </p:nvGrpSpPr>
        <p:grpSpPr>
          <a:xfrm>
            <a:off x="172963" y="1364815"/>
            <a:ext cx="3781816" cy="4402573"/>
            <a:chOff x="172963" y="1364815"/>
            <a:chExt cx="3781816" cy="44025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7DD194-B280-46B4-9288-755BB99DD46C}"/>
                </a:ext>
              </a:extLst>
            </p:cNvPr>
            <p:cNvGrpSpPr/>
            <p:nvPr/>
          </p:nvGrpSpPr>
          <p:grpSpPr>
            <a:xfrm>
              <a:off x="935354" y="1364815"/>
              <a:ext cx="3019425" cy="1371600"/>
              <a:chOff x="409574" y="1364815"/>
              <a:chExt cx="3019425" cy="13716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5B94F90-3778-4E99-9F77-AE1A18785923}"/>
                  </a:ext>
                </a:extLst>
              </p:cNvPr>
              <p:cNvSpPr/>
              <p:nvPr/>
            </p:nvSpPr>
            <p:spPr bwMode="auto">
              <a:xfrm>
                <a:off x="409574" y="1364815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Security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F308A5D-5E28-4456-963E-C17C1D28E7E2}"/>
                  </a:ext>
                </a:extLst>
              </p:cNvPr>
              <p:cNvSpPr/>
              <p:nvPr/>
            </p:nvSpPr>
            <p:spPr bwMode="auto">
              <a:xfrm>
                <a:off x="2057399" y="1364815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Privacy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55526B-F482-4CE3-A5D9-6ECC4CFEE798}"/>
                </a:ext>
              </a:extLst>
            </p:cNvPr>
            <p:cNvGrpSpPr/>
            <p:nvPr/>
          </p:nvGrpSpPr>
          <p:grpSpPr>
            <a:xfrm>
              <a:off x="935354" y="4395788"/>
              <a:ext cx="2428875" cy="1371600"/>
              <a:chOff x="1000126" y="4395788"/>
              <a:chExt cx="2428875" cy="13716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8AA41FF-5637-48AB-888C-7177990E583B}"/>
                  </a:ext>
                </a:extLst>
              </p:cNvPr>
              <p:cNvSpPr/>
              <p:nvPr/>
            </p:nvSpPr>
            <p:spPr bwMode="auto">
              <a:xfrm>
                <a:off x="1000126" y="4395788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Security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E2320B2-F075-4030-8159-73132BCA8B97}"/>
                  </a:ext>
                </a:extLst>
              </p:cNvPr>
              <p:cNvSpPr/>
              <p:nvPr/>
            </p:nvSpPr>
            <p:spPr bwMode="auto">
              <a:xfrm>
                <a:off x="2057401" y="4395788"/>
                <a:ext cx="1371600" cy="13716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Privacy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CD03B5-05B9-473B-B741-7922BFBB0810}"/>
                </a:ext>
              </a:extLst>
            </p:cNvPr>
            <p:cNvSpPr/>
            <p:nvPr/>
          </p:nvSpPr>
          <p:spPr bwMode="auto">
            <a:xfrm>
              <a:off x="935354" y="2880301"/>
              <a:ext cx="1371600" cy="13716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Security =</a:t>
              </a:r>
            </a:p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lang="en-US" sz="1600" dirty="0">
                  <a:latin typeface="Arial" charset="0"/>
                </a:rPr>
                <a:t>Privacy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C40EFD-3834-45CD-847E-6B7A6CD96620}"/>
                </a:ext>
              </a:extLst>
            </p:cNvPr>
            <p:cNvSpPr txBox="1"/>
            <p:nvPr/>
          </p:nvSpPr>
          <p:spPr>
            <a:xfrm>
              <a:off x="172963" y="1865949"/>
              <a:ext cx="447558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(b)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(c)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435D33A-0EFB-4246-88A1-CBA8752AD918}"/>
              </a:ext>
            </a:extLst>
          </p:cNvPr>
          <p:cNvSpPr txBox="1"/>
          <p:nvPr/>
        </p:nvSpPr>
        <p:spPr>
          <a:xfrm>
            <a:off x="4758293" y="20084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67F66C-3CAF-4CF7-B0AC-D334A4FCA036}"/>
              </a:ext>
            </a:extLst>
          </p:cNvPr>
          <p:cNvSpPr txBox="1"/>
          <p:nvPr/>
        </p:nvSpPr>
        <p:spPr>
          <a:xfrm>
            <a:off x="4765913" y="47516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3755AC-4396-40A4-A5C1-4DAA39A0DF23}"/>
              </a:ext>
            </a:extLst>
          </p:cNvPr>
          <p:cNvSpPr txBox="1"/>
          <p:nvPr/>
        </p:nvSpPr>
        <p:spPr>
          <a:xfrm>
            <a:off x="7151371" y="3447391"/>
            <a:ext cx="1899603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Collection view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FC22081E-FA0F-42EA-9C1E-37E460059BAD}"/>
              </a:ext>
            </a:extLst>
          </p:cNvPr>
          <p:cNvSpPr/>
          <p:nvPr/>
        </p:nvSpPr>
        <p:spPr>
          <a:xfrm rot="2782035" flipH="1" flipV="1">
            <a:off x="7279447" y="2623169"/>
            <a:ext cx="10572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85FB97-4626-4B88-84AC-A94AAC942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54"/>
    </mc:Choice>
    <mc:Fallback>
      <p:transition spd="slow" advTm="16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ICS-Theme</Template>
  <TotalTime>1024</TotalTime>
  <Words>231</Words>
  <Application>Microsoft Office PowerPoint</Application>
  <PresentationFormat>Letter Paper (8.5x11 in)</PresentationFormat>
  <Paragraphs>140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ICS-Theme</vt:lpstr>
      <vt:lpstr>Module 1.4  Cyber Security Terminology </vt:lpstr>
      <vt:lpstr>Cyber Security?</vt:lpstr>
      <vt:lpstr>Cyber Security?</vt:lpstr>
      <vt:lpstr>Privacy vs Security</vt:lpstr>
      <vt:lpstr>Privacy vs Security</vt:lpstr>
      <vt:lpstr>Privacy vs Security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Benson</dc:creator>
  <cp:lastModifiedBy>Ravi Sandhu</cp:lastModifiedBy>
  <cp:revision>112</cp:revision>
  <cp:lastPrinted>2021-02-03T02:34:40Z</cp:lastPrinted>
  <dcterms:created xsi:type="dcterms:W3CDTF">2018-03-06T17:13:20Z</dcterms:created>
  <dcterms:modified xsi:type="dcterms:W3CDTF">2021-02-04T00:07:17Z</dcterms:modified>
</cp:coreProperties>
</file>