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7" r:id="rId3"/>
    <p:sldId id="268" r:id="rId4"/>
    <p:sldId id="274" r:id="rId5"/>
    <p:sldId id="276" r:id="rId6"/>
    <p:sldId id="275" r:id="rId7"/>
    <p:sldId id="277" r:id="rId8"/>
    <p:sldId id="278" r:id="rId9"/>
  </p:sldIdLst>
  <p:sldSz cx="9144000" cy="6858000" type="letter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5" autoAdjust="0"/>
    <p:restoredTop sz="95838" autoAdjust="0"/>
  </p:normalViewPr>
  <p:slideViewPr>
    <p:cSldViewPr snapToGrid="0" snapToObjects="1">
      <p:cViewPr varScale="1">
        <p:scale>
          <a:sx n="120" d="100"/>
          <a:sy n="120" d="100"/>
        </p:scale>
        <p:origin x="10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3"/>
            <a:ext cx="7437119" cy="270971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1569721"/>
            <a:ext cx="7193280" cy="1481714"/>
          </a:xfrm>
        </p:spPr>
        <p:txBody>
          <a:bodyPr/>
          <a:lstStyle/>
          <a:p>
            <a:r>
              <a:rPr lang="en-US" sz="2400" b="1">
                <a:solidFill>
                  <a:prstClr val="black"/>
                </a:solidFill>
              </a:rPr>
              <a:t>Module 1.5</a:t>
            </a:r>
            <a:br>
              <a:rPr lang="en-US" sz="2400" dirty="0"/>
            </a:br>
            <a:r>
              <a:rPr lang="en-US" sz="2400" b="1" dirty="0">
                <a:solidFill>
                  <a:prstClr val="black"/>
                </a:solidFill>
              </a:rPr>
              <a:t> Security Practice Stories and Lessons</a:t>
            </a:r>
            <a:br>
              <a:rPr lang="en-US" sz="2400" b="1" dirty="0">
                <a:solidFill>
                  <a:prstClr val="black"/>
                </a:solidFill>
              </a:rPr>
            </a:b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11880"/>
            <a:ext cx="6858000" cy="1481714"/>
          </a:xfrm>
        </p:spPr>
        <p:txBody>
          <a:bodyPr>
            <a:noAutofit/>
          </a:bodyPr>
          <a:lstStyle/>
          <a:p>
            <a:r>
              <a:rPr lang="en-US" sz="2400" dirty="0"/>
              <a:t>Ravi Sandhu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Spring 2021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1818728" y="3113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D78C91-0774-4A3D-8EF1-85C90A361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03"/>
    </mc:Choice>
    <mc:Fallback>
      <p:transition spd="slow" advTm="4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Low Assurance Systems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FE0A5-579A-4D1D-9659-8D2447872F83}"/>
              </a:ext>
            </a:extLst>
          </p:cNvPr>
          <p:cNvSpPr txBox="1">
            <a:spLocks/>
          </p:cNvSpPr>
          <p:nvPr/>
        </p:nvSpPr>
        <p:spPr>
          <a:xfrm>
            <a:off x="503238" y="1394460"/>
            <a:ext cx="824452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4000" dirty="0">
                <a:ea typeface="ＭＳ Ｐゴシック" pitchFamily="34" charset="-128"/>
              </a:rPr>
              <a:t> The ATM (Automatic Teller Machine) system is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600" dirty="0">
                <a:ea typeface="ＭＳ Ｐゴシック" pitchFamily="34" charset="-128"/>
              </a:rPr>
              <a:t> secure enough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600" dirty="0">
                <a:ea typeface="ＭＳ Ｐゴシック" pitchFamily="34" charset="-128"/>
              </a:rPr>
              <a:t> global in scope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4000" dirty="0">
                <a:ea typeface="ＭＳ Ｐゴシック" pitchFamily="34" charset="-128"/>
              </a:rPr>
              <a:t> Similarly</a:t>
            </a:r>
            <a:endParaRPr lang="en-US" sz="3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600" dirty="0">
                <a:ea typeface="ＭＳ Ｐゴシック" pitchFamily="34" charset="-128"/>
              </a:rPr>
              <a:t> on-line banking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600" dirty="0">
                <a:ea typeface="ＭＳ Ｐゴシック" pitchFamily="34" charset="-128"/>
              </a:rPr>
              <a:t> e-commerce payments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D20D18-BC08-46AD-B115-D21A8FD94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27"/>
    </mc:Choice>
    <mc:Fallback>
      <p:transition spd="slow" advTm="70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High Assurance Systems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5CC63F-A89D-46DB-9E24-6736970D7673}"/>
              </a:ext>
            </a:extLst>
          </p:cNvPr>
          <p:cNvSpPr txBox="1">
            <a:spLocks/>
          </p:cNvSpPr>
          <p:nvPr/>
        </p:nvSpPr>
        <p:spPr>
          <a:xfrm>
            <a:off x="1017099" y="1330859"/>
            <a:ext cx="7326801" cy="2997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4000" dirty="0">
                <a:ea typeface="ＭＳ Ｐゴシック" pitchFamily="34" charset="-128"/>
              </a:rPr>
              <a:t> US President’s nuclear football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4000" dirty="0">
                <a:ea typeface="ＭＳ Ｐゴシック" pitchFamily="34" charset="-128"/>
              </a:rPr>
              <a:t> Secret formula for Coca-Cola</a:t>
            </a:r>
            <a:endParaRPr lang="en-US" sz="3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C3C4BF-E790-4458-BC85-D045D2076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04"/>
    </mc:Choice>
    <mc:Fallback>
      <p:transition spd="slow" advTm="25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Internet Protocols</a:t>
            </a:r>
          </a:p>
        </p:txBody>
      </p:sp>
      <p:pic>
        <p:nvPicPr>
          <p:cNvPr id="21" name="Picture 20" descr="kWm9f5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8276" y="1451885"/>
            <a:ext cx="3539487" cy="41396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0058" y="3198524"/>
            <a:ext cx="1646586" cy="6463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IPv4 RFC 791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Sept. 1981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 bwMode="auto">
          <a:xfrm>
            <a:off x="2636644" y="3521686"/>
            <a:ext cx="1541166" cy="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8554" y="2560349"/>
            <a:ext cx="1629595" cy="6463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TCP RFC 793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Sept. 1981</a:t>
            </a: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2628149" y="2883511"/>
            <a:ext cx="1549663" cy="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FDF2F7-2B45-449D-A902-E47EE2940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37"/>
    </mc:Choice>
    <mc:Fallback>
      <p:transition spd="slow" advTm="22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IP Spoofing Story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12031" y="1467732"/>
            <a:ext cx="6301763" cy="384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40" indent="0" algn="ctr">
              <a:buSzPct val="100000"/>
              <a:buFont typeface="Arial"/>
              <a:buNone/>
            </a:pP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ALLOW GOOD GUYS IN</a:t>
            </a:r>
          </a:p>
          <a:p>
            <a:pPr marL="107940" indent="0" algn="ctr">
              <a:buSzPct val="100000"/>
              <a:buFont typeface="Arial"/>
              <a:buNone/>
            </a:pP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KEEP BAD GUYS OUT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IP Spoofing predicted in Bell Labs report ≈ 1985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Unencrypted Telnet with passwords in clear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1st Generation firewalls deployed ≈ 1992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IP Spoofing attacks proliferate in the wild ≈ 1993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Virtual Private Networks emerge ≈ late 1990’s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Vulnerability shifts to the client PC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Network Admission Control ≈ 2000’s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Persists as a Distributed Denial of Service mechanism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Most of these fixes have not changed or extended IPv4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07940" indent="0">
              <a:buSzPct val="100000"/>
              <a:buFont typeface="Arial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19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A29CF2-2E1B-47E1-B82A-99F856EFC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3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280"/>
    </mc:Choice>
    <mc:Fallback>
      <p:transition spd="slow" advTm="66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The TCP/IP Lesson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385663" y="1209340"/>
            <a:ext cx="4366856" cy="2114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Agility trumps perfection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07940" indent="0" algn="ctr">
              <a:buSzPct val="100000"/>
              <a:buFont typeface="Arial"/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Not quite the same as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Good enough trumps perfect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07940" indent="0">
              <a:buSzPct val="100000"/>
              <a:buFont typeface="Arial"/>
              <a:buNone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776788" y="4112916"/>
            <a:ext cx="5590413" cy="1857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31758" indent="-323818" algn="l" defTabSz="45715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863516" indent="-287310" algn="l" defTabSz="45715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3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295273" indent="-215878" algn="l" defTabSz="457155" rtl="0" eaLnBrk="0" fontAlgn="base" hangingPunct="0">
              <a:spcBef>
                <a:spcPct val="0"/>
              </a:spcBef>
              <a:spcAft>
                <a:spcPts val="849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3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727031" indent="-215878" algn="l" defTabSz="457155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158789" indent="-215878" algn="l" defTabSz="457155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615945" indent="-215878" algn="l" defTabSz="457155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3101" indent="-215878" algn="l" defTabSz="457155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30256" indent="-215878" algn="l" defTabSz="457155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7411" indent="-215878" algn="l" defTabSz="457155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07940" indent="0" algn="ctr">
              <a:buSzPct val="100000"/>
              <a:buFont typeface="Wingdings" pitchFamily="2" charset="2"/>
              <a:buNone/>
            </a:pPr>
            <a:r>
              <a:rPr lang="en-US" altLang="en-US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Agility =</a:t>
            </a:r>
          </a:p>
          <a:p>
            <a:pPr marL="107940" indent="0" algn="ctr">
              <a:buSzPct val="100000"/>
              <a:buFont typeface="Wingdings" pitchFamily="2" charset="2"/>
              <a:buNone/>
            </a:pPr>
            <a:r>
              <a:rPr lang="en-US" altLang="en-US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Good enough for now</a:t>
            </a:r>
          </a:p>
          <a:p>
            <a:pPr marL="107940" indent="0" algn="ctr">
              <a:buSzPct val="100000"/>
              <a:buFont typeface="Wingdings" pitchFamily="2" charset="2"/>
              <a:buNone/>
            </a:pPr>
            <a:r>
              <a:rPr lang="en-US" altLang="en-US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</a:t>
            </a:r>
          </a:p>
          <a:p>
            <a:pPr marL="107940" indent="0" algn="ctr">
              <a:buSzPct val="100000"/>
              <a:buFont typeface="Wingdings" pitchFamily="2" charset="2"/>
              <a:buNone/>
            </a:pPr>
            <a:r>
              <a:rPr lang="en-US" altLang="en-US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Future-proof for uncertain future</a:t>
            </a:r>
            <a:endParaRPr lang="en-US" altLang="en-US" sz="2300" kern="0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068EA0-0123-4334-B692-D75E37FF3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0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12"/>
    </mc:Choice>
    <mc:Fallback>
      <p:transition spd="slow" advTm="3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Laws of Attackers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13179" y="1102378"/>
            <a:ext cx="7615713" cy="4340958"/>
          </a:xfrm>
          <a:prstGeom prst="rect">
            <a:avLst/>
          </a:prstGeom>
        </p:spPr>
        <p:txBody>
          <a:bodyPr/>
          <a:lstStyle/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exist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You will be attacked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have sharply escalating incentive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Money, terrorism, war, espionage, sabotage, …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have an infinite supply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No limit to attacks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are lazy (follow path of least resistance)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Attacks will escalate BUT no faster than necessary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are innovative (and stealthy)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Eventually all feasible attacks will manifest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are copycats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Known attacks will be automated and proliferate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rabi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Attackers have asymmetrical advantage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Need one point of failure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79B9FC-865C-4F3D-BAD7-FF792E901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42"/>
    </mc:Choice>
    <mc:Fallback>
      <p:transition spd="slow" advTm="14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kern="0" dirty="0">
                <a:solidFill>
                  <a:srgbClr val="131F49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Principles of Defense</a:t>
            </a:r>
            <a:endParaRPr lang="en-US" sz="3200" dirty="0">
              <a:solidFill>
                <a:srgbClr val="131F4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3213" y="1174750"/>
            <a:ext cx="8401172" cy="5711825"/>
          </a:xfrm>
          <a:prstGeom prst="rect">
            <a:avLst/>
          </a:prstGeom>
        </p:spPr>
        <p:txBody>
          <a:bodyPr/>
          <a:lstStyle/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lphaU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Prepare for tomorrow’s attacks, not just yesterday’s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Good defenders strive to stay ahead of the curve, bad defenders forever lag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lphaU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Take care of tomorrow’s attacks before next year’s attacks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Researchers will and should pursue defense against attacks that will manifest far in the future BUT these solutions will deploy only as attacks catch up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lphaU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Use future-proof barriers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Defenders need a roadmap and need to make adjustments</a:t>
            </a:r>
          </a:p>
          <a:p>
            <a:pPr marL="545969" lvl="1" indent="-419976" eaLnBrk="0">
              <a:lnSpc>
                <a:spcPct val="90000"/>
              </a:lnSpc>
              <a:buSzPct val="75000"/>
              <a:buFont typeface="Wingdings" panose="05000000000000000000" pitchFamily="2" charset="2"/>
              <a:buAutoNum type="alphaUcPeriod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It’s all about trade-offs</a:t>
            </a:r>
          </a:p>
          <a:p>
            <a:pPr marL="1638300" lvl="2" indent="-342900" eaLnBrk="0">
              <a:lnSpc>
                <a:spcPct val="90000"/>
              </a:lnSpc>
              <a:spcAft>
                <a:spcPts val="85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Security, Convenience,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AB1A0-8E35-4A43-A17C-65F26D14A907}"/>
              </a:ext>
            </a:extLst>
          </p:cNvPr>
          <p:cNvSpPr txBox="1"/>
          <p:nvPr/>
        </p:nvSpPr>
        <p:spPr>
          <a:xfrm>
            <a:off x="6168224" y="5575097"/>
            <a:ext cx="2608262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Beware of “silver bullets”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84457E-F3D8-49AB-BCA7-5045D0583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25"/>
    </mc:Choice>
    <mc:Fallback>
      <p:transition spd="slow" advTm="14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1033</TotalTime>
  <Words>437</Words>
  <Application>Microsoft Office PowerPoint</Application>
  <PresentationFormat>Letter Paper (8.5x11 in)</PresentationFormat>
  <Paragraphs>115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ICS-Theme</vt:lpstr>
      <vt:lpstr>Module 1.5  Security Practice Stories and Lessons </vt:lpstr>
      <vt:lpstr>Low Assurance Systems</vt:lpstr>
      <vt:lpstr>High Assurance Systems</vt:lpstr>
      <vt:lpstr>Internet Protocols</vt:lpstr>
      <vt:lpstr>IP Spoofing Story</vt:lpstr>
      <vt:lpstr>The TCP/IP Lesson</vt:lpstr>
      <vt:lpstr>Laws of Attackers</vt:lpstr>
      <vt:lpstr>Principles of Defense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113</cp:revision>
  <cp:lastPrinted>2021-02-03T15:40:12Z</cp:lastPrinted>
  <dcterms:created xsi:type="dcterms:W3CDTF">2018-03-06T17:13:20Z</dcterms:created>
  <dcterms:modified xsi:type="dcterms:W3CDTF">2021-02-04T00:57:16Z</dcterms:modified>
</cp:coreProperties>
</file>