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ink/inkAction2.xml" ContentType="application/vnd.ms-office.inkAction+xml"/>
  <Override PartName="/ppt/notesSlides/notesSlide2.xml" ContentType="application/vnd.openxmlformats-officedocument.presentationml.notesSlide+xml"/>
  <Override PartName="/ppt/ink/inkAction3.xml" ContentType="application/vnd.ms-office.inkAction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  <p:sldMasterId id="2147484387" r:id="rId6"/>
  </p:sldMasterIdLst>
  <p:notesMasterIdLst>
    <p:notesMasterId r:id="rId21"/>
  </p:notesMasterIdLst>
  <p:handoutMasterIdLst>
    <p:handoutMasterId r:id="rId22"/>
  </p:handoutMasterIdLst>
  <p:sldIdLst>
    <p:sldId id="256" r:id="rId7"/>
    <p:sldId id="421" r:id="rId8"/>
    <p:sldId id="524" r:id="rId9"/>
    <p:sldId id="501" r:id="rId10"/>
    <p:sldId id="504" r:id="rId11"/>
    <p:sldId id="522" r:id="rId12"/>
    <p:sldId id="525" r:id="rId13"/>
    <p:sldId id="526" r:id="rId14"/>
    <p:sldId id="527" r:id="rId15"/>
    <p:sldId id="528" r:id="rId16"/>
    <p:sldId id="529" r:id="rId17"/>
    <p:sldId id="530" r:id="rId18"/>
    <p:sldId id="531" r:id="rId19"/>
    <p:sldId id="532" r:id="rId20"/>
  </p:sldIdLst>
  <p:sldSz cx="10080625" cy="7559675"/>
  <p:notesSz cx="9296400" cy="70104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07" userDrawn="1">
          <p15:clr>
            <a:srgbClr val="A4A3A4"/>
          </p15:clr>
        </p15:guide>
        <p15:guide id="2" pos="258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 snapToGrid="0" snapToObjects="1">
      <p:cViewPr varScale="1">
        <p:scale>
          <a:sx n="99" d="100"/>
          <a:sy n="99" d="100"/>
        </p:scale>
        <p:origin x="1656" y="9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007"/>
        <p:guide pos="258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6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265541" y="0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6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265541" y="6658026"/>
            <a:ext cx="4028844" cy="35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524" tIns="41762" rIns="83524" bIns="41762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09T23:22:54.72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2211">
    <iact:property name="dataType"/>
    <iact:actionData xml:id="d0">
      <inkml:trace xmlns:inkml="http://www.w3.org/2003/InkML" xml:id="stk0" contextRef="#ctx0" brushRef="#br0">21111 4764 0,'24'0'52,"0"0"-46,50 0 3,-1 0-3,24 0 2,-23 0 1,72 24-2,0-24 0,1 0 0,-25 0 1,-24 0-1,-1 0 1,-24 0-1,-48 0 2</inkml:trace>
    </iact:actionData>
  </iact:action>
  <iact:action type="add" startTime="13772">
    <iact:property name="dataType"/>
    <iact:actionData xml:id="d1">
      <inkml:trace xmlns:inkml="http://www.w3.org/2003/InkML" xml:id="stk1" contextRef="#ctx0" brushRef="#br0">21086 6376 0,'25'0'179,"48"0"-173,0 0 3,25 0-1,-25-24-2,-24 24 2,24 0 0,0 0-1,-49 0-1,1 0 2,-1 0 39,74 0-46,-25 0 3,-24-25 4,24 25 1,-24 0-2</inkml:trace>
    </iact:actionData>
  </iact:action>
  <iact:action type="add" startTime="22344">
    <iact:property name="dataType"/>
    <iact:actionData xml:id="d2">
      <inkml:trace xmlns:inkml="http://www.w3.org/2003/InkML" xml:id="stk2" contextRef="#ctx0" brushRef="#br0">21233 7744 0,'24'0'531,"0"0"-523,1 0 0,-1 0-2,1-25 3,-1 25-3,0 0 2,1 0 276,72 0-276,-48 0-1,-24 0 1,-1-24-1,0 24 2,1 0-1,-1 0-1,1 0 92,72-24-94,-23 24 2,23-25 1,-24 50 0,25-25 0,-49 0-1,0 0 0,-25-25 0</inkml:trace>
    </iact:actionData>
  </iact:action>
  <iact:action type="add" startTime="40374">
    <iact:property name="dataType"/>
    <iact:actionData xml:id="d3">
      <inkml:trace xmlns:inkml="http://www.w3.org/2003/InkML" xml:id="stk3" contextRef="#ctx0" brushRef="#br0">21794 9258 0,'-25'0'208,"1"0"-201,0 25 1,-1-25 46,1 0-41,-1 0 49,-97 24-55,98-24-1,-25 25 2,74-25 277,-1 0-276,0 0-2,1 0-1,-1 0 3,1 0 13,-1 0 32,98 24-49,-49-24 3,25 25 2,0-1-3,-1-24 0,-24 24 1,1-24-3,-50 0 3,0 0 187,25 0-188,24 0 2,-48 0-3,24 0 2,-25 0-1,0 0 1,1 0 37,48-24-37,0 24-1,-24 0 1,49-24 0,-49 24 0,-25 0-1,0 0-1,1 0 3,-1 0 87,74 0-88,-1-25-1,-48 25 1,24 0 1,-24 0-2,-73 0 287,-25 0-288,-24 25 2,48-25 7,1 0 28,-98 0-33,73 24-5,0-24 4,25 0-1,0 0 43,-25 0-42,-73 0-2,48 0 0,-23 0-1,24 0 3,24 0-2,24 0 0,1 0 160,-98 0-161,0 0 2,0 0-1,0-24 2,24 24-3</inkml:trace>
    </iact:actionData>
  </iact:action>
  <iact:action type="add" startTime="96218">
    <iact:property name="dataType"/>
    <iact:actionData xml:id="d4">
      <inkml:trace xmlns:inkml="http://www.w3.org/2003/InkML" xml:id="stk4" contextRef="#ctx0" brushRef="#br0">21306 10455 0,'24'0'224,"49"0"-216,1 0-2,23 0 3,1 0-3,-25 0 3,0 0-1,-48 0-2,-1 0 3</inkml:trace>
    </iact:actionData>
  </iact:action>
  <iact:action type="add" startTime="97756">
    <iact:property name="dataType"/>
    <iact:actionData xml:id="d5">
      <inkml:trace xmlns:inkml="http://www.w3.org/2003/InkML" xml:id="stk5" contextRef="#ctx0" brushRef="#br0">24600 11701 0,'-24'0'268,"0"0"-258,-1-24-4,1 24 1,-1 0 0,1 0 8,24-25-6,-24 25-3,-1 0 3,1 0-3,-25 0 1,0-24 1,0 24-1,1-25 3,23 25-5,-24-24 4,1 24-3,23 0 2,1 0 1,-1-24-2,1 24 23,-25 0-23,0 0 0,25 0 83,-25 0-80,0 0-4,-24 0 0,-49 0 2,24-25-1,50 25 1,-1 0 1,24 0-3,1 0 107,-49 0-105,24 0-2,0 0 3,0 0-2,25 0 1,0 0-1,-1 0 24,-72 0-24,-1 0-1,74 0 2,-50 0 1,1 0-2,0 0-1,48 0 3,1 0-3,48 0 251,-24-24-251,25 24 3,-1 0 87,25 0-87,0-25-3,0 25 1,0-24 3,-25 24-4,25 0 2,-25 0-2,1-25 3,-1 25-2,25 0 68,0 0-67,-1 0-1,1-24 0,24 24 1,25 0-1,-49 0 0,-25 0 1,25-24-1,-25 24 1,1 0 52,24 0-51,-1 0-2,1 0 0,25 0 2,-1 0-2,-24 0-1,24 0 1,-24-25 1,-1 25-1,26 0 2,-26 0-3,26-24 3,-50 24-3,25 0 3,-25 0-3,1 0 3,-1 0 163,49 0-164,-48 0-2</inkml:trace>
    </iact:actionData>
  </iact:action>
  <iact:action type="add" startTime="129391">
    <iact:property name="dataType"/>
    <iact:actionData xml:id="d6">
      <inkml:trace xmlns:inkml="http://www.w3.org/2003/InkML" xml:id="stk6" contextRef="#ctx0" brushRef="#br0">24454 13411 0,'-24'0'158,"-1"0"-151,-24 25-1,25-25 1,0 0 0,-1 0 3,1 0 25,-49 24-27,-1-24-1,1 24 1,24-24-1,-48 0 0,48 0 3,0 0-4,25 0 3,-1 0 87,-146 0-89,98 0 1,0 25-1,49-25 0,-25 0 1,73 0 310,1 0-312,-1-25 0,0 25 50,25-24-52,24 24 5,-48 0 72,97-24-72,-49 24-1,-24-25-2,24 25 3,-48 0-2,-25-24 362,-25 24-364,-24-25 4,25 1-3,-49-1 3,0 1-1,-1 0-1,50 24-1,-1-25 3,1 25 103,-98 0-105,98 0 1,-25 0-2,24 0 3,1 0 90,-122 25-93,121-25 2,50 0 163,97 0-163,-25 0 0,1 0-2,-1-25 3,-48 25-3,0 0 4,-24 0 93,97 0-94,-74 0-3,26 0 2,-1 0-1,-49-24 2,25 24-3,-25 0 84,1 0-83,-1 0 8,1 0-5,-1 0-5,0 0 3,25 0-1,0 0 1,-25 0 9,25 0-14,-24 0-1,23 0 119,1 0-114,-49 24 167,-24-24-168,-1 0 3,1 0 4,0 0-5,-1 25 1,1-25-1,-1 0-1,1 24 0,-25-24 1,-24 0-2,49 24 1,-1-24 1,-24 0 67,-48 25-68,-1 24 0,-24-25 4,49 1-7,0-25 6,24 0-4,73 0 542,1 0-540</inkml:trace>
    </iact:actionData>
  </iact:action>
  <iact:action type="add" startTime="163800">
    <iact:property name="dataType"/>
    <iact:actionData xml:id="d7">
      <inkml:trace xmlns:inkml="http://www.w3.org/2003/InkML" xml:id="stk7" contextRef="#ctx0" brushRef="#br0">7370 9283 0,'25'0'156,"-1"0"-148,74-25 1,-25 25-3,25-24 4,-1 24-4,1-24 2,-49 24-3,48 0 4,-72 0-2,-1 0 91,0 0-68,-48 0 54,0 0-78,-25 0 0,-24 0 2,-25 0-1,0 24 2,25-24-1,-24 0-2,23 0 1,26 0 3,23 0-3,-24 0 1,25 0-1,-49 24 1,-1-24-1,1 0 0,0 0 0,0 0 0,0 0 54,24 0-53,-98 25 0,-23-25-2,-1 0 1,24 0 1,1 0 0,97 0-1,25 0 1,48 0 149,74 0-149,-50 0-2,-23 0 2,-1 0 39,1 0-40,48 0 0,-24 0 0,-25 0 1,1 0 0,-1 0-1,0 0 37,74 24-36,73 1 0,-74 24-1,50-1 0,-25-23 1,-49-1-1,-24-24 0,-74 0 114,-23 0-112,-123-24-2,24 24-1,1-25 3,-25 1-3,49 0 4,0-1-5,73 25 4,25 0-3,-1 0 3,50 0 185,72 0-187,1 0 2,-25 0-3,-24 25 2,-24-25 0,23 0 0,1 0 0,24 0-3,49 24 5,-24-24-5,0 0 4,-25 0-1,-24 0-1,-25 0-1,-48 0 167,-1 0-155,1 0 47,-25 24-58,0 1 0,0-25 1,1 24-1,23-24 1,1 0 14,-49 49-13,-49 0-3,24-25 2,-48 25 2,23-24-3,123-1 0,25-24 29,24-24-28,24-1 0,0 1-2,25-1 2,-25 25-1,0-24 3,-24 24-3,-25-24-1,25 24 39,171 48-37,-49-23-1,24 24 3,-24 0-5,24-25 5,-97 0-5,-74-24 3,0 0 0,1 0 14,-1 0-13,1 0-3,-25-24 249,-98-74-248,49 25 2,0 24-1,1 0-3,23 0 5,25 25 108,0-25-111,25 25 1,-1-25 1,-24 24-2,-24 25 113,-50 25-114,26 24 2,-26-25-1,50-24 1,48 0 174,50 0-174,96 0-1,-48 0 0,0 0 0,-48 0 1,-74 25 74,-25-25-74,-24 0-2,1 24 3,23 0-3,-48-24 3,49 25-3,-1-25 3,1 0-3,-1 0 3,25 24 12,-122 1-11,49-25-5,24 24 2,1-24 3,-1 0-3,24 0 0</inkml:trace>
    </iact:actionData>
  </iact:action>
  <iact:action type="add" startTime="170663">
    <iact:property name="dataType"/>
    <iact:actionData xml:id="d8">
      <inkml:trace xmlns:inkml="http://www.w3.org/2003/InkML" xml:id="stk8" contextRef="#ctx0" brushRef="#br0">14204 16929 0,'0'0'0,"219"-25"5,74-24 4,-24 1-1,48-1-2,-24 24 3,24 1-1,-48-25 0,-1 49-3,-48 0 3,-74-24 1,25-1-2,-73 25 0,-25 0-1,-73-24 42,73-74-43,25 0 3,-74 25 1,49-25-3,-24 25 3,-24 0-4,-1 24 4,0-24-1,1-1 0,24-23-1,-25-1 1,0 49-1,-24 0 1,49-24 0,-49 0-1,0 24 0,0 0 0,0 25 1,0-25-2,0 24 3,0-24-3,0 25 1,0-49 1,-24 48-1,-1 1 1,1-1-1,-49-48 1,-25 0-1,25 0 2,-25-25 0,1 0-4,23 25 4,26 24-1,23 25-1,1-1 1,-1 25 22,-97-49-22,25 25-1,-74-25-1,-49-24 2,-48-1 0,97 26-1,49 23 0,24 1 0,74 24 1,0-25 1,-1 25-3,1 0 9,-49 0-8,-50 0 1,-23 25 0,0-1-2,-25-24 3,0 25 0,25-1-4,24 0 5,24 25-4,0-24 2,1-1 0,23 25 0,-48-25-2,0 25 2,-73 0-1,0-24-1,-25-1 2,-24-24 1,0 0-3,49 0 3,24 0-1,49 0-2,73 0 1,25 0 2,-25 0 27,-73 24-27,-24 25-3,-1-24 3,25-1-1,0 25-1,73-25 1,25-24-2,-1 0 26,25 25-3,-24-1-22,-49 50 0,0-50 0,-1 49 3,1-24-3,24 24-2,25-24 5,0-24-4,24-1 87,48 49-88,1 25 3,24 0-1,-24 0 1,49 24-2,-1 0 3,-23-25-3,23 1 4,-48-25-5,24-24 4,-48-49-3,-25 25 17,24-25 7,98 0-21,0 0-2,0 0 1,25 0-3,23 0 3,1-25 0,-24 25 0,24-24-1,-49 24 1,-25 0-2,-48 0 3,-25 0-2,1 24 45,-1-24-14,1 0-30,-1 0-2,25 0 2,0 0-1,-1-24 2,1 24-2,-24 0 2,24 0-4,-1 0 4,1 0-1,0 24 0</inkml:trace>
    </iact:actionData>
  </iact:action>
  <iact:action type="add" startTime="175297">
    <iact:property name="dataType"/>
    <iact:actionData xml:id="d9">
      <inkml:trace xmlns:inkml="http://www.w3.org/2003/InkML" xml:id="stk9" contextRef="#ctx0" brushRef="#br0">4344 9136 0,'24'0'142,"172"-24"-135,-50 24 2,1 0-3,23-25 3,-23 1-2,-50 24 1,-72-24-2,-50 24 152,-72 0-151,24 24 1,24-24 1,-24 0-3,48 0 2,-24 0 76,-73 0-77,98 0 1,48 0 200,1 0-201,24 0 1,-25 0 0,49 0 0,-24 0-2,24-24 2,0 24-1,1-25 1,-26 25-1,1 25 0,-73-25 92,-49 24-93,-25 0 2,25-24 1,-25 25-3,49-25 2,25 24 0,0-24 74,-50 0-75,26 0 2,23 0-1,-24 0-1,74 0 90,121 25-90,-48-25 2,-25 0-3,-24 24 2,0-24-1,-25 0 2,-48 0 141,-50 49-145,-48-49 3,74 0-1,23 0 1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09T23:33:23.14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108811">
    <iact:property name="dataType"/>
    <iact:actionData xml:id="d0">
      <inkml:trace xmlns:inkml="http://www.w3.org/2003/InkML" xml:id="stk0" contextRef="#ctx0" brushRef="#br0">11812 16660 0,'25'0'171,"-1"0"-162,0 0-2,1 0 0,24 0 1,-25 0-1,25 0 1,0 0-2,-25 0 3,25 0-1,-25 0-2,25 0 1,0 0 1,0 0-1,-25 0 1,0 0 67,1 0-67,-1 0 0,-48 0 187,-1 0-180,1 0-8,-25 0 1,25 0-1,-1 0 1,1 0 81,-25 24-80,0-24-3,1 25 2,23-25-1</inkml:trace>
    </iact:actionData>
  </iact:action>
  <iact:action type="add" startTime="112058">
    <iact:property name="dataType"/>
    <iact:actionData xml:id="d1">
      <inkml:trace xmlns:inkml="http://www.w3.org/2003/InkML" xml:id="stk1" contextRef="#ctx0" brushRef="#br0">18865 16562 0,'25'0'218,"23"0"-211,1 0 0,-24 0 0,48 0 0,-24 0 2,-25 0-2,25 0 1,-25 25-1,1-25 2,24 0-4,-1 0 3,-23 0 0,24 0-1,-25 0 1,0 0 82,50 0-83,-50-25 0,0 25 2,1 0-1,-1 0-2,-48 0 219,-25 0-216,25 0-3,-1 0 3,1 0-2,-25 0 1,25 0-1,-25 0 1,0 0-2,0 25 3,25-25-3,-1 0 1,1 0 76,-25 0-75,0 24-1,25-24 2,-1 25-3</inkml:trace>
    </iact:actionData>
  </iact:action>
  <iact:action type="add" startTime="128341">
    <iact:property name="dataType"/>
    <iact:actionData xml:id="d2">
      <inkml:trace xmlns:inkml="http://www.w3.org/2003/InkML" xml:id="stk2" contextRef="#ctx0" brushRef="#br0">12105 13582 0,'24'0'216,"1"0"-208,-1 0-1,1 0 1,-1 0 105,25 0-107,-25 0 2,1 0-1,-1 0 1,0-24-1</inkml:trace>
    </iact:actionData>
  </iact:action>
  <iact:action type="add" startTime="133710">
    <iact:property name="dataType"/>
    <iact:actionData xml:id="d3">
      <inkml:trace xmlns:inkml="http://www.w3.org/2003/InkML" xml:id="stk3" contextRef="#ctx0" brushRef="#br0">18694 13607 0,'25'0'241,"-1"0"-234,25 0 0,0 0 0,0 0 0,-25 0 16,0 0 38,25 0-55,-24 0 2,-1 0 0,0 0 0,-48 0 802,-25 0-802,25 24-1,-1-24-1</inkml:trace>
    </iact:actionData>
  </iact:action>
  <iact:action type="add" startTime="156757">
    <iact:property name="dataType"/>
    <iact:actionData xml:id="d4">
      <inkml:trace xmlns:inkml="http://www.w3.org/2003/InkML" xml:id="stk4" contextRef="#ctx0" brushRef="#br0">16791 9356 0,'24'0'279,"1"0"-272,-1 0 0,25 0 0,24 0 1,-24 0 0,24 0-2,-24 0 3,0 0-2,-1 0-1,1 0 3,-24 0-2,-1 0 85,25 0-85,24-24-1,25 24 1,-25-25 1,0 25 0,0 0-1,-48 0 9,24-24-15,-25 24 5,-48 0 226,-1 0-224,1 0-1,-1 0 8,1 0-6,0 0-3,-1 0 2,-24 0 0,-48 0-1,48 0 1,-24 0-2,24 0 2,-24 0-1,-1 0 1,26 0-1,-1 0 1,24 0-1,1 0 1,0 0 45,-50 0-46,1 0 1,24 0-1,1 0 2,-1 0-3</inkml:trace>
    </iact:actionData>
  </iact:action>
  <iact:action type="add" startTime="183422">
    <iact:property name="dataType"/>
    <iact:actionData xml:id="d5">
      <inkml:trace xmlns:inkml="http://www.w3.org/2003/InkML" xml:id="stk5" contextRef="#ctx0" brushRef="#br0">16425 6816 0,'24'0'463,"1"0"-455,-1 0-2,0 0 18,1 0-18,24 0 13,-25 0-18,0 0 2,25 0 4,-24 0 1,-1 0 38,25-25-40,24 25 2,-49 0 1,25 0-2,-24 0 0,-50 0 292,1 0-291,-1 0 1,1 0 35,-25 0-37,0 0 0,1 0 1,-26 0-1,1 0 1,0 0-1,49 0 0,-1 0 2</inkml:trace>
    </iact:actionData>
  </iact:action>
  <iact:action type="add" startTime="208462">
    <iact:property name="dataType"/>
    <iact:actionData xml:id="d6">
      <inkml:trace xmlns:inkml="http://www.w3.org/2003/InkML" xml:id="stk6" contextRef="#ctx0" brushRef="#br0">17499 3713 0,'-25'0'68,"-48"25"-60,-74 24-1,1-25 1,24 0-1,-24 25 1,-74 0-1,98 0 1,-49-49-2,49 0 1,24 0 2,74 0-3,0 0 2,97 0 91,-24 0-93,48 0 3,25 0-3,-97 0 2,48 0-1,-24 0 2,48 24-1,-48-24-2,-24 0 2,-1 0 37,0 0-38,1 0 0,-1 0 2,1 0-3,-25 25 50,0-1-52,0 1 13,-25-25-11,1 24 1,24 1 1,-25-1 1,1-24-3,0 24 3,-25-24 20,24 25-22,-48-1 1,0-24-1,0 25 0,24-25 1,24 24 0,74-24 103,73 25-103,49 23 1,-49-48-2,0 0 1,-24 0-1,-49 0 0,24 0 0,-49 0 0,-48 0 129,-1 0-129,-72 25 1,24-1 0,-25-24-1,25 0 0,0 25 1,48-25 0,1 0-2,73 0 116,-25 0-115,98 0 0,-24 0 1,-25-25-2,24 25 3,-48 0-3,0 0 2,-73 0 265,-50-24-267,26-1 1,-26 1 2,26 0-4,23-1 2,25 1 25,25-1-25,-1 25 8,0 0-9,1 0 56,24 0-56,-1-24 3,26-25-3,-26 25 3,26-25 0,-50 24-4,25-24 4,-25 25-3,1 0 1,48 24 8,-49 0-8,-48 24 108,0-24-109,24 24 2,-25-24-1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2.10703" units="1/cm"/>
          <inkml:channelProperty channel="Y" name="resolution" value="32.14286" units="1/cm"/>
          <inkml:channelProperty channel="T" name="resolution" value="1" units="1/dev"/>
        </inkml:channelProperties>
      </inkml:inkSource>
      <inkml:timestamp xml:id="ts0" timeString="2021-02-09T23:33:23.14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8258">
    <iact:property name="dataType"/>
    <iact:actionData xml:id="d0">
      <inkml:trace xmlns:inkml="http://www.w3.org/2003/InkML" xml:id="stk0" contextRef="#ctx0" brushRef="#br0">25357 4153 0,'0'-24'74,"-24"24"-66,-25-25-1,24 1 1,1-1-1,24 1 0,-24-1 0,-25 1 2,-24 0-3,24-1 2,-24 1-1,24-1 1,0 1 1,-24-1-3,0 1 3,-1 0-3,25 24 1,-24-25 1,-24 1-1,-1 24 1,-24-25-1,-24 1 2,24 24-3,-49-25 2,24 25-1,-48-24 2,49 0-3,-50-1 2,74 25 0,-24-24 0,-1-1-2,25 1 1,-73 24 1,49 0 0,-1-25 0,1 1-1,24 24 0,-25-24 1,50-1 0,-50 1-1,25 24 0,-24-25 1,48 25 0,-24 0 0,-49-24-1,-121 24 0,96 0 0,-48 0 1,-24 0-1,48 0 2,-24 0-2,0 0 0,24 0 1,50-25-1,23 25 0,50 0 1,-25 0-1,24 0 2,0 0-3,25 0 2,24 0 1,-73 0-1,49 0-2,-147 0 1,50 0 0,-26-24 1,1 24-1,-25-24 1,-24-1 1,0 25-4,25-24 4,-99-25-2,99 24 1,-25 1-1,0 24 0,24 0 1,98 0-1,0 0 2,24 0-2,49 0 0,-48 0 1,-25 24 0,0 1-2,0-25 2,-25 24 2,-23 1-5,-26-25 4,25 0-3,-24 0 1,-24 0 2,23 24-3,-23-24 2,23 0 1,1 0-3,49 0 1,24 0 1,-25 0-1,74 25 1,-25-25 0,25 0-1,-24 24 2,-1-24-3,-122 24 1,49-24 1,-48 25 1,24-25-3,-1 0 2,-23 0-1,23 0 0,-23 0 1,48 0-1,25 0 3,-25 0-4,-25 0 8,74 0-13,0 0 6,0 0 0,0 0 1,0 0 0,49 0-1,0 24 1,-49 1 0,0-25-2,0 24 2,0-24 0,0 49 1,-25-25-4,25-24 3,-24 25 0,-1-1-1,74-24 1,0 0-1,0 25 0,-25-25 2,25 0-3,-49 0 2,24 0-1,-24 0 2,25 24-3,48 1 2,-49-1 1,-97 0-3,73-24 1,-73 25 1,-1-1-1,50 1 1,-25-1 1,49-24-2,49 0 1,49 25-2,-25-1 55,-49 0-55,74 1 2,-1-1-1,1-24 2,24 25 51,-49-1-53,0 49 0,0-24 3,25 25-5,-25-26 3,25-23 1,-25 24-2,49-25-1,-24 1 2,-1 23-1,1-23 0,24 24 1,-49 0-1,25-1 2,-1 50-3,-24-25 3,1-24-1,48 25-2,-25-26 1,1-23 1,-1 24-1,1-25 0,0 1 3,-1 23-3,25-23 0,-24 24 0,-1 0 1,1-1-1,0 1 0,24-24 0,-25-1 1,25 1 0,0-1-1,0 0 24,0 1-24,0 24 0,0 0 1,0-25 0,0 25-1,0-25 1,0 25-2,0-24 3,0-1-1,0 0-2,0 1 39,25 24-37,23 24-1,-23-24 3,24 0-5,-25 24 4,0-49-2,25 25 0,-49-24 2,25-25-3,-25 24 2,24-24 0,0 25 0,25-1-2,0 0 1,0 25 1,48 0-1,-23 24 2,23-24-3,1 0 2,-25-25 1,0 1-3,-24-25 1,-24 24 1,-1-24-1,0 0 1,1 0 22,24 0-23,73 25 2,0 24-1,0-49-2,24 48 1,49 1 1,1-24 1,-26 24-2,-23-25-1,-1 25 4,-48-49-4,0 24 3,-50-24-4,-23 0 4,48 0-3,25 0 3,-50 0-3,1 0 2,24 0 0,1 0-2,-1 0 2,24 0-1,-23 0 2,23 25-1,1-1-1,0 1 2,-1-1-3,25 0 2,49 1-2,-25-25 3,25 24-3,25 1 2,-50-1-1,0-24 1,50 25-1,-26-25 1,-47 0 0,47 0-1,1 0 0,-24 0 0,-1 0 1,-24 0 0,25 0 1,-25 0-2,-25 0-1,-24 0 3,25 0-3,-25 0 3,49 0-3,-24 0 3,24 0-3,-49 0 3,0 0-3,-24 0 2,24 0-1,1 0 1,-1 0 1,-24 0-3,48 0 2,-24 0-1,25 0 0,0 0 1,24 0-1,-73 0 1,73 0 0,0 0-1,0 0 0,0 0 1,0 0 0,-25 0-1,25 0 1,25 0 0,-50 0-2,25 0 3,0 0-2,-24 0 1,24 0-1,-49 0 0,49 0 0,0 0 1,0 0-1,0 0 1,0 0-1,25 0 0,-1-25 1,-48 25 0,24 0-1,0 0 2,-24 0-2,-50-24 0,26 24 1,-1 0-1,0 0 0,-24 0 1,24 0-1,25 0 1,-1 0-1,1 0 1,-25 0-1,49 0 1,0 0-1,0 0 1,25 0 1,23 0-2,26 0-1,-25 0 2,-1 0-1,1 0 2,-49 0-2,25 24 1,-25-24-1,0 0 1,0 0-2,0 25 2,-25-1-1,25-24 0,0 0 1,-24 0 0,49 0-1,-1 0 2,25 0-1,24 0-1,0 24-1,1-24 2,96 0-1,-48 25 2,0-25-2,1 24 1,-75 1-2,26-1 4,-26 1-4,-72-1 1,0-24 1,-74 0 0,1 0 45,48 0-46,73-24-1,-48 24 2,24 0-1,73 0 2,0 0-3,1 0 2,-26 0 0,-48 0-1,49-25 0,-24 1 2,-25-1-1,0 25-2,24-24 1,-97 24 1,24-25-1,-48 25 1,23 0-1,-23 0 0,-1-24 1,25 24 1,-25 0-2,50-24 0,23-1 0,1-24 1,0 25 1,24 24-3,97-25 1,1 25 1,-1 0 0,1 0-1,0 0 0,-25 0 2,-49 0-3,-48 0 3,0 0-3,-50 0 2,-48-24-1,25 24 70,48-73-71,-24 24 2,49-24-1,24-25 0,0-24 1,-49 24 1,49 0-2,-49 1-1,25 23 2,-50 1-1,-23 49 2,-1-1-3,1 1 3,-25-1-2,0 1 54,0-74-53,0 49-1,0-24 0,0 24 0,0 0 0,0 25 2,0 0-3,0-25 62,-49-49-61,24 0 1,-23 1-1,23-1 0,1 25 3,-1-1-3,1 1-1,24 24 2,-24 0 0,24 25 88,-25-1-88,-24-48-1,1 24 1,-1-24-1,0 0 3,-24 24-3,24 0 0,25 0 1,-1 49-2,25-24 2,-24 24 172,-49 0-172,-1-25 1,-23 1-4,-25-1 2,-25-48 3,25 24-5,25 25 3,-25-25-1,24 0 1,25 25 1,48-1-2,1 25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7188" y="533400"/>
            <a:ext cx="3500437" cy="2625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930048" y="3329013"/>
            <a:ext cx="7436314" cy="315398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261504" y="4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5261504" y="6659188"/>
            <a:ext cx="4032880" cy="350056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01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9940" algn="l"/>
                <a:tab pos="1323050" algn="l"/>
                <a:tab pos="1982992" algn="l"/>
                <a:tab pos="2646105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 defTabSz="440435">
              <a:tabLst>
                <a:tab pos="656065" algn="l"/>
                <a:tab pos="1319775" algn="l"/>
                <a:tab pos="1980428" algn="l"/>
                <a:tab pos="2642608" algn="l"/>
              </a:tabLst>
            </a:pPr>
            <a:fld id="{0C137A8E-DCD0-4026-8679-7DAC59B2E3EE}" type="slidenum">
              <a:rPr lang="en-GB" smtClean="0"/>
              <a:pPr defTabSz="440435">
                <a:tabLst>
                  <a:tab pos="656065" algn="l"/>
                  <a:tab pos="1319775" algn="l"/>
                  <a:tab pos="1980428" algn="l"/>
                  <a:tab pos="2642608" algn="l"/>
                </a:tabLst>
              </a:pPr>
              <a:t>13</a:t>
            </a:fld>
            <a:endParaRPr lang="en-GB" dirty="0"/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97188" y="533400"/>
            <a:ext cx="3502025" cy="26273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044" y="3329015"/>
            <a:ext cx="7438331" cy="3155144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8014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31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421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27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28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3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000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104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39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712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7125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86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484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320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2/9/2021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2/9/2021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332271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microsoft.com/office/2011/relationships/inkAction" Target="../ink/inkAction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microsoft.com/office/2011/relationships/inkAction" Target="../ink/inkAction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png"/><Relationship Id="rId5" Type="http://schemas.microsoft.com/office/2011/relationships/inkAction" Target="../ink/inkAction3.xml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4032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2.1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 Crypto Essentials</a:t>
            </a:r>
            <a:br>
              <a:rPr lang="en-US" sz="2646" b="1" dirty="0">
                <a:solidFill>
                  <a:prstClr val="black"/>
                </a:solidFill>
              </a:rPr>
            </a:b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7469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007943" fontAlgn="auto" hangingPunc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</a:pPr>
            <a:r>
              <a:rPr lang="en-US" i="1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World-Leading Research with Real-World Impact!</a:t>
            </a:r>
            <a:endParaRPr lang="en-US" i="1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fld id="{CAB5F52E-1A2D-AF47-834F-5A302267C843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1007943" fontAlgn="auto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defTabSz="1007943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755957" fontAlgn="auto">
              <a:spcAft>
                <a:spcPts val="0"/>
              </a:spcAft>
            </a:pPr>
            <a:r>
              <a:rPr lang="en-US" sz="2646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 6393 and CS 4483</a:t>
            </a:r>
          </a:p>
          <a:p>
            <a:pPr defTabSz="755957" fontAlgn="auto">
              <a:spcAft>
                <a:spcPts val="0"/>
              </a:spcAft>
            </a:pPr>
            <a:r>
              <a:rPr lang="en-US" sz="220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D57B191-C3B6-455A-9BA9-D2405627D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366"/>
    </mc:Choice>
    <mc:Fallback xmlns="">
      <p:transition spd="slow" advTm="12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X.509v1 Certificate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890476" y="1472103"/>
            <a:ext cx="4413250" cy="4062413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VERSION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SERIAL NUMBER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SIGNATURE ALGORITHM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ISSUER (Certificate Authority)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VALIDITY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SUBJECT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SUBJECT PUBLIC KEY INFO</a:t>
            </a:r>
          </a:p>
          <a:p>
            <a:pPr algn="ctr">
              <a:lnSpc>
                <a:spcPct val="140000"/>
              </a:lnSpc>
            </a:pP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</a:rPr>
              <a:t>SIGNATURE</a:t>
            </a:r>
          </a:p>
        </p:txBody>
      </p:sp>
      <p:grpSp>
        <p:nvGrpSpPr>
          <p:cNvPr id="14" name="Group 4"/>
          <p:cNvGrpSpPr>
            <a:grpSpLocks/>
          </p:cNvGrpSpPr>
          <p:nvPr/>
        </p:nvGrpSpPr>
        <p:grpSpPr bwMode="auto">
          <a:xfrm>
            <a:off x="2917464" y="2019791"/>
            <a:ext cx="4360862" cy="2986087"/>
            <a:chOff x="1507" y="1643"/>
            <a:chExt cx="2747" cy="1881"/>
          </a:xfrm>
        </p:grpSpPr>
        <p:sp>
          <p:nvSpPr>
            <p:cNvPr id="15" name="Line 5"/>
            <p:cNvSpPr>
              <a:spLocks noChangeShapeType="1"/>
            </p:cNvSpPr>
            <p:nvPr/>
          </p:nvSpPr>
          <p:spPr bwMode="auto">
            <a:xfrm>
              <a:off x="1507" y="1643"/>
              <a:ext cx="2747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07" y="1956"/>
              <a:ext cx="2747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07" y="2270"/>
              <a:ext cx="2747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1507" y="2583"/>
              <a:ext cx="2747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1507" y="2897"/>
              <a:ext cx="2747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1507" y="3211"/>
              <a:ext cx="2747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1507" y="3524"/>
              <a:ext cx="2747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B5B0F2-D450-4230-82BA-1196249F9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5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376"/>
    </mc:Choice>
    <mc:Fallback xmlns="">
      <p:transition spd="slow" advTm="130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X.509v1 Certificate</a:t>
            </a: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1172683" y="1530369"/>
            <a:ext cx="7975600" cy="4013200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1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1234567891011121314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RSA+SHA-3, 2048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C=US, S=TX, O=UTSA, OU=CS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1/1/19-12/31/20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C=US, S=TX, O=UTSA, OU=CS, CN=Ravi Sandhu</a:t>
            </a:r>
          </a:p>
          <a:p>
            <a:pPr algn="ctr">
              <a:lnSpc>
                <a:spcPct val="14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RSA, 2048, </a:t>
            </a:r>
            <a:r>
              <a:rPr lang="en-US" altLang="en-US" b="1" dirty="0" err="1">
                <a:solidFill>
                  <a:schemeClr val="tx2"/>
                </a:solidFill>
                <a:latin typeface="Arial" panose="020B0604020202020204" pitchFamily="34" charset="0"/>
              </a:rPr>
              <a:t>xxxxxxxxxxxxxxxxxxxxxxxxx</a:t>
            </a:r>
            <a:endParaRPr lang="en-US" altLang="en-US" b="1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ctr">
              <a:lnSpc>
                <a:spcPct val="140000"/>
              </a:lnSpc>
            </a:pPr>
            <a:r>
              <a:rPr lang="en-US" altLang="en-US" b="1" i="1" dirty="0">
                <a:solidFill>
                  <a:schemeClr val="tx2"/>
                </a:solidFill>
                <a:latin typeface="Arial" panose="020B0604020202020204" pitchFamily="34" charset="0"/>
              </a:rPr>
              <a:t>SIGNATURE</a:t>
            </a: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1223483" y="2003444"/>
            <a:ext cx="7850188" cy="3011487"/>
            <a:chOff x="400" y="1627"/>
            <a:chExt cx="4945" cy="1897"/>
          </a:xfrm>
        </p:grpSpPr>
        <p:sp>
          <p:nvSpPr>
            <p:cNvPr id="24" name="Line 5"/>
            <p:cNvSpPr>
              <a:spLocks noChangeShapeType="1"/>
            </p:cNvSpPr>
            <p:nvPr/>
          </p:nvSpPr>
          <p:spPr bwMode="auto">
            <a:xfrm>
              <a:off x="400" y="1627"/>
              <a:ext cx="4945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>
              <a:off x="400" y="1943"/>
              <a:ext cx="4945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7"/>
            <p:cNvSpPr>
              <a:spLocks noChangeShapeType="1"/>
            </p:cNvSpPr>
            <p:nvPr/>
          </p:nvSpPr>
          <p:spPr bwMode="auto">
            <a:xfrm>
              <a:off x="400" y="2259"/>
              <a:ext cx="4945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8"/>
            <p:cNvSpPr>
              <a:spLocks noChangeShapeType="1"/>
            </p:cNvSpPr>
            <p:nvPr/>
          </p:nvSpPr>
          <p:spPr bwMode="auto">
            <a:xfrm>
              <a:off x="400" y="2576"/>
              <a:ext cx="4945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>
              <a:off x="400" y="2892"/>
              <a:ext cx="4945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0"/>
            <p:cNvSpPr>
              <a:spLocks noChangeShapeType="1"/>
            </p:cNvSpPr>
            <p:nvPr/>
          </p:nvSpPr>
          <p:spPr bwMode="auto">
            <a:xfrm>
              <a:off x="400" y="3208"/>
              <a:ext cx="4945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11"/>
            <p:cNvSpPr>
              <a:spLocks noChangeShapeType="1"/>
            </p:cNvSpPr>
            <p:nvPr/>
          </p:nvSpPr>
          <p:spPr bwMode="auto">
            <a:xfrm>
              <a:off x="400" y="3524"/>
              <a:ext cx="4945" cy="0"/>
            </a:xfrm>
            <a:prstGeom prst="line">
              <a:avLst/>
            </a:prstGeom>
            <a:noFill/>
            <a:ln w="50800">
              <a:solidFill>
                <a:srgbClr val="063DE8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760A5CD-D455-4515-AD20-62B89570CF6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63840" y="1715040"/>
              <a:ext cx="7292520" cy="4379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760A5CD-D455-4515-AD20-62B89570CF6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48000" y="1651680"/>
                <a:ext cx="7323840" cy="4506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A5694FA-4BA7-4393-96E0-2DD6EE01F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27"/>
    </mc:Choice>
    <mc:Fallback xmlns="">
      <p:transition spd="slow" advTm="198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SET CA Hierarchy</a:t>
            </a: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163083" y="1167891"/>
            <a:ext cx="1524000" cy="533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Root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163083" y="2158491"/>
            <a:ext cx="1524000" cy="533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Brand</a:t>
            </a: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677683" y="2158491"/>
            <a:ext cx="1524000" cy="533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Brand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648483" y="2158491"/>
            <a:ext cx="1524000" cy="533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Brand</a:t>
            </a:r>
          </a:p>
        </p:txBody>
      </p:sp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4010683" y="3149091"/>
            <a:ext cx="1828800" cy="533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Geo-Political</a:t>
            </a: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3020083" y="4215891"/>
            <a:ext cx="1524000" cy="533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Bank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5458483" y="4215891"/>
            <a:ext cx="1524000" cy="533400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Acquirer</a:t>
            </a: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3020083" y="5206491"/>
            <a:ext cx="1524000" cy="5334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Customer</a:t>
            </a: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5458483" y="5206491"/>
            <a:ext cx="1524000" cy="5334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/>
              <a:t>Merchant</a:t>
            </a: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flipH="1">
            <a:off x="2410483" y="1701291"/>
            <a:ext cx="2514600" cy="457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Line 13"/>
          <p:cNvSpPr>
            <a:spLocks noChangeShapeType="1"/>
          </p:cNvSpPr>
          <p:nvPr/>
        </p:nvSpPr>
        <p:spPr bwMode="auto">
          <a:xfrm>
            <a:off x="4923496" y="1696529"/>
            <a:ext cx="2587625" cy="457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>
            <a:off x="4925083" y="1701291"/>
            <a:ext cx="0" cy="457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4925083" y="2691891"/>
            <a:ext cx="0" cy="457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 flipH="1">
            <a:off x="3705883" y="3682491"/>
            <a:ext cx="1219200" cy="533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>
            <a:off x="4925083" y="3682491"/>
            <a:ext cx="1371600" cy="5334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18"/>
          <p:cNvSpPr>
            <a:spLocks noChangeShapeType="1"/>
          </p:cNvSpPr>
          <p:nvPr/>
        </p:nvSpPr>
        <p:spPr bwMode="auto">
          <a:xfrm>
            <a:off x="3705883" y="4749291"/>
            <a:ext cx="0" cy="457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19"/>
          <p:cNvSpPr>
            <a:spLocks noChangeShapeType="1"/>
          </p:cNvSpPr>
          <p:nvPr/>
        </p:nvSpPr>
        <p:spPr bwMode="auto">
          <a:xfrm>
            <a:off x="6220483" y="4749291"/>
            <a:ext cx="0" cy="45720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68A7602-9C53-4434-B440-83940117C4B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52320" y="1336680"/>
              <a:ext cx="2820600" cy="4678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68A7602-9C53-4434-B440-83940117C4B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36480" y="1273320"/>
                <a:ext cx="2851920" cy="4805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F38456-5A00-40B6-A071-781CC3488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8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83"/>
    </mc:Choice>
    <mc:Fallback xmlns="">
      <p:transition spd="slow" advTm="247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6AD3DE2-BC5C-4E6B-AED0-00F882A9EDD7}" type="slidenum">
              <a:rPr lang="en-GB" smtClean="0">
                <a:latin typeface="Arial" charset="0"/>
                <a:ea typeface="ＭＳ Ｐゴシック" pitchFamily="34" charset="-128"/>
              </a:rPr>
              <a:pPr/>
              <a:t>13</a:t>
            </a:fld>
            <a:endParaRPr lang="en-GB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8437" name="Date Placeholder 3"/>
          <p:cNvSpPr txBox="1">
            <a:spLocks noGrp="1"/>
          </p:cNvSpPr>
          <p:nvPr/>
        </p:nvSpPr>
        <p:spPr bwMode="auto">
          <a:xfrm>
            <a:off x="392115" y="6957461"/>
            <a:ext cx="2346325" cy="389335"/>
          </a:xfrm>
          <a:prstGeom prst="rect">
            <a:avLst/>
          </a:prstGeom>
          <a:noFill/>
          <a:ln w="54720">
            <a:noFill/>
            <a:round/>
            <a:headEnd/>
            <a:tailEnd/>
          </a:ln>
        </p:spPr>
        <p:txBody>
          <a:bodyPr lIns="0" tIns="0" rIns="0" bIns="0"/>
          <a:lstStyle/>
          <a:p>
            <a:pPr hangingPunct="0">
              <a:lnSpc>
                <a:spcPct val="101000"/>
              </a:lnSpc>
              <a:buClr>
                <a:srgbClr val="000000"/>
              </a:buClr>
              <a:buSzPct val="45000"/>
              <a:tabLst>
                <a:tab pos="646168" algn="l"/>
                <a:tab pos="1292335" algn="l"/>
                <a:tab pos="1938502" algn="l"/>
              </a:tabLst>
            </a:pPr>
            <a:r>
              <a:rPr lang="en-US" sz="1200" dirty="0">
                <a:solidFill>
                  <a:srgbClr val="000000"/>
                </a:solidFill>
              </a:rPr>
              <a:t>© Ravi Sandhu</a:t>
            </a:r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8438" name="TextBox 41"/>
          <p:cNvSpPr txBox="1">
            <a:spLocks noChangeArrowheads="1"/>
          </p:cNvSpPr>
          <p:nvPr/>
        </p:nvSpPr>
        <p:spPr bwMode="auto">
          <a:xfrm>
            <a:off x="3058725" y="6957462"/>
            <a:ext cx="4184638" cy="3029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lIns="81621" tIns="40810" rIns="81621" bIns="40810">
            <a:spAutoFit/>
          </a:bodyPr>
          <a:lstStyle/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1400" i="1" dirty="0"/>
              <a:t>World-Leading Research with Real-World Impact!</a:t>
            </a:r>
          </a:p>
        </p:txBody>
      </p:sp>
      <p:sp>
        <p:nvSpPr>
          <p:cNvPr id="18439" name="Title 1"/>
          <p:cNvSpPr>
            <a:spLocks/>
          </p:cNvSpPr>
          <p:nvPr/>
        </p:nvSpPr>
        <p:spPr bwMode="auto">
          <a:xfrm>
            <a:off x="2601915" y="50193"/>
            <a:ext cx="5197475" cy="51316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sz="2500" dirty="0">
                <a:solidFill>
                  <a:srgbClr val="131F49"/>
                </a:solidFill>
              </a:rPr>
              <a:t>Multiple Trusted Roots</a:t>
            </a:r>
            <a:endParaRPr lang="en-US" sz="2100" dirty="0">
              <a:solidFill>
                <a:srgbClr val="131F49"/>
              </a:solidFill>
            </a:endParaRPr>
          </a:p>
        </p:txBody>
      </p:sp>
      <p:grpSp>
        <p:nvGrpSpPr>
          <p:cNvPr id="67" name="Group 3"/>
          <p:cNvGrpSpPr>
            <a:grpSpLocks/>
          </p:cNvGrpSpPr>
          <p:nvPr/>
        </p:nvGrpSpPr>
        <p:grpSpPr bwMode="auto">
          <a:xfrm>
            <a:off x="3785855" y="1741569"/>
            <a:ext cx="1981200" cy="2514600"/>
            <a:chOff x="720" y="1872"/>
            <a:chExt cx="1248" cy="1584"/>
          </a:xfrm>
        </p:grpSpPr>
        <p:sp>
          <p:nvSpPr>
            <p:cNvPr id="68" name="AutoShape 4"/>
            <p:cNvSpPr>
              <a:spLocks noChangeArrowheads="1"/>
            </p:cNvSpPr>
            <p:nvPr/>
          </p:nvSpPr>
          <p:spPr bwMode="auto">
            <a:xfrm>
              <a:off x="1200" y="1872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69" name="AutoShape 5"/>
            <p:cNvSpPr>
              <a:spLocks noChangeArrowheads="1"/>
            </p:cNvSpPr>
            <p:nvPr/>
          </p:nvSpPr>
          <p:spPr bwMode="auto">
            <a:xfrm>
              <a:off x="816" y="2544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70" name="AutoShape 6"/>
            <p:cNvSpPr>
              <a:spLocks noChangeArrowheads="1"/>
            </p:cNvSpPr>
            <p:nvPr/>
          </p:nvSpPr>
          <p:spPr bwMode="auto">
            <a:xfrm>
              <a:off x="1488" y="2544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71" name="Rectangle 7"/>
            <p:cNvSpPr>
              <a:spLocks noChangeArrowheads="1"/>
            </p:cNvSpPr>
            <p:nvPr/>
          </p:nvSpPr>
          <p:spPr bwMode="auto">
            <a:xfrm>
              <a:off x="720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72" name="Rectangle 8"/>
            <p:cNvSpPr>
              <a:spLocks noChangeArrowheads="1"/>
            </p:cNvSpPr>
            <p:nvPr/>
          </p:nvSpPr>
          <p:spPr bwMode="auto">
            <a:xfrm>
              <a:off x="1056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73" name="Rectangle 9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74" name="Rectangle 10"/>
            <p:cNvSpPr>
              <a:spLocks noChangeArrowheads="1"/>
            </p:cNvSpPr>
            <p:nvPr/>
          </p:nvSpPr>
          <p:spPr bwMode="auto">
            <a:xfrm>
              <a:off x="1728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36" name="Line 11"/>
            <p:cNvSpPr>
              <a:spLocks noChangeShapeType="1"/>
            </p:cNvSpPr>
            <p:nvPr/>
          </p:nvSpPr>
          <p:spPr bwMode="auto">
            <a:xfrm flipH="1">
              <a:off x="1040" y="2144"/>
              <a:ext cx="160" cy="39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Line 12"/>
            <p:cNvSpPr>
              <a:spLocks noChangeShapeType="1"/>
            </p:cNvSpPr>
            <p:nvPr/>
          </p:nvSpPr>
          <p:spPr bwMode="auto">
            <a:xfrm>
              <a:off x="1632" y="2160"/>
              <a:ext cx="96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Line 13"/>
            <p:cNvSpPr>
              <a:spLocks noChangeShapeType="1"/>
            </p:cNvSpPr>
            <p:nvPr/>
          </p:nvSpPr>
          <p:spPr bwMode="auto">
            <a:xfrm>
              <a:off x="912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14"/>
            <p:cNvSpPr>
              <a:spLocks noChangeShapeType="1"/>
            </p:cNvSpPr>
            <p:nvPr/>
          </p:nvSpPr>
          <p:spPr bwMode="auto">
            <a:xfrm>
              <a:off x="1152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Line 15"/>
            <p:cNvSpPr>
              <a:spLocks noChangeShapeType="1"/>
            </p:cNvSpPr>
            <p:nvPr/>
          </p:nvSpPr>
          <p:spPr bwMode="auto">
            <a:xfrm>
              <a:off x="1584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Line 16"/>
            <p:cNvSpPr>
              <a:spLocks noChangeShapeType="1"/>
            </p:cNvSpPr>
            <p:nvPr/>
          </p:nvSpPr>
          <p:spPr bwMode="auto">
            <a:xfrm>
              <a:off x="1824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2" name="Group 17"/>
          <p:cNvGrpSpPr>
            <a:grpSpLocks/>
          </p:cNvGrpSpPr>
          <p:nvPr/>
        </p:nvGrpSpPr>
        <p:grpSpPr bwMode="auto">
          <a:xfrm>
            <a:off x="6994777" y="1584369"/>
            <a:ext cx="1981200" cy="2514600"/>
            <a:chOff x="720" y="1872"/>
            <a:chExt cx="1248" cy="1584"/>
          </a:xfrm>
        </p:grpSpPr>
        <p:sp>
          <p:nvSpPr>
            <p:cNvPr id="143" name="AutoShape 18"/>
            <p:cNvSpPr>
              <a:spLocks noChangeArrowheads="1"/>
            </p:cNvSpPr>
            <p:nvPr/>
          </p:nvSpPr>
          <p:spPr bwMode="auto">
            <a:xfrm>
              <a:off x="1200" y="1872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44" name="AutoShape 19"/>
            <p:cNvSpPr>
              <a:spLocks noChangeArrowheads="1"/>
            </p:cNvSpPr>
            <p:nvPr/>
          </p:nvSpPr>
          <p:spPr bwMode="auto">
            <a:xfrm>
              <a:off x="816" y="2544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45" name="AutoShape 20"/>
            <p:cNvSpPr>
              <a:spLocks noChangeArrowheads="1"/>
            </p:cNvSpPr>
            <p:nvPr/>
          </p:nvSpPr>
          <p:spPr bwMode="auto">
            <a:xfrm>
              <a:off x="1488" y="2544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46" name="Rectangle 21"/>
            <p:cNvSpPr>
              <a:spLocks noChangeArrowheads="1"/>
            </p:cNvSpPr>
            <p:nvPr/>
          </p:nvSpPr>
          <p:spPr bwMode="auto">
            <a:xfrm>
              <a:off x="720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47" name="Rectangle 22"/>
            <p:cNvSpPr>
              <a:spLocks noChangeArrowheads="1"/>
            </p:cNvSpPr>
            <p:nvPr/>
          </p:nvSpPr>
          <p:spPr bwMode="auto">
            <a:xfrm>
              <a:off x="1056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48" name="Rectangle 23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49" name="Rectangle 24"/>
            <p:cNvSpPr>
              <a:spLocks noChangeArrowheads="1"/>
            </p:cNvSpPr>
            <p:nvPr/>
          </p:nvSpPr>
          <p:spPr bwMode="auto">
            <a:xfrm>
              <a:off x="1728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50" name="Line 25"/>
            <p:cNvSpPr>
              <a:spLocks noChangeShapeType="1"/>
            </p:cNvSpPr>
            <p:nvPr/>
          </p:nvSpPr>
          <p:spPr bwMode="auto">
            <a:xfrm flipH="1">
              <a:off x="1040" y="2144"/>
              <a:ext cx="160" cy="39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Line 26"/>
            <p:cNvSpPr>
              <a:spLocks noChangeShapeType="1"/>
            </p:cNvSpPr>
            <p:nvPr/>
          </p:nvSpPr>
          <p:spPr bwMode="auto">
            <a:xfrm>
              <a:off x="1632" y="2160"/>
              <a:ext cx="96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Line 27"/>
            <p:cNvSpPr>
              <a:spLocks noChangeShapeType="1"/>
            </p:cNvSpPr>
            <p:nvPr/>
          </p:nvSpPr>
          <p:spPr bwMode="auto">
            <a:xfrm>
              <a:off x="912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Line 28"/>
            <p:cNvSpPr>
              <a:spLocks noChangeShapeType="1"/>
            </p:cNvSpPr>
            <p:nvPr/>
          </p:nvSpPr>
          <p:spPr bwMode="auto">
            <a:xfrm>
              <a:off x="1152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Line 29"/>
            <p:cNvSpPr>
              <a:spLocks noChangeShapeType="1"/>
            </p:cNvSpPr>
            <p:nvPr/>
          </p:nvSpPr>
          <p:spPr bwMode="auto">
            <a:xfrm>
              <a:off x="1584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Line 30"/>
            <p:cNvSpPr>
              <a:spLocks noChangeShapeType="1"/>
            </p:cNvSpPr>
            <p:nvPr/>
          </p:nvSpPr>
          <p:spPr bwMode="auto">
            <a:xfrm>
              <a:off x="1824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6" name="Group 31"/>
          <p:cNvGrpSpPr>
            <a:grpSpLocks/>
          </p:cNvGrpSpPr>
          <p:nvPr/>
        </p:nvGrpSpPr>
        <p:grpSpPr bwMode="auto">
          <a:xfrm>
            <a:off x="880132" y="1660569"/>
            <a:ext cx="1981200" cy="2514600"/>
            <a:chOff x="720" y="1872"/>
            <a:chExt cx="1248" cy="1584"/>
          </a:xfrm>
        </p:grpSpPr>
        <p:sp>
          <p:nvSpPr>
            <p:cNvPr id="157" name="AutoShape 32"/>
            <p:cNvSpPr>
              <a:spLocks noChangeArrowheads="1"/>
            </p:cNvSpPr>
            <p:nvPr/>
          </p:nvSpPr>
          <p:spPr bwMode="auto">
            <a:xfrm>
              <a:off x="1200" y="1872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58" name="AutoShape 33"/>
            <p:cNvSpPr>
              <a:spLocks noChangeArrowheads="1"/>
            </p:cNvSpPr>
            <p:nvPr/>
          </p:nvSpPr>
          <p:spPr bwMode="auto">
            <a:xfrm>
              <a:off x="816" y="2544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59" name="AutoShape 34"/>
            <p:cNvSpPr>
              <a:spLocks noChangeArrowheads="1"/>
            </p:cNvSpPr>
            <p:nvPr/>
          </p:nvSpPr>
          <p:spPr bwMode="auto">
            <a:xfrm>
              <a:off x="1488" y="2544"/>
              <a:ext cx="432" cy="2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60" name="Rectangle 35"/>
            <p:cNvSpPr>
              <a:spLocks noChangeArrowheads="1"/>
            </p:cNvSpPr>
            <p:nvPr/>
          </p:nvSpPr>
          <p:spPr bwMode="auto">
            <a:xfrm>
              <a:off x="720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61" name="Rectangle 36"/>
            <p:cNvSpPr>
              <a:spLocks noChangeArrowheads="1"/>
            </p:cNvSpPr>
            <p:nvPr/>
          </p:nvSpPr>
          <p:spPr bwMode="auto">
            <a:xfrm>
              <a:off x="1056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62" name="Rectangle 37"/>
            <p:cNvSpPr>
              <a:spLocks noChangeArrowheads="1"/>
            </p:cNvSpPr>
            <p:nvPr/>
          </p:nvSpPr>
          <p:spPr bwMode="auto">
            <a:xfrm>
              <a:off x="1392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63" name="Rectangle 38"/>
            <p:cNvSpPr>
              <a:spLocks noChangeArrowheads="1"/>
            </p:cNvSpPr>
            <p:nvPr/>
          </p:nvSpPr>
          <p:spPr bwMode="auto">
            <a:xfrm>
              <a:off x="1728" y="3216"/>
              <a:ext cx="240" cy="240"/>
            </a:xfrm>
            <a:prstGeom prst="rect">
              <a:avLst/>
            </a:prstGeom>
            <a:noFill/>
            <a:ln w="38100">
              <a:solidFill>
                <a:srgbClr val="000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1">
                <a:solidFill>
                  <a:srgbClr val="2C9447"/>
                </a:solidFill>
              </a:endParaRPr>
            </a:p>
          </p:txBody>
        </p:sp>
        <p:sp>
          <p:nvSpPr>
            <p:cNvPr id="164" name="Line 39"/>
            <p:cNvSpPr>
              <a:spLocks noChangeShapeType="1"/>
            </p:cNvSpPr>
            <p:nvPr/>
          </p:nvSpPr>
          <p:spPr bwMode="auto">
            <a:xfrm flipH="1">
              <a:off x="1040" y="2144"/>
              <a:ext cx="160" cy="392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Line 40"/>
            <p:cNvSpPr>
              <a:spLocks noChangeShapeType="1"/>
            </p:cNvSpPr>
            <p:nvPr/>
          </p:nvSpPr>
          <p:spPr bwMode="auto">
            <a:xfrm>
              <a:off x="1632" y="2160"/>
              <a:ext cx="96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Line 41"/>
            <p:cNvSpPr>
              <a:spLocks noChangeShapeType="1"/>
            </p:cNvSpPr>
            <p:nvPr/>
          </p:nvSpPr>
          <p:spPr bwMode="auto">
            <a:xfrm>
              <a:off x="912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Line 42"/>
            <p:cNvSpPr>
              <a:spLocks noChangeShapeType="1"/>
            </p:cNvSpPr>
            <p:nvPr/>
          </p:nvSpPr>
          <p:spPr bwMode="auto">
            <a:xfrm>
              <a:off x="1152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Line 43"/>
            <p:cNvSpPr>
              <a:spLocks noChangeShapeType="1"/>
            </p:cNvSpPr>
            <p:nvPr/>
          </p:nvSpPr>
          <p:spPr bwMode="auto">
            <a:xfrm>
              <a:off x="1584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Line 44"/>
            <p:cNvSpPr>
              <a:spLocks noChangeShapeType="1"/>
            </p:cNvSpPr>
            <p:nvPr/>
          </p:nvSpPr>
          <p:spPr bwMode="auto">
            <a:xfrm>
              <a:off x="1824" y="2832"/>
              <a:ext cx="0" cy="384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56A2F3-7E74-4035-B501-26F9C69FF41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26600" y="1125720"/>
              <a:ext cx="8206560" cy="1521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56A2F3-7E74-4035-B501-26F9C69FF4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0760" y="1062360"/>
                <a:ext cx="8237880" cy="16484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AEB22B-4899-42F6-B05E-26A9DD430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53941"/>
      </p:ext>
    </p:extLst>
  </p:cSld>
  <p:clrMapOvr>
    <a:masterClrMapping/>
  </p:clrMapOvr>
  <p:transition spd="med" advTm="933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8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Challenge-Response Authentication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242790" y="1703529"/>
            <a:ext cx="1543050" cy="858838"/>
          </a:xfrm>
          <a:prstGeom prst="rect">
            <a:avLst/>
          </a:prstGeom>
          <a:noFill/>
          <a:ln w="508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HOST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072177" y="1778142"/>
            <a:ext cx="1579563" cy="784225"/>
          </a:xfrm>
          <a:prstGeom prst="rect">
            <a:avLst/>
          </a:prstGeom>
          <a:noFill/>
          <a:ln w="50800">
            <a:solidFill>
              <a:schemeClr val="fol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WORK</a:t>
            </a:r>
          </a:p>
          <a:p>
            <a:pPr algn="ctr"/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STATION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3631227" y="1268554"/>
            <a:ext cx="2782888" cy="1865313"/>
          </a:xfrm>
          <a:prstGeom prst="roundRect">
            <a:avLst>
              <a:gd name="adj" fmla="val 12495"/>
            </a:avLst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2727940" y="2176604"/>
            <a:ext cx="827087" cy="1270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3631227" y="2189304"/>
            <a:ext cx="2782888" cy="0"/>
          </a:xfrm>
          <a:prstGeom prst="line">
            <a:avLst/>
          </a:prstGeom>
          <a:noFill/>
          <a:ln w="50800">
            <a:pattFill prst="narVert">
              <a:fgClr>
                <a:schemeClr val="folHlink"/>
              </a:fgClr>
              <a:bgClr>
                <a:schemeClr val="bg1"/>
              </a:bgClr>
            </a:patt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6490315" y="2189304"/>
            <a:ext cx="701675" cy="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151927" y="1417779"/>
            <a:ext cx="1711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21" name="Line 10"/>
          <p:cNvSpPr>
            <a:spLocks noChangeShapeType="1"/>
          </p:cNvSpPr>
          <p:nvPr/>
        </p:nvSpPr>
        <p:spPr bwMode="auto">
          <a:xfrm>
            <a:off x="3442315" y="4018104"/>
            <a:ext cx="2809875" cy="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4251940" y="3433904"/>
            <a:ext cx="12049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User ID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H="1">
            <a:off x="3467715" y="4876942"/>
            <a:ext cx="2797175" cy="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4075727" y="4268929"/>
            <a:ext cx="1592263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Challenge</a:t>
            </a:r>
          </a:p>
        </p:txBody>
      </p:sp>
      <p:sp>
        <p:nvSpPr>
          <p:cNvPr id="25" name="Line 14"/>
          <p:cNvSpPr>
            <a:spLocks noChangeShapeType="1"/>
          </p:cNvSpPr>
          <p:nvPr/>
        </p:nvSpPr>
        <p:spPr bwMode="auto">
          <a:xfrm>
            <a:off x="3593127" y="5723079"/>
            <a:ext cx="2546350" cy="0"/>
          </a:xfrm>
          <a:prstGeom prst="line">
            <a:avLst/>
          </a:prstGeom>
          <a:noFill/>
          <a:ln w="508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4075727" y="5138879"/>
            <a:ext cx="15938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Response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0BF02F-B069-4D7D-863F-8CED54F567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430"/>
    </mc:Choice>
    <mc:Fallback xmlns="">
      <p:transition spd="slow" advTm="10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Cryptographic Technology</a:t>
            </a: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4981575" y="700088"/>
            <a:ext cx="0" cy="1314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2487613" y="2027238"/>
            <a:ext cx="5013325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>
            <a:off x="2501900" y="2017713"/>
            <a:ext cx="0" cy="2698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7513638" y="2008188"/>
            <a:ext cx="0" cy="2698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442050" y="2682875"/>
            <a:ext cx="2108590" cy="125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1912" tIns="25400" rIns="61912" bIns="25400">
            <a:spAutoFit/>
          </a:bodyPr>
          <a:lstStyle/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SYMMETRIC KEY </a:t>
            </a:r>
          </a:p>
          <a:p>
            <a:pPr algn="ctr" defTabSz="895350">
              <a:lnSpc>
                <a:spcPct val="87000"/>
              </a:lnSpc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Secret Key</a:t>
            </a:r>
          </a:p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Single Key</a:t>
            </a:r>
          </a:p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Conventional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6386306" y="2682875"/>
            <a:ext cx="2275302" cy="1015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1912" tIns="25400" rIns="61912" bIns="25400">
            <a:spAutoFit/>
          </a:bodyPr>
          <a:lstStyle/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ASYMMETRIC KEY </a:t>
            </a:r>
          </a:p>
          <a:p>
            <a:pPr algn="ctr" defTabSz="895350">
              <a:lnSpc>
                <a:spcPct val="87000"/>
              </a:lnSpc>
            </a:pPr>
            <a:endParaRPr lang="en-US" b="1" dirty="0">
              <a:solidFill>
                <a:schemeClr val="tx2"/>
              </a:solidFill>
              <a:latin typeface="Arial" charset="0"/>
            </a:endParaRPr>
          </a:p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Public Key</a:t>
            </a:r>
          </a:p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Public-Private Key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7CDE05-5C66-49CC-ADF7-3556BAC63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491"/>
    </mc:Choice>
    <mc:Fallback xmlns="">
      <p:transition spd="slow" advTm="155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190500" y="1403184"/>
            <a:ext cx="9705975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Symmetric-key encryption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Symmetric-key message authentication codes (MAC)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Public-key encryption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Public-key digital signatures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Message digests (hash functions)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Public-key certificates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Public-key key agreement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Challenge-response authentication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Replay protection</a:t>
            </a: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Cryptographic </a:t>
            </a: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Technology</a:t>
            </a:r>
            <a:endParaRPr lang="en-US" sz="40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4563" y="2906057"/>
            <a:ext cx="2733677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SSL uses all of these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24563" y="3750773"/>
            <a:ext cx="2733677" cy="101566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ATMs run on symmetric-key technology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2FC8F5-A445-4D16-9E36-5CC928CE3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37"/>
    </mc:Choice>
    <mc:Fallback xmlns="">
      <p:transition spd="slow" advTm="112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600075" y="1403184"/>
            <a:ext cx="8972549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600" dirty="0"/>
              <a:t>confidentiality</a:t>
            </a:r>
          </a:p>
          <a:p>
            <a:pPr marL="1054100" lvl="1" indent="-514350">
              <a:buSzPct val="100000"/>
              <a:buFont typeface="Wingdings" pitchFamily="2" charset="2"/>
              <a:buChar char="v"/>
            </a:pPr>
            <a:r>
              <a:rPr lang="en-US" sz="3200" dirty="0"/>
              <a:t>crypto keys leak profusely via side channels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600" dirty="0"/>
              <a:t>integrity + authentication</a:t>
            </a:r>
          </a:p>
          <a:p>
            <a:pPr marL="1054100" lvl="1" indent="-514350">
              <a:buSzPct val="100000"/>
              <a:buFont typeface="Wingdings" pitchFamily="2" charset="2"/>
              <a:buChar char="v"/>
            </a:pPr>
            <a:r>
              <a:rPr lang="en-US" sz="3200" dirty="0"/>
              <a:t>no point having one without the other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sz="3600" dirty="0"/>
              <a:t>non-repudiation</a:t>
            </a:r>
          </a:p>
          <a:p>
            <a:pPr marL="1054100" lvl="1" indent="-514350">
              <a:buSzPct val="100000"/>
              <a:buFont typeface="Wingdings" pitchFamily="2" charset="2"/>
              <a:buChar char="v"/>
            </a:pPr>
            <a:r>
              <a:rPr lang="en-US" sz="3200" dirty="0"/>
              <a:t>requires asymmetric cryptography</a:t>
            </a:r>
          </a:p>
          <a:p>
            <a:pPr marL="1054100" lvl="1" indent="-514350">
              <a:buSzPct val="100000"/>
              <a:buFont typeface="Wingdings" pitchFamily="2" charset="2"/>
              <a:buChar char="v"/>
            </a:pPr>
            <a:r>
              <a:rPr lang="en-US" sz="3200" dirty="0"/>
              <a:t>stronger form of integrity + authentication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sz="3600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3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World-Leadi</a:t>
            </a:r>
            <a:r>
              <a:rPr lang="en-US" sz="1600" i="1" dirty="0"/>
              <a:t>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Cryptographic </a:t>
            </a: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Services</a:t>
            </a:r>
            <a:endParaRPr lang="en-US" sz="40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1D495E4-4DEE-4FA2-AA2A-3AA8D7040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42"/>
    </mc:Choice>
    <mc:Fallback xmlns="">
      <p:transition spd="slow" advTm="28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Symmetric-Key Encryption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860366" y="2371384"/>
            <a:ext cx="2128132" cy="1041206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</p:spPr>
        <p:txBody>
          <a:bodyPr wrap="none" lIns="99735" tIns="48992" rIns="99735" bIns="48992" anchor="ctr"/>
          <a:lstStyle/>
          <a:p>
            <a:pPr algn="ctr" defTabSz="986842"/>
            <a:r>
              <a:rPr lang="en-US" b="1" dirty="0">
                <a:solidFill>
                  <a:schemeClr val="tx2"/>
                </a:solidFill>
                <a:latin typeface="Arial" charset="0"/>
              </a:rPr>
              <a:t>Encryption</a:t>
            </a:r>
          </a:p>
          <a:p>
            <a:pPr algn="ctr" defTabSz="986842"/>
            <a:r>
              <a:rPr lang="en-US" b="1" dirty="0">
                <a:solidFill>
                  <a:schemeClr val="tx2"/>
                </a:solidFill>
                <a:latin typeface="Arial" charset="0"/>
              </a:rPr>
              <a:t>Algorithm E</a:t>
            </a: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396647" y="2371384"/>
            <a:ext cx="2128132" cy="1041206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</p:spPr>
        <p:txBody>
          <a:bodyPr wrap="none" lIns="99735" tIns="48992" rIns="99735" bIns="48992" anchor="ctr"/>
          <a:lstStyle/>
          <a:p>
            <a:pPr algn="ctr" defTabSz="986842"/>
            <a:r>
              <a:rPr lang="en-US" b="1" dirty="0">
                <a:solidFill>
                  <a:schemeClr val="tx2"/>
                </a:solidFill>
                <a:latin typeface="Arial" charset="0"/>
              </a:rPr>
              <a:t>Decryption</a:t>
            </a:r>
          </a:p>
          <a:p>
            <a:pPr algn="ctr" defTabSz="986842"/>
            <a:r>
              <a:rPr lang="en-US" b="1" dirty="0">
                <a:solidFill>
                  <a:schemeClr val="tx2"/>
                </a:solidFill>
                <a:latin typeface="Arial" charset="0"/>
              </a:rPr>
              <a:t>Algorithm D</a:t>
            </a:r>
          </a:p>
        </p:txBody>
      </p:sp>
      <p:sp>
        <p:nvSpPr>
          <p:cNvPr id="16" name="Line 5"/>
          <p:cNvSpPr>
            <a:spLocks noChangeShapeType="1"/>
          </p:cNvSpPr>
          <p:nvPr/>
        </p:nvSpPr>
        <p:spPr bwMode="auto">
          <a:xfrm>
            <a:off x="784049" y="2891111"/>
            <a:ext cx="992312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17" name="Line 6"/>
          <p:cNvSpPr>
            <a:spLocks noChangeShapeType="1"/>
          </p:cNvSpPr>
          <p:nvPr/>
        </p:nvSpPr>
        <p:spPr bwMode="auto">
          <a:xfrm>
            <a:off x="4048002" y="2891111"/>
            <a:ext cx="2264640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>
            <a:off x="8610534" y="2891111"/>
            <a:ext cx="992312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812231" y="1828905"/>
            <a:ext cx="766188" cy="5384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Plain-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text</a:t>
            </a: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8832977" y="1828905"/>
            <a:ext cx="766188" cy="5384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Plain-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text</a:t>
            </a: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4322768" y="1949387"/>
            <a:ext cx="1279149" cy="29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defTabSz="986842">
              <a:lnSpc>
                <a:spcPct val="87000"/>
              </a:lnSpc>
            </a:pPr>
            <a:r>
              <a:rPr lang="en-US" b="1" dirty="0" err="1">
                <a:solidFill>
                  <a:schemeClr val="tx2"/>
                </a:solidFill>
                <a:latin typeface="Arial" charset="0"/>
              </a:rPr>
              <a:t>Ciphertext</a:t>
            </a:r>
            <a:endParaRPr lang="en-US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2" name="Rectangle 11"/>
          <p:cNvSpPr>
            <a:spLocks noChangeArrowheads="1"/>
          </p:cNvSpPr>
          <p:nvPr/>
        </p:nvSpPr>
        <p:spPr bwMode="auto">
          <a:xfrm>
            <a:off x="3831783" y="1394064"/>
            <a:ext cx="2523079" cy="29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INSECURE CHANNEL</a:t>
            </a: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2938433" y="3356591"/>
            <a:ext cx="0" cy="1291444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 flipV="1">
            <a:off x="7474714" y="3356591"/>
            <a:ext cx="0" cy="1291444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2745923" y="4875525"/>
            <a:ext cx="291699" cy="29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defTabSz="986842">
              <a:lnSpc>
                <a:spcPct val="87000"/>
              </a:lnSpc>
            </a:pPr>
            <a:r>
              <a:rPr lang="en-US" dirty="0"/>
              <a:t>K</a:t>
            </a: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7254202" y="4847528"/>
            <a:ext cx="291699" cy="29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defTabSz="986842">
              <a:lnSpc>
                <a:spcPct val="87000"/>
              </a:lnSpc>
            </a:pPr>
            <a:r>
              <a:rPr lang="en-US" dirty="0"/>
              <a:t>K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404865" y="4875525"/>
            <a:ext cx="1804934" cy="779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Symmetric Key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shared by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A and B</a:t>
            </a:r>
          </a:p>
        </p:txBody>
      </p:sp>
      <p:sp>
        <p:nvSpPr>
          <p:cNvPr id="28" name="Line 17"/>
          <p:cNvSpPr>
            <a:spLocks noChangeShapeType="1"/>
          </p:cNvSpPr>
          <p:nvPr/>
        </p:nvSpPr>
        <p:spPr bwMode="auto">
          <a:xfrm flipV="1">
            <a:off x="5360584" y="4989270"/>
            <a:ext cx="1601349" cy="713969"/>
          </a:xfrm>
          <a:prstGeom prst="line">
            <a:avLst/>
          </a:prstGeom>
          <a:noFill/>
          <a:ln w="76200" cmpd="tri">
            <a:solidFill>
              <a:srgbClr val="063DE8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29" name="Rectangle 18"/>
          <p:cNvSpPr>
            <a:spLocks noChangeArrowheads="1"/>
          </p:cNvSpPr>
          <p:nvPr/>
        </p:nvSpPr>
        <p:spPr bwMode="auto">
          <a:xfrm>
            <a:off x="4213647" y="5856436"/>
            <a:ext cx="2292247" cy="779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algn="ctr" defTabSz="986842">
              <a:lnSpc>
                <a:spcPct val="87000"/>
              </a:lnSpc>
            </a:pPr>
            <a:r>
              <a:rPr lang="en-US" b="1" dirty="0"/>
              <a:t>SECURE CHANNEL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/>
              <a:t>Confidentiality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/>
              <a:t>Integrity</a:t>
            </a:r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 flipH="1" flipV="1">
            <a:off x="3200949" y="5101266"/>
            <a:ext cx="2184135" cy="603725"/>
          </a:xfrm>
          <a:prstGeom prst="line">
            <a:avLst/>
          </a:prstGeom>
          <a:noFill/>
          <a:ln w="76200" cmpd="tri">
            <a:solidFill>
              <a:srgbClr val="063DE8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31" name="Rectangle 20"/>
          <p:cNvSpPr>
            <a:spLocks noChangeArrowheads="1"/>
          </p:cNvSpPr>
          <p:nvPr/>
        </p:nvSpPr>
        <p:spPr bwMode="auto">
          <a:xfrm>
            <a:off x="560035" y="3603330"/>
            <a:ext cx="618726" cy="776740"/>
          </a:xfrm>
          <a:prstGeom prst="rect">
            <a:avLst/>
          </a:prstGeom>
          <a:solidFill>
            <a:schemeClr val="bg1"/>
          </a:solidFill>
          <a:ln w="50800">
            <a:solidFill>
              <a:srgbClr val="063DE8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8239" tIns="27995" rIns="68239" bIns="27995">
            <a:spAutoFit/>
          </a:bodyPr>
          <a:lstStyle/>
          <a:p>
            <a:pPr defTabSz="986842">
              <a:lnSpc>
                <a:spcPct val="90000"/>
              </a:lnSpc>
            </a:pPr>
            <a:r>
              <a:rPr lang="en-US" sz="5200" b="1" dirty="0">
                <a:solidFill>
                  <a:schemeClr val="tx2"/>
                </a:solidFill>
              </a:rPr>
              <a:t>A</a:t>
            </a:r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9051562" y="3603330"/>
            <a:ext cx="618726" cy="776740"/>
          </a:xfrm>
          <a:prstGeom prst="rect">
            <a:avLst/>
          </a:prstGeom>
          <a:solidFill>
            <a:schemeClr val="bg1"/>
          </a:solidFill>
          <a:ln w="50800">
            <a:solidFill>
              <a:srgbClr val="063DE8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8239" tIns="27995" rIns="68239" bIns="27995">
            <a:spAutoFit/>
          </a:bodyPr>
          <a:lstStyle/>
          <a:p>
            <a:pPr defTabSz="986842">
              <a:lnSpc>
                <a:spcPct val="90000"/>
              </a:lnSpc>
            </a:pPr>
            <a:r>
              <a:rPr lang="en-US" sz="5200" b="1" dirty="0">
                <a:solidFill>
                  <a:schemeClr val="tx2"/>
                </a:solidFill>
              </a:rPr>
              <a:t>B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403E82-9395-4253-AF06-E45FBC9DB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810"/>
    </mc:Choice>
    <mc:Fallback xmlns="">
      <p:transition spd="slow" advTm="21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2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Symmetric Key </a:t>
            </a:r>
          </a:p>
          <a:p>
            <a:pPr algn="ctr" eaLnBrk="0">
              <a:defRPr/>
            </a:pPr>
            <a:r>
              <a:rPr lang="en-US" sz="2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Message Authentication Code</a:t>
            </a: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2154238" y="2635250"/>
            <a:ext cx="1930400" cy="944563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defTabSz="895350"/>
            <a:r>
              <a:rPr lang="en-US" b="1">
                <a:solidFill>
                  <a:schemeClr val="tx2"/>
                </a:solidFill>
                <a:latin typeface="Arial" charset="0"/>
              </a:rPr>
              <a:t>MAC</a:t>
            </a:r>
          </a:p>
          <a:p>
            <a:pPr algn="ctr" defTabSz="895350"/>
            <a:r>
              <a:rPr lang="en-US" b="1">
                <a:solidFill>
                  <a:schemeClr val="tx2"/>
                </a:solidFill>
                <a:latin typeface="Arial" charset="0"/>
              </a:rPr>
              <a:t>Algorithm M</a:t>
            </a: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6269038" y="2635250"/>
            <a:ext cx="1930400" cy="944563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pPr algn="ctr" defTabSz="895350"/>
            <a:r>
              <a:rPr lang="en-US" b="1">
                <a:solidFill>
                  <a:schemeClr val="tx2"/>
                </a:solidFill>
                <a:latin typeface="Arial" charset="0"/>
              </a:rPr>
              <a:t>Verification</a:t>
            </a:r>
          </a:p>
          <a:p>
            <a:pPr algn="ctr" defTabSz="895350"/>
            <a:r>
              <a:rPr lang="en-US" b="1">
                <a:solidFill>
                  <a:schemeClr val="tx2"/>
                </a:solidFill>
                <a:latin typeface="Arial" charset="0"/>
              </a:rPr>
              <a:t>Algorithm V</a:t>
            </a:r>
          </a:p>
        </p:txBody>
      </p:sp>
      <p:sp>
        <p:nvSpPr>
          <p:cNvPr id="29" name="Line 5"/>
          <p:cNvSpPr>
            <a:spLocks noChangeShapeType="1"/>
          </p:cNvSpPr>
          <p:nvPr/>
        </p:nvSpPr>
        <p:spPr bwMode="auto">
          <a:xfrm>
            <a:off x="1177925" y="3106738"/>
            <a:ext cx="900113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6"/>
          <p:cNvSpPr>
            <a:spLocks noChangeShapeType="1"/>
          </p:cNvSpPr>
          <p:nvPr/>
        </p:nvSpPr>
        <p:spPr bwMode="auto">
          <a:xfrm>
            <a:off x="4138613" y="3106738"/>
            <a:ext cx="2054225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7"/>
          <p:cNvSpPr>
            <a:spLocks noChangeShapeType="1"/>
          </p:cNvSpPr>
          <p:nvPr/>
        </p:nvSpPr>
        <p:spPr bwMode="auto">
          <a:xfrm>
            <a:off x="8277225" y="3106738"/>
            <a:ext cx="900113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8"/>
          <p:cNvSpPr>
            <a:spLocks noChangeArrowheads="1"/>
          </p:cNvSpPr>
          <p:nvPr/>
        </p:nvSpPr>
        <p:spPr bwMode="auto">
          <a:xfrm>
            <a:off x="1068388" y="2155825"/>
            <a:ext cx="965200" cy="69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1912" tIns="25400" rIns="61912" bIns="25400">
            <a:spAutoFit/>
          </a:bodyPr>
          <a:lstStyle/>
          <a:p>
            <a:pPr algn="ctr" defTabSz="895350">
              <a:lnSpc>
                <a:spcPct val="87000"/>
              </a:lnSpc>
            </a:pPr>
            <a:r>
              <a:rPr lang="en-US" b="1">
                <a:solidFill>
                  <a:schemeClr val="tx2"/>
                </a:solidFill>
                <a:latin typeface="Arial" charset="0"/>
              </a:rPr>
              <a:t>Plain-</a:t>
            </a:r>
          </a:p>
          <a:p>
            <a:pPr algn="ctr" defTabSz="895350">
              <a:lnSpc>
                <a:spcPct val="87000"/>
              </a:lnSpc>
            </a:pPr>
            <a:r>
              <a:rPr lang="en-US" b="1">
                <a:solidFill>
                  <a:schemeClr val="tx2"/>
                </a:solidFill>
                <a:latin typeface="Arial" charset="0"/>
              </a:rPr>
              <a:t>text</a:t>
            </a:r>
          </a:p>
        </p:txBody>
      </p:sp>
      <p:sp>
        <p:nvSpPr>
          <p:cNvPr id="33" name="Rectangle 9"/>
          <p:cNvSpPr>
            <a:spLocks noChangeArrowheads="1"/>
          </p:cNvSpPr>
          <p:nvPr/>
        </p:nvSpPr>
        <p:spPr bwMode="auto">
          <a:xfrm>
            <a:off x="8242300" y="2130425"/>
            <a:ext cx="1169988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1912" tIns="25400" rIns="61912" bIns="25400">
            <a:spAutoFit/>
          </a:bodyPr>
          <a:lstStyle/>
          <a:p>
            <a:pPr algn="ctr" defTabSz="895350">
              <a:lnSpc>
                <a:spcPct val="87000"/>
              </a:lnSpc>
            </a:pPr>
            <a:r>
              <a:rPr lang="en-US" b="1">
                <a:solidFill>
                  <a:schemeClr val="tx2"/>
                </a:solidFill>
                <a:latin typeface="Arial" charset="0"/>
              </a:rPr>
              <a:t>Yes/No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240670" y="2057241"/>
            <a:ext cx="1875512" cy="2922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1912" tIns="25400" rIns="61912" bIns="25400">
            <a:spAutoFit/>
          </a:bodyPr>
          <a:lstStyle/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Plaintext + MAC</a:t>
            </a:r>
          </a:p>
        </p:txBody>
      </p:sp>
      <p:sp>
        <p:nvSpPr>
          <p:cNvPr id="35" name="Rectangle 11"/>
          <p:cNvSpPr>
            <a:spLocks noChangeArrowheads="1"/>
          </p:cNvSpPr>
          <p:nvPr/>
        </p:nvSpPr>
        <p:spPr bwMode="auto">
          <a:xfrm>
            <a:off x="3840163" y="1539795"/>
            <a:ext cx="2676526" cy="2922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1912" tIns="25400" rIns="61912" bIns="25400">
            <a:spAutoFit/>
          </a:bodyPr>
          <a:lstStyle/>
          <a:p>
            <a:pPr algn="ctr" defTabSz="895350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INSECURE CHANNEL</a:t>
            </a: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 flipV="1">
            <a:off x="3132138" y="3529013"/>
            <a:ext cx="0" cy="1171575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13"/>
          <p:cNvSpPr>
            <a:spLocks noChangeShapeType="1"/>
          </p:cNvSpPr>
          <p:nvPr/>
        </p:nvSpPr>
        <p:spPr bwMode="auto">
          <a:xfrm flipV="1">
            <a:off x="7246938" y="3529013"/>
            <a:ext cx="0" cy="1171575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15"/>
          <p:cNvSpPr>
            <a:spLocks noChangeArrowheads="1"/>
          </p:cNvSpPr>
          <p:nvPr/>
        </p:nvSpPr>
        <p:spPr bwMode="auto">
          <a:xfrm>
            <a:off x="974725" y="3752850"/>
            <a:ext cx="606425" cy="746125"/>
          </a:xfrm>
          <a:prstGeom prst="rect">
            <a:avLst/>
          </a:prstGeom>
          <a:solidFill>
            <a:schemeClr val="bg1"/>
          </a:solidFill>
          <a:ln w="50800">
            <a:solidFill>
              <a:srgbClr val="063DE8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1912" tIns="25400" rIns="61912" bIns="25400">
            <a:spAutoFit/>
          </a:bodyPr>
          <a:lstStyle/>
          <a:p>
            <a:pPr defTabSz="895350">
              <a:lnSpc>
                <a:spcPct val="90000"/>
              </a:lnSpc>
            </a:pPr>
            <a:r>
              <a:rPr lang="en-US" sz="4700" b="1">
                <a:solidFill>
                  <a:schemeClr val="tx2"/>
                </a:solidFill>
                <a:latin typeface="Arial" charset="0"/>
              </a:rPr>
              <a:t>A</a:t>
            </a:r>
          </a:p>
        </p:txBody>
      </p:sp>
      <p:sp>
        <p:nvSpPr>
          <p:cNvPr id="48" name="Rectangle 16"/>
          <p:cNvSpPr>
            <a:spLocks noChangeArrowheads="1"/>
          </p:cNvSpPr>
          <p:nvPr/>
        </p:nvSpPr>
        <p:spPr bwMode="auto">
          <a:xfrm>
            <a:off x="8677275" y="3752850"/>
            <a:ext cx="606425" cy="746125"/>
          </a:xfrm>
          <a:prstGeom prst="rect">
            <a:avLst/>
          </a:prstGeom>
          <a:solidFill>
            <a:schemeClr val="bg1"/>
          </a:solidFill>
          <a:ln w="50800">
            <a:solidFill>
              <a:srgbClr val="063DE8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1912" tIns="25400" rIns="61912" bIns="25400">
            <a:spAutoFit/>
          </a:bodyPr>
          <a:lstStyle/>
          <a:p>
            <a:pPr defTabSz="895350">
              <a:lnSpc>
                <a:spcPct val="90000"/>
              </a:lnSpc>
            </a:pPr>
            <a:r>
              <a:rPr lang="en-US" sz="4700" b="1">
                <a:solidFill>
                  <a:schemeClr val="tx2"/>
                </a:solidFill>
                <a:latin typeface="Arial" charset="0"/>
              </a:rPr>
              <a:t>B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745923" y="4875525"/>
            <a:ext cx="304523" cy="29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K</a:t>
            </a:r>
          </a:p>
        </p:txBody>
      </p:sp>
      <p:sp>
        <p:nvSpPr>
          <p:cNvPr id="22" name="Rectangle 15"/>
          <p:cNvSpPr>
            <a:spLocks noChangeArrowheads="1"/>
          </p:cNvSpPr>
          <p:nvPr/>
        </p:nvSpPr>
        <p:spPr bwMode="auto">
          <a:xfrm>
            <a:off x="7254202" y="4847528"/>
            <a:ext cx="304523" cy="29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K</a:t>
            </a:r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flipV="1">
            <a:off x="5360584" y="4989270"/>
            <a:ext cx="1601349" cy="713969"/>
          </a:xfrm>
          <a:prstGeom prst="line">
            <a:avLst/>
          </a:prstGeom>
          <a:noFill/>
          <a:ln w="76200" cmpd="tri">
            <a:solidFill>
              <a:srgbClr val="063DE8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4213647" y="5856436"/>
            <a:ext cx="2292247" cy="779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SECURE CHANNEL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</a:rPr>
              <a:t>Confidentiality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Integrity</a:t>
            </a:r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 flipH="1" flipV="1">
            <a:off x="3200949" y="5101266"/>
            <a:ext cx="2184135" cy="603725"/>
          </a:xfrm>
          <a:prstGeom prst="line">
            <a:avLst/>
          </a:prstGeom>
          <a:noFill/>
          <a:ln w="76200" cmpd="tri">
            <a:solidFill>
              <a:srgbClr val="063DE8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4C3866-B3D4-41BA-A904-3EEC2741D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930"/>
    </mc:Choice>
    <mc:Fallback xmlns="">
      <p:transition spd="slow" advTm="214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Public-Key Encryption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2103969" y="2481633"/>
            <a:ext cx="1930400" cy="944563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Encryption</a:t>
            </a:r>
          </a:p>
          <a:p>
            <a:pPr algn="ctr"/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Algorithm E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6218769" y="2481633"/>
            <a:ext cx="1930400" cy="944563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Decryption</a:t>
            </a:r>
          </a:p>
          <a:p>
            <a:pPr algn="ctr"/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Algorithm D</a:t>
            </a:r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>
            <a:off x="1127656" y="2953121"/>
            <a:ext cx="900113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6"/>
          <p:cNvSpPr>
            <a:spLocks noChangeShapeType="1"/>
          </p:cNvSpPr>
          <p:nvPr/>
        </p:nvSpPr>
        <p:spPr bwMode="auto">
          <a:xfrm>
            <a:off x="4088344" y="2953121"/>
            <a:ext cx="2054225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>
            <a:off x="8226956" y="2953121"/>
            <a:ext cx="900113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1018119" y="2002208"/>
            <a:ext cx="9652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Plain-</a:t>
            </a:r>
          </a:p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text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8293631" y="1976808"/>
            <a:ext cx="9652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Plain-</a:t>
            </a:r>
          </a:p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text</a:t>
            </a: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4337581" y="2051421"/>
            <a:ext cx="16319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Ciphertext</a:t>
            </a: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3434294" y="1292596"/>
            <a:ext cx="3289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INSECURE CHANNEL</a:t>
            </a: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 flipV="1">
            <a:off x="3081869" y="3375396"/>
            <a:ext cx="0" cy="1171575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7196669" y="3375396"/>
            <a:ext cx="0" cy="1171575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2078569" y="4727946"/>
            <a:ext cx="224155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B's Public Key</a:t>
            </a: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6093356" y="4678733"/>
            <a:ext cx="23463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B's Private Key</a:t>
            </a:r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924456" y="3599233"/>
            <a:ext cx="606425" cy="746125"/>
          </a:xfrm>
          <a:prstGeom prst="rect">
            <a:avLst/>
          </a:prstGeom>
          <a:solidFill>
            <a:schemeClr val="bg1"/>
          </a:solidFill>
          <a:ln w="50800">
            <a:solidFill>
              <a:srgbClr val="063DE8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4700" b="1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8627006" y="3599233"/>
            <a:ext cx="606425" cy="746125"/>
          </a:xfrm>
          <a:prstGeom prst="rect">
            <a:avLst/>
          </a:prstGeom>
          <a:solidFill>
            <a:schemeClr val="bg1"/>
          </a:solidFill>
          <a:ln w="50800">
            <a:solidFill>
              <a:srgbClr val="063DE8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4700" b="1">
                <a:solidFill>
                  <a:schemeClr val="tx2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4213647" y="5856436"/>
            <a:ext cx="2292247" cy="779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SECURE CHANNEL</a:t>
            </a:r>
          </a:p>
          <a:p>
            <a:pPr algn="ctr" defTabSz="986842">
              <a:lnSpc>
                <a:spcPct val="87000"/>
              </a:lnSpc>
            </a:pPr>
            <a:r>
              <a:rPr lang="en-US" b="1" strike="sngStrike" dirty="0">
                <a:solidFill>
                  <a:schemeClr val="tx2"/>
                </a:solidFill>
              </a:rPr>
              <a:t>Confidentiality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Integrity</a:t>
            </a:r>
          </a:p>
        </p:txBody>
      </p:sp>
      <p:sp>
        <p:nvSpPr>
          <p:cNvPr id="51" name="Line 19"/>
          <p:cNvSpPr>
            <a:spLocks noChangeShapeType="1"/>
          </p:cNvSpPr>
          <p:nvPr/>
        </p:nvSpPr>
        <p:spPr bwMode="auto">
          <a:xfrm flipH="1" flipV="1">
            <a:off x="3081869" y="5156222"/>
            <a:ext cx="2184135" cy="603725"/>
          </a:xfrm>
          <a:prstGeom prst="line">
            <a:avLst/>
          </a:prstGeom>
          <a:noFill/>
          <a:ln w="76200" cmpd="tri">
            <a:solidFill>
              <a:srgbClr val="063DE8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8D72E8-F427-4733-8F4B-F7B26BB7FA60}"/>
              </a:ext>
            </a:extLst>
          </p:cNvPr>
          <p:cNvCxnSpPr/>
          <p:nvPr/>
        </p:nvCxnSpPr>
        <p:spPr bwMode="auto">
          <a:xfrm>
            <a:off x="4488110" y="6233523"/>
            <a:ext cx="178685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E6B6ABE-3906-48FF-BB9C-5C5E12E27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67"/>
    </mc:Choice>
    <mc:Fallback xmlns="">
      <p:transition spd="slow" advTm="239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Public-Key Digital Signature</a:t>
            </a:r>
          </a:p>
        </p:txBody>
      </p:sp>
      <p:sp>
        <p:nvSpPr>
          <p:cNvPr id="33" name="Rectangle 3"/>
          <p:cNvSpPr>
            <a:spLocks noChangeArrowheads="1"/>
          </p:cNvSpPr>
          <p:nvPr/>
        </p:nvSpPr>
        <p:spPr bwMode="auto">
          <a:xfrm>
            <a:off x="2103969" y="2481633"/>
            <a:ext cx="1930400" cy="944563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Signature</a:t>
            </a:r>
          </a:p>
          <a:p>
            <a:pPr algn="ctr"/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Algorithm S</a:t>
            </a:r>
          </a:p>
        </p:txBody>
      </p:sp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6218769" y="2481633"/>
            <a:ext cx="1930400" cy="944563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Verification</a:t>
            </a:r>
          </a:p>
          <a:p>
            <a:pPr algn="ctr"/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Algorithm V</a:t>
            </a:r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>
            <a:off x="1127656" y="2953121"/>
            <a:ext cx="900113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Line 6"/>
          <p:cNvSpPr>
            <a:spLocks noChangeShapeType="1"/>
          </p:cNvSpPr>
          <p:nvPr/>
        </p:nvSpPr>
        <p:spPr bwMode="auto">
          <a:xfrm>
            <a:off x="4088344" y="2953121"/>
            <a:ext cx="2054225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>
            <a:off x="8226956" y="2953121"/>
            <a:ext cx="900113" cy="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1018119" y="2002208"/>
            <a:ext cx="9652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Plain-</a:t>
            </a:r>
          </a:p>
          <a:p>
            <a:pPr algn="ctr">
              <a:lnSpc>
                <a:spcPct val="87000"/>
              </a:lnSpc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text</a:t>
            </a:r>
          </a:p>
        </p:txBody>
      </p:sp>
      <p:sp>
        <p:nvSpPr>
          <p:cNvPr id="39" name="Rectangle 9"/>
          <p:cNvSpPr>
            <a:spLocks noChangeArrowheads="1"/>
          </p:cNvSpPr>
          <p:nvPr/>
        </p:nvSpPr>
        <p:spPr bwMode="auto">
          <a:xfrm>
            <a:off x="8200434" y="1976808"/>
            <a:ext cx="1151596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Yes/No</a:t>
            </a: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3703855" y="1951838"/>
            <a:ext cx="3175548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Plaintext + Signature</a:t>
            </a:r>
          </a:p>
        </p:txBody>
      </p:sp>
      <p:sp>
        <p:nvSpPr>
          <p:cNvPr id="41" name="Rectangle 11"/>
          <p:cNvSpPr>
            <a:spLocks noChangeArrowheads="1"/>
          </p:cNvSpPr>
          <p:nvPr/>
        </p:nvSpPr>
        <p:spPr bwMode="auto">
          <a:xfrm>
            <a:off x="3434294" y="1292596"/>
            <a:ext cx="3289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INSECURE CHANNEL</a:t>
            </a:r>
          </a:p>
        </p:txBody>
      </p:sp>
      <p:sp>
        <p:nvSpPr>
          <p:cNvPr id="42" name="Line 12"/>
          <p:cNvSpPr>
            <a:spLocks noChangeShapeType="1"/>
          </p:cNvSpPr>
          <p:nvPr/>
        </p:nvSpPr>
        <p:spPr bwMode="auto">
          <a:xfrm flipV="1">
            <a:off x="3081869" y="3375396"/>
            <a:ext cx="0" cy="1171575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13"/>
          <p:cNvSpPr>
            <a:spLocks noChangeShapeType="1"/>
          </p:cNvSpPr>
          <p:nvPr/>
        </p:nvSpPr>
        <p:spPr bwMode="auto">
          <a:xfrm flipV="1">
            <a:off x="7196669" y="3375396"/>
            <a:ext cx="0" cy="1171575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2078569" y="4727946"/>
            <a:ext cx="2356413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A's Private Key</a:t>
            </a:r>
          </a:p>
        </p:txBody>
      </p:sp>
      <p:sp>
        <p:nvSpPr>
          <p:cNvPr id="45" name="Rectangle 15"/>
          <p:cNvSpPr>
            <a:spLocks noChangeArrowheads="1"/>
          </p:cNvSpPr>
          <p:nvPr/>
        </p:nvSpPr>
        <p:spPr bwMode="auto">
          <a:xfrm>
            <a:off x="6093356" y="4678733"/>
            <a:ext cx="2250615" cy="37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A's Public Key</a:t>
            </a:r>
          </a:p>
        </p:txBody>
      </p:sp>
      <p:sp>
        <p:nvSpPr>
          <p:cNvPr id="48" name="Rectangle 18"/>
          <p:cNvSpPr>
            <a:spLocks noChangeArrowheads="1"/>
          </p:cNvSpPr>
          <p:nvPr/>
        </p:nvSpPr>
        <p:spPr bwMode="auto">
          <a:xfrm>
            <a:off x="924456" y="3599233"/>
            <a:ext cx="606425" cy="746125"/>
          </a:xfrm>
          <a:prstGeom prst="rect">
            <a:avLst/>
          </a:prstGeom>
          <a:solidFill>
            <a:schemeClr val="bg1"/>
          </a:solidFill>
          <a:ln w="50800">
            <a:solidFill>
              <a:srgbClr val="063DE8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4700" b="1">
                <a:solidFill>
                  <a:schemeClr val="tx2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9" name="Rectangle 19"/>
          <p:cNvSpPr>
            <a:spLocks noChangeArrowheads="1"/>
          </p:cNvSpPr>
          <p:nvPr/>
        </p:nvSpPr>
        <p:spPr bwMode="auto">
          <a:xfrm>
            <a:off x="8627006" y="3599233"/>
            <a:ext cx="606425" cy="746125"/>
          </a:xfrm>
          <a:prstGeom prst="rect">
            <a:avLst/>
          </a:prstGeom>
          <a:solidFill>
            <a:schemeClr val="bg1"/>
          </a:solidFill>
          <a:ln w="50800">
            <a:solidFill>
              <a:srgbClr val="063DE8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61912" tIns="25400" rIns="61912" bIns="2540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4700" b="1">
                <a:solidFill>
                  <a:schemeClr val="tx2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0" name="Rectangle 18"/>
          <p:cNvSpPr>
            <a:spLocks noChangeArrowheads="1"/>
          </p:cNvSpPr>
          <p:nvPr/>
        </p:nvSpPr>
        <p:spPr bwMode="auto">
          <a:xfrm>
            <a:off x="4213647" y="5856436"/>
            <a:ext cx="2292247" cy="779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8239" tIns="27995" rIns="68239" bIns="27995">
            <a:spAutoFit/>
          </a:bodyPr>
          <a:lstStyle/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SECURE CHANNEL</a:t>
            </a:r>
          </a:p>
          <a:p>
            <a:pPr algn="ctr" defTabSz="986842">
              <a:lnSpc>
                <a:spcPct val="87000"/>
              </a:lnSpc>
            </a:pPr>
            <a:r>
              <a:rPr lang="en-US" b="1" strike="sngStrike" dirty="0">
                <a:solidFill>
                  <a:schemeClr val="tx2"/>
                </a:solidFill>
              </a:rPr>
              <a:t>Confidentiality</a:t>
            </a:r>
          </a:p>
          <a:p>
            <a:pPr algn="ctr" defTabSz="986842">
              <a:lnSpc>
                <a:spcPct val="87000"/>
              </a:lnSpc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Integrity</a:t>
            </a:r>
          </a:p>
        </p:txBody>
      </p:sp>
      <p:sp>
        <p:nvSpPr>
          <p:cNvPr id="51" name="Line 19"/>
          <p:cNvSpPr>
            <a:spLocks noChangeShapeType="1"/>
          </p:cNvSpPr>
          <p:nvPr/>
        </p:nvSpPr>
        <p:spPr bwMode="auto">
          <a:xfrm flipV="1">
            <a:off x="5266003" y="5183097"/>
            <a:ext cx="1804752" cy="576849"/>
          </a:xfrm>
          <a:prstGeom prst="line">
            <a:avLst/>
          </a:prstGeom>
          <a:noFill/>
          <a:ln w="76200" cmpd="tri">
            <a:solidFill>
              <a:srgbClr val="063DE8"/>
            </a:solidFill>
            <a:prstDash val="dash"/>
            <a:round/>
            <a:headEnd/>
            <a:tailEnd type="triangle" w="med" len="med"/>
          </a:ln>
          <a:effectLst/>
        </p:spPr>
        <p:txBody>
          <a:bodyPr wrap="none" lIns="100783" tIns="50392" rIns="100783" bIns="50392" anchor="ctr"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4200F1-30EC-4585-A78E-8F74036F6254}"/>
              </a:ext>
            </a:extLst>
          </p:cNvPr>
          <p:cNvCxnSpPr/>
          <p:nvPr/>
        </p:nvCxnSpPr>
        <p:spPr bwMode="auto">
          <a:xfrm>
            <a:off x="4488110" y="6233523"/>
            <a:ext cx="1786855" cy="0"/>
          </a:xfrm>
          <a:prstGeom prst="line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E9ADF1-3DBD-45B0-BBBC-E4BE3E1043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780"/>
    </mc:Choice>
    <mc:Fallback xmlns="">
      <p:transition spd="slow" advTm="2997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</a:rPr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2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Message Digest (Hash)</a:t>
            </a: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426011" y="3427336"/>
            <a:ext cx="4891088" cy="746125"/>
          </a:xfrm>
          <a:prstGeom prst="rect">
            <a:avLst/>
          </a:prstGeom>
          <a:noFill/>
          <a:ln w="50800">
            <a:solidFill>
              <a:srgbClr val="063DE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message digest algorithm</a:t>
            </a:r>
          </a:p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1108386" y="1311198"/>
            <a:ext cx="7524750" cy="1243013"/>
          </a:xfrm>
          <a:prstGeom prst="ellips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original message</a:t>
            </a:r>
          </a:p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no practical limit to size</a:t>
            </a:r>
          </a:p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3340411" y="4995785"/>
            <a:ext cx="3060700" cy="1486487"/>
          </a:xfrm>
          <a:prstGeom prst="ellipse">
            <a:avLst/>
          </a:prstGeom>
          <a:noFill/>
          <a:ln w="50800">
            <a:solidFill>
              <a:srgbClr val="063DE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>
            <a:lvl1pPr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494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066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38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621088" defTabSz="895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message digest</a:t>
            </a:r>
          </a:p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256 bit</a:t>
            </a:r>
          </a:p>
          <a:p>
            <a:pPr algn="ctr">
              <a:lnSpc>
                <a:spcPct val="90000"/>
              </a:lnSpc>
            </a:pPr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25" name="Line 7"/>
          <p:cNvSpPr>
            <a:spLocks noChangeShapeType="1"/>
          </p:cNvSpPr>
          <p:nvPr/>
        </p:nvSpPr>
        <p:spPr bwMode="auto">
          <a:xfrm>
            <a:off x="4870761" y="2608186"/>
            <a:ext cx="0" cy="792163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4870761" y="4225848"/>
            <a:ext cx="0" cy="717550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865499" y="1870598"/>
            <a:ext cx="0" cy="3554412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424174" y="5525023"/>
            <a:ext cx="8731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b="1" dirty="0">
                <a:solidFill>
                  <a:schemeClr val="tx2"/>
                </a:solidFill>
                <a:latin typeface="Arial" panose="020B0604020202020204" pitchFamily="34" charset="0"/>
              </a:rPr>
              <a:t>easy</a:t>
            </a:r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>
            <a:off x="8942699" y="1870598"/>
            <a:ext cx="0" cy="3554412"/>
          </a:xfrm>
          <a:prstGeom prst="line">
            <a:avLst/>
          </a:prstGeom>
          <a:noFill/>
          <a:ln w="50800">
            <a:solidFill>
              <a:srgbClr val="063DE8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Rectangle 12"/>
          <p:cNvSpPr>
            <a:spLocks noChangeArrowheads="1"/>
          </p:cNvSpPr>
          <p:nvPr/>
        </p:nvSpPr>
        <p:spPr bwMode="auto">
          <a:xfrm>
            <a:off x="8501374" y="5525023"/>
            <a:ext cx="85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hard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4984" y="6138245"/>
            <a:ext cx="1037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/>
              <a:t>m=H(M)</a:t>
            </a:r>
            <a:endParaRPr lang="en-US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8365902" y="112198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/>
              <a:t>M=H</a:t>
            </a:r>
            <a:r>
              <a:rPr lang="en-US" altLang="en-US" b="1" baseline="30000" dirty="0"/>
              <a:t>-1</a:t>
            </a:r>
            <a:r>
              <a:rPr lang="en-US" altLang="en-US" b="1" dirty="0"/>
              <a:t>(m)</a:t>
            </a:r>
            <a:endParaRPr lang="en-US" b="1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3FAAC6-AC3E-4325-9134-1D30E6A06A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70"/>
    </mc:Choice>
    <mc:Fallback xmlns="">
      <p:transition spd="slow" advTm="18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9550</TotalTime>
  <Words>495</Words>
  <Application>Microsoft Office PowerPoint</Application>
  <PresentationFormat>Custom</PresentationFormat>
  <Paragraphs>228</Paragraphs>
  <Slides>14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ICS-Theme</vt:lpstr>
      <vt:lpstr>Module 2.1  Crypto Essentials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1146</cp:revision>
  <cp:lastPrinted>2021-02-04T20:13:38Z</cp:lastPrinted>
  <dcterms:created xsi:type="dcterms:W3CDTF">2010-02-19T20:53:39Z</dcterms:created>
  <dcterms:modified xsi:type="dcterms:W3CDTF">2021-02-09T23:43:43Z</dcterms:modified>
</cp:coreProperties>
</file>