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  <p:sldMasterId id="2147484387" r:id="rId6"/>
  </p:sldMasterIdLst>
  <p:notesMasterIdLst>
    <p:notesMasterId r:id="rId21"/>
  </p:notesMasterIdLst>
  <p:handoutMasterIdLst>
    <p:handoutMasterId r:id="rId22"/>
  </p:handoutMasterIdLst>
  <p:sldIdLst>
    <p:sldId id="256" r:id="rId7"/>
    <p:sldId id="421" r:id="rId8"/>
    <p:sldId id="524" r:id="rId9"/>
    <p:sldId id="501" r:id="rId10"/>
    <p:sldId id="504" r:id="rId11"/>
    <p:sldId id="522" r:id="rId12"/>
    <p:sldId id="525" r:id="rId13"/>
    <p:sldId id="526" r:id="rId14"/>
    <p:sldId id="527" r:id="rId15"/>
    <p:sldId id="528" r:id="rId16"/>
    <p:sldId id="529" r:id="rId17"/>
    <p:sldId id="530" r:id="rId18"/>
    <p:sldId id="531" r:id="rId19"/>
    <p:sldId id="532" r:id="rId20"/>
  </p:sldIdLst>
  <p:sldSz cx="10080625" cy="7559675"/>
  <p:notesSz cx="9296400" cy="7010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07" userDrawn="1">
          <p15:clr>
            <a:srgbClr val="A4A3A4"/>
          </p15:clr>
        </p15:guide>
        <p15:guide id="2" pos="258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1656" y="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007"/>
        <p:guide pos="258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6" y="0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5265541" y="0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6" y="6658026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5265541" y="6658026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97188" y="533400"/>
            <a:ext cx="3500437" cy="2625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30048" y="3329013"/>
            <a:ext cx="7436314" cy="31539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4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261504" y="4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6659188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5261504" y="6659188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1ABA11-A19C-3E46-B99A-9DEC51A1FAC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8982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435">
              <a:tabLst>
                <a:tab pos="656065" algn="l"/>
                <a:tab pos="1319775" algn="l"/>
                <a:tab pos="1980428" algn="l"/>
                <a:tab pos="2642608" algn="l"/>
              </a:tabLst>
            </a:pPr>
            <a:fld id="{0C137A8E-DCD0-4026-8679-7DAC59B2E3EE}" type="slidenum">
              <a:rPr lang="en-GB" smtClean="0"/>
              <a:pPr defTabSz="440435">
                <a:tabLst>
                  <a:tab pos="656065" algn="l"/>
                  <a:tab pos="1319775" algn="l"/>
                  <a:tab pos="1980428" algn="l"/>
                  <a:tab pos="2642608" algn="l"/>
                </a:tabLst>
              </a:pPr>
              <a:t>13</a:t>
            </a:fld>
            <a:endParaRPr lang="en-GB" dirty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7188" y="533400"/>
            <a:ext cx="3502025" cy="26273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0044" y="3329015"/>
            <a:ext cx="7438331" cy="3155144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8014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314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078" y="1096568"/>
            <a:ext cx="7560469" cy="2126677"/>
          </a:xfrm>
        </p:spPr>
        <p:txBody>
          <a:bodyPr anchor="b"/>
          <a:lstStyle>
            <a:lvl1pPr algn="ctr">
              <a:defRPr sz="308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078" y="3223245"/>
            <a:ext cx="7560469" cy="2572506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79" indent="0" algn="ctr">
              <a:buNone/>
              <a:defRPr sz="1653"/>
            </a:lvl2pPr>
            <a:lvl3pPr marL="755957" indent="0" algn="ctr">
              <a:buNone/>
              <a:defRPr sz="1488"/>
            </a:lvl3pPr>
            <a:lvl4pPr marL="1133936" indent="0" algn="ctr">
              <a:buNone/>
              <a:defRPr sz="1323"/>
            </a:lvl4pPr>
            <a:lvl5pPr marL="1511915" indent="0" algn="ctr">
              <a:buNone/>
              <a:defRPr sz="1323"/>
            </a:lvl5pPr>
            <a:lvl6pPr marL="1889893" indent="0" algn="ctr">
              <a:buNone/>
              <a:defRPr sz="1323"/>
            </a:lvl6pPr>
            <a:lvl7pPr marL="2267872" indent="0" algn="ctr">
              <a:buNone/>
              <a:defRPr sz="1323"/>
            </a:lvl7pPr>
            <a:lvl8pPr marL="2645851" indent="0" algn="ctr">
              <a:buNone/>
              <a:defRPr sz="1323"/>
            </a:lvl8pPr>
            <a:lvl9pPr marL="3023829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42113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043" y="1163027"/>
            <a:ext cx="8694539" cy="564593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72702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793" y="1063340"/>
            <a:ext cx="8694539" cy="5745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1pPr>
            <a:lvl2pPr marL="377979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5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91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9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7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8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82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32804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043" y="1063340"/>
            <a:ext cx="4284266" cy="57456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3316" y="1063340"/>
            <a:ext cx="4284266" cy="57456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031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357" y="1081375"/>
            <a:ext cx="4264576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9" indent="0">
              <a:buNone/>
              <a:defRPr sz="1653" b="1"/>
            </a:lvl2pPr>
            <a:lvl3pPr marL="755957" indent="0">
              <a:buNone/>
              <a:defRPr sz="1488" b="1"/>
            </a:lvl3pPr>
            <a:lvl4pPr marL="1133936" indent="0">
              <a:buNone/>
              <a:defRPr sz="1323" b="1"/>
            </a:lvl4pPr>
            <a:lvl5pPr marL="1511915" indent="0">
              <a:buNone/>
              <a:defRPr sz="1323" b="1"/>
            </a:lvl5pPr>
            <a:lvl6pPr marL="1889893" indent="0">
              <a:buNone/>
              <a:defRPr sz="1323" b="1"/>
            </a:lvl6pPr>
            <a:lvl7pPr marL="2267872" indent="0">
              <a:buNone/>
              <a:defRPr sz="1323" b="1"/>
            </a:lvl7pPr>
            <a:lvl8pPr marL="2645851" indent="0">
              <a:buNone/>
              <a:defRPr sz="1323" b="1"/>
            </a:lvl8pPr>
            <a:lvl9pPr marL="3023829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57" y="1989586"/>
            <a:ext cx="4264576" cy="48333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317" y="1081375"/>
            <a:ext cx="4285579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9" indent="0">
              <a:buNone/>
              <a:defRPr sz="1653" b="1"/>
            </a:lvl2pPr>
            <a:lvl3pPr marL="755957" indent="0">
              <a:buNone/>
              <a:defRPr sz="1488" b="1"/>
            </a:lvl3pPr>
            <a:lvl4pPr marL="1133936" indent="0">
              <a:buNone/>
              <a:defRPr sz="1323" b="1"/>
            </a:lvl4pPr>
            <a:lvl5pPr marL="1511915" indent="0">
              <a:buNone/>
              <a:defRPr sz="1323" b="1"/>
            </a:lvl5pPr>
            <a:lvl6pPr marL="1889893" indent="0">
              <a:buNone/>
              <a:defRPr sz="1323" b="1"/>
            </a:lvl6pPr>
            <a:lvl7pPr marL="2267872" indent="0">
              <a:buNone/>
              <a:defRPr sz="1323" b="1"/>
            </a:lvl7pPr>
            <a:lvl8pPr marL="2645851" indent="0">
              <a:buNone/>
              <a:defRPr sz="1323" b="1"/>
            </a:lvl8pPr>
            <a:lvl9pPr marL="3023829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317" y="1989586"/>
            <a:ext cx="4285579" cy="48333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00017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81041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63998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579" y="1088455"/>
            <a:ext cx="5103316" cy="5372269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1088454"/>
            <a:ext cx="3251264" cy="5381018"/>
          </a:xfrm>
        </p:spPr>
        <p:txBody>
          <a:bodyPr/>
          <a:lstStyle>
            <a:lvl1pPr marL="0" indent="0">
              <a:buNone/>
              <a:defRPr sz="132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57126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5579" y="1088455"/>
            <a:ext cx="5103316" cy="5372269"/>
          </a:xfrm>
        </p:spPr>
        <p:txBody>
          <a:bodyPr/>
          <a:lstStyle>
            <a:lvl1pPr marL="0" indent="0">
              <a:buNone/>
              <a:defRPr sz="2646"/>
            </a:lvl1pPr>
            <a:lvl2pPr marL="377979" indent="0">
              <a:buNone/>
              <a:defRPr sz="2315"/>
            </a:lvl2pPr>
            <a:lvl3pPr marL="755957" indent="0">
              <a:buNone/>
              <a:defRPr sz="1984"/>
            </a:lvl3pPr>
            <a:lvl4pPr marL="1133936" indent="0">
              <a:buNone/>
              <a:defRPr sz="1653"/>
            </a:lvl4pPr>
            <a:lvl5pPr marL="1511915" indent="0">
              <a:buNone/>
              <a:defRPr sz="1653"/>
            </a:lvl5pPr>
            <a:lvl6pPr marL="1889893" indent="0">
              <a:buNone/>
              <a:defRPr sz="1653"/>
            </a:lvl6pPr>
            <a:lvl7pPr marL="2267872" indent="0">
              <a:buNone/>
              <a:defRPr sz="1653"/>
            </a:lvl7pPr>
            <a:lvl8pPr marL="2645851" indent="0">
              <a:buNone/>
              <a:defRPr sz="1653"/>
            </a:lvl8pPr>
            <a:lvl9pPr marL="3023829" indent="0">
              <a:buNone/>
              <a:defRPr sz="1653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1063339"/>
            <a:ext cx="3251264" cy="5406133"/>
          </a:xfrm>
        </p:spPr>
        <p:txBody>
          <a:bodyPr/>
          <a:lstStyle>
            <a:lvl1pPr marL="0" indent="0">
              <a:buNone/>
              <a:defRPr sz="132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71258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3" y="1063339"/>
            <a:ext cx="8694539" cy="574561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98680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948" y="1140873"/>
            <a:ext cx="2173635" cy="56680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4" y="1140873"/>
            <a:ext cx="6394896" cy="566808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48452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800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4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800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9" y="304802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32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2" Type="http://schemas.openxmlformats.org/officeDocument/2006/relationships/slideLayout" Target="../slideLayouts/slideLayout47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2/9/2021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043" y="1418977"/>
            <a:ext cx="8694539" cy="2298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043" y="3721686"/>
            <a:ext cx="8694539" cy="30872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484" y="6873031"/>
            <a:ext cx="1399587" cy="5039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131" y="271306"/>
            <a:ext cx="2080498" cy="83682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9" y="197706"/>
            <a:ext cx="1621979" cy="87752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2039568" y="1081088"/>
            <a:ext cx="5544344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528091" y="6840993"/>
            <a:ext cx="9274952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3322717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8" r:id="rId1"/>
    <p:sldLayoutId id="2147484389" r:id="rId2"/>
    <p:sldLayoutId id="2147484390" r:id="rId3"/>
    <p:sldLayoutId id="2147484391" r:id="rId4"/>
    <p:sldLayoutId id="2147484392" r:id="rId5"/>
    <p:sldLayoutId id="2147484393" r:id="rId6"/>
    <p:sldLayoutId id="2147484394" r:id="rId7"/>
    <p:sldLayoutId id="2147484395" r:id="rId8"/>
    <p:sldLayoutId id="2147484396" r:id="rId9"/>
    <p:sldLayoutId id="2147484397" r:id="rId10"/>
    <p:sldLayoutId id="2147484398" r:id="rId11"/>
    <p:sldLayoutId id="2147484399" r:id="rId12"/>
  </p:sldLayoutIdLst>
  <p:hf hdr="0" dt="0"/>
  <p:txStyles>
    <p:titleStyle>
      <a:lvl1pPr algn="ctr" defTabSz="755957" rtl="0" eaLnBrk="1" latinLnBrk="0" hangingPunct="1">
        <a:lnSpc>
          <a:spcPct val="90000"/>
        </a:lnSpc>
        <a:spcBef>
          <a:spcPct val="0"/>
        </a:spcBef>
        <a:buNone/>
        <a:defRPr sz="33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9" indent="-188989" algn="l" defTabSz="755957" rtl="0" eaLnBrk="1" latinLnBrk="0" hangingPunct="1">
        <a:lnSpc>
          <a:spcPct val="90000"/>
        </a:lnSpc>
        <a:spcBef>
          <a:spcPts val="827"/>
        </a:spcBef>
        <a:buFont typeface="Arial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68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47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925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904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83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861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840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819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7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57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36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915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93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72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851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82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4032" y="1738715"/>
            <a:ext cx="7929259" cy="1633315"/>
          </a:xfrm>
        </p:spPr>
        <p:txBody>
          <a:bodyPr/>
          <a:lstStyle/>
          <a:p>
            <a:r>
              <a:rPr lang="en-US" sz="2646" b="1" dirty="0">
                <a:solidFill>
                  <a:prstClr val="black"/>
                </a:solidFill>
              </a:rPr>
              <a:t>Module 2.1</a:t>
            </a:r>
            <a:br>
              <a:rPr lang="en-US" sz="2646" dirty="0"/>
            </a:br>
            <a:r>
              <a:rPr lang="en-US" sz="2646" b="1" dirty="0">
                <a:solidFill>
                  <a:prstClr val="black"/>
                </a:solidFill>
              </a:rPr>
              <a:t> Crypto Essentials</a:t>
            </a:r>
            <a:br>
              <a:rPr lang="en-US" sz="2646" b="1" dirty="0">
                <a:solidFill>
                  <a:prstClr val="black"/>
                </a:solidFill>
              </a:rPr>
            </a:br>
            <a:endParaRPr lang="en-US" sz="1543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7469" y="3981428"/>
            <a:ext cx="7559675" cy="1633315"/>
          </a:xfrm>
        </p:spPr>
        <p:txBody>
          <a:bodyPr>
            <a:noAutofit/>
          </a:bodyPr>
          <a:lstStyle/>
          <a:p>
            <a:r>
              <a:rPr lang="en-US" sz="2646" dirty="0"/>
              <a:t>Ravi Sandhu</a:t>
            </a:r>
            <a:br>
              <a:rPr lang="en-US" sz="2646" dirty="0"/>
            </a:br>
            <a:endParaRPr lang="en-US" sz="2646" dirty="0"/>
          </a:p>
          <a:p>
            <a:r>
              <a:rPr lang="en-US" sz="2646" dirty="0"/>
              <a:t>Spring 2021</a:t>
            </a:r>
            <a:br>
              <a:rPr lang="en-US" sz="2646" dirty="0"/>
            </a:br>
            <a:endParaRPr lang="en-US" sz="2646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1007943" fontAlgn="auto" hangingPunc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</a:pPr>
            <a:r>
              <a:rPr lang="en-US" i="1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World-Leading Research with Real-World Impact!</a:t>
            </a:r>
            <a:endParaRPr lang="en-US" i="1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fld id="{CAB5F52E-1A2D-AF47-834F-5A302267C843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pPr defTabSz="1007943" fontAlgn="auto">
                <a:spcBef>
                  <a:spcPts val="0"/>
                </a:spcBef>
                <a:spcAft>
                  <a:spcPts val="0"/>
                </a:spcAft>
              </a:pPr>
              <a:t>1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287" y="6840993"/>
            <a:ext cx="2769111" cy="366716"/>
          </a:xfrm>
        </p:spPr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© Ravi Sandhu</a:t>
            </a: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6603799-8EE1-4639-B9D4-A7406AF92102}"/>
              </a:ext>
            </a:extLst>
          </p:cNvPr>
          <p:cNvSpPr txBox="1">
            <a:spLocks/>
          </p:cNvSpPr>
          <p:nvPr/>
        </p:nvSpPr>
        <p:spPr>
          <a:xfrm>
            <a:off x="2005339" y="343243"/>
            <a:ext cx="5437523" cy="509516"/>
          </a:xfrm>
          <a:prstGeom prst="rect">
            <a:avLst/>
          </a:prstGeom>
        </p:spPr>
        <p:txBody>
          <a:bodyPr vert="horz" lIns="100796" tIns="50398" rIns="100796" bIns="50398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55957" fontAlgn="auto">
              <a:spcAft>
                <a:spcPts val="0"/>
              </a:spcAft>
            </a:pPr>
            <a:r>
              <a:rPr lang="en-US" sz="2646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 6393 and CS 4483</a:t>
            </a:r>
          </a:p>
          <a:p>
            <a:pPr defTabSz="755957" fontAlgn="auto">
              <a:spcAft>
                <a:spcPts val="0"/>
              </a:spcAft>
            </a:pPr>
            <a:r>
              <a:rPr lang="en-US" sz="220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Cyber Security Foundations and Practice</a:t>
            </a: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X.509v1 Certificate</a:t>
            </a: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890476" y="1472103"/>
            <a:ext cx="4413250" cy="406241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VERSION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SERIAL NUMBER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SIGNATURE ALGORITHM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ISSUER (Certificate Authority)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VALIDITY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SUBJECT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SUBJECT PUBLIC KEY INFO</a:t>
            </a:r>
          </a:p>
          <a:p>
            <a:pPr algn="ctr">
              <a:lnSpc>
                <a:spcPct val="140000"/>
              </a:lnSpc>
            </a:pP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SIGNATURE</a:t>
            </a:r>
          </a:p>
        </p:txBody>
      </p:sp>
      <p:grpSp>
        <p:nvGrpSpPr>
          <p:cNvPr id="14" name="Group 4"/>
          <p:cNvGrpSpPr>
            <a:grpSpLocks/>
          </p:cNvGrpSpPr>
          <p:nvPr/>
        </p:nvGrpSpPr>
        <p:grpSpPr bwMode="auto">
          <a:xfrm>
            <a:off x="2917464" y="2019791"/>
            <a:ext cx="4360862" cy="2986087"/>
            <a:chOff x="1507" y="1643"/>
            <a:chExt cx="2747" cy="1881"/>
          </a:xfrm>
        </p:grpSpPr>
        <p:sp>
          <p:nvSpPr>
            <p:cNvPr id="15" name="Line 5"/>
            <p:cNvSpPr>
              <a:spLocks noChangeShapeType="1"/>
            </p:cNvSpPr>
            <p:nvPr/>
          </p:nvSpPr>
          <p:spPr bwMode="auto">
            <a:xfrm>
              <a:off x="1507" y="1643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6"/>
            <p:cNvSpPr>
              <a:spLocks noChangeShapeType="1"/>
            </p:cNvSpPr>
            <p:nvPr/>
          </p:nvSpPr>
          <p:spPr bwMode="auto">
            <a:xfrm>
              <a:off x="1507" y="1956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7"/>
            <p:cNvSpPr>
              <a:spLocks noChangeShapeType="1"/>
            </p:cNvSpPr>
            <p:nvPr/>
          </p:nvSpPr>
          <p:spPr bwMode="auto">
            <a:xfrm>
              <a:off x="1507" y="2270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8"/>
            <p:cNvSpPr>
              <a:spLocks noChangeShapeType="1"/>
            </p:cNvSpPr>
            <p:nvPr/>
          </p:nvSpPr>
          <p:spPr bwMode="auto">
            <a:xfrm>
              <a:off x="1507" y="2583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9"/>
            <p:cNvSpPr>
              <a:spLocks noChangeShapeType="1"/>
            </p:cNvSpPr>
            <p:nvPr/>
          </p:nvSpPr>
          <p:spPr bwMode="auto">
            <a:xfrm>
              <a:off x="1507" y="2897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10"/>
            <p:cNvSpPr>
              <a:spLocks noChangeShapeType="1"/>
            </p:cNvSpPr>
            <p:nvPr/>
          </p:nvSpPr>
          <p:spPr bwMode="auto">
            <a:xfrm>
              <a:off x="1507" y="3211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11"/>
            <p:cNvSpPr>
              <a:spLocks noChangeShapeType="1"/>
            </p:cNvSpPr>
            <p:nvPr/>
          </p:nvSpPr>
          <p:spPr bwMode="auto">
            <a:xfrm>
              <a:off x="1507" y="3524"/>
              <a:ext cx="2747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29653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X.509v1 Certificate</a:t>
            </a:r>
          </a:p>
        </p:txBody>
      </p: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1172683" y="1530369"/>
            <a:ext cx="7975600" cy="4013200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1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1234567891011121314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RSA+SHA-3, 2048</a:t>
            </a:r>
          </a:p>
          <a:p>
            <a:pPr algn="ctr">
              <a:lnSpc>
                <a:spcPct val="140000"/>
              </a:lnSpc>
            </a:pPr>
            <a:r>
              <a:rPr lang="pt-BR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C=US, S=TX, O=UTSA, OU=CS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1/1/19-12/31/20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C=US, S=TX, O=UTSA, OU=CS, CN=Ravi Sandhu</a:t>
            </a:r>
          </a:p>
          <a:p>
            <a:pPr algn="ctr">
              <a:lnSpc>
                <a:spcPct val="14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RSA, 2048, </a:t>
            </a:r>
            <a:r>
              <a:rPr lang="en-US" altLang="en-US" b="1" dirty="0" err="1">
                <a:solidFill>
                  <a:schemeClr val="tx2"/>
                </a:solidFill>
                <a:latin typeface="Arial" panose="020B0604020202020204" pitchFamily="34" charset="0"/>
              </a:rPr>
              <a:t>xxxxxxxxxxxxxxxxxxxxxxxxx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40000"/>
              </a:lnSpc>
            </a:pP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SIGNATURE</a:t>
            </a:r>
          </a:p>
        </p:txBody>
      </p:sp>
      <p:grpSp>
        <p:nvGrpSpPr>
          <p:cNvPr id="23" name="Group 4"/>
          <p:cNvGrpSpPr>
            <a:grpSpLocks/>
          </p:cNvGrpSpPr>
          <p:nvPr/>
        </p:nvGrpSpPr>
        <p:grpSpPr bwMode="auto">
          <a:xfrm>
            <a:off x="1223483" y="2003444"/>
            <a:ext cx="7850188" cy="3011487"/>
            <a:chOff x="400" y="1627"/>
            <a:chExt cx="4945" cy="1897"/>
          </a:xfrm>
        </p:grpSpPr>
        <p:sp>
          <p:nvSpPr>
            <p:cNvPr id="24" name="Line 5"/>
            <p:cNvSpPr>
              <a:spLocks noChangeShapeType="1"/>
            </p:cNvSpPr>
            <p:nvPr/>
          </p:nvSpPr>
          <p:spPr bwMode="auto">
            <a:xfrm>
              <a:off x="400" y="1627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6"/>
            <p:cNvSpPr>
              <a:spLocks noChangeShapeType="1"/>
            </p:cNvSpPr>
            <p:nvPr/>
          </p:nvSpPr>
          <p:spPr bwMode="auto">
            <a:xfrm>
              <a:off x="400" y="1943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7"/>
            <p:cNvSpPr>
              <a:spLocks noChangeShapeType="1"/>
            </p:cNvSpPr>
            <p:nvPr/>
          </p:nvSpPr>
          <p:spPr bwMode="auto">
            <a:xfrm>
              <a:off x="400" y="2259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8"/>
            <p:cNvSpPr>
              <a:spLocks noChangeShapeType="1"/>
            </p:cNvSpPr>
            <p:nvPr/>
          </p:nvSpPr>
          <p:spPr bwMode="auto">
            <a:xfrm>
              <a:off x="400" y="2576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9"/>
            <p:cNvSpPr>
              <a:spLocks noChangeShapeType="1"/>
            </p:cNvSpPr>
            <p:nvPr/>
          </p:nvSpPr>
          <p:spPr bwMode="auto">
            <a:xfrm>
              <a:off x="400" y="2892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10"/>
            <p:cNvSpPr>
              <a:spLocks noChangeShapeType="1"/>
            </p:cNvSpPr>
            <p:nvPr/>
          </p:nvSpPr>
          <p:spPr bwMode="auto">
            <a:xfrm>
              <a:off x="400" y="3208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1"/>
            <p:cNvSpPr>
              <a:spLocks noChangeShapeType="1"/>
            </p:cNvSpPr>
            <p:nvPr/>
          </p:nvSpPr>
          <p:spPr bwMode="auto">
            <a:xfrm>
              <a:off x="400" y="3524"/>
              <a:ext cx="4945" cy="0"/>
            </a:xfrm>
            <a:prstGeom prst="line">
              <a:avLst/>
            </a:prstGeom>
            <a:noFill/>
            <a:ln w="50800">
              <a:solidFill>
                <a:srgbClr val="063DE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617427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SET CA Hierarchy</a:t>
            </a: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4163083" y="1167891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Root</a:t>
            </a: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4163083" y="2158491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Brand</a:t>
            </a: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6677683" y="2158491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Brand</a:t>
            </a:r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1648483" y="2158491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Brand</a:t>
            </a: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4010683" y="3149091"/>
            <a:ext cx="18288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Geo-Political</a:t>
            </a:r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3020083" y="4215891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Bank</a:t>
            </a:r>
          </a:p>
        </p:txBody>
      </p: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5458483" y="4215891"/>
            <a:ext cx="1524000" cy="533400"/>
          </a:xfrm>
          <a:prstGeom prst="rect">
            <a:avLst/>
          </a:prstGeom>
          <a:noFill/>
          <a:ln w="38100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Acquirer</a:t>
            </a:r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3020083" y="5206491"/>
            <a:ext cx="1524000" cy="5334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Customer</a:t>
            </a:r>
          </a:p>
        </p:txBody>
      </p:sp>
      <p:sp>
        <p:nvSpPr>
          <p:cNvPr id="32" name="Rectangle 11"/>
          <p:cNvSpPr>
            <a:spLocks noChangeArrowheads="1"/>
          </p:cNvSpPr>
          <p:nvPr/>
        </p:nvSpPr>
        <p:spPr bwMode="auto">
          <a:xfrm>
            <a:off x="5458483" y="5206491"/>
            <a:ext cx="1524000" cy="533400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Merchant</a:t>
            </a:r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 flipH="1">
            <a:off x="2410483" y="1701291"/>
            <a:ext cx="2514600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13"/>
          <p:cNvSpPr>
            <a:spLocks noChangeShapeType="1"/>
          </p:cNvSpPr>
          <p:nvPr/>
        </p:nvSpPr>
        <p:spPr bwMode="auto">
          <a:xfrm>
            <a:off x="4923496" y="1696529"/>
            <a:ext cx="2587625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4"/>
          <p:cNvSpPr>
            <a:spLocks noChangeShapeType="1"/>
          </p:cNvSpPr>
          <p:nvPr/>
        </p:nvSpPr>
        <p:spPr bwMode="auto">
          <a:xfrm>
            <a:off x="4925083" y="1701291"/>
            <a:ext cx="0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15"/>
          <p:cNvSpPr>
            <a:spLocks noChangeShapeType="1"/>
          </p:cNvSpPr>
          <p:nvPr/>
        </p:nvSpPr>
        <p:spPr bwMode="auto">
          <a:xfrm>
            <a:off x="4925083" y="2691891"/>
            <a:ext cx="0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16"/>
          <p:cNvSpPr>
            <a:spLocks noChangeShapeType="1"/>
          </p:cNvSpPr>
          <p:nvPr/>
        </p:nvSpPr>
        <p:spPr bwMode="auto">
          <a:xfrm flipH="1">
            <a:off x="3705883" y="3682491"/>
            <a:ext cx="1219200" cy="533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7"/>
          <p:cNvSpPr>
            <a:spLocks noChangeShapeType="1"/>
          </p:cNvSpPr>
          <p:nvPr/>
        </p:nvSpPr>
        <p:spPr bwMode="auto">
          <a:xfrm>
            <a:off x="4925083" y="3682491"/>
            <a:ext cx="1371600" cy="5334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18"/>
          <p:cNvSpPr>
            <a:spLocks noChangeShapeType="1"/>
          </p:cNvSpPr>
          <p:nvPr/>
        </p:nvSpPr>
        <p:spPr bwMode="auto">
          <a:xfrm>
            <a:off x="3705883" y="4749291"/>
            <a:ext cx="0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19"/>
          <p:cNvSpPr>
            <a:spLocks noChangeShapeType="1"/>
          </p:cNvSpPr>
          <p:nvPr/>
        </p:nvSpPr>
        <p:spPr bwMode="auto">
          <a:xfrm>
            <a:off x="6220483" y="4749291"/>
            <a:ext cx="0" cy="4572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5870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13</a:t>
            </a:fld>
            <a:endParaRPr lang="en-GB" dirty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>
                <a:solidFill>
                  <a:srgbClr val="131F49"/>
                </a:solidFill>
              </a:rPr>
              <a:t>Multiple Trusted Roots</a:t>
            </a:r>
            <a:endParaRPr lang="en-US" sz="2100" dirty="0">
              <a:solidFill>
                <a:srgbClr val="131F49"/>
              </a:solidFill>
            </a:endParaRPr>
          </a:p>
        </p:txBody>
      </p:sp>
      <p:grpSp>
        <p:nvGrpSpPr>
          <p:cNvPr id="67" name="Group 3"/>
          <p:cNvGrpSpPr>
            <a:grpSpLocks/>
          </p:cNvGrpSpPr>
          <p:nvPr/>
        </p:nvGrpSpPr>
        <p:grpSpPr bwMode="auto">
          <a:xfrm>
            <a:off x="3785855" y="1741569"/>
            <a:ext cx="1981200" cy="2514600"/>
            <a:chOff x="720" y="1872"/>
            <a:chExt cx="1248" cy="1584"/>
          </a:xfrm>
        </p:grpSpPr>
        <p:sp>
          <p:nvSpPr>
            <p:cNvPr id="68" name="AutoShape 4"/>
            <p:cNvSpPr>
              <a:spLocks noChangeArrowheads="1"/>
            </p:cNvSpPr>
            <p:nvPr/>
          </p:nvSpPr>
          <p:spPr bwMode="auto">
            <a:xfrm>
              <a:off x="1200" y="1872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69" name="AutoShape 5"/>
            <p:cNvSpPr>
              <a:spLocks noChangeArrowheads="1"/>
            </p:cNvSpPr>
            <p:nvPr/>
          </p:nvSpPr>
          <p:spPr bwMode="auto">
            <a:xfrm>
              <a:off x="816" y="2544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70" name="AutoShape 6"/>
            <p:cNvSpPr>
              <a:spLocks noChangeArrowheads="1"/>
            </p:cNvSpPr>
            <p:nvPr/>
          </p:nvSpPr>
          <p:spPr bwMode="auto">
            <a:xfrm>
              <a:off x="1488" y="2544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71" name="Rectangle 7"/>
            <p:cNvSpPr>
              <a:spLocks noChangeArrowheads="1"/>
            </p:cNvSpPr>
            <p:nvPr/>
          </p:nvSpPr>
          <p:spPr bwMode="auto">
            <a:xfrm>
              <a:off x="720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72" name="Rectangle 8"/>
            <p:cNvSpPr>
              <a:spLocks noChangeArrowheads="1"/>
            </p:cNvSpPr>
            <p:nvPr/>
          </p:nvSpPr>
          <p:spPr bwMode="auto">
            <a:xfrm>
              <a:off x="1056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73" name="Rectangle 9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74" name="Rectangle 10"/>
            <p:cNvSpPr>
              <a:spLocks noChangeArrowheads="1"/>
            </p:cNvSpPr>
            <p:nvPr/>
          </p:nvSpPr>
          <p:spPr bwMode="auto">
            <a:xfrm>
              <a:off x="1728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36" name="Line 11"/>
            <p:cNvSpPr>
              <a:spLocks noChangeShapeType="1"/>
            </p:cNvSpPr>
            <p:nvPr/>
          </p:nvSpPr>
          <p:spPr bwMode="auto">
            <a:xfrm flipH="1">
              <a:off x="1040" y="2144"/>
              <a:ext cx="160" cy="392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" name="Line 12"/>
            <p:cNvSpPr>
              <a:spLocks noChangeShapeType="1"/>
            </p:cNvSpPr>
            <p:nvPr/>
          </p:nvSpPr>
          <p:spPr bwMode="auto">
            <a:xfrm>
              <a:off x="1632" y="2160"/>
              <a:ext cx="96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" name="Line 13"/>
            <p:cNvSpPr>
              <a:spLocks noChangeShapeType="1"/>
            </p:cNvSpPr>
            <p:nvPr/>
          </p:nvSpPr>
          <p:spPr bwMode="auto">
            <a:xfrm>
              <a:off x="912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" name="Line 14"/>
            <p:cNvSpPr>
              <a:spLocks noChangeShapeType="1"/>
            </p:cNvSpPr>
            <p:nvPr/>
          </p:nvSpPr>
          <p:spPr bwMode="auto">
            <a:xfrm>
              <a:off x="1152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" name="Line 15"/>
            <p:cNvSpPr>
              <a:spLocks noChangeShapeType="1"/>
            </p:cNvSpPr>
            <p:nvPr/>
          </p:nvSpPr>
          <p:spPr bwMode="auto">
            <a:xfrm>
              <a:off x="1584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" name="Line 16"/>
            <p:cNvSpPr>
              <a:spLocks noChangeShapeType="1"/>
            </p:cNvSpPr>
            <p:nvPr/>
          </p:nvSpPr>
          <p:spPr bwMode="auto">
            <a:xfrm>
              <a:off x="1824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2" name="Group 17"/>
          <p:cNvGrpSpPr>
            <a:grpSpLocks/>
          </p:cNvGrpSpPr>
          <p:nvPr/>
        </p:nvGrpSpPr>
        <p:grpSpPr bwMode="auto">
          <a:xfrm>
            <a:off x="6994777" y="1584369"/>
            <a:ext cx="1981200" cy="2514600"/>
            <a:chOff x="720" y="1872"/>
            <a:chExt cx="1248" cy="1584"/>
          </a:xfrm>
        </p:grpSpPr>
        <p:sp>
          <p:nvSpPr>
            <p:cNvPr id="143" name="AutoShape 18"/>
            <p:cNvSpPr>
              <a:spLocks noChangeArrowheads="1"/>
            </p:cNvSpPr>
            <p:nvPr/>
          </p:nvSpPr>
          <p:spPr bwMode="auto">
            <a:xfrm>
              <a:off x="1200" y="1872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44" name="AutoShape 19"/>
            <p:cNvSpPr>
              <a:spLocks noChangeArrowheads="1"/>
            </p:cNvSpPr>
            <p:nvPr/>
          </p:nvSpPr>
          <p:spPr bwMode="auto">
            <a:xfrm>
              <a:off x="816" y="2544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45" name="AutoShape 20"/>
            <p:cNvSpPr>
              <a:spLocks noChangeArrowheads="1"/>
            </p:cNvSpPr>
            <p:nvPr/>
          </p:nvSpPr>
          <p:spPr bwMode="auto">
            <a:xfrm>
              <a:off x="1488" y="2544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46" name="Rectangle 21"/>
            <p:cNvSpPr>
              <a:spLocks noChangeArrowheads="1"/>
            </p:cNvSpPr>
            <p:nvPr/>
          </p:nvSpPr>
          <p:spPr bwMode="auto">
            <a:xfrm>
              <a:off x="720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47" name="Rectangle 22"/>
            <p:cNvSpPr>
              <a:spLocks noChangeArrowheads="1"/>
            </p:cNvSpPr>
            <p:nvPr/>
          </p:nvSpPr>
          <p:spPr bwMode="auto">
            <a:xfrm>
              <a:off x="1056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48" name="Rectangle 23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49" name="Rectangle 24"/>
            <p:cNvSpPr>
              <a:spLocks noChangeArrowheads="1"/>
            </p:cNvSpPr>
            <p:nvPr/>
          </p:nvSpPr>
          <p:spPr bwMode="auto">
            <a:xfrm>
              <a:off x="1728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50" name="Line 25"/>
            <p:cNvSpPr>
              <a:spLocks noChangeShapeType="1"/>
            </p:cNvSpPr>
            <p:nvPr/>
          </p:nvSpPr>
          <p:spPr bwMode="auto">
            <a:xfrm flipH="1">
              <a:off x="1040" y="2144"/>
              <a:ext cx="160" cy="392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" name="Line 26"/>
            <p:cNvSpPr>
              <a:spLocks noChangeShapeType="1"/>
            </p:cNvSpPr>
            <p:nvPr/>
          </p:nvSpPr>
          <p:spPr bwMode="auto">
            <a:xfrm>
              <a:off x="1632" y="2160"/>
              <a:ext cx="96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" name="Line 27"/>
            <p:cNvSpPr>
              <a:spLocks noChangeShapeType="1"/>
            </p:cNvSpPr>
            <p:nvPr/>
          </p:nvSpPr>
          <p:spPr bwMode="auto">
            <a:xfrm>
              <a:off x="912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" name="Line 28"/>
            <p:cNvSpPr>
              <a:spLocks noChangeShapeType="1"/>
            </p:cNvSpPr>
            <p:nvPr/>
          </p:nvSpPr>
          <p:spPr bwMode="auto">
            <a:xfrm>
              <a:off x="1152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" name="Line 29"/>
            <p:cNvSpPr>
              <a:spLocks noChangeShapeType="1"/>
            </p:cNvSpPr>
            <p:nvPr/>
          </p:nvSpPr>
          <p:spPr bwMode="auto">
            <a:xfrm>
              <a:off x="1584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Line 30"/>
            <p:cNvSpPr>
              <a:spLocks noChangeShapeType="1"/>
            </p:cNvSpPr>
            <p:nvPr/>
          </p:nvSpPr>
          <p:spPr bwMode="auto">
            <a:xfrm>
              <a:off x="1824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6" name="Group 31"/>
          <p:cNvGrpSpPr>
            <a:grpSpLocks/>
          </p:cNvGrpSpPr>
          <p:nvPr/>
        </p:nvGrpSpPr>
        <p:grpSpPr bwMode="auto">
          <a:xfrm>
            <a:off x="880132" y="1660569"/>
            <a:ext cx="1981200" cy="2514600"/>
            <a:chOff x="720" y="1872"/>
            <a:chExt cx="1248" cy="1584"/>
          </a:xfrm>
        </p:grpSpPr>
        <p:sp>
          <p:nvSpPr>
            <p:cNvPr id="157" name="AutoShape 32"/>
            <p:cNvSpPr>
              <a:spLocks noChangeArrowheads="1"/>
            </p:cNvSpPr>
            <p:nvPr/>
          </p:nvSpPr>
          <p:spPr bwMode="auto">
            <a:xfrm>
              <a:off x="1200" y="1872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58" name="AutoShape 33"/>
            <p:cNvSpPr>
              <a:spLocks noChangeArrowheads="1"/>
            </p:cNvSpPr>
            <p:nvPr/>
          </p:nvSpPr>
          <p:spPr bwMode="auto">
            <a:xfrm>
              <a:off x="816" y="2544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59" name="AutoShape 34"/>
            <p:cNvSpPr>
              <a:spLocks noChangeArrowheads="1"/>
            </p:cNvSpPr>
            <p:nvPr/>
          </p:nvSpPr>
          <p:spPr bwMode="auto">
            <a:xfrm>
              <a:off x="1488" y="2544"/>
              <a:ext cx="432" cy="28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60" name="Rectangle 35"/>
            <p:cNvSpPr>
              <a:spLocks noChangeArrowheads="1"/>
            </p:cNvSpPr>
            <p:nvPr/>
          </p:nvSpPr>
          <p:spPr bwMode="auto">
            <a:xfrm>
              <a:off x="720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61" name="Rectangle 36"/>
            <p:cNvSpPr>
              <a:spLocks noChangeArrowheads="1"/>
            </p:cNvSpPr>
            <p:nvPr/>
          </p:nvSpPr>
          <p:spPr bwMode="auto">
            <a:xfrm>
              <a:off x="1056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62" name="Rectangle 37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63" name="Rectangle 38"/>
            <p:cNvSpPr>
              <a:spLocks noChangeArrowheads="1"/>
            </p:cNvSpPr>
            <p:nvPr/>
          </p:nvSpPr>
          <p:spPr bwMode="auto">
            <a:xfrm>
              <a:off x="1728" y="3216"/>
              <a:ext cx="240" cy="240"/>
            </a:xfrm>
            <a:prstGeom prst="rect">
              <a:avLst/>
            </a:prstGeom>
            <a:noFill/>
            <a:ln w="38100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b="1">
                <a:solidFill>
                  <a:srgbClr val="2C9447"/>
                </a:solidFill>
              </a:endParaRPr>
            </a:p>
          </p:txBody>
        </p:sp>
        <p:sp>
          <p:nvSpPr>
            <p:cNvPr id="164" name="Line 39"/>
            <p:cNvSpPr>
              <a:spLocks noChangeShapeType="1"/>
            </p:cNvSpPr>
            <p:nvPr/>
          </p:nvSpPr>
          <p:spPr bwMode="auto">
            <a:xfrm flipH="1">
              <a:off x="1040" y="2144"/>
              <a:ext cx="160" cy="392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" name="Line 40"/>
            <p:cNvSpPr>
              <a:spLocks noChangeShapeType="1"/>
            </p:cNvSpPr>
            <p:nvPr/>
          </p:nvSpPr>
          <p:spPr bwMode="auto">
            <a:xfrm>
              <a:off x="1632" y="2160"/>
              <a:ext cx="96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6" name="Line 41"/>
            <p:cNvSpPr>
              <a:spLocks noChangeShapeType="1"/>
            </p:cNvSpPr>
            <p:nvPr/>
          </p:nvSpPr>
          <p:spPr bwMode="auto">
            <a:xfrm>
              <a:off x="912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" name="Line 42"/>
            <p:cNvSpPr>
              <a:spLocks noChangeShapeType="1"/>
            </p:cNvSpPr>
            <p:nvPr/>
          </p:nvSpPr>
          <p:spPr bwMode="auto">
            <a:xfrm>
              <a:off x="1152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8" name="Line 43"/>
            <p:cNvSpPr>
              <a:spLocks noChangeShapeType="1"/>
            </p:cNvSpPr>
            <p:nvPr/>
          </p:nvSpPr>
          <p:spPr bwMode="auto">
            <a:xfrm>
              <a:off x="1584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" name="Line 44"/>
            <p:cNvSpPr>
              <a:spLocks noChangeShapeType="1"/>
            </p:cNvSpPr>
            <p:nvPr/>
          </p:nvSpPr>
          <p:spPr bwMode="auto">
            <a:xfrm>
              <a:off x="1824" y="2832"/>
              <a:ext cx="0" cy="384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96053941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Challenge-Response Authentication</a:t>
            </a: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7242790" y="1703529"/>
            <a:ext cx="1543050" cy="858838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HOST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072177" y="1778142"/>
            <a:ext cx="1579563" cy="784225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WORK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STATION</a:t>
            </a:r>
          </a:p>
        </p:txBody>
      </p:sp>
      <p:sp>
        <p:nvSpPr>
          <p:cNvPr id="16" name="AutoShape 5"/>
          <p:cNvSpPr>
            <a:spLocks noChangeArrowheads="1"/>
          </p:cNvSpPr>
          <p:nvPr/>
        </p:nvSpPr>
        <p:spPr bwMode="auto">
          <a:xfrm>
            <a:off x="3631227" y="1268554"/>
            <a:ext cx="2782888" cy="1865313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2727940" y="2176604"/>
            <a:ext cx="827087" cy="127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3631227" y="2189304"/>
            <a:ext cx="2782888" cy="0"/>
          </a:xfrm>
          <a:prstGeom prst="line">
            <a:avLst/>
          </a:prstGeom>
          <a:noFill/>
          <a:ln w="50800">
            <a:pattFill prst="narVert">
              <a:fgClr>
                <a:schemeClr val="folHlink"/>
              </a:fgClr>
              <a:bgClr>
                <a:schemeClr val="bg1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8"/>
          <p:cNvSpPr>
            <a:spLocks noChangeShapeType="1"/>
          </p:cNvSpPr>
          <p:nvPr/>
        </p:nvSpPr>
        <p:spPr bwMode="auto">
          <a:xfrm>
            <a:off x="6490315" y="2189304"/>
            <a:ext cx="7016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4151927" y="1417779"/>
            <a:ext cx="17113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NETWORK</a:t>
            </a:r>
          </a:p>
        </p:txBody>
      </p:sp>
      <p:sp>
        <p:nvSpPr>
          <p:cNvPr id="21" name="Line 10"/>
          <p:cNvSpPr>
            <a:spLocks noChangeShapeType="1"/>
          </p:cNvSpPr>
          <p:nvPr/>
        </p:nvSpPr>
        <p:spPr bwMode="auto">
          <a:xfrm>
            <a:off x="3442315" y="4018104"/>
            <a:ext cx="28098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4251940" y="3433904"/>
            <a:ext cx="1204912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User ID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 flipH="1">
            <a:off x="3467715" y="4876942"/>
            <a:ext cx="2797175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4075727" y="4268929"/>
            <a:ext cx="1592263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Challenge</a:t>
            </a:r>
          </a:p>
        </p:txBody>
      </p:sp>
      <p:sp>
        <p:nvSpPr>
          <p:cNvPr id="25" name="Line 14"/>
          <p:cNvSpPr>
            <a:spLocks noChangeShapeType="1"/>
          </p:cNvSpPr>
          <p:nvPr/>
        </p:nvSpPr>
        <p:spPr bwMode="auto">
          <a:xfrm>
            <a:off x="3593127" y="5723079"/>
            <a:ext cx="2546350" cy="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4075727" y="5138879"/>
            <a:ext cx="15938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Response</a:t>
            </a:r>
          </a:p>
        </p:txBody>
      </p:sp>
    </p:spTree>
    <p:extLst>
      <p:ext uri="{BB962C8B-B14F-4D97-AF65-F5344CB8AC3E}">
        <p14:creationId xmlns:p14="http://schemas.microsoft.com/office/powerpoint/2010/main" val="23534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Cryptographic Technology</a:t>
            </a: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4981575" y="700088"/>
            <a:ext cx="0" cy="13144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2487613" y="2027238"/>
            <a:ext cx="50133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2501900" y="2017713"/>
            <a:ext cx="0" cy="2698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7513638" y="2008188"/>
            <a:ext cx="0" cy="2698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1442050" y="2682875"/>
            <a:ext cx="2108590" cy="1256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SYMMETRIC KEY </a:t>
            </a:r>
          </a:p>
          <a:p>
            <a:pPr algn="ctr" defTabSz="895350">
              <a:lnSpc>
                <a:spcPct val="87000"/>
              </a:lnSpc>
            </a:pPr>
            <a:endParaRPr lang="en-US" b="1" dirty="0">
              <a:solidFill>
                <a:schemeClr val="tx2"/>
              </a:solidFill>
              <a:latin typeface="Arial" charset="0"/>
            </a:endParaRPr>
          </a:p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Secret Key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Single Key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Conventional</a:t>
            </a: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6386306" y="2682875"/>
            <a:ext cx="2275302" cy="1015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ASYMMETRIC KEY </a:t>
            </a:r>
          </a:p>
          <a:p>
            <a:pPr algn="ctr" defTabSz="895350">
              <a:lnSpc>
                <a:spcPct val="87000"/>
              </a:lnSpc>
            </a:pPr>
            <a:endParaRPr lang="en-US" b="1" dirty="0">
              <a:solidFill>
                <a:schemeClr val="tx2"/>
              </a:solidFill>
              <a:latin typeface="Arial" charset="0"/>
            </a:endParaRPr>
          </a:p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Public Key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Public-Private Key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Symmetric-key encryption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Symmetric-key message authentication codes (MAC)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Public-key encryption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Public-key digital signatures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Message digests (hash functions)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Public-key certificates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Public-key key agreement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Challenge-response authentication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Replay protection</a:t>
            </a: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Cryptographic </a:t>
            </a:r>
            <a:r>
              <a:rPr lang="en-US" sz="36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Technology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24563" y="2906057"/>
            <a:ext cx="2733677" cy="400110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SSL uses all of these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24563" y="3750773"/>
            <a:ext cx="2733677" cy="1015663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ATMs run on symmetric-key technology</a:t>
            </a:r>
          </a:p>
        </p:txBody>
      </p:sp>
    </p:spTree>
    <p:extLst>
      <p:ext uri="{BB962C8B-B14F-4D97-AF65-F5344CB8AC3E}">
        <p14:creationId xmlns:p14="http://schemas.microsoft.com/office/powerpoint/2010/main" val="3103089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600075" y="1403184"/>
            <a:ext cx="8972549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/>
              <a:t>confidentiality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3200" dirty="0"/>
              <a:t>crypto keys leak profusely via side channels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/>
              <a:t>integrity + authentication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3200" dirty="0"/>
              <a:t>no point having one without the other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600" dirty="0"/>
              <a:t>non-repudiation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3200" dirty="0"/>
              <a:t>requires asymmetric cryptography</a:t>
            </a:r>
          </a:p>
          <a:p>
            <a:pPr marL="1054100" lvl="1" indent="-514350">
              <a:buSzPct val="100000"/>
              <a:buFont typeface="Wingdings" pitchFamily="2" charset="2"/>
              <a:buChar char="v"/>
            </a:pPr>
            <a:r>
              <a:rPr lang="en-US" sz="3200" dirty="0"/>
              <a:t>stronger form of integrity + authentication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600" dirty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Cryptographic </a:t>
            </a:r>
            <a:r>
              <a:rPr lang="en-US" sz="36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Services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2518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Symmetric-Key Encryption</a:t>
            </a: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860366" y="2371384"/>
            <a:ext cx="2128132" cy="1041206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Encryption</a:t>
            </a:r>
          </a:p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Algorithm E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6396647" y="2371384"/>
            <a:ext cx="2128132" cy="1041206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Decryption</a:t>
            </a:r>
          </a:p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Algorithm D</a:t>
            </a:r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784049" y="2891111"/>
            <a:ext cx="992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4048002" y="2891111"/>
            <a:ext cx="226464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8610534" y="2891111"/>
            <a:ext cx="992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812231" y="1828905"/>
            <a:ext cx="766188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8832977" y="1828905"/>
            <a:ext cx="766188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4322768" y="1949387"/>
            <a:ext cx="127914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 err="1">
                <a:solidFill>
                  <a:schemeClr val="tx2"/>
                </a:solidFill>
                <a:latin typeface="Arial" charset="0"/>
              </a:rPr>
              <a:t>Ciphertext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3831783" y="1394064"/>
            <a:ext cx="252307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INSECURE CHANNEL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 flipV="1">
            <a:off x="2938433" y="3356591"/>
            <a:ext cx="0" cy="1291444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4" name="Line 13"/>
          <p:cNvSpPr>
            <a:spLocks noChangeShapeType="1"/>
          </p:cNvSpPr>
          <p:nvPr/>
        </p:nvSpPr>
        <p:spPr bwMode="auto">
          <a:xfrm flipV="1">
            <a:off x="7474714" y="3356591"/>
            <a:ext cx="0" cy="1291444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2745923" y="4875525"/>
            <a:ext cx="29169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dirty="0"/>
              <a:t>K</a:t>
            </a:r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7254202" y="4847528"/>
            <a:ext cx="29169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dirty="0"/>
              <a:t>K</a:t>
            </a: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404865" y="4875525"/>
            <a:ext cx="1804934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Symmetric Key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shared by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A and B</a:t>
            </a:r>
          </a:p>
        </p:txBody>
      </p:sp>
      <p:sp>
        <p:nvSpPr>
          <p:cNvPr id="28" name="Line 17"/>
          <p:cNvSpPr>
            <a:spLocks noChangeShapeType="1"/>
          </p:cNvSpPr>
          <p:nvPr/>
        </p:nvSpPr>
        <p:spPr bwMode="auto">
          <a:xfrm flipV="1">
            <a:off x="5360584" y="4989270"/>
            <a:ext cx="1601349" cy="713969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9" name="Rectangle 18"/>
          <p:cNvSpPr>
            <a:spLocks noChangeArrowheads="1"/>
          </p:cNvSpPr>
          <p:nvPr/>
        </p:nvSpPr>
        <p:spPr bwMode="auto">
          <a:xfrm>
            <a:off x="4213647" y="5856436"/>
            <a:ext cx="2292247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/>
              <a:t>SECURE CHANNEL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/>
              <a:t>Confidentiality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/>
              <a:t>Integrity</a:t>
            </a:r>
          </a:p>
        </p:txBody>
      </p:sp>
      <p:sp>
        <p:nvSpPr>
          <p:cNvPr id="30" name="Line 19"/>
          <p:cNvSpPr>
            <a:spLocks noChangeShapeType="1"/>
          </p:cNvSpPr>
          <p:nvPr/>
        </p:nvSpPr>
        <p:spPr bwMode="auto">
          <a:xfrm flipH="1" flipV="1">
            <a:off x="3200949" y="5101266"/>
            <a:ext cx="2184135" cy="603725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560035" y="3603330"/>
            <a:ext cx="618726" cy="776740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90000"/>
              </a:lnSpc>
            </a:pPr>
            <a:r>
              <a:rPr lang="en-US" sz="5200" b="1" dirty="0">
                <a:solidFill>
                  <a:schemeClr val="tx2"/>
                </a:solidFill>
              </a:rPr>
              <a:t>A</a:t>
            </a:r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9051562" y="3603330"/>
            <a:ext cx="618726" cy="776740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90000"/>
              </a:lnSpc>
            </a:pPr>
            <a:r>
              <a:rPr lang="en-US" sz="5200" b="1" dirty="0">
                <a:solidFill>
                  <a:schemeClr val="tx2"/>
                </a:solidFill>
              </a:rPr>
              <a:t>B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Symmetric Key </a:t>
            </a:r>
          </a:p>
          <a:p>
            <a:pPr algn="ctr" eaLnBrk="0">
              <a:defRPr/>
            </a:pPr>
            <a:r>
              <a:rPr lang="en-US" sz="2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Message Authentication Code</a:t>
            </a: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2154238" y="2635250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MAC</a:t>
            </a:r>
          </a:p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Algorithm M</a:t>
            </a:r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6269038" y="2635250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Verification</a:t>
            </a:r>
          </a:p>
          <a:p>
            <a:pPr algn="ctr" defTabSz="895350"/>
            <a:r>
              <a:rPr lang="en-US" b="1">
                <a:solidFill>
                  <a:schemeClr val="tx2"/>
                </a:solidFill>
                <a:latin typeface="Arial" charset="0"/>
              </a:rPr>
              <a:t>Algorithm V</a:t>
            </a:r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>
            <a:off x="1177925" y="3106738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6"/>
          <p:cNvSpPr>
            <a:spLocks noChangeShapeType="1"/>
          </p:cNvSpPr>
          <p:nvPr/>
        </p:nvSpPr>
        <p:spPr bwMode="auto">
          <a:xfrm>
            <a:off x="4138613" y="3106738"/>
            <a:ext cx="20542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7"/>
          <p:cNvSpPr>
            <a:spLocks noChangeShapeType="1"/>
          </p:cNvSpPr>
          <p:nvPr/>
        </p:nvSpPr>
        <p:spPr bwMode="auto">
          <a:xfrm>
            <a:off x="8277225" y="3106738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8"/>
          <p:cNvSpPr>
            <a:spLocks noChangeArrowheads="1"/>
          </p:cNvSpPr>
          <p:nvPr/>
        </p:nvSpPr>
        <p:spPr bwMode="auto">
          <a:xfrm>
            <a:off x="1068388" y="2155825"/>
            <a:ext cx="9652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33" name="Rectangle 9"/>
          <p:cNvSpPr>
            <a:spLocks noChangeArrowheads="1"/>
          </p:cNvSpPr>
          <p:nvPr/>
        </p:nvSpPr>
        <p:spPr bwMode="auto">
          <a:xfrm>
            <a:off x="8242300" y="2130425"/>
            <a:ext cx="1169988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chemeClr val="tx2"/>
                </a:solidFill>
                <a:latin typeface="Arial" charset="0"/>
              </a:rPr>
              <a:t>Yes/No</a:t>
            </a:r>
          </a:p>
        </p:txBody>
      </p:sp>
      <p:sp>
        <p:nvSpPr>
          <p:cNvPr id="34" name="Rectangle 10"/>
          <p:cNvSpPr>
            <a:spLocks noChangeArrowheads="1"/>
          </p:cNvSpPr>
          <p:nvPr/>
        </p:nvSpPr>
        <p:spPr bwMode="auto">
          <a:xfrm>
            <a:off x="4240670" y="2057241"/>
            <a:ext cx="1875512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Plaintext + MAC</a:t>
            </a:r>
          </a:p>
        </p:txBody>
      </p:sp>
      <p:sp>
        <p:nvSpPr>
          <p:cNvPr id="35" name="Rectangle 11"/>
          <p:cNvSpPr>
            <a:spLocks noChangeArrowheads="1"/>
          </p:cNvSpPr>
          <p:nvPr/>
        </p:nvSpPr>
        <p:spPr bwMode="auto">
          <a:xfrm>
            <a:off x="3840163" y="1539795"/>
            <a:ext cx="2676526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INSECURE CHANNEL</a:t>
            </a:r>
          </a:p>
        </p:txBody>
      </p:sp>
      <p:sp>
        <p:nvSpPr>
          <p:cNvPr id="36" name="Line 12"/>
          <p:cNvSpPr>
            <a:spLocks noChangeShapeType="1"/>
          </p:cNvSpPr>
          <p:nvPr/>
        </p:nvSpPr>
        <p:spPr bwMode="auto">
          <a:xfrm flipV="1">
            <a:off x="3132138" y="3529013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13"/>
          <p:cNvSpPr>
            <a:spLocks noChangeShapeType="1"/>
          </p:cNvSpPr>
          <p:nvPr/>
        </p:nvSpPr>
        <p:spPr bwMode="auto">
          <a:xfrm flipV="1">
            <a:off x="7246938" y="3529013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Rectangle 15"/>
          <p:cNvSpPr>
            <a:spLocks noChangeArrowheads="1"/>
          </p:cNvSpPr>
          <p:nvPr/>
        </p:nvSpPr>
        <p:spPr bwMode="auto">
          <a:xfrm>
            <a:off x="974725" y="3752850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sz="4700" b="1">
                <a:solidFill>
                  <a:schemeClr val="tx2"/>
                </a:solidFill>
                <a:latin typeface="Arial" charset="0"/>
              </a:rPr>
              <a:t>A</a:t>
            </a:r>
          </a:p>
        </p:txBody>
      </p:sp>
      <p:sp>
        <p:nvSpPr>
          <p:cNvPr id="48" name="Rectangle 16"/>
          <p:cNvSpPr>
            <a:spLocks noChangeArrowheads="1"/>
          </p:cNvSpPr>
          <p:nvPr/>
        </p:nvSpPr>
        <p:spPr bwMode="auto">
          <a:xfrm>
            <a:off x="8677275" y="3752850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sz="4700" b="1">
                <a:solidFill>
                  <a:schemeClr val="tx2"/>
                </a:solidFill>
                <a:latin typeface="Arial" charset="0"/>
              </a:rPr>
              <a:t>B</a:t>
            </a:r>
          </a:p>
        </p:txBody>
      </p:sp>
      <p:sp>
        <p:nvSpPr>
          <p:cNvPr id="21" name="Rectangle 14"/>
          <p:cNvSpPr>
            <a:spLocks noChangeArrowheads="1"/>
          </p:cNvSpPr>
          <p:nvPr/>
        </p:nvSpPr>
        <p:spPr bwMode="auto">
          <a:xfrm>
            <a:off x="2745923" y="4875525"/>
            <a:ext cx="304523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7254202" y="4847528"/>
            <a:ext cx="304523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3" name="Line 17"/>
          <p:cNvSpPr>
            <a:spLocks noChangeShapeType="1"/>
          </p:cNvSpPr>
          <p:nvPr/>
        </p:nvSpPr>
        <p:spPr bwMode="auto">
          <a:xfrm flipV="1">
            <a:off x="5360584" y="4989270"/>
            <a:ext cx="1601349" cy="713969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4213647" y="5856436"/>
            <a:ext cx="2292247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SECURE CHANNEL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</a:rPr>
              <a:t>Confidentiality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Integrity</a:t>
            </a:r>
          </a:p>
        </p:txBody>
      </p:sp>
      <p:sp>
        <p:nvSpPr>
          <p:cNvPr id="25" name="Line 19"/>
          <p:cNvSpPr>
            <a:spLocks noChangeShapeType="1"/>
          </p:cNvSpPr>
          <p:nvPr/>
        </p:nvSpPr>
        <p:spPr bwMode="auto">
          <a:xfrm flipH="1" flipV="1">
            <a:off x="3200949" y="5101266"/>
            <a:ext cx="2184135" cy="603725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Public-Key Encryption</a:t>
            </a: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2103969" y="2481633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Encryption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Algorithm E</a:t>
            </a: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6218769" y="2481633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Decryption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Algorithm D</a:t>
            </a:r>
          </a:p>
        </p:txBody>
      </p:sp>
      <p:sp>
        <p:nvSpPr>
          <p:cNvPr id="35" name="Line 5"/>
          <p:cNvSpPr>
            <a:spLocks noChangeShapeType="1"/>
          </p:cNvSpPr>
          <p:nvPr/>
        </p:nvSpPr>
        <p:spPr bwMode="auto">
          <a:xfrm>
            <a:off x="1127656" y="2953121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6"/>
          <p:cNvSpPr>
            <a:spLocks noChangeShapeType="1"/>
          </p:cNvSpPr>
          <p:nvPr/>
        </p:nvSpPr>
        <p:spPr bwMode="auto">
          <a:xfrm>
            <a:off x="4088344" y="2953121"/>
            <a:ext cx="20542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7"/>
          <p:cNvSpPr>
            <a:spLocks noChangeShapeType="1"/>
          </p:cNvSpPr>
          <p:nvPr/>
        </p:nvSpPr>
        <p:spPr bwMode="auto">
          <a:xfrm>
            <a:off x="8226956" y="2953121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8"/>
          <p:cNvSpPr>
            <a:spLocks noChangeArrowheads="1"/>
          </p:cNvSpPr>
          <p:nvPr/>
        </p:nvSpPr>
        <p:spPr bwMode="auto">
          <a:xfrm>
            <a:off x="1018119" y="2002208"/>
            <a:ext cx="965200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Plain-</a:t>
            </a:r>
          </a:p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text</a:t>
            </a:r>
          </a:p>
        </p:txBody>
      </p:sp>
      <p:sp>
        <p:nvSpPr>
          <p:cNvPr id="39" name="Rectangle 9"/>
          <p:cNvSpPr>
            <a:spLocks noChangeArrowheads="1"/>
          </p:cNvSpPr>
          <p:nvPr/>
        </p:nvSpPr>
        <p:spPr bwMode="auto">
          <a:xfrm>
            <a:off x="8293631" y="1976808"/>
            <a:ext cx="965200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Plain-</a:t>
            </a:r>
          </a:p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text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4337581" y="2051421"/>
            <a:ext cx="16319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Ciphertext</a:t>
            </a:r>
          </a:p>
        </p:txBody>
      </p:sp>
      <p:sp>
        <p:nvSpPr>
          <p:cNvPr id="41" name="Rectangle 11"/>
          <p:cNvSpPr>
            <a:spLocks noChangeArrowheads="1"/>
          </p:cNvSpPr>
          <p:nvPr/>
        </p:nvSpPr>
        <p:spPr bwMode="auto">
          <a:xfrm>
            <a:off x="3434294" y="1292596"/>
            <a:ext cx="32893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INSECURE CHANNEL</a:t>
            </a:r>
          </a:p>
        </p:txBody>
      </p:sp>
      <p:sp>
        <p:nvSpPr>
          <p:cNvPr id="42" name="Line 12"/>
          <p:cNvSpPr>
            <a:spLocks noChangeShapeType="1"/>
          </p:cNvSpPr>
          <p:nvPr/>
        </p:nvSpPr>
        <p:spPr bwMode="auto">
          <a:xfrm flipV="1">
            <a:off x="3081869" y="3375396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"/>
          <p:cNvSpPr>
            <a:spLocks noChangeShapeType="1"/>
          </p:cNvSpPr>
          <p:nvPr/>
        </p:nvSpPr>
        <p:spPr bwMode="auto">
          <a:xfrm flipV="1">
            <a:off x="7196669" y="3375396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14"/>
          <p:cNvSpPr>
            <a:spLocks noChangeArrowheads="1"/>
          </p:cNvSpPr>
          <p:nvPr/>
        </p:nvSpPr>
        <p:spPr bwMode="auto">
          <a:xfrm>
            <a:off x="2078569" y="4727946"/>
            <a:ext cx="22415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B's Public Key</a:t>
            </a:r>
          </a:p>
        </p:txBody>
      </p:sp>
      <p:sp>
        <p:nvSpPr>
          <p:cNvPr id="45" name="Rectangle 15"/>
          <p:cNvSpPr>
            <a:spLocks noChangeArrowheads="1"/>
          </p:cNvSpPr>
          <p:nvPr/>
        </p:nvSpPr>
        <p:spPr bwMode="auto">
          <a:xfrm>
            <a:off x="6093356" y="4678733"/>
            <a:ext cx="23463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B's Private Key</a:t>
            </a:r>
          </a:p>
        </p:txBody>
      </p:sp>
      <p:sp>
        <p:nvSpPr>
          <p:cNvPr id="48" name="Rectangle 18"/>
          <p:cNvSpPr>
            <a:spLocks noChangeArrowheads="1"/>
          </p:cNvSpPr>
          <p:nvPr/>
        </p:nvSpPr>
        <p:spPr bwMode="auto">
          <a:xfrm>
            <a:off x="924456" y="3599233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4700" b="1">
                <a:solidFill>
                  <a:schemeClr val="tx2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9" name="Rectangle 19"/>
          <p:cNvSpPr>
            <a:spLocks noChangeArrowheads="1"/>
          </p:cNvSpPr>
          <p:nvPr/>
        </p:nvSpPr>
        <p:spPr bwMode="auto">
          <a:xfrm>
            <a:off x="8627006" y="3599233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4700" b="1">
                <a:solidFill>
                  <a:schemeClr val="tx2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50" name="Rectangle 18"/>
          <p:cNvSpPr>
            <a:spLocks noChangeArrowheads="1"/>
          </p:cNvSpPr>
          <p:nvPr/>
        </p:nvSpPr>
        <p:spPr bwMode="auto">
          <a:xfrm>
            <a:off x="4213647" y="5856436"/>
            <a:ext cx="2292247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SECURE CHANNEL</a:t>
            </a:r>
          </a:p>
          <a:p>
            <a:pPr algn="ctr" defTabSz="986842">
              <a:lnSpc>
                <a:spcPct val="87000"/>
              </a:lnSpc>
            </a:pPr>
            <a:r>
              <a:rPr lang="en-US" b="1" strike="sngStrike" dirty="0">
                <a:solidFill>
                  <a:schemeClr val="tx2"/>
                </a:solidFill>
              </a:rPr>
              <a:t>Confidentiality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Integrity</a:t>
            </a:r>
          </a:p>
        </p:txBody>
      </p:sp>
      <p:sp>
        <p:nvSpPr>
          <p:cNvPr id="51" name="Line 19"/>
          <p:cNvSpPr>
            <a:spLocks noChangeShapeType="1"/>
          </p:cNvSpPr>
          <p:nvPr/>
        </p:nvSpPr>
        <p:spPr bwMode="auto">
          <a:xfrm flipH="1" flipV="1">
            <a:off x="3081869" y="5156222"/>
            <a:ext cx="2184135" cy="603725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A8D72E8-F427-4733-8F4B-F7B26BB7FA60}"/>
              </a:ext>
            </a:extLst>
          </p:cNvPr>
          <p:cNvCxnSpPr/>
          <p:nvPr/>
        </p:nvCxnSpPr>
        <p:spPr bwMode="auto">
          <a:xfrm>
            <a:off x="4488110" y="6233523"/>
            <a:ext cx="1786855" cy="0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58511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Public-Key Digital Signature</a:t>
            </a: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2103969" y="2481633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Signature</a:t>
            </a:r>
          </a:p>
          <a:p>
            <a:pPr algn="ctr"/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Algorithm S</a:t>
            </a: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6218769" y="2481633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Verification</a:t>
            </a:r>
          </a:p>
          <a:p>
            <a:pPr algn="ctr"/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Algorithm V</a:t>
            </a:r>
          </a:p>
        </p:txBody>
      </p:sp>
      <p:sp>
        <p:nvSpPr>
          <p:cNvPr id="35" name="Line 5"/>
          <p:cNvSpPr>
            <a:spLocks noChangeShapeType="1"/>
          </p:cNvSpPr>
          <p:nvPr/>
        </p:nvSpPr>
        <p:spPr bwMode="auto">
          <a:xfrm>
            <a:off x="1127656" y="2953121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6"/>
          <p:cNvSpPr>
            <a:spLocks noChangeShapeType="1"/>
          </p:cNvSpPr>
          <p:nvPr/>
        </p:nvSpPr>
        <p:spPr bwMode="auto">
          <a:xfrm>
            <a:off x="4088344" y="2953121"/>
            <a:ext cx="20542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7"/>
          <p:cNvSpPr>
            <a:spLocks noChangeShapeType="1"/>
          </p:cNvSpPr>
          <p:nvPr/>
        </p:nvSpPr>
        <p:spPr bwMode="auto">
          <a:xfrm>
            <a:off x="8226956" y="2953121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8"/>
          <p:cNvSpPr>
            <a:spLocks noChangeArrowheads="1"/>
          </p:cNvSpPr>
          <p:nvPr/>
        </p:nvSpPr>
        <p:spPr bwMode="auto">
          <a:xfrm>
            <a:off x="1018119" y="2002208"/>
            <a:ext cx="965200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Plain-</a:t>
            </a:r>
          </a:p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text</a:t>
            </a:r>
          </a:p>
        </p:txBody>
      </p:sp>
      <p:sp>
        <p:nvSpPr>
          <p:cNvPr id="39" name="Rectangle 9"/>
          <p:cNvSpPr>
            <a:spLocks noChangeArrowheads="1"/>
          </p:cNvSpPr>
          <p:nvPr/>
        </p:nvSpPr>
        <p:spPr bwMode="auto">
          <a:xfrm>
            <a:off x="8200434" y="1976808"/>
            <a:ext cx="1151596" cy="37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7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Yes/No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3703855" y="1951838"/>
            <a:ext cx="3175548" cy="37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Plaintext + Signature</a:t>
            </a:r>
          </a:p>
        </p:txBody>
      </p:sp>
      <p:sp>
        <p:nvSpPr>
          <p:cNvPr id="41" name="Rectangle 11"/>
          <p:cNvSpPr>
            <a:spLocks noChangeArrowheads="1"/>
          </p:cNvSpPr>
          <p:nvPr/>
        </p:nvSpPr>
        <p:spPr bwMode="auto">
          <a:xfrm>
            <a:off x="3434294" y="1292596"/>
            <a:ext cx="32893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INSECURE CHANNEL</a:t>
            </a:r>
          </a:p>
        </p:txBody>
      </p:sp>
      <p:sp>
        <p:nvSpPr>
          <p:cNvPr id="42" name="Line 12"/>
          <p:cNvSpPr>
            <a:spLocks noChangeShapeType="1"/>
          </p:cNvSpPr>
          <p:nvPr/>
        </p:nvSpPr>
        <p:spPr bwMode="auto">
          <a:xfrm flipV="1">
            <a:off x="3081869" y="3375396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"/>
          <p:cNvSpPr>
            <a:spLocks noChangeShapeType="1"/>
          </p:cNvSpPr>
          <p:nvPr/>
        </p:nvSpPr>
        <p:spPr bwMode="auto">
          <a:xfrm flipV="1">
            <a:off x="7196669" y="3375396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14"/>
          <p:cNvSpPr>
            <a:spLocks noChangeArrowheads="1"/>
          </p:cNvSpPr>
          <p:nvPr/>
        </p:nvSpPr>
        <p:spPr bwMode="auto">
          <a:xfrm>
            <a:off x="2078569" y="4727946"/>
            <a:ext cx="2356413" cy="37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A's Private Key</a:t>
            </a:r>
          </a:p>
        </p:txBody>
      </p:sp>
      <p:sp>
        <p:nvSpPr>
          <p:cNvPr id="45" name="Rectangle 15"/>
          <p:cNvSpPr>
            <a:spLocks noChangeArrowheads="1"/>
          </p:cNvSpPr>
          <p:nvPr/>
        </p:nvSpPr>
        <p:spPr bwMode="auto">
          <a:xfrm>
            <a:off x="6093356" y="4678733"/>
            <a:ext cx="2250615" cy="37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A's Public Key</a:t>
            </a:r>
          </a:p>
        </p:txBody>
      </p:sp>
      <p:sp>
        <p:nvSpPr>
          <p:cNvPr id="48" name="Rectangle 18"/>
          <p:cNvSpPr>
            <a:spLocks noChangeArrowheads="1"/>
          </p:cNvSpPr>
          <p:nvPr/>
        </p:nvSpPr>
        <p:spPr bwMode="auto">
          <a:xfrm>
            <a:off x="924456" y="3599233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4700" b="1">
                <a:solidFill>
                  <a:schemeClr val="tx2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9" name="Rectangle 19"/>
          <p:cNvSpPr>
            <a:spLocks noChangeArrowheads="1"/>
          </p:cNvSpPr>
          <p:nvPr/>
        </p:nvSpPr>
        <p:spPr bwMode="auto">
          <a:xfrm>
            <a:off x="8627006" y="3599233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4700" b="1">
                <a:solidFill>
                  <a:schemeClr val="tx2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50" name="Rectangle 18"/>
          <p:cNvSpPr>
            <a:spLocks noChangeArrowheads="1"/>
          </p:cNvSpPr>
          <p:nvPr/>
        </p:nvSpPr>
        <p:spPr bwMode="auto">
          <a:xfrm>
            <a:off x="4213647" y="5856436"/>
            <a:ext cx="2292247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SECURE CHANNEL</a:t>
            </a:r>
          </a:p>
          <a:p>
            <a:pPr algn="ctr" defTabSz="986842">
              <a:lnSpc>
                <a:spcPct val="87000"/>
              </a:lnSpc>
            </a:pPr>
            <a:r>
              <a:rPr lang="en-US" b="1" strike="sngStrike" dirty="0">
                <a:solidFill>
                  <a:schemeClr val="tx2"/>
                </a:solidFill>
              </a:rPr>
              <a:t>Confidentiality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Integrity</a:t>
            </a:r>
          </a:p>
        </p:txBody>
      </p:sp>
      <p:sp>
        <p:nvSpPr>
          <p:cNvPr id="51" name="Line 19"/>
          <p:cNvSpPr>
            <a:spLocks noChangeShapeType="1"/>
          </p:cNvSpPr>
          <p:nvPr/>
        </p:nvSpPr>
        <p:spPr bwMode="auto">
          <a:xfrm flipV="1">
            <a:off x="5266003" y="5183097"/>
            <a:ext cx="1804752" cy="576849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04200F1-30EC-4585-A78E-8F74036F6254}"/>
              </a:ext>
            </a:extLst>
          </p:cNvPr>
          <p:cNvCxnSpPr/>
          <p:nvPr/>
        </p:nvCxnSpPr>
        <p:spPr bwMode="auto">
          <a:xfrm>
            <a:off x="4488110" y="6233523"/>
            <a:ext cx="1786855" cy="0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56632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>
                <a:solidFill>
                  <a:srgbClr val="000000"/>
                </a:solidFill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Message Digest (Hash)</a:t>
            </a:r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2426011" y="3427336"/>
            <a:ext cx="4891088" cy="746125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message digest algorithm</a:t>
            </a:r>
          </a:p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23" name="Oval 5"/>
          <p:cNvSpPr>
            <a:spLocks noChangeArrowheads="1"/>
          </p:cNvSpPr>
          <p:nvPr/>
        </p:nvSpPr>
        <p:spPr bwMode="auto">
          <a:xfrm>
            <a:off x="1108386" y="1311198"/>
            <a:ext cx="7524750" cy="1243013"/>
          </a:xfrm>
          <a:prstGeom prst="ellips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original message</a:t>
            </a:r>
          </a:p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no practical limit to size</a:t>
            </a:r>
          </a:p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M</a:t>
            </a:r>
          </a:p>
        </p:txBody>
      </p:sp>
      <p:sp>
        <p:nvSpPr>
          <p:cNvPr id="24" name="Oval 6"/>
          <p:cNvSpPr>
            <a:spLocks noChangeArrowheads="1"/>
          </p:cNvSpPr>
          <p:nvPr/>
        </p:nvSpPr>
        <p:spPr bwMode="auto">
          <a:xfrm>
            <a:off x="3340411" y="4995785"/>
            <a:ext cx="3060700" cy="1486487"/>
          </a:xfrm>
          <a:prstGeom prst="ellips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message digest</a:t>
            </a:r>
          </a:p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256 bit</a:t>
            </a:r>
          </a:p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m</a:t>
            </a:r>
          </a:p>
        </p:txBody>
      </p:sp>
      <p:sp>
        <p:nvSpPr>
          <p:cNvPr id="25" name="Line 7"/>
          <p:cNvSpPr>
            <a:spLocks noChangeShapeType="1"/>
          </p:cNvSpPr>
          <p:nvPr/>
        </p:nvSpPr>
        <p:spPr bwMode="auto">
          <a:xfrm>
            <a:off x="4870761" y="2608186"/>
            <a:ext cx="0" cy="792163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8"/>
          <p:cNvSpPr>
            <a:spLocks noChangeShapeType="1"/>
          </p:cNvSpPr>
          <p:nvPr/>
        </p:nvSpPr>
        <p:spPr bwMode="auto">
          <a:xfrm>
            <a:off x="4870761" y="4225848"/>
            <a:ext cx="0" cy="71755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9"/>
          <p:cNvSpPr>
            <a:spLocks noChangeShapeType="1"/>
          </p:cNvSpPr>
          <p:nvPr/>
        </p:nvSpPr>
        <p:spPr bwMode="auto">
          <a:xfrm>
            <a:off x="865499" y="1870598"/>
            <a:ext cx="0" cy="3554412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424174" y="5525023"/>
            <a:ext cx="873125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easy</a:t>
            </a:r>
          </a:p>
        </p:txBody>
      </p:sp>
      <p:sp>
        <p:nvSpPr>
          <p:cNvPr id="42" name="Line 11"/>
          <p:cNvSpPr>
            <a:spLocks noChangeShapeType="1"/>
          </p:cNvSpPr>
          <p:nvPr/>
        </p:nvSpPr>
        <p:spPr bwMode="auto">
          <a:xfrm>
            <a:off x="8942699" y="1870598"/>
            <a:ext cx="0" cy="3554412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8501374" y="5525023"/>
            <a:ext cx="854075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hard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4984" y="6138245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b="1" dirty="0"/>
              <a:t>m=H(M)</a:t>
            </a:r>
            <a:endParaRPr lang="en-US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8365902" y="1121988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b="1" dirty="0"/>
              <a:t>M=H</a:t>
            </a:r>
            <a:r>
              <a:rPr lang="en-US" altLang="en-US" b="1" baseline="30000" dirty="0"/>
              <a:t>-1</a:t>
            </a:r>
            <a:r>
              <a:rPr lang="en-US" altLang="en-US" b="1" dirty="0"/>
              <a:t>(m)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921684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9397</TotalTime>
  <Words>495</Words>
  <Application>Microsoft Office PowerPoint</Application>
  <PresentationFormat>Custom</PresentationFormat>
  <Paragraphs>228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14</vt:i4>
      </vt:variant>
    </vt:vector>
  </HeadingPairs>
  <TitlesOfParts>
    <vt:vector size="29" baseType="lpstr">
      <vt:lpstr>ＭＳ Ｐゴシック</vt:lpstr>
      <vt:lpstr>Arial</vt:lpstr>
      <vt:lpstr>Bitstream Charter</vt:lpstr>
      <vt:lpstr>Calibri</vt:lpstr>
      <vt:lpstr>Calibri Light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ICS-Theme</vt:lpstr>
      <vt:lpstr>Module 2.1  Crypto Essentials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1138</cp:revision>
  <cp:lastPrinted>2021-02-04T20:13:38Z</cp:lastPrinted>
  <dcterms:created xsi:type="dcterms:W3CDTF">2010-02-19T20:53:39Z</dcterms:created>
  <dcterms:modified xsi:type="dcterms:W3CDTF">2021-02-09T23:17:47Z</dcterms:modified>
</cp:coreProperties>
</file>