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387" r:id="rId5"/>
    <p:sldMasterId id="2147484400" r:id="rId6"/>
  </p:sldMasterIdLst>
  <p:notesMasterIdLst>
    <p:notesMasterId r:id="rId16"/>
  </p:notesMasterIdLst>
  <p:handoutMasterIdLst>
    <p:handoutMasterId r:id="rId17"/>
  </p:handoutMasterIdLst>
  <p:sldIdLst>
    <p:sldId id="256" r:id="rId7"/>
    <p:sldId id="394" r:id="rId8"/>
    <p:sldId id="395" r:id="rId9"/>
    <p:sldId id="401" r:id="rId10"/>
    <p:sldId id="402" r:id="rId11"/>
    <p:sldId id="431" r:id="rId12"/>
    <p:sldId id="403" r:id="rId13"/>
    <p:sldId id="404" r:id="rId14"/>
    <p:sldId id="405" r:id="rId15"/>
  </p:sldIdLst>
  <p:sldSz cx="10080625" cy="7559675"/>
  <p:notesSz cx="9296400" cy="7010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07" userDrawn="1">
          <p15:clr>
            <a:srgbClr val="A4A3A4"/>
          </p15:clr>
        </p15:guide>
        <p15:guide id="2" pos="258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1188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07"/>
        <p:guide pos="258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6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265541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6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265541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7188" y="533400"/>
            <a:ext cx="3500437" cy="2625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30048" y="3329013"/>
            <a:ext cx="7436314" cy="3153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261504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261504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1ABA11-A19C-3E46-B99A-9DEC51A1FA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2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33400"/>
            <a:ext cx="3502025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044" y="3329015"/>
            <a:ext cx="7438331" cy="3155144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9946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3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33400"/>
            <a:ext cx="3502025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044" y="3329015"/>
            <a:ext cx="7438331" cy="3155144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9946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4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33400"/>
            <a:ext cx="3502025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044" y="3329015"/>
            <a:ext cx="7438331" cy="3155144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9946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5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33400"/>
            <a:ext cx="3502025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044" y="3329015"/>
            <a:ext cx="7438331" cy="3155144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1085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6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33400"/>
            <a:ext cx="3502025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044" y="3329015"/>
            <a:ext cx="7438331" cy="3155144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3239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7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33400"/>
            <a:ext cx="3502025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044" y="3329015"/>
            <a:ext cx="7438331" cy="3155144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91449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marL="0" marR="0" lvl="0" indent="0" algn="r" defTabSz="440435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6065" algn="l"/>
                <a:tab pos="1319775" algn="l"/>
                <a:tab pos="1980428" algn="l"/>
                <a:tab pos="2642608" algn="l"/>
              </a:tabLst>
              <a:defRPr/>
            </a:pPr>
            <a:fld id="{0C137A8E-DCD0-4026-8679-7DAC59B2E3EE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0435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6065" algn="l"/>
                  <a:tab pos="1319775" algn="l"/>
                  <a:tab pos="1980428" algn="l"/>
                  <a:tab pos="2642608" algn="l"/>
                </a:tabLst>
                <a:defRPr/>
              </a:pPr>
              <a:t>8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33400"/>
            <a:ext cx="3502025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044" y="3329015"/>
            <a:ext cx="7438331" cy="3155144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5549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96568"/>
            <a:ext cx="7560469" cy="2126677"/>
          </a:xfrm>
        </p:spPr>
        <p:txBody>
          <a:bodyPr anchor="b"/>
          <a:lstStyle>
            <a:lvl1pPr algn="ctr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223245"/>
            <a:ext cx="7560469" cy="25725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211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1163027"/>
            <a:ext cx="8694539" cy="5645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270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1063340"/>
            <a:ext cx="8694539" cy="5745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3280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312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081375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1989586"/>
            <a:ext cx="4264576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081375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1989586"/>
            <a:ext cx="4285579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104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399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88454"/>
            <a:ext cx="3251264" cy="5381018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712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63339"/>
            <a:ext cx="3251264" cy="5406133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125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1063339"/>
            <a:ext cx="8694539" cy="57456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868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1140873"/>
            <a:ext cx="2173635" cy="5668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1140873"/>
            <a:ext cx="6394896" cy="5668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4845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3208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322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jpe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1418977"/>
            <a:ext cx="8694539" cy="22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721686"/>
            <a:ext cx="8694539" cy="3087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84" y="6873031"/>
            <a:ext cx="1399587" cy="503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31" y="271306"/>
            <a:ext cx="2080498" cy="836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9" y="197706"/>
            <a:ext cx="1621979" cy="87752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2039568" y="1081088"/>
            <a:ext cx="554434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28091" y="6840993"/>
            <a:ext cx="9274952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32271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  <p:sldLayoutId id="2147484399" r:id="rId12"/>
  </p:sldLayoutIdLst>
  <p:hf hdr="0" dt="0"/>
  <p:txStyles>
    <p:titleStyle>
      <a:lvl1pPr algn="ctr" defTabSz="755957" rtl="0" eaLnBrk="1" latinLnBrk="0" hangingPunct="1">
        <a:lnSpc>
          <a:spcPct val="90000"/>
        </a:lnSpc>
        <a:spcBef>
          <a:spcPct val="0"/>
        </a:spcBef>
        <a:buNone/>
        <a:defRPr sz="33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7" rtl="0" eaLnBrk="1" latinLnBrk="0" hangingPunct="1">
        <a:lnSpc>
          <a:spcPct val="90000"/>
        </a:lnSpc>
        <a:spcBef>
          <a:spcPts val="827"/>
        </a:spcBef>
        <a:buFont typeface="Arial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8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7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5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04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83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61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2/4/2021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22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4032" y="1738715"/>
            <a:ext cx="7929259" cy="1633315"/>
          </a:xfrm>
        </p:spPr>
        <p:txBody>
          <a:bodyPr/>
          <a:lstStyle/>
          <a:p>
            <a:r>
              <a:rPr lang="en-US" sz="2646" b="1" dirty="0">
                <a:solidFill>
                  <a:prstClr val="black"/>
                </a:solidFill>
              </a:rPr>
              <a:t>Module 2.2</a:t>
            </a:r>
            <a:br>
              <a:rPr lang="en-US" sz="2646" dirty="0"/>
            </a:br>
            <a:r>
              <a:rPr lang="en-US" sz="2646" b="1" dirty="0">
                <a:solidFill>
                  <a:prstClr val="black"/>
                </a:solidFill>
              </a:rPr>
              <a:t> Internet Security Protocols</a:t>
            </a:r>
            <a:br>
              <a:rPr lang="en-US" sz="2646" b="1" dirty="0">
                <a:solidFill>
                  <a:prstClr val="black"/>
                </a:solidFill>
              </a:rPr>
            </a:br>
            <a:endParaRPr lang="en-US" sz="1543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7469" y="3981428"/>
            <a:ext cx="7559675" cy="1633315"/>
          </a:xfrm>
        </p:spPr>
        <p:txBody>
          <a:bodyPr>
            <a:noAutofit/>
          </a:bodyPr>
          <a:lstStyle/>
          <a:p>
            <a:r>
              <a:rPr lang="en-US" sz="2646" dirty="0"/>
              <a:t>Ravi Sandhu</a:t>
            </a:r>
            <a:br>
              <a:rPr lang="en-US" sz="2646" dirty="0"/>
            </a:br>
            <a:endParaRPr lang="en-US" sz="2646" dirty="0"/>
          </a:p>
          <a:p>
            <a:r>
              <a:rPr lang="en-US" sz="2646" dirty="0"/>
              <a:t>Spring 2021</a:t>
            </a:r>
            <a:br>
              <a:rPr lang="en-US" sz="2646" dirty="0"/>
            </a:br>
            <a:endParaRPr lang="en-US" sz="2646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2005339" y="343243"/>
            <a:ext cx="5437523" cy="509516"/>
          </a:xfrm>
          <a:prstGeom prst="rect">
            <a:avLst/>
          </a:prstGeom>
        </p:spPr>
        <p:txBody>
          <a:bodyPr vert="horz" lIns="100796" tIns="50398" rIns="100796" bIns="50398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55957" fontAlgn="auto">
              <a:spcAft>
                <a:spcPts val="0"/>
              </a:spcAft>
            </a:pPr>
            <a:r>
              <a:rPr lang="en-US" sz="264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pPr defTabSz="755957" fontAlgn="auto">
              <a:spcAft>
                <a:spcPts val="0"/>
              </a:spcAft>
            </a:pPr>
            <a:r>
              <a:rPr lang="en-US" sz="220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Internet Security Protocols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14" name="Picture 13" descr="kWm9f5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5816" y="1451885"/>
            <a:ext cx="3539487" cy="413960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17598" y="3198524"/>
            <a:ext cx="1646586" cy="64632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IPv4 RFC 791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Sept. 1981</a:t>
            </a:r>
          </a:p>
        </p:txBody>
      </p:sp>
      <p:cxnSp>
        <p:nvCxnSpPr>
          <p:cNvPr id="19" name="Straight Arrow Connector 18"/>
          <p:cNvCxnSpPr>
            <a:stCxn id="15" idx="3"/>
          </p:cNvCxnSpPr>
          <p:nvPr/>
        </p:nvCxnSpPr>
        <p:spPr bwMode="auto">
          <a:xfrm>
            <a:off x="3164184" y="3521686"/>
            <a:ext cx="1541166" cy="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526094" y="2560349"/>
            <a:ext cx="1629595" cy="64632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TCP RFC 793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Sept. 1981</a:t>
            </a:r>
          </a:p>
        </p:txBody>
      </p:sp>
      <p:cxnSp>
        <p:nvCxnSpPr>
          <p:cNvPr id="22" name="Straight Arrow Connector 21"/>
          <p:cNvCxnSpPr>
            <a:stCxn id="21" idx="3"/>
          </p:cNvCxnSpPr>
          <p:nvPr/>
        </p:nvCxnSpPr>
        <p:spPr bwMode="auto">
          <a:xfrm>
            <a:off x="3155689" y="2883511"/>
            <a:ext cx="1549663" cy="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7226300" y="2883516"/>
            <a:ext cx="2075885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Where to inject security?</a:t>
            </a:r>
          </a:p>
        </p:txBody>
      </p:sp>
    </p:spTree>
    <p:extLst>
      <p:ext uri="{BB962C8B-B14F-4D97-AF65-F5344CB8AC3E}">
        <p14:creationId xmlns:p14="http://schemas.microsoft.com/office/powerpoint/2010/main" val="12934221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Internet Security Protocols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14" name="Picture 13" descr="kWm9f5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5816" y="1451885"/>
            <a:ext cx="3539487" cy="413960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17598" y="3198524"/>
            <a:ext cx="1646586" cy="64632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IPv4 RFC 791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Sept. 1981</a:t>
            </a:r>
          </a:p>
        </p:txBody>
      </p:sp>
      <p:cxnSp>
        <p:nvCxnSpPr>
          <p:cNvPr id="19" name="Straight Arrow Connector 18"/>
          <p:cNvCxnSpPr>
            <a:stCxn id="15" idx="3"/>
          </p:cNvCxnSpPr>
          <p:nvPr/>
        </p:nvCxnSpPr>
        <p:spPr bwMode="auto">
          <a:xfrm>
            <a:off x="3164184" y="3521686"/>
            <a:ext cx="1541166" cy="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526094" y="2560349"/>
            <a:ext cx="1629595" cy="64632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TCP RFC 793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Sept. 1981</a:t>
            </a:r>
          </a:p>
        </p:txBody>
      </p:sp>
      <p:cxnSp>
        <p:nvCxnSpPr>
          <p:cNvPr id="22" name="Straight Arrow Connector 21"/>
          <p:cNvCxnSpPr>
            <a:stCxn id="21" idx="3"/>
          </p:cNvCxnSpPr>
          <p:nvPr/>
        </p:nvCxnSpPr>
        <p:spPr bwMode="auto">
          <a:xfrm>
            <a:off x="3155689" y="2883511"/>
            <a:ext cx="1549663" cy="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5810250" y="2864466"/>
            <a:ext cx="1238252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5498839" y="3502636"/>
            <a:ext cx="1549663" cy="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7189203" y="3322349"/>
            <a:ext cx="1428578" cy="369324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IPsec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, 1998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89203" y="2674649"/>
            <a:ext cx="1210571" cy="369324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SSL,1994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6286500" y="2083416"/>
            <a:ext cx="762002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7189203" y="1893599"/>
            <a:ext cx="1210571" cy="369324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SET,1996</a:t>
            </a:r>
          </a:p>
        </p:txBody>
      </p:sp>
    </p:spTree>
    <p:extLst>
      <p:ext uri="{BB962C8B-B14F-4D97-AF65-F5344CB8AC3E}">
        <p14:creationId xmlns:p14="http://schemas.microsoft.com/office/powerpoint/2010/main" val="279067852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Internet Security Protocols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14" name="Picture 13" descr="kWm9f5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25816" y="1451885"/>
            <a:ext cx="3539487" cy="4139608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5498839" y="2353607"/>
            <a:ext cx="3390412" cy="1762268"/>
            <a:chOff x="5498839" y="2309024"/>
            <a:chExt cx="3390412" cy="1762268"/>
          </a:xfrm>
        </p:grpSpPr>
        <p:cxnSp>
          <p:nvCxnSpPr>
            <p:cNvPr id="12" name="Straight Arrow Connector 11"/>
            <p:cNvCxnSpPr/>
            <p:nvPr/>
          </p:nvCxnSpPr>
          <p:spPr bwMode="auto">
            <a:xfrm>
              <a:off x="5810250" y="2864466"/>
              <a:ext cx="1238252" cy="0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5498839" y="3502636"/>
              <a:ext cx="1549663" cy="5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7189203" y="3322349"/>
              <a:ext cx="1428578" cy="369324"/>
            </a:xfrm>
            <a:prstGeom prst="rect">
              <a:avLst/>
            </a:prstGeom>
            <a:noFill/>
          </p:spPr>
          <p:txBody>
            <a:bodyPr wrap="none" lIns="91431" tIns="45716" rIns="91431" bIns="45716" rtlCol="0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IPsec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, 1998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189203" y="2674649"/>
              <a:ext cx="1210571" cy="369324"/>
            </a:xfrm>
            <a:prstGeom prst="rect">
              <a:avLst/>
            </a:prstGeom>
            <a:noFill/>
          </p:spPr>
          <p:txBody>
            <a:bodyPr wrap="square" lIns="91431" tIns="45716" rIns="91431" bIns="45716" rtlCol="0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SSL,1994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005718" y="3701960"/>
              <a:ext cx="16722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Largely failed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011814" y="2309024"/>
              <a:ext cx="1877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Half successful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292188" y="2437610"/>
            <a:ext cx="2122308" cy="64630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Dozens of other security protocols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31268" y="3385541"/>
            <a:ext cx="2044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Some successes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Many failures</a:t>
            </a:r>
          </a:p>
        </p:txBody>
      </p:sp>
    </p:spTree>
    <p:extLst>
      <p:ext uri="{BB962C8B-B14F-4D97-AF65-F5344CB8AC3E}">
        <p14:creationId xmlns:p14="http://schemas.microsoft.com/office/powerpoint/2010/main" val="360695025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vs 2-way SSL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409" y="2789558"/>
            <a:ext cx="581280" cy="581280"/>
          </a:xfrm>
          <a:prstGeom prst="rect">
            <a:avLst/>
          </a:prstGeom>
        </p:spPr>
      </p:pic>
      <p:grpSp>
        <p:nvGrpSpPr>
          <p:cNvPr id="4" name="Group 8"/>
          <p:cNvGrpSpPr/>
          <p:nvPr/>
        </p:nvGrpSpPr>
        <p:grpSpPr>
          <a:xfrm>
            <a:off x="2068198" y="1615440"/>
            <a:ext cx="6466390" cy="743712"/>
            <a:chOff x="2068198" y="1761744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  <p:cxnSp>
          <p:nvCxnSpPr>
            <p:cNvPr id="6" name="Straight Arrow Connector 5"/>
            <p:cNvCxnSpPr>
              <a:stCxn id="2" idx="3"/>
              <a:endCxn id="8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7" name="TextBox 6"/>
          <p:cNvSpPr txBox="1"/>
          <p:nvPr/>
        </p:nvSpPr>
        <p:spPr>
          <a:xfrm>
            <a:off x="4631979" y="15910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361" y="5685158"/>
            <a:ext cx="581280" cy="581280"/>
          </a:xfrm>
          <a:prstGeom prst="rect">
            <a:avLst/>
          </a:prstGeom>
        </p:spPr>
      </p:pic>
      <p:grpSp>
        <p:nvGrpSpPr>
          <p:cNvPr id="5" name="Group 14"/>
          <p:cNvGrpSpPr/>
          <p:nvPr/>
        </p:nvGrpSpPr>
        <p:grpSpPr>
          <a:xfrm>
            <a:off x="2065150" y="4511040"/>
            <a:ext cx="6466390" cy="743712"/>
            <a:chOff x="2068198" y="1761744"/>
            <a:chExt cx="6466390" cy="743712"/>
          </a:xfrm>
        </p:grpSpPr>
        <p:sp>
          <p:nvSpPr>
            <p:cNvPr id="16" name="Rectangle 15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  <p:cxnSp>
          <p:nvCxnSpPr>
            <p:cNvPr id="18" name="Straight Arrow Connector 17"/>
            <p:cNvCxnSpPr>
              <a:stCxn id="16" idx="3"/>
              <a:endCxn id="17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628931" y="44866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2-way SSL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953" y="5709542"/>
            <a:ext cx="581280" cy="58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95536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vs 2-way SSL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409" y="2789558"/>
            <a:ext cx="581280" cy="581280"/>
          </a:xfrm>
          <a:prstGeom prst="rect">
            <a:avLst/>
          </a:prstGeom>
        </p:spPr>
      </p:pic>
      <p:grpSp>
        <p:nvGrpSpPr>
          <p:cNvPr id="4" name="Group 8"/>
          <p:cNvGrpSpPr/>
          <p:nvPr/>
        </p:nvGrpSpPr>
        <p:grpSpPr>
          <a:xfrm>
            <a:off x="2068198" y="1615440"/>
            <a:ext cx="6466390" cy="743712"/>
            <a:chOff x="2068198" y="1761744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  <p:cxnSp>
          <p:nvCxnSpPr>
            <p:cNvPr id="6" name="Straight Arrow Connector 5"/>
            <p:cNvCxnSpPr>
              <a:stCxn id="2" idx="3"/>
              <a:endCxn id="8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7" name="TextBox 6"/>
          <p:cNvSpPr txBox="1"/>
          <p:nvPr/>
        </p:nvSpPr>
        <p:spPr>
          <a:xfrm>
            <a:off x="4631979" y="15910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361" y="5685158"/>
            <a:ext cx="581280" cy="581280"/>
          </a:xfrm>
          <a:prstGeom prst="rect">
            <a:avLst/>
          </a:prstGeom>
        </p:spPr>
      </p:pic>
      <p:grpSp>
        <p:nvGrpSpPr>
          <p:cNvPr id="5" name="Group 14"/>
          <p:cNvGrpSpPr/>
          <p:nvPr/>
        </p:nvGrpSpPr>
        <p:grpSpPr>
          <a:xfrm>
            <a:off x="2065150" y="4511040"/>
            <a:ext cx="6466390" cy="743712"/>
            <a:chOff x="2068198" y="1761744"/>
            <a:chExt cx="6466390" cy="743712"/>
          </a:xfrm>
        </p:grpSpPr>
        <p:sp>
          <p:nvSpPr>
            <p:cNvPr id="16" name="Rectangle 15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  <p:cxnSp>
          <p:nvCxnSpPr>
            <p:cNvPr id="18" name="Straight Arrow Connector 17"/>
            <p:cNvCxnSpPr>
              <a:stCxn id="16" idx="3"/>
              <a:endCxn id="17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628931" y="44866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2-way SSL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953" y="5709542"/>
            <a:ext cx="581280" cy="58128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871744" y="2790698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encryption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71744" y="5695355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encryption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8524" y="5693854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signature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</p:spTree>
    <p:extLst>
      <p:ext uri="{BB962C8B-B14F-4D97-AF65-F5344CB8AC3E}">
        <p14:creationId xmlns:p14="http://schemas.microsoft.com/office/powerpoint/2010/main" val="289872375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vs 2-way SSL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409" y="2789558"/>
            <a:ext cx="581280" cy="581280"/>
          </a:xfrm>
          <a:prstGeom prst="rect">
            <a:avLst/>
          </a:prstGeom>
        </p:spPr>
      </p:pic>
      <p:grpSp>
        <p:nvGrpSpPr>
          <p:cNvPr id="5" name="Group 8"/>
          <p:cNvGrpSpPr/>
          <p:nvPr/>
        </p:nvGrpSpPr>
        <p:grpSpPr>
          <a:xfrm>
            <a:off x="2068198" y="1615440"/>
            <a:ext cx="6466390" cy="743712"/>
            <a:chOff x="2068198" y="1761744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  <p:cxnSp>
          <p:nvCxnSpPr>
            <p:cNvPr id="6" name="Straight Arrow Connector 5"/>
            <p:cNvCxnSpPr>
              <a:stCxn id="2" idx="3"/>
              <a:endCxn id="8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7" name="TextBox 6"/>
          <p:cNvSpPr txBox="1"/>
          <p:nvPr/>
        </p:nvSpPr>
        <p:spPr>
          <a:xfrm>
            <a:off x="4631979" y="15910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361" y="5685158"/>
            <a:ext cx="581280" cy="581280"/>
          </a:xfrm>
          <a:prstGeom prst="rect">
            <a:avLst/>
          </a:prstGeom>
        </p:spPr>
      </p:pic>
      <p:grpSp>
        <p:nvGrpSpPr>
          <p:cNvPr id="9" name="Group 14"/>
          <p:cNvGrpSpPr/>
          <p:nvPr/>
        </p:nvGrpSpPr>
        <p:grpSpPr>
          <a:xfrm>
            <a:off x="2065150" y="4511040"/>
            <a:ext cx="6466390" cy="743712"/>
            <a:chOff x="2068198" y="1761744"/>
            <a:chExt cx="6466390" cy="743712"/>
          </a:xfrm>
        </p:grpSpPr>
        <p:sp>
          <p:nvSpPr>
            <p:cNvPr id="16" name="Rectangle 15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  <p:cxnSp>
          <p:nvCxnSpPr>
            <p:cNvPr id="18" name="Straight Arrow Connector 17"/>
            <p:cNvCxnSpPr>
              <a:stCxn id="16" idx="3"/>
              <a:endCxn id="17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628931" y="44866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2-way SSL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953" y="5709542"/>
            <a:ext cx="581280" cy="5812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15198" y="2432304"/>
            <a:ext cx="21723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LESS SECURE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Phishing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Man-in-the-middle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12150" y="5227320"/>
            <a:ext cx="21723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MORE SECURE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Phishing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Man-in-the-middle</a:t>
            </a:r>
          </a:p>
        </p:txBody>
      </p:sp>
    </p:spTree>
    <p:extLst>
      <p:ext uri="{BB962C8B-B14F-4D97-AF65-F5344CB8AC3E}">
        <p14:creationId xmlns:p14="http://schemas.microsoft.com/office/powerpoint/2010/main" val="109507699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fld id="{86AD3DE2-BC5C-4E6B-AED0-00F882A9EDD7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/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6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>
                <a:tab pos="646104" algn="l"/>
                <a:tab pos="1292209" algn="l"/>
                <a:tab pos="1938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© Ravi Sandhu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6" y="6957462"/>
            <a:ext cx="4095383" cy="29785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13" tIns="40806" rIns="81613" bIns="40806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6" y="50194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vs 2-way SSL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409" y="2789558"/>
            <a:ext cx="581280" cy="581280"/>
          </a:xfrm>
          <a:prstGeom prst="rect">
            <a:avLst/>
          </a:prstGeom>
        </p:spPr>
      </p:pic>
      <p:grpSp>
        <p:nvGrpSpPr>
          <p:cNvPr id="5" name="Group 8"/>
          <p:cNvGrpSpPr/>
          <p:nvPr/>
        </p:nvGrpSpPr>
        <p:grpSpPr>
          <a:xfrm>
            <a:off x="2068198" y="1615440"/>
            <a:ext cx="6466390" cy="743712"/>
            <a:chOff x="2068198" y="1761744"/>
            <a:chExt cx="6466390" cy="743712"/>
          </a:xfrm>
        </p:grpSpPr>
        <p:sp>
          <p:nvSpPr>
            <p:cNvPr id="2" name="Rectangle 1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  <p:cxnSp>
          <p:nvCxnSpPr>
            <p:cNvPr id="6" name="Straight Arrow Connector 5"/>
            <p:cNvCxnSpPr>
              <a:stCxn id="2" idx="3"/>
              <a:endCxn id="8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7" name="TextBox 6"/>
          <p:cNvSpPr txBox="1"/>
          <p:nvPr/>
        </p:nvSpPr>
        <p:spPr>
          <a:xfrm>
            <a:off x="4631979" y="15910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1-way SSL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361" y="5685158"/>
            <a:ext cx="581280" cy="581280"/>
          </a:xfrm>
          <a:prstGeom prst="rect">
            <a:avLst/>
          </a:prstGeom>
        </p:spPr>
      </p:pic>
      <p:grpSp>
        <p:nvGrpSpPr>
          <p:cNvPr id="9" name="Group 14"/>
          <p:cNvGrpSpPr/>
          <p:nvPr/>
        </p:nvGrpSpPr>
        <p:grpSpPr>
          <a:xfrm>
            <a:off x="2065150" y="4511040"/>
            <a:ext cx="6466390" cy="743712"/>
            <a:chOff x="2068198" y="1761744"/>
            <a:chExt cx="6466390" cy="743712"/>
          </a:xfrm>
        </p:grpSpPr>
        <p:sp>
          <p:nvSpPr>
            <p:cNvPr id="16" name="Rectangle 15"/>
            <p:cNvSpPr/>
            <p:nvPr/>
          </p:nvSpPr>
          <p:spPr bwMode="auto">
            <a:xfrm>
              <a:off x="2068198" y="1764792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Client</a:t>
              </a:r>
            </a:p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(Browser)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7231510" y="1761744"/>
              <a:ext cx="1303078" cy="740664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Server</a:t>
              </a:r>
            </a:p>
          </p:txBody>
        </p:sp>
        <p:cxnSp>
          <p:nvCxnSpPr>
            <p:cNvPr id="18" name="Straight Arrow Connector 17"/>
            <p:cNvCxnSpPr>
              <a:stCxn id="16" idx="3"/>
              <a:endCxn id="17" idx="1"/>
            </p:cNvCxnSpPr>
            <p:nvPr/>
          </p:nvCxnSpPr>
          <p:spPr bwMode="auto">
            <a:xfrm flipV="1">
              <a:off x="3371276" y="2132076"/>
              <a:ext cx="3860234" cy="3048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002060"/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</p:grpSp>
      <p:sp>
        <p:nvSpPr>
          <p:cNvPr id="19" name="TextBox 18"/>
          <p:cNvSpPr txBox="1"/>
          <p:nvPr/>
        </p:nvSpPr>
        <p:spPr>
          <a:xfrm>
            <a:off x="4628931" y="44866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2-way SSL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953" y="5709542"/>
            <a:ext cx="581280" cy="5812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042074" y="2432304"/>
            <a:ext cx="25186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LESS SECURE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Phishing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Man-in-the-middle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MASS DEPLOYMENT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80811" y="5227320"/>
            <a:ext cx="283507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MORE SECURE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Phishing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Man-in-the-middle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MINIMAL DEPLOYMENT</a:t>
            </a:r>
          </a:p>
        </p:txBody>
      </p:sp>
    </p:spTree>
    <p:extLst>
      <p:ext uri="{BB962C8B-B14F-4D97-AF65-F5344CB8AC3E}">
        <p14:creationId xmlns:p14="http://schemas.microsoft.com/office/powerpoint/2010/main" val="28286222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932688" y="1572768"/>
            <a:ext cx="7470648" cy="896112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Client-less trumps client-full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Start-ups (SSL) trump committees (IPSEC)</a:t>
            </a:r>
          </a:p>
          <a:p>
            <a:pPr marL="107940" indent="0">
              <a:buSzPct val="100000"/>
              <a:buNone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190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buSzPct val="100000"/>
              <a:buFont typeface="Wingdings" panose="05000000000000000000" pitchFamily="2" charset="2"/>
              <a:buChar char="Ø"/>
            </a:pPr>
            <a:endParaRPr lang="en-US" altLang="en-US" sz="230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830" algn="l"/>
                <a:tab pos="1447659" algn="l"/>
                <a:tab pos="2171489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750CF001-D729-4812-84F1-FC0386616B58}" type="slidenum">
              <a:rPr kumimoji="0" lang="en-GB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kumimoji="0" lang="en-GB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525714" y="6904039"/>
            <a:ext cx="4687483" cy="338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1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The SSL Lesson</a:t>
            </a:r>
          </a:p>
        </p:txBody>
      </p:sp>
    </p:spTree>
    <p:extLst>
      <p:ext uri="{BB962C8B-B14F-4D97-AF65-F5344CB8AC3E}">
        <p14:creationId xmlns:p14="http://schemas.microsoft.com/office/powerpoint/2010/main" val="351802428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6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9407</TotalTime>
  <Words>304</Words>
  <Application>Microsoft Office PowerPoint</Application>
  <PresentationFormat>Custom</PresentationFormat>
  <Paragraphs>127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9</vt:i4>
      </vt:variant>
    </vt:vector>
  </HeadingPairs>
  <TitlesOfParts>
    <vt:vector size="23" baseType="lpstr">
      <vt:lpstr>Arial</vt:lpstr>
      <vt:lpstr>Bitstream Charter</vt:lpstr>
      <vt:lpstr>Calibri</vt:lpstr>
      <vt:lpstr>Calibri Light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ICS-Theme</vt:lpstr>
      <vt:lpstr>3_Default Design</vt:lpstr>
      <vt:lpstr>Module 2.2  Internet Security Protocols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1142</cp:revision>
  <cp:lastPrinted>2021-02-04T20:27:11Z</cp:lastPrinted>
  <dcterms:created xsi:type="dcterms:W3CDTF">2010-02-19T20:53:39Z</dcterms:created>
  <dcterms:modified xsi:type="dcterms:W3CDTF">2021-02-04T20:37:34Z</dcterms:modified>
</cp:coreProperties>
</file>