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387" r:id="rId5"/>
    <p:sldMasterId id="2147484400" r:id="rId6"/>
  </p:sldMasterIdLst>
  <p:notesMasterIdLst>
    <p:notesMasterId r:id="rId18"/>
  </p:notesMasterIdLst>
  <p:handoutMasterIdLst>
    <p:handoutMasterId r:id="rId19"/>
  </p:handoutMasterIdLst>
  <p:sldIdLst>
    <p:sldId id="256" r:id="rId7"/>
    <p:sldId id="396" r:id="rId8"/>
    <p:sldId id="397" r:id="rId9"/>
    <p:sldId id="406" r:id="rId10"/>
    <p:sldId id="408" r:id="rId11"/>
    <p:sldId id="407" r:id="rId12"/>
    <p:sldId id="410" r:id="rId13"/>
    <p:sldId id="409" r:id="rId14"/>
    <p:sldId id="411" r:id="rId15"/>
    <p:sldId id="412" r:id="rId16"/>
    <p:sldId id="413" r:id="rId17"/>
  </p:sldIdLst>
  <p:sldSz cx="10080625" cy="7559675"/>
  <p:notesSz cx="9296400" cy="7010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07" userDrawn="1">
          <p15:clr>
            <a:srgbClr val="A4A3A4"/>
          </p15:clr>
        </p15:guide>
        <p15:guide id="2" pos="258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1656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07"/>
        <p:guide pos="258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541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6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541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7188" y="533400"/>
            <a:ext cx="3500437" cy="262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0048" y="3329013"/>
            <a:ext cx="7436314" cy="315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1504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1504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ABA11-A19C-3E46-B99A-9DEC51A1F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211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27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28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31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0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10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39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712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12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86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845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4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9" y="304802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20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22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jpe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33227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2/11/2021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71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032" y="1738715"/>
            <a:ext cx="7929259" cy="1633315"/>
          </a:xfrm>
        </p:spPr>
        <p:txBody>
          <a:bodyPr/>
          <a:lstStyle/>
          <a:p>
            <a:r>
              <a:rPr lang="en-US" sz="2646" b="1" dirty="0">
                <a:solidFill>
                  <a:prstClr val="black"/>
                </a:solidFill>
              </a:rPr>
              <a:t>Module 2.3</a:t>
            </a:r>
            <a:br>
              <a:rPr lang="en-US" sz="2646" dirty="0"/>
            </a:br>
            <a:r>
              <a:rPr lang="en-US" sz="2646" b="1" dirty="0">
                <a:solidFill>
                  <a:prstClr val="black"/>
                </a:solidFill>
              </a:rPr>
              <a:t> SSL Architecture</a:t>
            </a:r>
            <a:br>
              <a:rPr lang="en-US" sz="2646" b="1" dirty="0">
                <a:solidFill>
                  <a:prstClr val="black"/>
                </a:solidFill>
              </a:rPr>
            </a:br>
            <a:endParaRPr lang="en-US" sz="154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469" y="3981428"/>
            <a:ext cx="7559675" cy="1633315"/>
          </a:xfrm>
        </p:spPr>
        <p:txBody>
          <a:bodyPr>
            <a:noAutofit/>
          </a:bodyPr>
          <a:lstStyle/>
          <a:p>
            <a:r>
              <a:rPr lang="en-US" sz="2646" dirty="0"/>
              <a:t>Ravi Sandhu</a:t>
            </a:r>
            <a:br>
              <a:rPr lang="en-US" sz="2646" dirty="0"/>
            </a:br>
            <a:endParaRPr lang="en-US" sz="2646" dirty="0"/>
          </a:p>
          <a:p>
            <a:r>
              <a:rPr lang="en-US" sz="2646" dirty="0"/>
              <a:t>Spring 2021</a:t>
            </a:r>
            <a:br>
              <a:rPr lang="en-US" sz="2646" dirty="0"/>
            </a:br>
            <a:endParaRPr lang="en-US" sz="2646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2005339" y="343243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5957" fontAlgn="auto">
              <a:spcAft>
                <a:spcPts val="0"/>
              </a:spcAft>
            </a:pPr>
            <a:r>
              <a:rPr lang="en-US" sz="264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pPr defTabSz="755957" fontAlgn="auto">
              <a:spcAft>
                <a:spcPts val="0"/>
              </a:spcAft>
            </a:pPr>
            <a:r>
              <a:rPr lang="en-US" sz="220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C23FAA-4118-4EA1-9A1A-7848FDB99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7"/>
    </mc:Choice>
    <mc:Fallback>
      <p:transition spd="slow" advTm="17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932514" y="1330760"/>
            <a:ext cx="8030423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4 steps by sender (reversed by receiver)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Fragmentation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Compression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MAC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Encryption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sz="3200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World-Leadi</a:t>
            </a:r>
            <a:r>
              <a:rPr lang="en-US" sz="1600" i="1" dirty="0"/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SSL Record Protocol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0895D2-8F74-49BF-A0A2-7CBAB87F9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4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29"/>
    </mc:Choice>
    <mc:Fallback>
      <p:transition spd="slow" advTm="29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353083" y="1538989"/>
            <a:ext cx="9273860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each SSL record contains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content type: 8 bits, only 4 defined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 err="1"/>
              <a:t>change_cipher_spec</a:t>
            </a:r>
            <a:endParaRPr lang="en-US" dirty="0"/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alert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handshake</a:t>
            </a:r>
          </a:p>
          <a:p>
            <a:pPr marL="1485900" lvl="2" indent="-514350"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en-US" dirty="0" err="1"/>
              <a:t>application_data</a:t>
            </a:r>
            <a:endParaRPr lang="en-US" dirty="0"/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protocol version number: 8 bits major, 8 bits minor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length: max 16K bytes (actually 2</a:t>
            </a:r>
            <a:r>
              <a:rPr lang="en-US" sz="2800" baseline="30000" dirty="0"/>
              <a:t>14</a:t>
            </a:r>
            <a:r>
              <a:rPr lang="en-US" sz="2800" dirty="0"/>
              <a:t>+2048)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data payload: optionally compressed and encrypted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message authentication code (MAC)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sz="3200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11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World-Leadi</a:t>
            </a:r>
            <a:r>
              <a:rPr lang="en-US" sz="1600" i="1" dirty="0"/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SSL Record Protocol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A10AA2-17A7-4A7E-BD23-F3500C20A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01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55"/>
    </mc:Choice>
    <mc:Fallback>
      <p:transition spd="slow" advTm="24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1638301" y="1403184"/>
            <a:ext cx="6978650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layered on top of TCP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SSL versions 1.0, 2.0, 3.0, 3.1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Netscape protocol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later refitted as IETF standard TLS (Transport Layer Security)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TLS 1.0 very close to SSL 3.1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Currently at TLS 1.3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sz="3200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32D141-96B9-4341-938F-A4FD83E92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3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733"/>
    </mc:Choice>
    <mc:Fallback>
      <p:transition spd="slow" advTm="122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1638301" y="1403184"/>
            <a:ext cx="6978650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application protocol independent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does not specify how application protocols add security with SSL</a:t>
            </a:r>
          </a:p>
          <a:p>
            <a:pPr marL="1054100" lvl="1" indent="-514350">
              <a:buSzPct val="100000"/>
              <a:buFont typeface="Wingdings" pitchFamily="2" charset="2"/>
              <a:buChar char="v"/>
            </a:pPr>
            <a:r>
              <a:rPr lang="en-US" sz="2800" dirty="0"/>
              <a:t>how to initiate SSL handshaking </a:t>
            </a:r>
          </a:p>
          <a:p>
            <a:pPr marL="1054100" lvl="1" indent="-514350">
              <a:buSzPct val="100000"/>
              <a:buFont typeface="Wingdings" pitchFamily="2" charset="2"/>
              <a:buChar char="v"/>
            </a:pPr>
            <a:r>
              <a:rPr lang="en-US" sz="2800" dirty="0"/>
              <a:t>how to interpret certificates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left to designers of upper layer protocols to figure out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sz="3200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04E4DB-14DA-470F-9C7E-D29369810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0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88"/>
    </mc:Choice>
    <mc:Fallback>
      <p:transition spd="slow" advTm="5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vs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 TCP Ports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3500" y="1619250"/>
            <a:ext cx="3810000" cy="4114800"/>
          </a:xfrm>
          <a:prstGeom prst="rect">
            <a:avLst/>
          </a:prstGeom>
          <a:noFill/>
          <a:ln/>
        </p:spPr>
        <p:txBody>
          <a:bodyPr/>
          <a:lstStyle/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https		443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ssmtp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465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snntp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	563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sldap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	636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spop3	995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295900" y="1619250"/>
            <a:ext cx="3810000" cy="4114800"/>
          </a:xfrm>
          <a:prstGeom prst="rect">
            <a:avLst/>
          </a:prstGeom>
          <a:noFill/>
          <a:ln/>
        </p:spPr>
        <p:txBody>
          <a:bodyPr/>
          <a:lstStyle/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ftp-data	889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ftps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	990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imaps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991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telnets	992</a:t>
            </a:r>
          </a:p>
          <a:p>
            <a:pPr marL="431800" marR="0" lvl="0" indent="-32385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ircs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		993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0AC710-B9FA-46D2-AF92-643973F47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76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81"/>
    </mc:Choice>
    <mc:Fallback>
      <p:transition spd="slow" advTm="65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1104523" y="1403184"/>
            <a:ext cx="7512428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peer entity authentication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data confidentiality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data authentication and integrity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compression/decompression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generation/distribution of session keys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sz="2800" dirty="0"/>
              <a:t>integrated into protocol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security parameter negotiation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sz="3200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Services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24B5ED-36E4-4B8F-8C7B-9A2C2D34A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0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563"/>
    </mc:Choice>
    <mc:Fallback>
      <p:transition spd="slow" advTm="139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Architecture</a:t>
            </a: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947642" y="1120370"/>
            <a:ext cx="8591550" cy="4495800"/>
            <a:chOff x="135" y="1248"/>
            <a:chExt cx="5412" cy="2832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432" y="1248"/>
              <a:ext cx="4848" cy="28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/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   </a:t>
              </a:r>
            </a:p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SSL Record Protocol</a:t>
              </a:r>
            </a:p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TCP</a:t>
              </a:r>
            </a:p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IP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240" y="2640"/>
              <a:ext cx="5280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35" y="1824"/>
              <a:ext cx="1141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SSL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Handshake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Protocol</a:t>
              </a: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296" y="1824"/>
              <a:ext cx="1246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SSL Change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Cipher Spec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Protocol</a:t>
              </a: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2592" y="1824"/>
              <a:ext cx="894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SSL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Alert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Protocol</a:t>
              </a: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3696" y="1824"/>
              <a:ext cx="617" cy="5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HTTP</a:t>
              </a:r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>
              <a:off x="240" y="3072"/>
              <a:ext cx="5280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240" y="3456"/>
              <a:ext cx="5280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240" y="1776"/>
              <a:ext cx="5280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>
              <a:off x="1296" y="1776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4387" y="1824"/>
              <a:ext cx="1160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Other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Application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Protocols</a:t>
              </a:r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2544" y="1776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3600" y="1776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4368" y="1776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795165-0812-4DDA-B9BC-0BBDB6AC1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8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3"/>
    </mc:Choice>
    <mc:Fallback>
      <p:transition spd="slow" advTm="20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Architecture</a:t>
            </a: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947642" y="1120370"/>
            <a:ext cx="8591550" cy="4495800"/>
            <a:chOff x="135" y="1248"/>
            <a:chExt cx="5412" cy="2832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432" y="1248"/>
              <a:ext cx="4848" cy="28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/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   </a:t>
              </a:r>
            </a:p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SSL Record Protocol</a:t>
              </a:r>
            </a:p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TCP</a:t>
              </a:r>
            </a:p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CC3399"/>
                </a:buClr>
                <a:buSzPct val="75000"/>
                <a:buFont typeface="Wingdings" pitchFamily="2" charset="2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IP</a:t>
              </a: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240" y="2640"/>
              <a:ext cx="5280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135" y="1824"/>
              <a:ext cx="1141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SSL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Handshake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Protocol</a:t>
              </a: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296" y="1824"/>
              <a:ext cx="1246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SSL Change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Cipher Spec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Protocol</a:t>
              </a: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2592" y="1824"/>
              <a:ext cx="894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SSL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Alert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Protocol</a:t>
              </a: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3696" y="1824"/>
              <a:ext cx="617" cy="5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HTTP</a:t>
              </a:r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>
              <a:off x="240" y="3072"/>
              <a:ext cx="5280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240" y="3456"/>
              <a:ext cx="5280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240" y="1776"/>
              <a:ext cx="5280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>
              <a:off x="1296" y="1776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4387" y="1824"/>
              <a:ext cx="1160" cy="7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Other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Application</a:t>
              </a:r>
            </a:p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Protocols</a:t>
              </a:r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2544" y="1776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3600" y="1776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4368" y="1776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24A4B1-5A00-4170-9024-01CBA7432F8A}"/>
              </a:ext>
            </a:extLst>
          </p:cNvPr>
          <p:cNvCxnSpPr/>
          <p:nvPr/>
        </p:nvCxnSpPr>
        <p:spPr bwMode="auto">
          <a:xfrm>
            <a:off x="947642" y="1585519"/>
            <a:ext cx="3821113" cy="0"/>
          </a:xfrm>
          <a:prstGeom prst="line">
            <a:avLst/>
          </a:prstGeom>
          <a:solidFill>
            <a:srgbClr val="00B8FF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036852-0F8C-439B-803E-A16A75AC778C}"/>
              </a:ext>
            </a:extLst>
          </p:cNvPr>
          <p:cNvCxnSpPr>
            <a:cxnSpLocks/>
          </p:cNvCxnSpPr>
          <p:nvPr/>
        </p:nvCxnSpPr>
        <p:spPr bwMode="auto">
          <a:xfrm>
            <a:off x="947642" y="1561750"/>
            <a:ext cx="0" cy="234892"/>
          </a:xfrm>
          <a:prstGeom prst="line">
            <a:avLst/>
          </a:prstGeom>
          <a:solidFill>
            <a:srgbClr val="00B8FF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98F968-A772-4C4E-8D1F-D9E4B44C566F}"/>
              </a:ext>
            </a:extLst>
          </p:cNvPr>
          <p:cNvCxnSpPr>
            <a:cxnSpLocks/>
          </p:cNvCxnSpPr>
          <p:nvPr/>
        </p:nvCxnSpPr>
        <p:spPr bwMode="auto">
          <a:xfrm>
            <a:off x="4791202" y="1561750"/>
            <a:ext cx="0" cy="234892"/>
          </a:xfrm>
          <a:prstGeom prst="line">
            <a:avLst/>
          </a:prstGeom>
          <a:solidFill>
            <a:srgbClr val="00B8FF"/>
          </a:soli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5BC11DF-DE42-4FE1-BD99-1AC9B7333451}"/>
              </a:ext>
            </a:extLst>
          </p:cNvPr>
          <p:cNvSpPr txBox="1"/>
          <p:nvPr/>
        </p:nvSpPr>
        <p:spPr>
          <a:xfrm>
            <a:off x="1752787" y="1204155"/>
            <a:ext cx="2075885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Complex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F0CAF0-9D74-4029-B0FE-B67AA23DFF4C}"/>
              </a:ext>
            </a:extLst>
          </p:cNvPr>
          <p:cNvSpPr txBox="1"/>
          <p:nvPr/>
        </p:nvSpPr>
        <p:spPr>
          <a:xfrm>
            <a:off x="1050146" y="3526990"/>
            <a:ext cx="2075885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Straightforward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4BC348-D531-4D78-8BCD-C802AD7910EE}"/>
              </a:ext>
            </a:extLst>
          </p:cNvPr>
          <p:cNvSpPr txBox="1"/>
          <p:nvPr/>
        </p:nvSpPr>
        <p:spPr>
          <a:xfrm>
            <a:off x="4528240" y="2120600"/>
            <a:ext cx="2075885" cy="76944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053961-2DD7-4C3B-8D2C-958DA2720CDF}"/>
              </a:ext>
            </a:extLst>
          </p:cNvPr>
          <p:cNvSpPr txBox="1"/>
          <p:nvPr/>
        </p:nvSpPr>
        <p:spPr>
          <a:xfrm>
            <a:off x="5073555" y="1412381"/>
            <a:ext cx="3964192" cy="40011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Security dictates silent failure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5134D6-E502-4D90-A04E-3E9B80DE2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56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679"/>
    </mc:Choice>
    <mc:Fallback>
      <p:transition spd="slow" advTm="218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280656" y="1122524"/>
            <a:ext cx="9225482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Handshake protocol: complicated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embodies key exchange &amp; authentication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runs in plaintext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10 message types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Change Cipher Spec protocol: straightforward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single 1 byte message with value 1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could be considered part of handshake protocol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transitions from plaintext to encrypted and </a:t>
            </a:r>
            <a:r>
              <a:rPr lang="en-US" dirty="0" err="1"/>
              <a:t>mac’ed</a:t>
            </a: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Record protocol: straightforward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fragment, compress, MAC, encrypt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uses 4 symmetric keys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Alert protocol: straightforward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2 byte messages</a:t>
            </a:r>
          </a:p>
          <a:p>
            <a:pPr marL="1054100" lvl="1" indent="-514350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1 byte alert level- fatal or warning; 1 byte alert code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1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31F49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SSL Architecture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F164A3-FF91-40E4-BE0F-91E951E5F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53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594"/>
    </mc:Choice>
    <mc:Fallback>
      <p:transition spd="slow" advTm="152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3140174" y="1330760"/>
            <a:ext cx="3797336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200" dirty="0"/>
              <a:t>4 symmetric keys</a:t>
            </a:r>
            <a:endParaRPr lang="en-US" sz="2800" dirty="0"/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sz="3200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World-Leadi</a:t>
            </a:r>
            <a:r>
              <a:rPr lang="en-US" sz="1600" i="1" dirty="0"/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SSL Record Protocol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05647" y="3145472"/>
            <a:ext cx="6466390" cy="743712"/>
            <a:chOff x="1805647" y="3145472"/>
            <a:chExt cx="6466390" cy="743712"/>
          </a:xfrm>
        </p:grpSpPr>
        <p:grpSp>
          <p:nvGrpSpPr>
            <p:cNvPr id="2" name="Group 1"/>
            <p:cNvGrpSpPr/>
            <p:nvPr/>
          </p:nvGrpSpPr>
          <p:grpSpPr>
            <a:xfrm>
              <a:off x="1805647" y="3145472"/>
              <a:ext cx="6466390" cy="743712"/>
              <a:chOff x="1805647" y="3145472"/>
              <a:chExt cx="6466390" cy="743712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1805647" y="3148520"/>
                <a:ext cx="1303078" cy="740664"/>
              </a:xfrm>
              <a:prstGeom prst="rect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</a:rPr>
                  <a:t>Client</a:t>
                </a:r>
              </a:p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lang="en-US" b="1" dirty="0">
                    <a:solidFill>
                      <a:srgbClr val="002060"/>
                    </a:solidFill>
                  </a:rPr>
                  <a:t>(Browser)</a:t>
                </a: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6968959" y="3145472"/>
                <a:ext cx="1303078" cy="740664"/>
              </a:xfrm>
              <a:prstGeom prst="rect">
                <a:avLst/>
              </a:prstGeom>
              <a:noFill/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45000"/>
                  <a:buFont typeface="Wingdings" charset="2"/>
                  <a:buNone/>
                  <a:tabLst/>
                </a:pPr>
                <a:r>
                  <a:rPr kumimoji="0" lang="en-US" sz="1800" b="1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</a:rPr>
                  <a:t>Server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108725" y="3389813"/>
              <a:ext cx="3867786" cy="255031"/>
              <a:chOff x="3108725" y="3398115"/>
              <a:chExt cx="3867786" cy="255031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3108725" y="3398115"/>
                <a:ext cx="3860234" cy="3048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3" name="Straight Arrow Connector 12"/>
              <p:cNvCxnSpPr/>
              <p:nvPr/>
            </p:nvCxnSpPr>
            <p:spPr bwMode="auto">
              <a:xfrm flipV="1">
                <a:off x="3116277" y="3650098"/>
                <a:ext cx="3860234" cy="3048"/>
              </a:xfrm>
              <a:prstGeom prst="straightConnector1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triangle" w="med" len="med"/>
                <a:tailEnd type="none"/>
              </a:ln>
              <a:effectLst/>
            </p:spPr>
          </p:cxnSp>
        </p:grpSp>
      </p:grpSp>
      <p:sp>
        <p:nvSpPr>
          <p:cNvPr id="6" name="TextBox 5"/>
          <p:cNvSpPr txBox="1"/>
          <p:nvPr/>
        </p:nvSpPr>
        <p:spPr>
          <a:xfrm>
            <a:off x="3308520" y="2625497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1 for MAC</a:t>
            </a:r>
          </a:p>
          <a:p>
            <a:r>
              <a:rPr lang="en-US" dirty="0"/>
              <a:t>Key 2 for encrypt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4727" y="3837146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 3 for MAC</a:t>
            </a:r>
          </a:p>
          <a:p>
            <a:r>
              <a:rPr lang="en-US" dirty="0"/>
              <a:t>Key 4 for encrypt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6F598A-A714-4481-827B-C733DD019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3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64"/>
    </mc:Choice>
    <mc:Fallback>
      <p:transition spd="slow" advTm="98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9546</TotalTime>
  <Words>462</Words>
  <Application>Microsoft Office PowerPoint</Application>
  <PresentationFormat>Custom</PresentationFormat>
  <Paragraphs>244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ICS-Theme</vt:lpstr>
      <vt:lpstr>3_Default Design</vt:lpstr>
      <vt:lpstr>Module 2.3  SSL Architecture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1149</cp:revision>
  <cp:lastPrinted>2021-02-04T21:21:56Z</cp:lastPrinted>
  <dcterms:created xsi:type="dcterms:W3CDTF">2010-02-19T20:53:39Z</dcterms:created>
  <dcterms:modified xsi:type="dcterms:W3CDTF">2021-02-11T23:27:09Z</dcterms:modified>
</cp:coreProperties>
</file>