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387" r:id="rId5"/>
    <p:sldMasterId id="2147484400" r:id="rId6"/>
  </p:sldMasterIdLst>
  <p:notesMasterIdLst>
    <p:notesMasterId r:id="rId18"/>
  </p:notesMasterIdLst>
  <p:handoutMasterIdLst>
    <p:handoutMasterId r:id="rId19"/>
  </p:handoutMasterIdLst>
  <p:sldIdLst>
    <p:sldId id="256" r:id="rId7"/>
    <p:sldId id="396" r:id="rId8"/>
    <p:sldId id="397" r:id="rId9"/>
    <p:sldId id="406" r:id="rId10"/>
    <p:sldId id="408" r:id="rId11"/>
    <p:sldId id="407" r:id="rId12"/>
    <p:sldId id="410" r:id="rId13"/>
    <p:sldId id="409" r:id="rId14"/>
    <p:sldId id="411" r:id="rId15"/>
    <p:sldId id="412" r:id="rId16"/>
    <p:sldId id="413" r:id="rId17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656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1ABA11-A19C-3E46-B99A-9DEC51A1FA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211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270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3280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312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104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399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712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125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868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4845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208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22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32271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71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032" y="1738715"/>
            <a:ext cx="7929259" cy="1633315"/>
          </a:xfrm>
        </p:spPr>
        <p:txBody>
          <a:bodyPr/>
          <a:lstStyle/>
          <a:p>
            <a:r>
              <a:rPr lang="en-US" sz="2646" b="1" dirty="0">
                <a:solidFill>
                  <a:prstClr val="black"/>
                </a:solidFill>
              </a:rPr>
              <a:t>Module 2.3</a:t>
            </a:r>
            <a:br>
              <a:rPr lang="en-US" sz="2646" dirty="0"/>
            </a:br>
            <a:r>
              <a:rPr lang="en-US" sz="2646" b="1" dirty="0">
                <a:solidFill>
                  <a:prstClr val="black"/>
                </a:solidFill>
              </a:rPr>
              <a:t> SSL Architecture</a:t>
            </a:r>
            <a:br>
              <a:rPr lang="en-US" sz="2646" b="1" dirty="0">
                <a:solidFill>
                  <a:prstClr val="black"/>
                </a:solidFill>
              </a:rPr>
            </a:br>
            <a:endParaRPr lang="en-US" sz="1543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7469" y="3981428"/>
            <a:ext cx="7559675" cy="1633315"/>
          </a:xfrm>
        </p:spPr>
        <p:txBody>
          <a:bodyPr>
            <a:noAutofit/>
          </a:bodyPr>
          <a:lstStyle/>
          <a:p>
            <a:r>
              <a:rPr lang="en-US" sz="2646" dirty="0"/>
              <a:t>Ravi Sandhu</a:t>
            </a:r>
            <a:br>
              <a:rPr lang="en-US" sz="2646" dirty="0"/>
            </a:br>
            <a:endParaRPr lang="en-US" sz="2646" dirty="0"/>
          </a:p>
          <a:p>
            <a:r>
              <a:rPr lang="en-US" sz="2646" dirty="0"/>
              <a:t>Spring 2021</a:t>
            </a:r>
            <a:br>
              <a:rPr lang="en-US" sz="2646" dirty="0"/>
            </a:br>
            <a:endParaRPr lang="en-US" sz="2646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2005339" y="343243"/>
            <a:ext cx="5437523" cy="509516"/>
          </a:xfrm>
          <a:prstGeom prst="rect">
            <a:avLst/>
          </a:prstGeom>
        </p:spPr>
        <p:txBody>
          <a:bodyPr vert="horz" lIns="100796" tIns="50398" rIns="100796" bIns="5039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55957" fontAlgn="auto">
              <a:spcAft>
                <a:spcPts val="0"/>
              </a:spcAft>
            </a:pPr>
            <a:r>
              <a:rPr lang="en-US" sz="264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pPr defTabSz="755957" fontAlgn="auto">
              <a:spcAft>
                <a:spcPts val="0"/>
              </a:spcAft>
            </a:pPr>
            <a:r>
              <a:rPr lang="en-US" sz="220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32514" y="1330760"/>
            <a:ext cx="8030423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4 steps by sender (reversed by receiver)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Fragmentation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Compression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MAC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SSL Record Protocol</a:t>
            </a:r>
          </a:p>
        </p:txBody>
      </p:sp>
    </p:spTree>
    <p:extLst>
      <p:ext uri="{BB962C8B-B14F-4D97-AF65-F5344CB8AC3E}">
        <p14:creationId xmlns:p14="http://schemas.microsoft.com/office/powerpoint/2010/main" val="1636948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353083" y="1538989"/>
            <a:ext cx="927386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each SSL record contains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content type: 8 bits, only 4 defined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change_cipher_spec</a:t>
            </a:r>
            <a:endParaRPr lang="en-US" dirty="0"/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alert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handshake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application_data</a:t>
            </a:r>
            <a:endParaRPr lang="en-US" dirty="0"/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protocol version number: 8 bits major, 8 bits minor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length: max 16K bytes (actually 2</a:t>
            </a:r>
            <a:r>
              <a:rPr lang="en-US" sz="2800" baseline="30000" dirty="0"/>
              <a:t>14</a:t>
            </a:r>
            <a:r>
              <a:rPr lang="en-US" sz="2800" dirty="0"/>
              <a:t>+2048)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data payload: optionally compressed and encrypted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message authentication code (MAC)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SSL Record Protocol</a:t>
            </a:r>
          </a:p>
        </p:txBody>
      </p:sp>
    </p:spTree>
    <p:extLst>
      <p:ext uri="{BB962C8B-B14F-4D97-AF65-F5344CB8AC3E}">
        <p14:creationId xmlns:p14="http://schemas.microsoft.com/office/powerpoint/2010/main" val="165660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638301" y="1403184"/>
            <a:ext cx="697865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layered on top of TCP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SSL versions 1.0, 2.0, 3.0, 3.1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Netscape protocol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later refitted as IETF standard TLS (Transport Layer Security)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TLS 1.0 very close to SSL 3.1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Currently at TLS 1.3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</a:t>
            </a:r>
          </a:p>
        </p:txBody>
      </p:sp>
    </p:spTree>
    <p:extLst>
      <p:ext uri="{BB962C8B-B14F-4D97-AF65-F5344CB8AC3E}">
        <p14:creationId xmlns:p14="http://schemas.microsoft.com/office/powerpoint/2010/main" val="21587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638301" y="1403184"/>
            <a:ext cx="697865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application protocol independent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does not specify how application protocols add security with SSL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/>
              <a:t>how to initiate SSL handshaking 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/>
              <a:t>how to interpret certificates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left to designers of upper layer protocols to figure out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</a:t>
            </a:r>
          </a:p>
        </p:txBody>
      </p:sp>
    </p:spTree>
    <p:extLst>
      <p:ext uri="{BB962C8B-B14F-4D97-AF65-F5344CB8AC3E}">
        <p14:creationId xmlns:p14="http://schemas.microsoft.com/office/powerpoint/2010/main" val="3168208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vs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TCP Ports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333500" y="1619250"/>
            <a:ext cx="38100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https		443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ssmtp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465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snntp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	563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sldap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	636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spop3	995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5295900" y="1619250"/>
            <a:ext cx="38100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ftp-data	889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ftps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	990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imaps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991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telnets	992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ircs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	993</a:t>
            </a:r>
          </a:p>
        </p:txBody>
      </p:sp>
    </p:spTree>
    <p:extLst>
      <p:ext uri="{BB962C8B-B14F-4D97-AF65-F5344CB8AC3E}">
        <p14:creationId xmlns:p14="http://schemas.microsoft.com/office/powerpoint/2010/main" val="129687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104523" y="1403184"/>
            <a:ext cx="7512428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peer entity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data confidentiality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data authentication and integrity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compression/decompression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generation/distribution of session keys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integrated into protocol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security parameter negotiation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Services</a:t>
            </a:r>
          </a:p>
        </p:txBody>
      </p:sp>
    </p:spTree>
    <p:extLst>
      <p:ext uri="{BB962C8B-B14F-4D97-AF65-F5344CB8AC3E}">
        <p14:creationId xmlns:p14="http://schemas.microsoft.com/office/powerpoint/2010/main" val="150480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Architecture</a:t>
            </a:r>
          </a:p>
        </p:txBody>
      </p: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947642" y="1120370"/>
            <a:ext cx="8591550" cy="4495800"/>
            <a:chOff x="135" y="1248"/>
            <a:chExt cx="5412" cy="2832"/>
          </a:xfrm>
        </p:grpSpPr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>
              <a:off x="432" y="1248"/>
              <a:ext cx="4848" cy="28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  </a:t>
              </a: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SSL Record Protocol</a:t>
              </a: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TCP</a:t>
              </a: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IP</a:t>
              </a:r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240" y="2640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135" y="1824"/>
              <a:ext cx="1141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SSL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Handshake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Protocol</a:t>
              </a:r>
            </a:p>
          </p:txBody>
        </p:sp>
        <p:sp>
          <p:nvSpPr>
            <p:cNvPr id="14" name="Text Box 7"/>
            <p:cNvSpPr txBox="1">
              <a:spLocks noChangeArrowheads="1"/>
            </p:cNvSpPr>
            <p:nvPr/>
          </p:nvSpPr>
          <p:spPr bwMode="auto">
            <a:xfrm>
              <a:off x="1296" y="1824"/>
              <a:ext cx="1246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SSL Change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Cipher Spec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Protocol</a:t>
              </a:r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2592" y="1824"/>
              <a:ext cx="894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SSL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Alert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Protocol</a:t>
              </a:r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3696" y="1824"/>
              <a:ext cx="617" cy="5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HTTP</a:t>
              </a:r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>
              <a:off x="240" y="3072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240" y="3456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>
              <a:off x="240" y="1776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>
              <a:off x="1296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4387" y="1824"/>
              <a:ext cx="1160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Other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Application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Protocols</a:t>
              </a:r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>
              <a:off x="2544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3" name="Line 16"/>
            <p:cNvSpPr>
              <a:spLocks noChangeShapeType="1"/>
            </p:cNvSpPr>
            <p:nvPr/>
          </p:nvSpPr>
          <p:spPr bwMode="auto">
            <a:xfrm>
              <a:off x="3600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4368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986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Architecture</a:t>
            </a:r>
          </a:p>
        </p:txBody>
      </p: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947642" y="1120370"/>
            <a:ext cx="8591550" cy="4495800"/>
            <a:chOff x="135" y="1248"/>
            <a:chExt cx="5412" cy="2832"/>
          </a:xfrm>
        </p:grpSpPr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>
              <a:off x="432" y="1248"/>
              <a:ext cx="4848" cy="28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  </a:t>
              </a: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SSL Record Protocol</a:t>
              </a: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TCP</a:t>
              </a:r>
            </a:p>
            <a:p>
              <a:pPr marL="342900" marR="0" lvl="0" indent="-342900" algn="ct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CC3399"/>
                </a:buClr>
                <a:buSzPct val="75000"/>
                <a:buFont typeface="Wingdings" pitchFamily="2" charset="2"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IP</a:t>
              </a:r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240" y="2640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135" y="1824"/>
              <a:ext cx="1141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SSL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Handshake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Protocol</a:t>
              </a:r>
            </a:p>
          </p:txBody>
        </p:sp>
        <p:sp>
          <p:nvSpPr>
            <p:cNvPr id="14" name="Text Box 7"/>
            <p:cNvSpPr txBox="1">
              <a:spLocks noChangeArrowheads="1"/>
            </p:cNvSpPr>
            <p:nvPr/>
          </p:nvSpPr>
          <p:spPr bwMode="auto">
            <a:xfrm>
              <a:off x="1296" y="1824"/>
              <a:ext cx="1246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SSL Change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Cipher Spec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Protocol</a:t>
              </a:r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2592" y="1824"/>
              <a:ext cx="894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SSL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Alert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Protocol</a:t>
              </a:r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3696" y="1824"/>
              <a:ext cx="617" cy="5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HTTP</a:t>
              </a:r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>
              <a:off x="240" y="3072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240" y="3456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>
              <a:off x="240" y="1776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>
              <a:off x="1296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4387" y="1824"/>
              <a:ext cx="1160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Other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Application</a:t>
              </a:r>
            </a:p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Protocols</a:t>
              </a:r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>
              <a:off x="2544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3" name="Line 16"/>
            <p:cNvSpPr>
              <a:spLocks noChangeShapeType="1"/>
            </p:cNvSpPr>
            <p:nvPr/>
          </p:nvSpPr>
          <p:spPr bwMode="auto">
            <a:xfrm>
              <a:off x="3600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4368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524A4B1-5A00-4170-9024-01CBA7432F8A}"/>
              </a:ext>
            </a:extLst>
          </p:cNvPr>
          <p:cNvCxnSpPr/>
          <p:nvPr/>
        </p:nvCxnSpPr>
        <p:spPr bwMode="auto">
          <a:xfrm>
            <a:off x="947642" y="1585519"/>
            <a:ext cx="3821113" cy="0"/>
          </a:xfrm>
          <a:prstGeom prst="line">
            <a:avLst/>
          </a:prstGeom>
          <a:solidFill>
            <a:srgbClr val="00B8FF"/>
          </a:solidFill>
          <a:ln w="444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D036852-0F8C-439B-803E-A16A75AC778C}"/>
              </a:ext>
            </a:extLst>
          </p:cNvPr>
          <p:cNvCxnSpPr>
            <a:cxnSpLocks/>
          </p:cNvCxnSpPr>
          <p:nvPr/>
        </p:nvCxnSpPr>
        <p:spPr bwMode="auto">
          <a:xfrm>
            <a:off x="947642" y="1561750"/>
            <a:ext cx="0" cy="234892"/>
          </a:xfrm>
          <a:prstGeom prst="line">
            <a:avLst/>
          </a:prstGeom>
          <a:solidFill>
            <a:srgbClr val="00B8FF"/>
          </a:solidFill>
          <a:ln w="444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98F968-A772-4C4E-8D1F-D9E4B44C566F}"/>
              </a:ext>
            </a:extLst>
          </p:cNvPr>
          <p:cNvCxnSpPr>
            <a:cxnSpLocks/>
          </p:cNvCxnSpPr>
          <p:nvPr/>
        </p:nvCxnSpPr>
        <p:spPr bwMode="auto">
          <a:xfrm>
            <a:off x="4791202" y="1561750"/>
            <a:ext cx="0" cy="234892"/>
          </a:xfrm>
          <a:prstGeom prst="line">
            <a:avLst/>
          </a:prstGeom>
          <a:solidFill>
            <a:srgbClr val="00B8FF"/>
          </a:solidFill>
          <a:ln w="444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F5BC11DF-DE42-4FE1-BD99-1AC9B7333451}"/>
              </a:ext>
            </a:extLst>
          </p:cNvPr>
          <p:cNvSpPr txBox="1"/>
          <p:nvPr/>
        </p:nvSpPr>
        <p:spPr>
          <a:xfrm>
            <a:off x="1752787" y="1204155"/>
            <a:ext cx="2075885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Complex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FF0CAF0-9D74-4029-B0FE-B67AA23DFF4C}"/>
              </a:ext>
            </a:extLst>
          </p:cNvPr>
          <p:cNvSpPr txBox="1"/>
          <p:nvPr/>
        </p:nvSpPr>
        <p:spPr>
          <a:xfrm>
            <a:off x="1050146" y="3526990"/>
            <a:ext cx="2075885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Straightforward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04BC348-D531-4D78-8BCD-C802AD7910EE}"/>
              </a:ext>
            </a:extLst>
          </p:cNvPr>
          <p:cNvSpPr txBox="1"/>
          <p:nvPr/>
        </p:nvSpPr>
        <p:spPr>
          <a:xfrm>
            <a:off x="4528240" y="2120600"/>
            <a:ext cx="2075885" cy="769441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053961-2DD7-4C3B-8D2C-958DA2720CDF}"/>
              </a:ext>
            </a:extLst>
          </p:cNvPr>
          <p:cNvSpPr txBox="1"/>
          <p:nvPr/>
        </p:nvSpPr>
        <p:spPr>
          <a:xfrm>
            <a:off x="5073555" y="1412381"/>
            <a:ext cx="3964192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Security dictates silent failure</a:t>
            </a:r>
          </a:p>
        </p:txBody>
      </p:sp>
    </p:spTree>
    <p:extLst>
      <p:ext uri="{BB962C8B-B14F-4D97-AF65-F5344CB8AC3E}">
        <p14:creationId xmlns:p14="http://schemas.microsoft.com/office/powerpoint/2010/main" val="2018656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6" y="1122524"/>
            <a:ext cx="922548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Handshake protocol: complicated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embodies key exchange &amp; authentication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runs in plaintext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10 message types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Change Cipher Spec protocol: straightforward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single 1 byte message with value 1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could be considered part of handshake protocol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transitions from plaintext to encrypted and </a:t>
            </a:r>
            <a:r>
              <a:rPr lang="en-US" dirty="0" err="1"/>
              <a:t>mac’ed</a:t>
            </a: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Record protocol: straightforward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fragment, compress, MAC, encrypt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uses 4 symmetric keys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Alert protocol: straightforward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2 byte messages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1 byte alert level- fatal or warning; 1 byte alert code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Architecture</a:t>
            </a:r>
          </a:p>
        </p:txBody>
      </p:sp>
    </p:spTree>
    <p:extLst>
      <p:ext uri="{BB962C8B-B14F-4D97-AF65-F5344CB8AC3E}">
        <p14:creationId xmlns:p14="http://schemas.microsoft.com/office/powerpoint/2010/main" val="1749353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3140174" y="1330760"/>
            <a:ext cx="3797336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4 symmetric keys</a:t>
            </a:r>
            <a:endParaRPr lang="en-US" sz="28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SSL Record Protocol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05647" y="3145472"/>
            <a:ext cx="6466390" cy="743712"/>
            <a:chOff x="1805647" y="3145472"/>
            <a:chExt cx="6466390" cy="743712"/>
          </a:xfrm>
        </p:grpSpPr>
        <p:grpSp>
          <p:nvGrpSpPr>
            <p:cNvPr id="2" name="Group 1"/>
            <p:cNvGrpSpPr/>
            <p:nvPr/>
          </p:nvGrpSpPr>
          <p:grpSpPr>
            <a:xfrm>
              <a:off x="1805647" y="3145472"/>
              <a:ext cx="6466390" cy="743712"/>
              <a:chOff x="1805647" y="3145472"/>
              <a:chExt cx="6466390" cy="743712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1805647" y="3148520"/>
                <a:ext cx="1303078" cy="740664"/>
              </a:xfrm>
              <a:prstGeom prst="rect">
                <a:avLst/>
              </a:prstGeom>
              <a:noFill/>
              <a:ln w="381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800" b="1" i="0" u="none" strike="noStrike" cap="none" normalizeH="0" baseline="0" dirty="0">
                    <a:ln>
                      <a:noFill/>
                    </a:ln>
                    <a:solidFill>
                      <a:srgbClr val="002060"/>
                    </a:solidFill>
                    <a:effectLst/>
                  </a:rPr>
                  <a:t>Client</a:t>
                </a:r>
              </a:p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lang="en-US" b="1" dirty="0">
                    <a:solidFill>
                      <a:srgbClr val="002060"/>
                    </a:solidFill>
                  </a:rPr>
                  <a:t>(Browser)</a:t>
                </a:r>
                <a:endPara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6968959" y="3145472"/>
                <a:ext cx="1303078" cy="740664"/>
              </a:xfrm>
              <a:prstGeom prst="rect">
                <a:avLst/>
              </a:prstGeom>
              <a:noFill/>
              <a:ln w="381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800" b="1" i="0" u="none" strike="noStrike" cap="none" normalizeH="0" baseline="0" dirty="0">
                    <a:ln>
                      <a:noFill/>
                    </a:ln>
                    <a:solidFill>
                      <a:srgbClr val="002060"/>
                    </a:solidFill>
                    <a:effectLst/>
                  </a:rPr>
                  <a:t>Server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3108725" y="3389813"/>
              <a:ext cx="3867786" cy="255031"/>
              <a:chOff x="3108725" y="3398115"/>
              <a:chExt cx="3867786" cy="255031"/>
            </a:xfrm>
          </p:grpSpPr>
          <p:cxnSp>
            <p:nvCxnSpPr>
              <p:cNvPr id="11" name="Straight Arrow Connector 10"/>
              <p:cNvCxnSpPr/>
              <p:nvPr/>
            </p:nvCxnSpPr>
            <p:spPr bwMode="auto">
              <a:xfrm flipV="1">
                <a:off x="3108725" y="3398115"/>
                <a:ext cx="3860234" cy="3048"/>
              </a:xfrm>
              <a:prstGeom prst="straightConnector1">
                <a:avLst/>
              </a:prstGeom>
              <a:solidFill>
                <a:srgbClr val="00B8FF"/>
              </a:solidFill>
              <a:ln w="381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13" name="Straight Arrow Connector 12"/>
              <p:cNvCxnSpPr/>
              <p:nvPr/>
            </p:nvCxnSpPr>
            <p:spPr bwMode="auto">
              <a:xfrm flipV="1">
                <a:off x="3116277" y="3650098"/>
                <a:ext cx="3860234" cy="3048"/>
              </a:xfrm>
              <a:prstGeom prst="straightConnector1">
                <a:avLst/>
              </a:prstGeom>
              <a:solidFill>
                <a:srgbClr val="00B8FF"/>
              </a:solidFill>
              <a:ln w="38100" cap="flat" cmpd="sng" algn="ctr">
                <a:solidFill>
                  <a:srgbClr val="002060"/>
                </a:solidFill>
                <a:prstDash val="solid"/>
                <a:round/>
                <a:headEnd type="triangle" w="med" len="med"/>
                <a:tailEnd type="none"/>
              </a:ln>
              <a:effectLst/>
            </p:spPr>
          </p:cxnSp>
        </p:grpSp>
      </p:grpSp>
      <p:sp>
        <p:nvSpPr>
          <p:cNvPr id="6" name="TextBox 5"/>
          <p:cNvSpPr txBox="1"/>
          <p:nvPr/>
        </p:nvSpPr>
        <p:spPr>
          <a:xfrm>
            <a:off x="3308520" y="2625497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 1 for MAC</a:t>
            </a:r>
          </a:p>
          <a:p>
            <a:r>
              <a:rPr lang="en-US" dirty="0"/>
              <a:t>Key 2 for encrypt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54727" y="3837146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 3 for MAC</a:t>
            </a:r>
          </a:p>
          <a:p>
            <a:r>
              <a:rPr lang="en-US" dirty="0"/>
              <a:t>Key 4 for encrypt</a:t>
            </a:r>
          </a:p>
        </p:txBody>
      </p:sp>
    </p:spTree>
    <p:extLst>
      <p:ext uri="{BB962C8B-B14F-4D97-AF65-F5344CB8AC3E}">
        <p14:creationId xmlns:p14="http://schemas.microsoft.com/office/powerpoint/2010/main" val="326133146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6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9490</TotalTime>
  <Words>462</Words>
  <Application>Microsoft Office PowerPoint</Application>
  <PresentationFormat>Custom</PresentationFormat>
  <Paragraphs>244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6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ICS-Theme</vt:lpstr>
      <vt:lpstr>3_Default Design</vt:lpstr>
      <vt:lpstr>Module 2.3  SSL Architecture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1145</cp:revision>
  <cp:lastPrinted>2021-02-04T21:21:56Z</cp:lastPrinted>
  <dcterms:created xsi:type="dcterms:W3CDTF">2010-02-19T20:53:39Z</dcterms:created>
  <dcterms:modified xsi:type="dcterms:W3CDTF">2021-02-11T22:30:16Z</dcterms:modified>
</cp:coreProperties>
</file>