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387" r:id="rId5"/>
    <p:sldMasterId id="2147484400" r:id="rId6"/>
  </p:sldMasterIdLst>
  <p:notesMasterIdLst>
    <p:notesMasterId r:id="rId25"/>
  </p:notesMasterIdLst>
  <p:handoutMasterIdLst>
    <p:handoutMasterId r:id="rId26"/>
  </p:handoutMasterIdLst>
  <p:sldIdLst>
    <p:sldId id="256" r:id="rId7"/>
    <p:sldId id="415" r:id="rId8"/>
    <p:sldId id="275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8" r:id="rId21"/>
    <p:sldId id="429" r:id="rId22"/>
    <p:sldId id="406" r:id="rId23"/>
    <p:sldId id="407" r:id="rId24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1656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21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27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8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1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39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7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12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86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84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2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60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3227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85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7169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3.1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 Access Matrix Model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0606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57" fontAlgn="auto">
              <a:spcAft>
                <a:spcPts val="0"/>
              </a:spcAft>
            </a:pPr>
            <a:r>
              <a:rPr lang="en-US" sz="264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pPr defTabSz="755957" fontAlgn="auto">
              <a:spcAft>
                <a:spcPts val="0"/>
              </a:spcAft>
            </a:pPr>
            <a:r>
              <a:rPr lang="en-US" sz="22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AC80471-88D7-4DE9-B730-C0514791A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1"/>
    </mc:Choice>
    <mc:Fallback xmlns="">
      <p:transition spd="slow" advTm="2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Matrix Model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2587625" y="2247900"/>
            <a:ext cx="5588000" cy="32258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4" name="Line 4"/>
          <p:cNvSpPr>
            <a:spLocks noChangeShapeType="1"/>
          </p:cNvSpPr>
          <p:nvPr/>
        </p:nvSpPr>
        <p:spPr bwMode="auto">
          <a:xfrm>
            <a:off x="2562225" y="2679700"/>
            <a:ext cx="563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2041525" y="2844800"/>
            <a:ext cx="347663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</a:t>
            </a: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2562225" y="3429000"/>
            <a:ext cx="563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4100513" y="2692400"/>
            <a:ext cx="735012" cy="685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 w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own</a:t>
            </a: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>
            <a:off x="2562225" y="3975100"/>
            <a:ext cx="563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2041525" y="4140200"/>
            <a:ext cx="414338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</a:t>
            </a:r>
          </a:p>
        </p:txBody>
      </p:sp>
      <p:sp>
        <p:nvSpPr>
          <p:cNvPr id="50" name="Line 10"/>
          <p:cNvSpPr>
            <a:spLocks noChangeShapeType="1"/>
          </p:cNvSpPr>
          <p:nvPr/>
        </p:nvSpPr>
        <p:spPr bwMode="auto">
          <a:xfrm>
            <a:off x="2562225" y="4660900"/>
            <a:ext cx="563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4327525" y="1778000"/>
            <a:ext cx="312738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</a:t>
            </a:r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>
            <a:off x="4086225" y="2222500"/>
            <a:ext cx="0" cy="3276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4848225" y="2222500"/>
            <a:ext cx="0" cy="3276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>
            <a:off x="1177925" y="2768600"/>
            <a:ext cx="330200" cy="2590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</a:t>
            </a:r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>
            <a:off x="4022725" y="1320800"/>
            <a:ext cx="3427413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Objects (and Subjects)</a:t>
            </a:r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>
            <a:off x="2562225" y="1536700"/>
            <a:ext cx="1371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7" name="Line 17"/>
          <p:cNvSpPr>
            <a:spLocks noChangeShapeType="1"/>
          </p:cNvSpPr>
          <p:nvPr/>
        </p:nvSpPr>
        <p:spPr bwMode="auto">
          <a:xfrm>
            <a:off x="7426325" y="1536700"/>
            <a:ext cx="1524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8" name="Line 18"/>
          <p:cNvSpPr>
            <a:spLocks noChangeShapeType="1"/>
          </p:cNvSpPr>
          <p:nvPr/>
        </p:nvSpPr>
        <p:spPr bwMode="auto">
          <a:xfrm>
            <a:off x="1343025" y="2298700"/>
            <a:ext cx="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9" name="Line 19"/>
          <p:cNvSpPr>
            <a:spLocks noChangeShapeType="1"/>
          </p:cNvSpPr>
          <p:nvPr/>
        </p:nvSpPr>
        <p:spPr bwMode="auto">
          <a:xfrm>
            <a:off x="1330325" y="5524500"/>
            <a:ext cx="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6130925" y="1765300"/>
            <a:ext cx="414338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</a:t>
            </a:r>
          </a:p>
        </p:txBody>
      </p:sp>
      <p:sp>
        <p:nvSpPr>
          <p:cNvPr id="61" name="Line 21"/>
          <p:cNvSpPr>
            <a:spLocks noChangeShapeType="1"/>
          </p:cNvSpPr>
          <p:nvPr/>
        </p:nvSpPr>
        <p:spPr bwMode="auto">
          <a:xfrm>
            <a:off x="5635625" y="2247900"/>
            <a:ext cx="0" cy="3276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2" name="Line 22"/>
          <p:cNvSpPr>
            <a:spLocks noChangeShapeType="1"/>
          </p:cNvSpPr>
          <p:nvPr/>
        </p:nvSpPr>
        <p:spPr bwMode="auto">
          <a:xfrm>
            <a:off x="7058025" y="2247900"/>
            <a:ext cx="0" cy="3276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>
            <a:off x="5851525" y="2806700"/>
            <a:ext cx="105886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parent</a:t>
            </a:r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>
            <a:off x="4100513" y="3987800"/>
            <a:ext cx="735012" cy="685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 w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own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046CE8-E0C3-4719-8C72-202B88C58007}"/>
              </a:ext>
            </a:extLst>
          </p:cNvPr>
          <p:cNvSpPr txBox="1"/>
          <p:nvPr/>
        </p:nvSpPr>
        <p:spPr>
          <a:xfrm>
            <a:off x="2962671" y="5880963"/>
            <a:ext cx="4463649" cy="70788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Operational rights: r, w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</a:rPr>
              <a:t>Administrative rights: own, parent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1F4D64-398C-4EE4-946B-B47A97011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83"/>
    </mc:Choice>
    <mc:Fallback xmlns="">
      <p:transition spd="slow" advTm="5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POLICY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Access Matrix</a:t>
            </a:r>
          </a:p>
          <a:p>
            <a:pPr>
              <a:buSzPct val="90000"/>
              <a:buFont typeface="Wingdings" pitchFamily="2" charset="2"/>
              <a:buChar char="Ø"/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ENFORCEMENT (aka Mechanism)</a:t>
            </a:r>
          </a:p>
          <a:p>
            <a:pPr marL="996950" lvl="1" indent="-457200">
              <a:buSzPct val="900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Access Control Lists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Capabilities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Relations</a:t>
            </a: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anose="05000000000000000000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anose="05000000000000000000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anose="05000000000000000000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 vs Enforcement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58B4DA-D250-4D03-81EB-83488967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01"/>
    </mc:Choice>
    <mc:Fallback xmlns="">
      <p:transition spd="slow" advTm="9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Control Lists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40000" y="1514475"/>
            <a:ext cx="1625600" cy="19018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482600" marR="0" lvl="0" indent="-482600" algn="l" defTabSz="457200" rtl="0" eaLnBrk="1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</a:t>
            </a:r>
          </a:p>
          <a:p>
            <a:pPr marL="482600" marR="0" lvl="0" indent="-482600" algn="l" defTabSz="457200" rtl="0" eaLnBrk="1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U:r</a:t>
            </a:r>
          </a:p>
          <a:p>
            <a:pPr marL="482600" marR="0" lvl="0" indent="-482600" algn="l" defTabSz="457200" rtl="0" eaLnBrk="1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U:w</a:t>
            </a:r>
          </a:p>
          <a:p>
            <a:pPr marL="482600" marR="0" lvl="0" indent="-482600" algn="l" defTabSz="457200" rtl="0" eaLnBrk="1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U:own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527300" y="1958975"/>
            <a:ext cx="1663700" cy="1473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880100" y="1539875"/>
            <a:ext cx="1625600" cy="23542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482600" marR="0" lvl="0" indent="-482600" algn="l" defTabSz="457200" rtl="0" eaLnBrk="1" fontAlgn="base" latinLnBrk="0" hangingPunct="1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G</a:t>
            </a:r>
          </a:p>
          <a:p>
            <a:pPr marL="482600" marR="0" lvl="0" indent="-482600" algn="l" defTabSz="457200" rtl="0" eaLnBrk="1" fontAlgn="base" latinLnBrk="0" hangingPunct="1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U:r</a:t>
            </a:r>
          </a:p>
          <a:p>
            <a:pPr marL="482600" marR="0" lvl="0" indent="-482600" algn="l" defTabSz="457200" rtl="0" eaLnBrk="1" fontAlgn="base" latinLnBrk="0" hangingPunct="1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V:r</a:t>
            </a:r>
          </a:p>
          <a:p>
            <a:pPr marL="482600" marR="0" lvl="0" indent="-482600" algn="l" defTabSz="457200" rtl="0" eaLnBrk="1" fontAlgn="base" latinLnBrk="0" hangingPunct="1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V:w</a:t>
            </a:r>
          </a:p>
          <a:p>
            <a:pPr marL="482600" marR="0" lvl="0" indent="-482600" algn="l" defTabSz="457200" rtl="0" eaLnBrk="1" fontAlgn="base" latinLnBrk="0" hangingPunct="1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V:own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867400" y="1984374"/>
            <a:ext cx="1689100" cy="216852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1778000" y="4448175"/>
            <a:ext cx="6756400" cy="1201804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89000"/>
              </a:lnSpc>
              <a:spcBef>
                <a:spcPct val="43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each column of the access matrix is stored with the object corresponding to that column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A8D153-DC2C-4567-9F4D-783A02D5B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5"/>
    </mc:Choice>
    <mc:Fallback xmlns="">
      <p:transition spd="slow" advTm="67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Capabilities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190875" y="1927225"/>
            <a:ext cx="3044825" cy="4826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90875" y="2714625"/>
            <a:ext cx="3044825" cy="457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574800" y="4213225"/>
            <a:ext cx="6756400" cy="75247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89000"/>
              </a:lnSpc>
              <a:spcBef>
                <a:spcPct val="43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each row of the access matrix is stored with the subject corresponding to that row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741614" y="1966913"/>
            <a:ext cx="3408362" cy="4591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	F/r, F/w, F/own, G/r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792413" y="2754313"/>
            <a:ext cx="3357562" cy="4175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V	G/r, G/w, G/own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424534-5E93-4890-A3E4-20A1F6447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2"/>
    </mc:Choice>
    <mc:Fallback xmlns="">
      <p:transition spd="slow" advTm="4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Relations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43200" y="1244600"/>
            <a:ext cx="4914900" cy="431669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482600" marR="0" lvl="0" indent="-482600" algn="l" defTabSz="457200" rtl="0" eaLnBrk="0" fontAlgn="base" latinLnBrk="0" hangingPunct="0">
              <a:lnSpc>
                <a:spcPct val="87000"/>
              </a:lnSpc>
              <a:spcBef>
                <a:spcPct val="42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33400" algn="l"/>
                <a:tab pos="1854200" algn="l"/>
                <a:tab pos="2171700" algn="l"/>
                <a:tab pos="3683000" algn="l"/>
                <a:tab pos="41910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Subject	Access	Object</a:t>
            </a:r>
          </a:p>
          <a:p>
            <a:pPr marL="482600" marR="0" lvl="0" indent="-482600" algn="l" defTabSz="457200" rtl="0" eaLnBrk="0" fontAlgn="base" latinLnBrk="0" hangingPunct="0">
              <a:lnSpc>
                <a:spcPct val="87000"/>
              </a:lnSpc>
              <a:spcBef>
                <a:spcPct val="42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33400" algn="l"/>
                <a:tab pos="1854200" algn="l"/>
                <a:tab pos="2171700" algn="l"/>
                <a:tab pos="3683000" algn="l"/>
                <a:tab pos="41910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U		r		F</a:t>
            </a:r>
          </a:p>
          <a:p>
            <a:pPr marL="482600" marR="0" lvl="0" indent="-482600" algn="l" defTabSz="457200" rtl="0" eaLnBrk="0" fontAlgn="base" latinLnBrk="0" hangingPunct="0">
              <a:lnSpc>
                <a:spcPct val="87000"/>
              </a:lnSpc>
              <a:spcBef>
                <a:spcPct val="42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33400" algn="l"/>
                <a:tab pos="1854200" algn="l"/>
                <a:tab pos="2171700" algn="l"/>
                <a:tab pos="3683000" algn="l"/>
                <a:tab pos="41910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U		w		F</a:t>
            </a:r>
          </a:p>
          <a:p>
            <a:pPr marL="482600" marR="0" lvl="0" indent="-482600" algn="l" defTabSz="457200" rtl="0" eaLnBrk="0" fontAlgn="base" latinLnBrk="0" hangingPunct="0">
              <a:lnSpc>
                <a:spcPct val="87000"/>
              </a:lnSpc>
              <a:spcBef>
                <a:spcPct val="42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33400" algn="l"/>
                <a:tab pos="1854200" algn="l"/>
                <a:tab pos="2171700" algn="l"/>
                <a:tab pos="3683000" algn="l"/>
                <a:tab pos="41910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U		own		F</a:t>
            </a:r>
          </a:p>
          <a:p>
            <a:pPr marL="482600" marR="0" lvl="0" indent="-482600" algn="l" defTabSz="457200" rtl="0" eaLnBrk="0" fontAlgn="base" latinLnBrk="0" hangingPunct="0">
              <a:lnSpc>
                <a:spcPct val="87000"/>
              </a:lnSpc>
              <a:spcBef>
                <a:spcPct val="42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33400" algn="l"/>
                <a:tab pos="1854200" algn="l"/>
                <a:tab pos="2171700" algn="l"/>
                <a:tab pos="3683000" algn="l"/>
                <a:tab pos="41910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U		r		G</a:t>
            </a:r>
          </a:p>
          <a:p>
            <a:pPr marL="482600" marR="0" lvl="0" indent="-482600" algn="l" defTabSz="457200" rtl="0" eaLnBrk="0" fontAlgn="base" latinLnBrk="0" hangingPunct="0">
              <a:lnSpc>
                <a:spcPct val="87000"/>
              </a:lnSpc>
              <a:spcBef>
                <a:spcPct val="42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33400" algn="l"/>
                <a:tab pos="1854200" algn="l"/>
                <a:tab pos="2171700" algn="l"/>
                <a:tab pos="3683000" algn="l"/>
                <a:tab pos="41910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V		r		G</a:t>
            </a:r>
          </a:p>
          <a:p>
            <a:pPr marL="482600" marR="0" lvl="0" indent="-482600" algn="l" defTabSz="457200" rtl="0" eaLnBrk="0" fontAlgn="base" latinLnBrk="0" hangingPunct="0">
              <a:lnSpc>
                <a:spcPct val="87000"/>
              </a:lnSpc>
              <a:spcBef>
                <a:spcPct val="42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33400" algn="l"/>
                <a:tab pos="1854200" algn="l"/>
                <a:tab pos="2171700" algn="l"/>
                <a:tab pos="3683000" algn="l"/>
                <a:tab pos="41910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V		w		G</a:t>
            </a:r>
          </a:p>
          <a:p>
            <a:pPr marL="482600" marR="0" lvl="0" indent="-482600" algn="l" defTabSz="457200" rtl="0" eaLnBrk="0" fontAlgn="base" latinLnBrk="0" hangingPunct="0">
              <a:lnSpc>
                <a:spcPct val="87000"/>
              </a:lnSpc>
              <a:spcBef>
                <a:spcPct val="42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33400" algn="l"/>
                <a:tab pos="1854200" algn="l"/>
                <a:tab pos="2171700" algn="l"/>
                <a:tab pos="3683000" algn="l"/>
                <a:tab pos="41910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V		own		G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2730500" y="1651000"/>
            <a:ext cx="49911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4216400" y="1206499"/>
            <a:ext cx="0" cy="435479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172200" y="1219200"/>
            <a:ext cx="0" cy="434209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705100" y="5778500"/>
            <a:ext cx="4978400" cy="75247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63500" tIns="25400" rIns="63500" bIns="25400">
            <a:spAutoFit/>
          </a:bodyPr>
          <a:lstStyle/>
          <a:p>
            <a:pPr marL="25400" marR="0" lvl="0" indent="-25400" algn="ctr" defTabSz="457200" rtl="0" eaLnBrk="1" fontAlgn="base" latinLnBrk="0" hangingPunct="1">
              <a:lnSpc>
                <a:spcPct val="89000"/>
              </a:lnSpc>
              <a:spcBef>
                <a:spcPct val="43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commonly used in relational database management systems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E24223-EAC4-433A-A66B-AF65F277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07"/>
    </mc:Choice>
    <mc:Fallback xmlns="">
      <p:transition spd="slow" advTm="3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283233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ea typeface="ＭＳ Ｐゴシック" pitchFamily="34" charset="-128"/>
              </a:rPr>
              <a:t> Authentication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 ACL's require authentication of subjects and ACL integrity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 Capabilities require integrity and propagation control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ea typeface="ＭＳ Ｐゴシック" pitchFamily="34" charset="-128"/>
              </a:rPr>
              <a:t> Access review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ACL's are superior on a per-object basis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Capabilities are superior on a per-subject basis</a:t>
            </a:r>
          </a:p>
          <a:p>
            <a:pPr marL="431800" lvl="1" indent="-323850"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  <a:cs typeface="ＭＳ Ｐゴシック" charset="-128"/>
              </a:rPr>
              <a:t> Revocation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ACL's are superior on a per-object basis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Capabilities are superior on a per-subject basis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 Least privilege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Capabilities provide for finer grained least privilege control with respect to subjects, especially dynamic short-lived subjects created for specific tasks</a:t>
            </a:r>
          </a:p>
          <a:p>
            <a:pPr>
              <a:buSzPct val="9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ea typeface="ＭＳ Ｐゴシック" pitchFamily="34" charset="-128"/>
              </a:rPr>
              <a:t>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 Easier to control modification of ACL’s</a:t>
            </a:r>
          </a:p>
          <a:p>
            <a:pPr>
              <a:buSzPct val="90000"/>
              <a:buNone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ACLs versus Capabilities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67C013-52F9-44BB-BC9B-AF433B916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1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350"/>
    </mc:Choice>
    <mc:Fallback xmlns="">
      <p:transition spd="slow" advTm="329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283233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ea typeface="ＭＳ Ｐゴシック" pitchFamily="34" charset="-128"/>
              </a:rPr>
              <a:t> Authentication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 ACL's require authentication of subjects and ACL integrity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 Capabilities require integrity and propagation control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ea typeface="ＭＳ Ｐゴシック" pitchFamily="34" charset="-128"/>
              </a:rPr>
              <a:t> Access review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ACL's are superior on a per-object basis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Capabilities are superior on a per-subject basis</a:t>
            </a:r>
          </a:p>
          <a:p>
            <a:pPr marL="431800" lvl="1" indent="-323850"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  <a:cs typeface="ＭＳ Ｐゴシック" charset="-128"/>
              </a:rPr>
              <a:t> Revocation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ACL's are superior on a per-object basis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Capabilities are superior on a per-subject basis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 Least privilege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Capabilities provide for finer grained least privilege control with respect to subjects, especially dynamic short-lived subjects created for specific tasks</a:t>
            </a:r>
          </a:p>
          <a:p>
            <a:pPr>
              <a:buSzPct val="9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ea typeface="ＭＳ Ｐゴシック" pitchFamily="34" charset="-128"/>
              </a:rPr>
              <a:t>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 Easier to control modification of ACL’s</a:t>
            </a:r>
          </a:p>
          <a:p>
            <a:pPr>
              <a:buSzPct val="90000"/>
              <a:buNone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ACLs versus Capabilities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F57664-D025-4A6D-9DEB-CCFB613BEC97}"/>
              </a:ext>
            </a:extLst>
          </p:cNvPr>
          <p:cNvSpPr txBox="1"/>
          <p:nvPr/>
        </p:nvSpPr>
        <p:spPr>
          <a:xfrm>
            <a:off x="6712466" y="2635617"/>
            <a:ext cx="3220805" cy="9233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Most Operating Systems use ACLs often in abbreviated form: owner, group, world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D0EBAD-A66E-49CD-A09C-D3C2C9B75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57"/>
    </mc:Choice>
    <mc:Fallback xmlns="">
      <p:transition spd="slow" advTm="199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content dependent controls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you can only see salaries less than 50K, or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you can only see salaries of employees who report to you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beyond the scope of Operating Systems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provided by Database Management Systems or other “content-aware” systems</a:t>
            </a:r>
          </a:p>
          <a:p>
            <a:pPr>
              <a:buSzPct val="90000"/>
              <a:buFont typeface="Wingdings" pitchFamily="2" charset="2"/>
              <a:buChar char="Ø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Content-Dependent Controls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0EFE26-745F-4F32-AFE9-2052CBC55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2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59"/>
    </mc:Choice>
    <mc:Fallback xmlns="">
      <p:transition spd="slow" advTm="13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392113" y="1330858"/>
            <a:ext cx="9561512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context dependent controls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800" dirty="0">
                <a:solidFill>
                  <a:schemeClr val="tx1"/>
                </a:solidFill>
                <a:ea typeface="ＭＳ Ｐゴシック" pitchFamily="34" charset="-128"/>
              </a:rPr>
              <a:t> cannot access classified information via remote login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800" dirty="0">
                <a:solidFill>
                  <a:schemeClr val="tx1"/>
                </a:solidFill>
                <a:ea typeface="ＭＳ Ｐゴシック" pitchFamily="34" charset="-128"/>
              </a:rPr>
              <a:t> salary information can be updated only at year end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800" dirty="0">
                <a:solidFill>
                  <a:schemeClr val="tx1"/>
                </a:solidFill>
                <a:ea typeface="ＭＳ Ｐゴシック" pitchFamily="34" charset="-128"/>
              </a:rPr>
              <a:t> company's earnings report is confidential until announced at the stockholders meeting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can be partially provided by the Operating System and partially by the Database Management System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more sophisticated context dependent controls such as based on past history of accesses definitely require Database support</a:t>
            </a:r>
          </a:p>
          <a:p>
            <a:pPr>
              <a:buSzPct val="90000"/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Context-Dependent Controls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6F8147-EA5B-4781-830A-D90096332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44"/>
    </mc:Choice>
    <mc:Fallback xmlns="">
      <p:transition spd="slow" advTm="14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Authentication, Authorization, Audit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4519" y="128587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AAA</a:t>
            </a:r>
          </a:p>
        </p:txBody>
      </p:sp>
      <p:cxnSp>
        <p:nvCxnSpPr>
          <p:cNvPr id="17" name="Straight Connector 16"/>
          <p:cNvCxnSpPr>
            <a:stCxn id="13" idx="2"/>
          </p:cNvCxnSpPr>
          <p:nvPr/>
        </p:nvCxnSpPr>
        <p:spPr bwMode="auto">
          <a:xfrm>
            <a:off x="5028517" y="1932206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200275" y="2514600"/>
            <a:ext cx="565785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5027834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199592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7857442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918894" y="3143250"/>
            <a:ext cx="2257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Authorization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What are You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Allowed to Do?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31562" y="3143250"/>
            <a:ext cx="2137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Authentication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Who are You?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06851" y="3143250"/>
            <a:ext cx="2701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Audit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What Did You Do?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7961" y="5395912"/>
            <a:ext cx="1624014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siloed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9311" y="5395912"/>
            <a:ext cx="1624014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integrated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4121944" y="5595967"/>
            <a:ext cx="1807367" cy="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490790-5DB0-4D3D-A13D-358C60D68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76"/>
    </mc:Choice>
    <mc:Fallback xmlns="">
      <p:transition spd="slow" advTm="157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marL="0" marR="0" lvl="0" indent="0" algn="ctr" defTabSz="100794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53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World-Leading Research with Real-World Impact!</a:t>
            </a:r>
            <a:endParaRPr kumimoji="0" lang="en-US" sz="1653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9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9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dirty="0"/>
              <a:t>Access Control Models</a:t>
            </a:r>
            <a:endParaRPr lang="en-US" sz="3968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47673" y="1504015"/>
            <a:ext cx="383572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Discretionary Access Control (DAC)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997225" y="1508214"/>
            <a:ext cx="3730032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Mandatory Access Control (MAC)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3077003" y="3440130"/>
            <a:ext cx="3792739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Role Based Access Control (RBAC)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594915" y="5146997"/>
            <a:ext cx="478353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Attribute Based Access Control (ABAC)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326824" y="2423774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800518" y="2427973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>
            <a:cxnSpLocks/>
            <a:endCxn id="21" idx="0"/>
          </p:cNvCxnSpPr>
          <p:nvPr/>
        </p:nvCxnSpPr>
        <p:spPr bwMode="auto">
          <a:xfrm flipH="1">
            <a:off x="4986684" y="4152591"/>
            <a:ext cx="11574" cy="99440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BB0299-7C14-4693-BA07-2244C1AA980D}"/>
              </a:ext>
            </a:extLst>
          </p:cNvPr>
          <p:cNvSpPr txBox="1"/>
          <p:nvPr/>
        </p:nvSpPr>
        <p:spPr>
          <a:xfrm>
            <a:off x="224156" y="2099915"/>
            <a:ext cx="85148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Fixed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A6670-301A-45BD-BA66-78E29BCA72D9}"/>
              </a:ext>
            </a:extLst>
          </p:cNvPr>
          <p:cNvSpPr txBox="1"/>
          <p:nvPr/>
        </p:nvSpPr>
        <p:spPr>
          <a:xfrm>
            <a:off x="127973" y="5852162"/>
            <a:ext cx="104384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Flexible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840125-A218-4013-99C8-3B0A06F53634}"/>
              </a:ext>
            </a:extLst>
          </p:cNvPr>
          <p:cNvCxnSpPr>
            <a:cxnSpLocks/>
          </p:cNvCxnSpPr>
          <p:nvPr/>
        </p:nvCxnSpPr>
        <p:spPr bwMode="auto">
          <a:xfrm>
            <a:off x="649892" y="3041583"/>
            <a:ext cx="0" cy="267341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AC8269-DC33-46ED-B5B0-208C63FF5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40"/>
    </mc:Choice>
    <mc:Fallback xmlns="">
      <p:transition spd="slow" advTm="143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Matrix Model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559050" y="2314575"/>
            <a:ext cx="5588000" cy="32258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2533650" y="2746375"/>
            <a:ext cx="563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012950" y="2911475"/>
            <a:ext cx="347663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533650" y="3495675"/>
            <a:ext cx="563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071938" y="2759075"/>
            <a:ext cx="735012" cy="685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 w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own</a:t>
            </a: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2533650" y="4041775"/>
            <a:ext cx="563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012950" y="4206875"/>
            <a:ext cx="330200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V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2533650" y="4727575"/>
            <a:ext cx="563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4298950" y="1844675"/>
            <a:ext cx="312738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</a:t>
            </a: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4057650" y="2289175"/>
            <a:ext cx="0" cy="3276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4819650" y="2289175"/>
            <a:ext cx="0" cy="3276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149350" y="2835275"/>
            <a:ext cx="330200" cy="2590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</a:t>
            </a: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3994150" y="1387475"/>
            <a:ext cx="3427413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Objects (and Subjects)</a:t>
            </a:r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2533650" y="1603375"/>
            <a:ext cx="1371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>
            <a:off x="7397750" y="1603375"/>
            <a:ext cx="1524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>
            <a:off x="1314450" y="2365375"/>
            <a:ext cx="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>
            <a:off x="1301750" y="5591175"/>
            <a:ext cx="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5621338" y="4041775"/>
            <a:ext cx="735012" cy="685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 w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own</a:t>
            </a:r>
          </a:p>
        </p:txBody>
      </p: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5848350" y="1831975"/>
            <a:ext cx="363538" cy="36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G</a:t>
            </a:r>
          </a:p>
        </p:txBody>
      </p:sp>
      <p:sp>
        <p:nvSpPr>
          <p:cNvPr id="38" name="Line 22"/>
          <p:cNvSpPr>
            <a:spLocks noChangeShapeType="1"/>
          </p:cNvSpPr>
          <p:nvPr/>
        </p:nvSpPr>
        <p:spPr bwMode="auto">
          <a:xfrm>
            <a:off x="5607050" y="2314575"/>
            <a:ext cx="0" cy="3276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Line 23"/>
          <p:cNvSpPr>
            <a:spLocks noChangeShapeType="1"/>
          </p:cNvSpPr>
          <p:nvPr/>
        </p:nvSpPr>
        <p:spPr bwMode="auto">
          <a:xfrm>
            <a:off x="6369050" y="2314575"/>
            <a:ext cx="0" cy="3276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5822950" y="2873375"/>
            <a:ext cx="24606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</a:t>
            </a:r>
          </a:p>
        </p:txBody>
      </p:sp>
      <p:sp>
        <p:nvSpPr>
          <p:cNvPr id="41" name="Line 25"/>
          <p:cNvSpPr>
            <a:spLocks noChangeShapeType="1"/>
          </p:cNvSpPr>
          <p:nvPr/>
        </p:nvSpPr>
        <p:spPr bwMode="auto">
          <a:xfrm flipH="1" flipV="1">
            <a:off x="6165850" y="3228975"/>
            <a:ext cx="1854200" cy="2616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8185150" y="5718175"/>
            <a:ext cx="973138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rights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C2DCDB-8EF9-412D-AF50-C39AF123BDF0}"/>
              </a:ext>
            </a:extLst>
          </p:cNvPr>
          <p:cNvSpPr txBox="1"/>
          <p:nvPr/>
        </p:nvSpPr>
        <p:spPr>
          <a:xfrm>
            <a:off x="2962672" y="5880963"/>
            <a:ext cx="3713955" cy="70788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Operational rights: r, w, x 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</a:rPr>
              <a:t>Administrative rights: own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DF9365-A5FE-4F2C-82EC-86BBD4A26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13"/>
    </mc:Choice>
    <mc:Fallback xmlns="">
      <p:transition spd="slow" advTm="18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Basic Abstractions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Subjects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Objects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Rights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The rights in a cell specify the access of the subject (row) to the object (column)</a:t>
            </a: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Matrix Model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BF17B5-E5B9-4D6F-BAB3-A08C1D85D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9"/>
    </mc:Choice>
    <mc:Fallback xmlns="">
      <p:transition spd="slow" advTm="3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1403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 A subject is a program (application) executing on behalf of a user</a:t>
            </a:r>
          </a:p>
          <a:p>
            <a:pPr>
              <a:buSzPct val="90000"/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 A user may at any time be idle, or have one or more subjects executing on its behalf</a:t>
            </a:r>
          </a:p>
          <a:p>
            <a:pPr>
              <a:buSzPct val="90000"/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 User-subject distinction is important if subject’s rights are different from a user’s rights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Usually a subset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In many systems a subject has all the rights of a user</a:t>
            </a:r>
          </a:p>
          <a:p>
            <a:pPr>
              <a:buSzPct val="90000"/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 A human user may manifest as multiple users (accounts, principals) in the system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Users and Subjects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A7BC42-DD47-4FEE-B49F-CB812542B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8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27"/>
    </mc:Choice>
    <mc:Fallback xmlns="">
      <p:transition spd="slow" advTm="16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Users and Subjects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84400" y="2927350"/>
            <a:ext cx="736600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JOE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3136900" y="1555750"/>
            <a:ext cx="15494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851400" y="1479550"/>
            <a:ext cx="278447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JOE.TOP-SECRET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3187700" y="2622550"/>
            <a:ext cx="152400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902200" y="2368550"/>
            <a:ext cx="2057400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JOE.SECRET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3162300" y="3054350"/>
            <a:ext cx="1397000" cy="1397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876800" y="4197350"/>
            <a:ext cx="3073400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JOE.UNCLASSIFIED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902200" y="3282950"/>
            <a:ext cx="308927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JOE.CONFIDENTIAL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3162300" y="3079750"/>
            <a:ext cx="1422400" cy="406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2019300" y="5124450"/>
            <a:ext cx="1025525" cy="44450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940300" y="5124450"/>
            <a:ext cx="1736053" cy="398442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SUBJECTS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62C52A-DDF4-430A-880B-A829902A4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0"/>
    </mc:Choice>
    <mc:Fallback xmlns="">
      <p:transition spd="slow" advTm="6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Users and Subjects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054225" y="2965450"/>
            <a:ext cx="941388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JANE</a:t>
            </a: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 flipV="1">
            <a:off x="3133725" y="1593850"/>
            <a:ext cx="15494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4848225" y="1517650"/>
            <a:ext cx="327977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JANE.CHAIRPERSON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3184525" y="2660650"/>
            <a:ext cx="152400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899025" y="2406650"/>
            <a:ext cx="244792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JANE.FACULTY</a:t>
            </a: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3159125" y="3092450"/>
            <a:ext cx="1397000" cy="1397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4873625" y="4235450"/>
            <a:ext cx="302577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JANE.SUPER-USER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4899025" y="3379777"/>
            <a:ext cx="2801938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JANE. EMPLOYEE</a:t>
            </a: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3159125" y="3117850"/>
            <a:ext cx="1422400" cy="406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2016125" y="5162550"/>
            <a:ext cx="1025525" cy="44450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4937125" y="5162550"/>
            <a:ext cx="1736053" cy="398442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SUBJECTS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2F6B4A-9A0F-446C-A70E-3113EF680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6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55"/>
    </mc:Choice>
    <mc:Fallback xmlns="">
      <p:transition spd="slow" advTm="10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1403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 An object is anything on which a subject can perform operations (mediated by rights)</a:t>
            </a:r>
          </a:p>
          <a:p>
            <a:pPr>
              <a:buSzPct val="90000"/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Usually objects are passive, for example: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File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Directory (or Folder)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Memory segment</a:t>
            </a:r>
          </a:p>
          <a:p>
            <a:pPr lvl="1">
              <a:buSzPct val="90000"/>
              <a:buNone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with CRUD operations (create, read, update, delete)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But, subjects can also be objects, with operations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kill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suspend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resume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Objects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BB8BCF-1EDF-42B5-B956-565CDBCFC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57"/>
    </mc:Choice>
    <mc:Fallback xmlns="">
      <p:transition spd="slow" advTm="83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10796</TotalTime>
  <Words>948</Words>
  <Application>Microsoft Office PowerPoint</Application>
  <PresentationFormat>Custom</PresentationFormat>
  <Paragraphs>297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ICS-Theme</vt:lpstr>
      <vt:lpstr>3_Default Design</vt:lpstr>
      <vt:lpstr>Module 3.1  Access Matrix Model </vt:lpstr>
      <vt:lpstr>PowerPoint Presentation</vt:lpstr>
      <vt:lpstr>Access Control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1160</cp:revision>
  <cp:lastPrinted>2021-03-20T16:28:26Z</cp:lastPrinted>
  <dcterms:created xsi:type="dcterms:W3CDTF">2010-02-19T20:53:39Z</dcterms:created>
  <dcterms:modified xsi:type="dcterms:W3CDTF">2021-03-20T18:38:29Z</dcterms:modified>
</cp:coreProperties>
</file>