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387" r:id="rId5"/>
    <p:sldMasterId id="2147484400" r:id="rId6"/>
  </p:sldMasterIdLst>
  <p:notesMasterIdLst>
    <p:notesMasterId r:id="rId25"/>
  </p:notesMasterIdLst>
  <p:handoutMasterIdLst>
    <p:handoutMasterId r:id="rId26"/>
  </p:handoutMasterIdLst>
  <p:sldIdLst>
    <p:sldId id="256" r:id="rId7"/>
    <p:sldId id="415" r:id="rId8"/>
    <p:sldId id="275" r:id="rId9"/>
    <p:sldId id="393" r:id="rId10"/>
    <p:sldId id="394" r:id="rId11"/>
    <p:sldId id="395" r:id="rId12"/>
    <p:sldId id="396" r:id="rId13"/>
    <p:sldId id="397" r:id="rId14"/>
    <p:sldId id="398" r:id="rId15"/>
    <p:sldId id="399" r:id="rId16"/>
    <p:sldId id="400" r:id="rId17"/>
    <p:sldId id="401" r:id="rId18"/>
    <p:sldId id="402" r:id="rId19"/>
    <p:sldId id="403" r:id="rId20"/>
    <p:sldId id="408" r:id="rId21"/>
    <p:sldId id="429" r:id="rId22"/>
    <p:sldId id="406" r:id="rId23"/>
    <p:sldId id="407" r:id="rId24"/>
  </p:sldIdLst>
  <p:sldSz cx="10080625" cy="7559675"/>
  <p:notesSz cx="9296400" cy="70104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007" userDrawn="1">
          <p15:clr>
            <a:srgbClr val="A4A3A4"/>
          </p15:clr>
        </p15:guide>
        <p15:guide id="2" pos="2583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1656" y="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007"/>
        <p:guide pos="258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6" y="0"/>
            <a:ext cx="4028844" cy="35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t" anchorCtr="0" compatLnSpc="1">
            <a:prstTxWarp prst="textNoShape">
              <a:avLst/>
            </a:prstTxWarp>
          </a:bodyPr>
          <a:lstStyle>
            <a:lvl1pPr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5265541" y="0"/>
            <a:ext cx="4028844" cy="35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t" anchorCtr="0" compatLnSpc="1">
            <a:prstTxWarp prst="textNoShape">
              <a:avLst/>
            </a:prstTxWarp>
          </a:bodyPr>
          <a:lstStyle>
            <a:lvl1pPr algn="r"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3/20/2021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6" y="6658026"/>
            <a:ext cx="4028844" cy="35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b" anchorCtr="0" compatLnSpc="1">
            <a:prstTxWarp prst="textNoShape">
              <a:avLst/>
            </a:prstTxWarp>
          </a:bodyPr>
          <a:lstStyle>
            <a:lvl1pPr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5265541" y="6658026"/>
            <a:ext cx="4028844" cy="35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b" anchorCtr="0" compatLnSpc="1">
            <a:prstTxWarp prst="textNoShape">
              <a:avLst/>
            </a:prstTxWarp>
          </a:bodyPr>
          <a:lstStyle>
            <a:lvl1pPr algn="r"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897188" y="533400"/>
            <a:ext cx="3500437" cy="2625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30048" y="3329013"/>
            <a:ext cx="7436314" cy="315398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4"/>
            <a:ext cx="4032880" cy="350056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261504" y="4"/>
            <a:ext cx="4032880" cy="350056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6659188"/>
            <a:ext cx="4032880" cy="350056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5261504" y="6659188"/>
            <a:ext cx="4032880" cy="350056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51ABA11-A19C-3E46-B99A-9DEC51A1FAC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8982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0078" y="1096568"/>
            <a:ext cx="7560469" cy="2126677"/>
          </a:xfrm>
        </p:spPr>
        <p:txBody>
          <a:bodyPr anchor="b"/>
          <a:lstStyle>
            <a:lvl1pPr algn="ctr">
              <a:defRPr sz="308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0078" y="3223245"/>
            <a:ext cx="7560469" cy="2572506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79" indent="0" algn="ctr">
              <a:buNone/>
              <a:defRPr sz="1653"/>
            </a:lvl2pPr>
            <a:lvl3pPr marL="755957" indent="0" algn="ctr">
              <a:buNone/>
              <a:defRPr sz="1488"/>
            </a:lvl3pPr>
            <a:lvl4pPr marL="1133936" indent="0" algn="ctr">
              <a:buNone/>
              <a:defRPr sz="1323"/>
            </a:lvl4pPr>
            <a:lvl5pPr marL="1511915" indent="0" algn="ctr">
              <a:buNone/>
              <a:defRPr sz="1323"/>
            </a:lvl5pPr>
            <a:lvl6pPr marL="1889893" indent="0" algn="ctr">
              <a:buNone/>
              <a:defRPr sz="1323"/>
            </a:lvl6pPr>
            <a:lvl7pPr marL="2267872" indent="0" algn="ctr">
              <a:buNone/>
              <a:defRPr sz="1323"/>
            </a:lvl7pPr>
            <a:lvl8pPr marL="2645851" indent="0" algn="ctr">
              <a:buNone/>
              <a:defRPr sz="1323"/>
            </a:lvl8pPr>
            <a:lvl9pPr marL="3023829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42113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043" y="1163027"/>
            <a:ext cx="8694539" cy="564593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72702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793" y="1063340"/>
            <a:ext cx="8694539" cy="5745618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1pPr>
            <a:lvl2pPr marL="377979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5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915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9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7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85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82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32804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3043" y="1063340"/>
            <a:ext cx="4284266" cy="57456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3316" y="1063340"/>
            <a:ext cx="4284266" cy="57456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03120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4357" y="1081375"/>
            <a:ext cx="4264576" cy="908210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79" indent="0">
              <a:buNone/>
              <a:defRPr sz="1653" b="1"/>
            </a:lvl2pPr>
            <a:lvl3pPr marL="755957" indent="0">
              <a:buNone/>
              <a:defRPr sz="1488" b="1"/>
            </a:lvl3pPr>
            <a:lvl4pPr marL="1133936" indent="0">
              <a:buNone/>
              <a:defRPr sz="1323" b="1"/>
            </a:lvl4pPr>
            <a:lvl5pPr marL="1511915" indent="0">
              <a:buNone/>
              <a:defRPr sz="1323" b="1"/>
            </a:lvl5pPr>
            <a:lvl6pPr marL="1889893" indent="0">
              <a:buNone/>
              <a:defRPr sz="1323" b="1"/>
            </a:lvl6pPr>
            <a:lvl7pPr marL="2267872" indent="0">
              <a:buNone/>
              <a:defRPr sz="1323" b="1"/>
            </a:lvl7pPr>
            <a:lvl8pPr marL="2645851" indent="0">
              <a:buNone/>
              <a:defRPr sz="1323" b="1"/>
            </a:lvl8pPr>
            <a:lvl9pPr marL="3023829" indent="0">
              <a:buNone/>
              <a:defRPr sz="132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57" y="1989586"/>
            <a:ext cx="4264576" cy="48333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3317" y="1081375"/>
            <a:ext cx="4285579" cy="908210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79" indent="0">
              <a:buNone/>
              <a:defRPr sz="1653" b="1"/>
            </a:lvl2pPr>
            <a:lvl3pPr marL="755957" indent="0">
              <a:buNone/>
              <a:defRPr sz="1488" b="1"/>
            </a:lvl3pPr>
            <a:lvl4pPr marL="1133936" indent="0">
              <a:buNone/>
              <a:defRPr sz="1323" b="1"/>
            </a:lvl4pPr>
            <a:lvl5pPr marL="1511915" indent="0">
              <a:buNone/>
              <a:defRPr sz="1323" b="1"/>
            </a:lvl5pPr>
            <a:lvl6pPr marL="1889893" indent="0">
              <a:buNone/>
              <a:defRPr sz="1323" b="1"/>
            </a:lvl6pPr>
            <a:lvl7pPr marL="2267872" indent="0">
              <a:buNone/>
              <a:defRPr sz="1323" b="1"/>
            </a:lvl7pPr>
            <a:lvl8pPr marL="2645851" indent="0">
              <a:buNone/>
              <a:defRPr sz="1323" b="1"/>
            </a:lvl8pPr>
            <a:lvl9pPr marL="3023829" indent="0">
              <a:buNone/>
              <a:defRPr sz="132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3317" y="1989586"/>
            <a:ext cx="4285579" cy="48333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000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81041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63998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579" y="1088455"/>
            <a:ext cx="5103316" cy="5372269"/>
          </a:xfrm>
        </p:spPr>
        <p:txBody>
          <a:bodyPr/>
          <a:lstStyle>
            <a:lvl1pPr>
              <a:defRPr sz="2646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356" y="1088454"/>
            <a:ext cx="3251264" cy="5381018"/>
          </a:xfrm>
        </p:spPr>
        <p:txBody>
          <a:bodyPr/>
          <a:lstStyle>
            <a:lvl1pPr marL="0" indent="0">
              <a:buNone/>
              <a:defRPr sz="1323"/>
            </a:lvl1pPr>
            <a:lvl2pPr marL="377979" indent="0">
              <a:buNone/>
              <a:defRPr sz="1157"/>
            </a:lvl2pPr>
            <a:lvl3pPr marL="755957" indent="0">
              <a:buNone/>
              <a:defRPr sz="992"/>
            </a:lvl3pPr>
            <a:lvl4pPr marL="1133936" indent="0">
              <a:buNone/>
              <a:defRPr sz="827"/>
            </a:lvl4pPr>
            <a:lvl5pPr marL="1511915" indent="0">
              <a:buNone/>
              <a:defRPr sz="827"/>
            </a:lvl5pPr>
            <a:lvl6pPr marL="1889893" indent="0">
              <a:buNone/>
              <a:defRPr sz="827"/>
            </a:lvl6pPr>
            <a:lvl7pPr marL="2267872" indent="0">
              <a:buNone/>
              <a:defRPr sz="827"/>
            </a:lvl7pPr>
            <a:lvl8pPr marL="2645851" indent="0">
              <a:buNone/>
              <a:defRPr sz="827"/>
            </a:lvl8pPr>
            <a:lvl9pPr marL="3023829" indent="0">
              <a:buNone/>
              <a:defRPr sz="82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57126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85579" y="1088455"/>
            <a:ext cx="5103316" cy="5372269"/>
          </a:xfrm>
        </p:spPr>
        <p:txBody>
          <a:bodyPr/>
          <a:lstStyle>
            <a:lvl1pPr marL="0" indent="0">
              <a:buNone/>
              <a:defRPr sz="2646"/>
            </a:lvl1pPr>
            <a:lvl2pPr marL="377979" indent="0">
              <a:buNone/>
              <a:defRPr sz="2315"/>
            </a:lvl2pPr>
            <a:lvl3pPr marL="755957" indent="0">
              <a:buNone/>
              <a:defRPr sz="1984"/>
            </a:lvl3pPr>
            <a:lvl4pPr marL="1133936" indent="0">
              <a:buNone/>
              <a:defRPr sz="1653"/>
            </a:lvl4pPr>
            <a:lvl5pPr marL="1511915" indent="0">
              <a:buNone/>
              <a:defRPr sz="1653"/>
            </a:lvl5pPr>
            <a:lvl6pPr marL="1889893" indent="0">
              <a:buNone/>
              <a:defRPr sz="1653"/>
            </a:lvl6pPr>
            <a:lvl7pPr marL="2267872" indent="0">
              <a:buNone/>
              <a:defRPr sz="1653"/>
            </a:lvl7pPr>
            <a:lvl8pPr marL="2645851" indent="0">
              <a:buNone/>
              <a:defRPr sz="1653"/>
            </a:lvl8pPr>
            <a:lvl9pPr marL="3023829" indent="0">
              <a:buNone/>
              <a:defRPr sz="1653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356" y="1063339"/>
            <a:ext cx="3251264" cy="5406133"/>
          </a:xfrm>
        </p:spPr>
        <p:txBody>
          <a:bodyPr/>
          <a:lstStyle>
            <a:lvl1pPr marL="0" indent="0">
              <a:buNone/>
              <a:defRPr sz="1323"/>
            </a:lvl1pPr>
            <a:lvl2pPr marL="377979" indent="0">
              <a:buNone/>
              <a:defRPr sz="1157"/>
            </a:lvl2pPr>
            <a:lvl3pPr marL="755957" indent="0">
              <a:buNone/>
              <a:defRPr sz="992"/>
            </a:lvl3pPr>
            <a:lvl4pPr marL="1133936" indent="0">
              <a:buNone/>
              <a:defRPr sz="827"/>
            </a:lvl4pPr>
            <a:lvl5pPr marL="1511915" indent="0">
              <a:buNone/>
              <a:defRPr sz="827"/>
            </a:lvl5pPr>
            <a:lvl6pPr marL="1889893" indent="0">
              <a:buNone/>
              <a:defRPr sz="827"/>
            </a:lvl6pPr>
            <a:lvl7pPr marL="2267872" indent="0">
              <a:buNone/>
              <a:defRPr sz="827"/>
            </a:lvl7pPr>
            <a:lvl8pPr marL="2645851" indent="0">
              <a:buNone/>
              <a:defRPr sz="827"/>
            </a:lvl8pPr>
            <a:lvl9pPr marL="3023829" indent="0">
              <a:buNone/>
              <a:defRPr sz="82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71258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3043" y="1063339"/>
            <a:ext cx="8694539" cy="574561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98680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13948" y="1140873"/>
            <a:ext cx="2173635" cy="56680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3044" y="1140873"/>
            <a:ext cx="6394896" cy="566808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48452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800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4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800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9" y="304802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73208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7606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slideLayout" Target="../slideLayouts/slideLayout56.xml"/><Relationship Id="rId2" Type="http://schemas.openxmlformats.org/officeDocument/2006/relationships/slideLayout" Target="../slideLayouts/slideLayout46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image" Target="../media/image3.jpeg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5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3/20/2021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3043" y="1418977"/>
            <a:ext cx="8694539" cy="22989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043" y="3721686"/>
            <a:ext cx="8694539" cy="30872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  <p:pic>
        <p:nvPicPr>
          <p:cNvPr id="8" name="Content Placeholder 3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6484" y="6873031"/>
            <a:ext cx="1399587" cy="50397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3131" y="271306"/>
            <a:ext cx="2080498" cy="83682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789" y="197706"/>
            <a:ext cx="1621979" cy="877522"/>
          </a:xfrm>
          <a:prstGeom prst="rect">
            <a:avLst/>
          </a:prstGeom>
        </p:spPr>
      </p:pic>
      <p:cxnSp>
        <p:nvCxnSpPr>
          <p:cNvPr id="17" name="Straight Connector 16"/>
          <p:cNvCxnSpPr/>
          <p:nvPr userDrawn="1"/>
        </p:nvCxnSpPr>
        <p:spPr>
          <a:xfrm>
            <a:off x="2039568" y="1081088"/>
            <a:ext cx="5544344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528091" y="6840993"/>
            <a:ext cx="9274952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3322717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8" r:id="rId1"/>
    <p:sldLayoutId id="2147484389" r:id="rId2"/>
    <p:sldLayoutId id="2147484390" r:id="rId3"/>
    <p:sldLayoutId id="2147484391" r:id="rId4"/>
    <p:sldLayoutId id="2147484392" r:id="rId5"/>
    <p:sldLayoutId id="2147484393" r:id="rId6"/>
    <p:sldLayoutId id="2147484394" r:id="rId7"/>
    <p:sldLayoutId id="2147484395" r:id="rId8"/>
    <p:sldLayoutId id="2147484396" r:id="rId9"/>
    <p:sldLayoutId id="2147484397" r:id="rId10"/>
    <p:sldLayoutId id="2147484398" r:id="rId11"/>
    <p:sldLayoutId id="2147484399" r:id="rId12"/>
  </p:sldLayoutIdLst>
  <p:hf hdr="0" dt="0"/>
  <p:txStyles>
    <p:titleStyle>
      <a:lvl1pPr algn="ctr" defTabSz="755957" rtl="0" eaLnBrk="1" latinLnBrk="0" hangingPunct="1">
        <a:lnSpc>
          <a:spcPct val="90000"/>
        </a:lnSpc>
        <a:spcBef>
          <a:spcPct val="0"/>
        </a:spcBef>
        <a:buNone/>
        <a:defRPr sz="330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9" indent="-188989" algn="l" defTabSz="755957" rtl="0" eaLnBrk="1" latinLnBrk="0" hangingPunct="1">
        <a:lnSpc>
          <a:spcPct val="90000"/>
        </a:lnSpc>
        <a:spcBef>
          <a:spcPts val="827"/>
        </a:spcBef>
        <a:buFont typeface="Arial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68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47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925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904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83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861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840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819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79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57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36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915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93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72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851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829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6858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1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7169" y="1738715"/>
            <a:ext cx="7929259" cy="1633315"/>
          </a:xfrm>
        </p:spPr>
        <p:txBody>
          <a:bodyPr/>
          <a:lstStyle/>
          <a:p>
            <a:r>
              <a:rPr lang="en-US" sz="2646" b="1" dirty="0">
                <a:solidFill>
                  <a:prstClr val="black"/>
                </a:solidFill>
              </a:rPr>
              <a:t>Module 3.1</a:t>
            </a:r>
            <a:br>
              <a:rPr lang="en-US" sz="2646" dirty="0"/>
            </a:br>
            <a:r>
              <a:rPr lang="en-US" sz="2646" b="1" dirty="0">
                <a:solidFill>
                  <a:prstClr val="black"/>
                </a:solidFill>
              </a:rPr>
              <a:t> Access Matrix Model</a:t>
            </a:r>
            <a:br>
              <a:rPr lang="en-US" sz="2646" b="1" dirty="0">
                <a:solidFill>
                  <a:prstClr val="black"/>
                </a:solidFill>
              </a:rPr>
            </a:br>
            <a:endParaRPr lang="en-US" sz="1543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40606" y="3981428"/>
            <a:ext cx="7559675" cy="1633315"/>
          </a:xfrm>
        </p:spPr>
        <p:txBody>
          <a:bodyPr>
            <a:noAutofit/>
          </a:bodyPr>
          <a:lstStyle/>
          <a:p>
            <a:r>
              <a:rPr lang="en-US" sz="2646" dirty="0"/>
              <a:t>Ravi Sandhu</a:t>
            </a:r>
            <a:br>
              <a:rPr lang="en-US" sz="2646" dirty="0"/>
            </a:br>
            <a:endParaRPr lang="en-US" sz="2646" dirty="0"/>
          </a:p>
          <a:p>
            <a:r>
              <a:rPr lang="en-US" sz="2646" dirty="0"/>
              <a:t>Spring 2021</a:t>
            </a:r>
            <a:br>
              <a:rPr lang="en-US" sz="2646" dirty="0"/>
            </a:br>
            <a:endParaRPr lang="en-US" sz="2646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4F9D99-3E73-486F-A7E4-9C456EA65B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defTabSz="1007943" fontAlgn="auto" hangingPunc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</a:pPr>
            <a:r>
              <a:rPr lang="en-US" i="1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t>World-Leading Research with Real-World Impact!</a:t>
            </a:r>
            <a:endParaRPr lang="en-US" i="1" dirty="0">
              <a:solidFill>
                <a:prstClr val="black">
                  <a:tint val="75000"/>
                </a:prstClr>
              </a:solidFill>
              <a:latin typeface="Calibri" panose="020F0502020204030204"/>
              <a:ea typeface="+mn-ea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C8E156-4BDA-425A-AE15-14F9D157E6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1007943" fontAlgn="auto">
              <a:spcBef>
                <a:spcPts val="0"/>
              </a:spcBef>
              <a:spcAft>
                <a:spcPts val="0"/>
              </a:spcAft>
            </a:pPr>
            <a:fld id="{CAB5F52E-1A2D-AF47-834F-5A302267C843}" type="slidenum">
              <a:rPr lang="en-US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pPr defTabSz="1007943" fontAlgn="auto">
                <a:spcBef>
                  <a:spcPts val="0"/>
                </a:spcBef>
                <a:spcAft>
                  <a:spcPts val="0"/>
                </a:spcAft>
              </a:pPr>
              <a:t>1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 panose="020F0502020204030204"/>
              <a:ea typeface="+mn-ea"/>
            </a:endParaRPr>
          </a:p>
        </p:txBody>
      </p:sp>
      <p:sp>
        <p:nvSpPr>
          <p:cNvPr id="8" name="Date Placeholder 5">
            <a:extLst>
              <a:ext uri="{FF2B5EF4-FFF2-40B4-BE49-F238E27FC236}">
                <a16:creationId xmlns:a16="http://schemas.microsoft.com/office/drawing/2014/main" id="{BFB925B1-2B03-4A39-8903-7E05198BB7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5287" y="6840993"/>
            <a:ext cx="2769111" cy="366716"/>
          </a:xfrm>
        </p:spPr>
        <p:txBody>
          <a:bodyPr/>
          <a:lstStyle/>
          <a:p>
            <a:pPr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t>© Ravi Sandhu</a:t>
            </a: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6603799-8EE1-4639-B9D4-A7406AF92102}"/>
              </a:ext>
            </a:extLst>
          </p:cNvPr>
          <p:cNvSpPr txBox="1">
            <a:spLocks/>
          </p:cNvSpPr>
          <p:nvPr/>
        </p:nvSpPr>
        <p:spPr>
          <a:xfrm>
            <a:off x="2005339" y="343243"/>
            <a:ext cx="5437523" cy="509516"/>
          </a:xfrm>
          <a:prstGeom prst="rect">
            <a:avLst/>
          </a:prstGeom>
        </p:spPr>
        <p:txBody>
          <a:bodyPr vert="horz" lIns="100796" tIns="50398" rIns="100796" bIns="50398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755957" fontAlgn="auto">
              <a:spcAft>
                <a:spcPts val="0"/>
              </a:spcAft>
            </a:pPr>
            <a:r>
              <a:rPr lang="en-US" sz="2646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 6393 and CS 4483</a:t>
            </a:r>
          </a:p>
          <a:p>
            <a:pPr defTabSz="755957" fontAlgn="auto">
              <a:spcAft>
                <a:spcPts val="0"/>
              </a:spcAft>
            </a:pPr>
            <a:r>
              <a:rPr lang="en-US" sz="220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Cyber Security Foundations and Practice</a:t>
            </a:r>
          </a:p>
        </p:txBody>
      </p:sp>
    </p:spTree>
    <p:extLst>
      <p:ext uri="{BB962C8B-B14F-4D97-AF65-F5344CB8AC3E}">
        <p14:creationId xmlns:p14="http://schemas.microsoft.com/office/powerpoint/2010/main" val="14909748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10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Access Matrix Model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3" name="Rectangle 3"/>
          <p:cNvSpPr>
            <a:spLocks noChangeArrowheads="1"/>
          </p:cNvSpPr>
          <p:nvPr/>
        </p:nvSpPr>
        <p:spPr bwMode="auto">
          <a:xfrm>
            <a:off x="2587625" y="2247900"/>
            <a:ext cx="5588000" cy="32258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4" name="Line 4"/>
          <p:cNvSpPr>
            <a:spLocks noChangeShapeType="1"/>
          </p:cNvSpPr>
          <p:nvPr/>
        </p:nvSpPr>
        <p:spPr bwMode="auto">
          <a:xfrm>
            <a:off x="2562225" y="2679700"/>
            <a:ext cx="563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5" name="Rectangle 5"/>
          <p:cNvSpPr>
            <a:spLocks noChangeArrowheads="1"/>
          </p:cNvSpPr>
          <p:nvPr/>
        </p:nvSpPr>
        <p:spPr bwMode="auto">
          <a:xfrm>
            <a:off x="2041525" y="2844800"/>
            <a:ext cx="347663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U</a:t>
            </a:r>
          </a:p>
        </p:txBody>
      </p:sp>
      <p:sp>
        <p:nvSpPr>
          <p:cNvPr id="46" name="Line 6"/>
          <p:cNvSpPr>
            <a:spLocks noChangeShapeType="1"/>
          </p:cNvSpPr>
          <p:nvPr/>
        </p:nvSpPr>
        <p:spPr bwMode="auto">
          <a:xfrm>
            <a:off x="2562225" y="3429000"/>
            <a:ext cx="563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7" name="Rectangle 7"/>
          <p:cNvSpPr>
            <a:spLocks noChangeArrowheads="1"/>
          </p:cNvSpPr>
          <p:nvPr/>
        </p:nvSpPr>
        <p:spPr bwMode="auto">
          <a:xfrm>
            <a:off x="4100513" y="2692400"/>
            <a:ext cx="735012" cy="6858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r w</a:t>
            </a:r>
          </a:p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own</a:t>
            </a:r>
          </a:p>
        </p:txBody>
      </p:sp>
      <p:sp>
        <p:nvSpPr>
          <p:cNvPr id="48" name="Line 8"/>
          <p:cNvSpPr>
            <a:spLocks noChangeShapeType="1"/>
          </p:cNvSpPr>
          <p:nvPr/>
        </p:nvSpPr>
        <p:spPr bwMode="auto">
          <a:xfrm>
            <a:off x="2562225" y="3975100"/>
            <a:ext cx="563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9" name="Rectangle 9"/>
          <p:cNvSpPr>
            <a:spLocks noChangeArrowheads="1"/>
          </p:cNvSpPr>
          <p:nvPr/>
        </p:nvSpPr>
        <p:spPr bwMode="auto">
          <a:xfrm>
            <a:off x="2041525" y="4140200"/>
            <a:ext cx="414338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</a:t>
            </a:r>
          </a:p>
        </p:txBody>
      </p:sp>
      <p:sp>
        <p:nvSpPr>
          <p:cNvPr id="50" name="Line 10"/>
          <p:cNvSpPr>
            <a:spLocks noChangeShapeType="1"/>
          </p:cNvSpPr>
          <p:nvPr/>
        </p:nvSpPr>
        <p:spPr bwMode="auto">
          <a:xfrm>
            <a:off x="2562225" y="4660900"/>
            <a:ext cx="563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1" name="Rectangle 11"/>
          <p:cNvSpPr>
            <a:spLocks noChangeArrowheads="1"/>
          </p:cNvSpPr>
          <p:nvPr/>
        </p:nvSpPr>
        <p:spPr bwMode="auto">
          <a:xfrm>
            <a:off x="4327525" y="1778000"/>
            <a:ext cx="312738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F</a:t>
            </a:r>
          </a:p>
        </p:txBody>
      </p:sp>
      <p:sp>
        <p:nvSpPr>
          <p:cNvPr id="52" name="Line 12"/>
          <p:cNvSpPr>
            <a:spLocks noChangeShapeType="1"/>
          </p:cNvSpPr>
          <p:nvPr/>
        </p:nvSpPr>
        <p:spPr bwMode="auto">
          <a:xfrm>
            <a:off x="4086225" y="2222500"/>
            <a:ext cx="0" cy="3276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3" name="Line 13"/>
          <p:cNvSpPr>
            <a:spLocks noChangeShapeType="1"/>
          </p:cNvSpPr>
          <p:nvPr/>
        </p:nvSpPr>
        <p:spPr bwMode="auto">
          <a:xfrm>
            <a:off x="4848225" y="2222500"/>
            <a:ext cx="0" cy="3276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4" name="Rectangle 14"/>
          <p:cNvSpPr>
            <a:spLocks noChangeArrowheads="1"/>
          </p:cNvSpPr>
          <p:nvPr/>
        </p:nvSpPr>
        <p:spPr bwMode="auto">
          <a:xfrm>
            <a:off x="1177925" y="2768600"/>
            <a:ext cx="330200" cy="25908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</a:t>
            </a:r>
          </a:p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u</a:t>
            </a:r>
          </a:p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b</a:t>
            </a:r>
          </a:p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j</a:t>
            </a:r>
          </a:p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e</a:t>
            </a:r>
          </a:p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</a:t>
            </a:r>
          </a:p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t</a:t>
            </a:r>
          </a:p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</a:t>
            </a:r>
          </a:p>
        </p:txBody>
      </p:sp>
      <p:sp>
        <p:nvSpPr>
          <p:cNvPr id="55" name="Rectangle 15"/>
          <p:cNvSpPr>
            <a:spLocks noChangeArrowheads="1"/>
          </p:cNvSpPr>
          <p:nvPr/>
        </p:nvSpPr>
        <p:spPr bwMode="auto">
          <a:xfrm>
            <a:off x="4022725" y="1320800"/>
            <a:ext cx="3427413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Objects (and Subjects)</a:t>
            </a:r>
          </a:p>
        </p:txBody>
      </p:sp>
      <p:sp>
        <p:nvSpPr>
          <p:cNvPr id="56" name="Line 16"/>
          <p:cNvSpPr>
            <a:spLocks noChangeShapeType="1"/>
          </p:cNvSpPr>
          <p:nvPr/>
        </p:nvSpPr>
        <p:spPr bwMode="auto">
          <a:xfrm>
            <a:off x="2562225" y="1536700"/>
            <a:ext cx="1371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7" name="Line 17"/>
          <p:cNvSpPr>
            <a:spLocks noChangeShapeType="1"/>
          </p:cNvSpPr>
          <p:nvPr/>
        </p:nvSpPr>
        <p:spPr bwMode="auto">
          <a:xfrm>
            <a:off x="7426325" y="1536700"/>
            <a:ext cx="15240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8" name="Line 18"/>
          <p:cNvSpPr>
            <a:spLocks noChangeShapeType="1"/>
          </p:cNvSpPr>
          <p:nvPr/>
        </p:nvSpPr>
        <p:spPr bwMode="auto">
          <a:xfrm>
            <a:off x="1343025" y="2298700"/>
            <a:ext cx="0" cy="381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9" name="Line 19"/>
          <p:cNvSpPr>
            <a:spLocks noChangeShapeType="1"/>
          </p:cNvSpPr>
          <p:nvPr/>
        </p:nvSpPr>
        <p:spPr bwMode="auto">
          <a:xfrm>
            <a:off x="1330325" y="5524500"/>
            <a:ext cx="0" cy="60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60" name="Rectangle 20"/>
          <p:cNvSpPr>
            <a:spLocks noChangeArrowheads="1"/>
          </p:cNvSpPr>
          <p:nvPr/>
        </p:nvSpPr>
        <p:spPr bwMode="auto">
          <a:xfrm>
            <a:off x="6130925" y="1765300"/>
            <a:ext cx="414338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</a:t>
            </a:r>
          </a:p>
        </p:txBody>
      </p:sp>
      <p:sp>
        <p:nvSpPr>
          <p:cNvPr id="61" name="Line 21"/>
          <p:cNvSpPr>
            <a:spLocks noChangeShapeType="1"/>
          </p:cNvSpPr>
          <p:nvPr/>
        </p:nvSpPr>
        <p:spPr bwMode="auto">
          <a:xfrm>
            <a:off x="5635625" y="2247900"/>
            <a:ext cx="0" cy="3276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62" name="Line 22"/>
          <p:cNvSpPr>
            <a:spLocks noChangeShapeType="1"/>
          </p:cNvSpPr>
          <p:nvPr/>
        </p:nvSpPr>
        <p:spPr bwMode="auto">
          <a:xfrm>
            <a:off x="7058025" y="2247900"/>
            <a:ext cx="0" cy="3276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63" name="Rectangle 23"/>
          <p:cNvSpPr>
            <a:spLocks noChangeArrowheads="1"/>
          </p:cNvSpPr>
          <p:nvPr/>
        </p:nvSpPr>
        <p:spPr bwMode="auto">
          <a:xfrm>
            <a:off x="5851525" y="2806700"/>
            <a:ext cx="1058863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parent</a:t>
            </a:r>
          </a:p>
        </p:txBody>
      </p:sp>
      <p:sp>
        <p:nvSpPr>
          <p:cNvPr id="64" name="Rectangle 24"/>
          <p:cNvSpPr>
            <a:spLocks noChangeArrowheads="1"/>
          </p:cNvSpPr>
          <p:nvPr/>
        </p:nvSpPr>
        <p:spPr bwMode="auto">
          <a:xfrm>
            <a:off x="4100513" y="3987800"/>
            <a:ext cx="735012" cy="6858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r w</a:t>
            </a:r>
          </a:p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own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2046CE8-E0C3-4719-8C72-202B88C58007}"/>
              </a:ext>
            </a:extLst>
          </p:cNvPr>
          <p:cNvSpPr txBox="1"/>
          <p:nvPr/>
        </p:nvSpPr>
        <p:spPr>
          <a:xfrm>
            <a:off x="2962671" y="5880963"/>
            <a:ext cx="4463649" cy="707886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Operational rights: r, w</a:t>
            </a:r>
          </a:p>
          <a:p>
            <a:pPr marL="0" marR="0" lvl="0" indent="0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>
                <a:solidFill>
                  <a:srgbClr val="FF0000"/>
                </a:solidFill>
              </a:rPr>
              <a:t>Administrative rights: own, parent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330858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 POLICY</a:t>
            </a:r>
          </a:p>
          <a:p>
            <a:pPr lvl="1">
              <a:buSzPct val="90000"/>
              <a:buFont typeface="Wingdings" panose="05000000000000000000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Access Matrix</a:t>
            </a:r>
          </a:p>
          <a:p>
            <a:pPr>
              <a:buSzPct val="90000"/>
              <a:buFont typeface="Wingdings" pitchFamily="2" charset="2"/>
              <a:buChar char="Ø"/>
            </a:pPr>
            <a:endParaRPr lang="en-US" sz="3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 ENFORCEMENT (aka Mechanism)</a:t>
            </a:r>
          </a:p>
          <a:p>
            <a:pPr marL="996950" lvl="1" indent="-457200">
              <a:buSzPct val="90000"/>
              <a:buFont typeface="Wingdings" panose="05000000000000000000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Access Control Lists</a:t>
            </a:r>
          </a:p>
          <a:p>
            <a:pPr lvl="1">
              <a:buSzPct val="90000"/>
              <a:buFont typeface="Wingdings" panose="05000000000000000000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Capabilities</a:t>
            </a:r>
          </a:p>
          <a:p>
            <a:pPr lvl="1">
              <a:buSzPct val="90000"/>
              <a:buFont typeface="Wingdings" panose="05000000000000000000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Relations</a:t>
            </a: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anose="05000000000000000000" pitchFamily="2" charset="2"/>
              <a:buChar char="v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anose="05000000000000000000" pitchFamily="2" charset="2"/>
              <a:buChar char="v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anose="05000000000000000000" pitchFamily="2" charset="2"/>
              <a:buChar char="v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0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11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Policy vs Enforcement</a:t>
            </a:r>
            <a:endParaRPr kumimoji="0" lang="en-US" sz="40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555997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0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12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Access Control Lists</a:t>
            </a:r>
            <a:endParaRPr kumimoji="0" lang="en-US" sz="40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2540000" y="1514475"/>
            <a:ext cx="1625600" cy="19018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lIns="63500" tIns="25400" rIns="63500" bIns="25400">
            <a:spAutoFit/>
          </a:bodyPr>
          <a:lstStyle/>
          <a:p>
            <a:pPr marL="482600" marR="0" lvl="0" indent="-482600" algn="l" defTabSz="457200" rtl="0" eaLnBrk="1" fontAlgn="base" latinLnBrk="0" hangingPunct="1">
              <a:lnSpc>
                <a:spcPct val="92000"/>
              </a:lnSpc>
              <a:spcBef>
                <a:spcPct val="46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F</a:t>
            </a:r>
          </a:p>
          <a:p>
            <a:pPr marL="482600" marR="0" lvl="0" indent="-482600" algn="l" defTabSz="457200" rtl="0" eaLnBrk="1" fontAlgn="base" latinLnBrk="0" hangingPunct="1">
              <a:lnSpc>
                <a:spcPct val="92000"/>
              </a:lnSpc>
              <a:spcBef>
                <a:spcPct val="46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U:r</a:t>
            </a:r>
          </a:p>
          <a:p>
            <a:pPr marL="482600" marR="0" lvl="0" indent="-482600" algn="l" defTabSz="457200" rtl="0" eaLnBrk="1" fontAlgn="base" latinLnBrk="0" hangingPunct="1">
              <a:lnSpc>
                <a:spcPct val="92000"/>
              </a:lnSpc>
              <a:spcBef>
                <a:spcPct val="46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U:w</a:t>
            </a:r>
          </a:p>
          <a:p>
            <a:pPr marL="482600" marR="0" lvl="0" indent="-482600" algn="l" defTabSz="457200" rtl="0" eaLnBrk="1" fontAlgn="base" latinLnBrk="0" hangingPunct="1">
              <a:lnSpc>
                <a:spcPct val="92000"/>
              </a:lnSpc>
              <a:spcBef>
                <a:spcPct val="46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U:own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2527300" y="1958975"/>
            <a:ext cx="1663700" cy="14732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5880100" y="1539875"/>
            <a:ext cx="1625600" cy="23542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lIns="63500" tIns="25400" rIns="63500" bIns="25400">
            <a:spAutoFit/>
          </a:bodyPr>
          <a:lstStyle/>
          <a:p>
            <a:pPr marL="482600" marR="0" lvl="0" indent="-482600" algn="l" defTabSz="457200" rtl="0" eaLnBrk="1" fontAlgn="base" latinLnBrk="0" hangingPunct="1">
              <a:lnSpc>
                <a:spcPct val="100000"/>
              </a:lnSpc>
              <a:spcBef>
                <a:spcPct val="45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G</a:t>
            </a:r>
          </a:p>
          <a:p>
            <a:pPr marL="482600" marR="0" lvl="0" indent="-482600" algn="l" defTabSz="457200" rtl="0" eaLnBrk="1" fontAlgn="base" latinLnBrk="0" hangingPunct="1">
              <a:lnSpc>
                <a:spcPct val="100000"/>
              </a:lnSpc>
              <a:spcBef>
                <a:spcPct val="45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U:r</a:t>
            </a:r>
          </a:p>
          <a:p>
            <a:pPr marL="482600" marR="0" lvl="0" indent="-482600" algn="l" defTabSz="457200" rtl="0" eaLnBrk="1" fontAlgn="base" latinLnBrk="0" hangingPunct="1">
              <a:lnSpc>
                <a:spcPct val="100000"/>
              </a:lnSpc>
              <a:spcBef>
                <a:spcPct val="45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V:r</a:t>
            </a:r>
          </a:p>
          <a:p>
            <a:pPr marL="482600" marR="0" lvl="0" indent="-482600" algn="l" defTabSz="457200" rtl="0" eaLnBrk="1" fontAlgn="base" latinLnBrk="0" hangingPunct="1">
              <a:lnSpc>
                <a:spcPct val="100000"/>
              </a:lnSpc>
              <a:spcBef>
                <a:spcPct val="45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V:w</a:t>
            </a:r>
          </a:p>
          <a:p>
            <a:pPr marL="482600" marR="0" lvl="0" indent="-482600" algn="l" defTabSz="457200" rtl="0" eaLnBrk="1" fontAlgn="base" latinLnBrk="0" hangingPunct="1">
              <a:lnSpc>
                <a:spcPct val="100000"/>
              </a:lnSpc>
              <a:spcBef>
                <a:spcPct val="45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V:own</a:t>
            </a: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5867400" y="1984374"/>
            <a:ext cx="1689100" cy="2168525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2" name="Rectangle 7"/>
          <p:cNvSpPr txBox="1">
            <a:spLocks noChangeArrowheads="1"/>
          </p:cNvSpPr>
          <p:nvPr/>
        </p:nvSpPr>
        <p:spPr bwMode="auto">
          <a:xfrm>
            <a:off x="1778000" y="4448175"/>
            <a:ext cx="6756400" cy="120180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89000"/>
              </a:lnSpc>
              <a:spcBef>
                <a:spcPct val="43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each column of the access matrix is stored with the object corresponding to that column</a:t>
            </a:r>
          </a:p>
        </p:txBody>
      </p:sp>
    </p:spTree>
    <p:extLst>
      <p:ext uri="{BB962C8B-B14F-4D97-AF65-F5344CB8AC3E}">
        <p14:creationId xmlns:p14="http://schemas.microsoft.com/office/powerpoint/2010/main" val="18040544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0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13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Capabilities</a:t>
            </a:r>
            <a:endParaRPr kumimoji="0" lang="en-US" sz="40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3190875" y="1927225"/>
            <a:ext cx="3044825" cy="4826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3190875" y="2714625"/>
            <a:ext cx="3044825" cy="4572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0" name="Rectangle 5"/>
          <p:cNvSpPr txBox="1">
            <a:spLocks noChangeArrowheads="1"/>
          </p:cNvSpPr>
          <p:nvPr/>
        </p:nvSpPr>
        <p:spPr bwMode="auto">
          <a:xfrm>
            <a:off x="1574800" y="4213225"/>
            <a:ext cx="6756400" cy="752475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89000"/>
              </a:lnSpc>
              <a:spcBef>
                <a:spcPct val="43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each row of the access matrix is stored with the subject corresponding to that row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2741614" y="1966913"/>
            <a:ext cx="3408362" cy="45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U	F/r, F/w, F/own, G/r</a:t>
            </a: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2792413" y="2754313"/>
            <a:ext cx="3357562" cy="417512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V	G/r, G/w, G/own</a:t>
            </a:r>
          </a:p>
        </p:txBody>
      </p:sp>
    </p:spTree>
    <p:extLst>
      <p:ext uri="{BB962C8B-B14F-4D97-AF65-F5344CB8AC3E}">
        <p14:creationId xmlns:p14="http://schemas.microsoft.com/office/powerpoint/2010/main" val="29821334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0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14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Relations</a:t>
            </a:r>
            <a:endParaRPr kumimoji="0" lang="en-US" sz="40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2743200" y="1244600"/>
            <a:ext cx="4914900" cy="4316695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482600" marR="0" lvl="0" indent="-482600" algn="l" defTabSz="457200" rtl="0" eaLnBrk="0" fontAlgn="base" latinLnBrk="0" hangingPunct="0">
              <a:lnSpc>
                <a:spcPct val="87000"/>
              </a:lnSpc>
              <a:spcBef>
                <a:spcPct val="42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533400" algn="l"/>
                <a:tab pos="1854200" algn="l"/>
                <a:tab pos="2171700" algn="l"/>
                <a:tab pos="3683000" algn="l"/>
                <a:tab pos="4191000" algn="l"/>
              </a:tabLst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Subject	Access	Object</a:t>
            </a:r>
          </a:p>
          <a:p>
            <a:pPr marL="482600" marR="0" lvl="0" indent="-482600" algn="l" defTabSz="457200" rtl="0" eaLnBrk="0" fontAlgn="base" latinLnBrk="0" hangingPunct="0">
              <a:lnSpc>
                <a:spcPct val="87000"/>
              </a:lnSpc>
              <a:spcBef>
                <a:spcPct val="42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533400" algn="l"/>
                <a:tab pos="1854200" algn="l"/>
                <a:tab pos="2171700" algn="l"/>
                <a:tab pos="3683000" algn="l"/>
                <a:tab pos="4191000" algn="l"/>
              </a:tabLst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	U		r		F</a:t>
            </a:r>
          </a:p>
          <a:p>
            <a:pPr marL="482600" marR="0" lvl="0" indent="-482600" algn="l" defTabSz="457200" rtl="0" eaLnBrk="0" fontAlgn="base" latinLnBrk="0" hangingPunct="0">
              <a:lnSpc>
                <a:spcPct val="87000"/>
              </a:lnSpc>
              <a:spcBef>
                <a:spcPct val="42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533400" algn="l"/>
                <a:tab pos="1854200" algn="l"/>
                <a:tab pos="2171700" algn="l"/>
                <a:tab pos="3683000" algn="l"/>
                <a:tab pos="4191000" algn="l"/>
              </a:tabLst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	U		w		F</a:t>
            </a:r>
          </a:p>
          <a:p>
            <a:pPr marL="482600" marR="0" lvl="0" indent="-482600" algn="l" defTabSz="457200" rtl="0" eaLnBrk="0" fontAlgn="base" latinLnBrk="0" hangingPunct="0">
              <a:lnSpc>
                <a:spcPct val="87000"/>
              </a:lnSpc>
              <a:spcBef>
                <a:spcPct val="42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533400" algn="l"/>
                <a:tab pos="1854200" algn="l"/>
                <a:tab pos="2171700" algn="l"/>
                <a:tab pos="3683000" algn="l"/>
                <a:tab pos="4191000" algn="l"/>
              </a:tabLst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	U		own		F</a:t>
            </a:r>
          </a:p>
          <a:p>
            <a:pPr marL="482600" marR="0" lvl="0" indent="-482600" algn="l" defTabSz="457200" rtl="0" eaLnBrk="0" fontAlgn="base" latinLnBrk="0" hangingPunct="0">
              <a:lnSpc>
                <a:spcPct val="87000"/>
              </a:lnSpc>
              <a:spcBef>
                <a:spcPct val="42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533400" algn="l"/>
                <a:tab pos="1854200" algn="l"/>
                <a:tab pos="2171700" algn="l"/>
                <a:tab pos="3683000" algn="l"/>
                <a:tab pos="4191000" algn="l"/>
              </a:tabLst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	U		r		G</a:t>
            </a:r>
          </a:p>
          <a:p>
            <a:pPr marL="482600" marR="0" lvl="0" indent="-482600" algn="l" defTabSz="457200" rtl="0" eaLnBrk="0" fontAlgn="base" latinLnBrk="0" hangingPunct="0">
              <a:lnSpc>
                <a:spcPct val="87000"/>
              </a:lnSpc>
              <a:spcBef>
                <a:spcPct val="42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533400" algn="l"/>
                <a:tab pos="1854200" algn="l"/>
                <a:tab pos="2171700" algn="l"/>
                <a:tab pos="3683000" algn="l"/>
                <a:tab pos="4191000" algn="l"/>
              </a:tabLst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	V		r		G</a:t>
            </a:r>
          </a:p>
          <a:p>
            <a:pPr marL="482600" marR="0" lvl="0" indent="-482600" algn="l" defTabSz="457200" rtl="0" eaLnBrk="0" fontAlgn="base" latinLnBrk="0" hangingPunct="0">
              <a:lnSpc>
                <a:spcPct val="87000"/>
              </a:lnSpc>
              <a:spcBef>
                <a:spcPct val="42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533400" algn="l"/>
                <a:tab pos="1854200" algn="l"/>
                <a:tab pos="2171700" algn="l"/>
                <a:tab pos="3683000" algn="l"/>
                <a:tab pos="4191000" algn="l"/>
              </a:tabLst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	V		w		G</a:t>
            </a:r>
          </a:p>
          <a:p>
            <a:pPr marL="482600" marR="0" lvl="0" indent="-482600" algn="l" defTabSz="457200" rtl="0" eaLnBrk="0" fontAlgn="base" latinLnBrk="0" hangingPunct="0">
              <a:lnSpc>
                <a:spcPct val="87000"/>
              </a:lnSpc>
              <a:spcBef>
                <a:spcPct val="42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533400" algn="l"/>
                <a:tab pos="1854200" algn="l"/>
                <a:tab pos="2171700" algn="l"/>
                <a:tab pos="3683000" algn="l"/>
                <a:tab pos="4191000" algn="l"/>
              </a:tabLst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	V		own		G</a:t>
            </a:r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>
            <a:off x="2730500" y="1651000"/>
            <a:ext cx="49911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4216400" y="1206499"/>
            <a:ext cx="0" cy="435479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>
            <a:off x="6172200" y="1219200"/>
            <a:ext cx="0" cy="4342094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2705100" y="5778500"/>
            <a:ext cx="4978400" cy="752475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63500" tIns="25400" rIns="63500" bIns="25400">
            <a:spAutoFit/>
          </a:bodyPr>
          <a:lstStyle/>
          <a:p>
            <a:pPr marL="25400" marR="0" lvl="0" indent="-25400" algn="ctr" defTabSz="457200" rtl="0" eaLnBrk="1" fontAlgn="base" latinLnBrk="0" hangingPunct="1">
              <a:lnSpc>
                <a:spcPct val="89000"/>
              </a:lnSpc>
              <a:spcBef>
                <a:spcPct val="43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commonly used in relational database management systems</a:t>
            </a:r>
          </a:p>
        </p:txBody>
      </p:sp>
    </p:spTree>
    <p:extLst>
      <p:ext uri="{BB962C8B-B14F-4D97-AF65-F5344CB8AC3E}">
        <p14:creationId xmlns:p14="http://schemas.microsoft.com/office/powerpoint/2010/main" val="38980500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283233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ea typeface="ＭＳ Ｐゴシック" pitchFamily="34" charset="-128"/>
              </a:rPr>
              <a:t> Authentication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>
                <a:solidFill>
                  <a:schemeClr val="tx1"/>
                </a:solidFill>
                <a:ea typeface="ＭＳ Ｐゴシック" pitchFamily="34" charset="-128"/>
              </a:rPr>
              <a:t> ACL's require authentication of subjects and ACL integrity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>
                <a:solidFill>
                  <a:schemeClr val="tx1"/>
                </a:solidFill>
                <a:ea typeface="ＭＳ Ｐゴシック" pitchFamily="34" charset="-128"/>
              </a:rPr>
              <a:t> Capabilities require integrity and propagation control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ea typeface="ＭＳ Ｐゴシック" pitchFamily="34" charset="-128"/>
              </a:rPr>
              <a:t> Access review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>
                <a:solidFill>
                  <a:schemeClr val="tx1"/>
                </a:solidFill>
                <a:ea typeface="ＭＳ Ｐゴシック" pitchFamily="34" charset="-128"/>
              </a:rPr>
              <a:t>ACL's are superior on a per-object basis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>
                <a:solidFill>
                  <a:schemeClr val="tx1"/>
                </a:solidFill>
                <a:ea typeface="ＭＳ Ｐゴシック" pitchFamily="34" charset="-128"/>
              </a:rPr>
              <a:t>Capabilities are superior on a per-subject basis</a:t>
            </a:r>
          </a:p>
          <a:p>
            <a:pPr marL="431800" lvl="1" indent="-323850">
              <a:buSzPct val="90000"/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  <a:ea typeface="ＭＳ Ｐゴシック" pitchFamily="34" charset="-128"/>
                <a:cs typeface="ＭＳ Ｐゴシック" charset="-128"/>
              </a:rPr>
              <a:t> Revocation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>
                <a:solidFill>
                  <a:schemeClr val="tx1"/>
                </a:solidFill>
                <a:ea typeface="ＭＳ Ｐゴシック" pitchFamily="34" charset="-128"/>
              </a:rPr>
              <a:t>ACL's are superior on a per-object basis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>
                <a:solidFill>
                  <a:schemeClr val="tx1"/>
                </a:solidFill>
                <a:ea typeface="ＭＳ Ｐゴシック" pitchFamily="34" charset="-128"/>
              </a:rPr>
              <a:t>Capabilities are superior on a per-subject basis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  <a:ea typeface="ＭＳ Ｐゴシック" pitchFamily="34" charset="-128"/>
              </a:rPr>
              <a:t> Least privilege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>
                <a:solidFill>
                  <a:schemeClr val="tx1"/>
                </a:solidFill>
                <a:ea typeface="ＭＳ Ｐゴシック" pitchFamily="34" charset="-128"/>
              </a:rPr>
              <a:t>Capabilities provide for finer grained least privilege control with respect to subjects, especially dynamic short-lived subjects created for specific tasks</a:t>
            </a:r>
          </a:p>
          <a:p>
            <a:pPr>
              <a:buSzPct val="90000"/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ea typeface="ＭＳ Ｐゴシック" pitchFamily="34" charset="-128"/>
              </a:rPr>
              <a:t> Dynamics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>
                <a:solidFill>
                  <a:schemeClr val="tx1"/>
                </a:solidFill>
                <a:ea typeface="ＭＳ Ｐゴシック" pitchFamily="34" charset="-128"/>
              </a:rPr>
              <a:t> Easier to control modification of ACL’s</a:t>
            </a:r>
          </a:p>
          <a:p>
            <a:pPr>
              <a:buSzPct val="90000"/>
              <a:buNone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0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15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ACLs versus Capabilities</a:t>
            </a:r>
            <a:endParaRPr kumimoji="0" lang="en-US" sz="40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233131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283233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ea typeface="ＭＳ Ｐゴシック" pitchFamily="34" charset="-128"/>
              </a:rPr>
              <a:t> Authentication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>
                <a:solidFill>
                  <a:schemeClr val="tx1"/>
                </a:solidFill>
                <a:ea typeface="ＭＳ Ｐゴシック" pitchFamily="34" charset="-128"/>
              </a:rPr>
              <a:t> ACL's require authentication of subjects and ACL integrity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>
                <a:solidFill>
                  <a:schemeClr val="tx1"/>
                </a:solidFill>
                <a:ea typeface="ＭＳ Ｐゴシック" pitchFamily="34" charset="-128"/>
              </a:rPr>
              <a:t> Capabilities require integrity and propagation control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ea typeface="ＭＳ Ｐゴシック" pitchFamily="34" charset="-128"/>
              </a:rPr>
              <a:t> Access review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>
                <a:solidFill>
                  <a:schemeClr val="tx1"/>
                </a:solidFill>
                <a:ea typeface="ＭＳ Ｐゴシック" pitchFamily="34" charset="-128"/>
              </a:rPr>
              <a:t>ACL's are superior on a per-object basis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>
                <a:solidFill>
                  <a:schemeClr val="tx1"/>
                </a:solidFill>
                <a:ea typeface="ＭＳ Ｐゴシック" pitchFamily="34" charset="-128"/>
              </a:rPr>
              <a:t>Capabilities are superior on a per-subject basis</a:t>
            </a:r>
          </a:p>
          <a:p>
            <a:pPr marL="431800" lvl="1" indent="-323850">
              <a:buSzPct val="90000"/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  <a:ea typeface="ＭＳ Ｐゴシック" pitchFamily="34" charset="-128"/>
                <a:cs typeface="ＭＳ Ｐゴシック" charset="-128"/>
              </a:rPr>
              <a:t> Revocation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>
                <a:solidFill>
                  <a:schemeClr val="tx1"/>
                </a:solidFill>
                <a:ea typeface="ＭＳ Ｐゴシック" pitchFamily="34" charset="-128"/>
              </a:rPr>
              <a:t>ACL's are superior on a per-object basis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>
                <a:solidFill>
                  <a:schemeClr val="tx1"/>
                </a:solidFill>
                <a:ea typeface="ＭＳ Ｐゴシック" pitchFamily="34" charset="-128"/>
              </a:rPr>
              <a:t>Capabilities are superior on a per-subject basis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  <a:ea typeface="ＭＳ Ｐゴシック" pitchFamily="34" charset="-128"/>
              </a:rPr>
              <a:t> Least privilege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>
                <a:solidFill>
                  <a:schemeClr val="tx1"/>
                </a:solidFill>
                <a:ea typeface="ＭＳ Ｐゴシック" pitchFamily="34" charset="-128"/>
              </a:rPr>
              <a:t>Capabilities provide for finer grained least privilege control with respect to subjects, especially dynamic short-lived subjects created for specific tasks</a:t>
            </a:r>
          </a:p>
          <a:p>
            <a:pPr>
              <a:buSzPct val="90000"/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ea typeface="ＭＳ Ｐゴシック" pitchFamily="34" charset="-128"/>
              </a:rPr>
              <a:t> Dynamics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>
                <a:solidFill>
                  <a:schemeClr val="tx1"/>
                </a:solidFill>
                <a:ea typeface="ＭＳ Ｐゴシック" pitchFamily="34" charset="-128"/>
              </a:rPr>
              <a:t> Easier to control modification of ACL’s</a:t>
            </a:r>
          </a:p>
          <a:p>
            <a:pPr>
              <a:buSzPct val="90000"/>
              <a:buNone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0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16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ACLs versus Capabilities</a:t>
            </a:r>
            <a:endParaRPr kumimoji="0" lang="en-US" sz="40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5F57664-D025-4A6D-9DEB-CCFB613BEC97}"/>
              </a:ext>
            </a:extLst>
          </p:cNvPr>
          <p:cNvSpPr txBox="1"/>
          <p:nvPr/>
        </p:nvSpPr>
        <p:spPr>
          <a:xfrm>
            <a:off x="6712466" y="2635617"/>
            <a:ext cx="3220805" cy="923330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Most Operating Systems use ACLs often in abbreviated form: owner, group, world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55551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330858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 content dependent controls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you can only see salaries less than 50K, or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you can only see salaries of employees who report to you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 beyond the scope of Operating Systems</a:t>
            </a:r>
          </a:p>
          <a:p>
            <a:pPr lvl="1">
              <a:buSzPct val="90000"/>
              <a:buFont typeface="Wingdings" panose="05000000000000000000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provided by Database Management Systems or other “content-aware” systems</a:t>
            </a:r>
          </a:p>
          <a:p>
            <a:pPr>
              <a:buSzPct val="90000"/>
              <a:buFont typeface="Wingdings" pitchFamily="2" charset="2"/>
              <a:buChar char="Ø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0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17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Content-Dependent Controls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378211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392113" y="1330858"/>
            <a:ext cx="9561512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context dependent controls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>
                <a:solidFill>
                  <a:schemeClr val="tx1"/>
                </a:solidFill>
                <a:ea typeface="ＭＳ Ｐゴシック" pitchFamily="34" charset="-128"/>
              </a:rPr>
              <a:t> cannot access classified information via remote login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>
                <a:solidFill>
                  <a:schemeClr val="tx1"/>
                </a:solidFill>
                <a:ea typeface="ＭＳ Ｐゴシック" pitchFamily="34" charset="-128"/>
              </a:rPr>
              <a:t> salary information can be updated only at year end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>
                <a:solidFill>
                  <a:schemeClr val="tx1"/>
                </a:solidFill>
                <a:ea typeface="ＭＳ Ｐゴシック" pitchFamily="34" charset="-128"/>
              </a:rPr>
              <a:t> company's earnings report is confidential until announced at the stockholders meeting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can be partially provided by the Operating System and partially by the Database Management System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more sophisticated context dependent controls such as based on past history of accesses definitely require Database support</a:t>
            </a:r>
          </a:p>
          <a:p>
            <a:pPr>
              <a:buSzPct val="90000"/>
              <a:buFont typeface="Wingdings" pitchFamily="2" charset="2"/>
              <a:buChar char="Ø"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0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18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Context-Dependent Controls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07233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Authentication, Authorization, Audit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474519" y="1285875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AAA</a:t>
            </a:r>
          </a:p>
        </p:txBody>
      </p:sp>
      <p:cxnSp>
        <p:nvCxnSpPr>
          <p:cNvPr id="17" name="Straight Connector 16"/>
          <p:cNvCxnSpPr>
            <a:stCxn id="13" idx="2"/>
          </p:cNvCxnSpPr>
          <p:nvPr/>
        </p:nvCxnSpPr>
        <p:spPr bwMode="auto">
          <a:xfrm>
            <a:off x="5028517" y="1932206"/>
            <a:ext cx="683" cy="582394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2200275" y="2514600"/>
            <a:ext cx="5657850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>
            <a:off x="5027834" y="2514600"/>
            <a:ext cx="683" cy="582394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2199592" y="2514600"/>
            <a:ext cx="683" cy="582394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>
            <a:off x="7857442" y="2514600"/>
            <a:ext cx="683" cy="582394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" name="TextBox 32"/>
          <p:cNvSpPr txBox="1"/>
          <p:nvPr/>
        </p:nvSpPr>
        <p:spPr>
          <a:xfrm>
            <a:off x="3918894" y="3143250"/>
            <a:ext cx="225734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Authorization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What are You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Allowed to Do?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131562" y="3143250"/>
            <a:ext cx="213712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Authentication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Who are You?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506851" y="3143250"/>
            <a:ext cx="270118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Audit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What Did You Do?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47961" y="5395912"/>
            <a:ext cx="1624014" cy="400110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siloed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929311" y="5395912"/>
            <a:ext cx="1624014" cy="400110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integrated</a:t>
            </a:r>
          </a:p>
        </p:txBody>
      </p:sp>
      <p:cxnSp>
        <p:nvCxnSpPr>
          <p:cNvPr id="24" name="Straight Arrow Connector 23"/>
          <p:cNvCxnSpPr/>
          <p:nvPr/>
        </p:nvCxnSpPr>
        <p:spPr bwMode="auto">
          <a:xfrm>
            <a:off x="4121944" y="5595967"/>
            <a:ext cx="1807367" cy="1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4398" y="6875359"/>
            <a:ext cx="4400464" cy="402483"/>
          </a:xfrm>
        </p:spPr>
        <p:txBody>
          <a:bodyPr/>
          <a:lstStyle/>
          <a:p>
            <a:pPr marL="0" marR="0" lvl="0" indent="0" algn="ctr" defTabSz="1007943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1653" b="0" i="1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ＭＳ Ｐゴシック" pitchFamily="34" charset="-128"/>
                <a:cs typeface="+mn-cs"/>
              </a:rPr>
              <a:t>World-Leading Research with Real-World Impact!</a:t>
            </a:r>
            <a:endParaRPr kumimoji="0" lang="en-US" sz="1653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ＭＳ Ｐゴシック" pitchFamily="34" charset="-128"/>
              <a:cs typeface="+mn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B5F52E-1A2D-AF47-834F-5A302267C843}" type="slidenum">
              <a:rPr kumimoji="0" lang="en-US" sz="992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ＭＳ Ｐゴシック" pitchFamily="34" charset="-128"/>
                <a:cs typeface="+mn-cs"/>
              </a:rPr>
              <a:pPr marL="0" marR="0" lvl="0" indent="0" algn="r" defTabSz="100794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992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ＭＳ Ｐゴシック" pitchFamily="34" charset="-128"/>
              <a:cs typeface="+mn-cs"/>
            </a:endParaRPr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5287" y="6840993"/>
            <a:ext cx="2769111" cy="366716"/>
          </a:xfrm>
        </p:spPr>
        <p:txBody>
          <a:bodyPr/>
          <a:lstStyle/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92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ＭＳ Ｐゴシック" pitchFamily="34" charset="-128"/>
                <a:cs typeface="+mn-cs"/>
              </a:rPr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3208" y="302761"/>
            <a:ext cx="5294542" cy="509516"/>
          </a:xfrm>
          <a:noFill/>
          <a:ln w="9525">
            <a:noFill/>
            <a:round/>
            <a:headEnd/>
            <a:tailEnd/>
          </a:ln>
        </p:spPr>
        <p:txBody>
          <a:bodyPr vert="horz" lIns="0" tIns="0" rIns="0" bIns="0" rtlCol="0" anchor="ctr">
            <a:noAutofit/>
          </a:bodyPr>
          <a:lstStyle/>
          <a:p>
            <a:pPr eaLnBrk="0">
              <a:defRPr/>
            </a:pPr>
            <a:r>
              <a:rPr lang="en-US" sz="3968" b="1" dirty="0"/>
              <a:t>Access Control Models</a:t>
            </a:r>
            <a:endParaRPr lang="en-US" sz="3968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62B1CB-8997-BD4F-9CE7-876E16D6D864}"/>
              </a:ext>
            </a:extLst>
          </p:cNvPr>
          <p:cNvSpPr/>
          <p:nvPr/>
        </p:nvSpPr>
        <p:spPr>
          <a:xfrm>
            <a:off x="247673" y="1504015"/>
            <a:ext cx="3835728" cy="712440"/>
          </a:xfrm>
          <a:prstGeom prst="rect">
            <a:avLst/>
          </a:prstGeom>
        </p:spPr>
        <p:txBody>
          <a:bodyPr wrap="square" lIns="100777" tIns="50388" rIns="100777" bIns="50388">
            <a:spAutoFit/>
          </a:bodyPr>
          <a:lstStyle/>
          <a:p>
            <a:pPr marL="0" marR="0" lvl="0" indent="0" algn="ctr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itchFamily="34" charset="-128"/>
                <a:cs typeface="+mn-cs"/>
              </a:rPr>
              <a:t>Discretionary Access Control (DAC)</a:t>
            </a:r>
          </a:p>
          <a:p>
            <a:pPr marL="0" marR="0" lvl="0" indent="0" algn="ctr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ＭＳ Ｐゴシック" pitchFamily="34" charset="-128"/>
                <a:cs typeface="+mn-cs"/>
              </a:rPr>
              <a:t>1970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C325A3C-CA03-E843-A42F-F512086D1C87}"/>
              </a:ext>
            </a:extLst>
          </p:cNvPr>
          <p:cNvSpPr/>
          <p:nvPr/>
        </p:nvSpPr>
        <p:spPr>
          <a:xfrm>
            <a:off x="5997225" y="1508214"/>
            <a:ext cx="3730032" cy="712440"/>
          </a:xfrm>
          <a:prstGeom prst="rect">
            <a:avLst/>
          </a:prstGeom>
        </p:spPr>
        <p:txBody>
          <a:bodyPr wrap="square" lIns="100777" tIns="50388" rIns="100777" bIns="50388">
            <a:spAutoFit/>
          </a:bodyPr>
          <a:lstStyle/>
          <a:p>
            <a:pPr marL="0" marR="0" lvl="0" indent="0" algn="ctr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itchFamily="34" charset="-128"/>
                <a:cs typeface="+mn-cs"/>
              </a:rPr>
              <a:t>Mandatory Access Control (MAC) </a:t>
            </a:r>
            <a:r>
              <a:rPr kumimoji="0" lang="en-US" sz="1984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ＭＳ Ｐゴシック" pitchFamily="34" charset="-128"/>
                <a:cs typeface="+mn-cs"/>
              </a:rPr>
              <a:t>1970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12482CB-6CB2-5149-88FC-E750C64C7120}"/>
              </a:ext>
            </a:extLst>
          </p:cNvPr>
          <p:cNvSpPr/>
          <p:nvPr/>
        </p:nvSpPr>
        <p:spPr>
          <a:xfrm>
            <a:off x="3077003" y="3440130"/>
            <a:ext cx="3792739" cy="712440"/>
          </a:xfrm>
          <a:prstGeom prst="rect">
            <a:avLst/>
          </a:prstGeom>
        </p:spPr>
        <p:txBody>
          <a:bodyPr wrap="square" lIns="100777" tIns="50388" rIns="100777" bIns="50388">
            <a:spAutoFit/>
          </a:bodyPr>
          <a:lstStyle/>
          <a:p>
            <a:pPr marL="0" marR="0" lvl="0" indent="0" algn="ctr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itchFamily="34" charset="-128"/>
                <a:cs typeface="+mn-cs"/>
              </a:rPr>
              <a:t>Role Based Access Control (RBAC) </a:t>
            </a:r>
            <a:r>
              <a:rPr kumimoji="0" lang="en-US" sz="1984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ＭＳ Ｐゴシック" pitchFamily="34" charset="-128"/>
                <a:cs typeface="+mn-cs"/>
              </a:rPr>
              <a:t>1995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F952EE8-D4FC-6248-A833-678A64158780}"/>
              </a:ext>
            </a:extLst>
          </p:cNvPr>
          <p:cNvSpPr/>
          <p:nvPr/>
        </p:nvSpPr>
        <p:spPr>
          <a:xfrm>
            <a:off x="2594915" y="5146997"/>
            <a:ext cx="4783538" cy="712440"/>
          </a:xfrm>
          <a:prstGeom prst="rect">
            <a:avLst/>
          </a:prstGeom>
        </p:spPr>
        <p:txBody>
          <a:bodyPr wrap="square" lIns="100777" tIns="50388" rIns="100777" bIns="50388">
            <a:spAutoFit/>
          </a:bodyPr>
          <a:lstStyle/>
          <a:p>
            <a:pPr marL="0" marR="0" lvl="0" indent="0" algn="ctr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itchFamily="34" charset="-128"/>
                <a:cs typeface="+mn-cs"/>
              </a:rPr>
              <a:t>Attribute Based Access Control (ABAC)</a:t>
            </a:r>
          </a:p>
          <a:p>
            <a:pPr marL="0" marR="0" lvl="0" indent="0" algn="ctr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ＭＳ Ｐゴシック" pitchFamily="34" charset="-128"/>
                <a:cs typeface="+mn-cs"/>
              </a:rPr>
              <a:t>2020s (Hopefully)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A4306CB-BF1E-0849-AADA-BC26135B8DEC}"/>
              </a:ext>
            </a:extLst>
          </p:cNvPr>
          <p:cNvCxnSpPr/>
          <p:nvPr/>
        </p:nvCxnSpPr>
        <p:spPr bwMode="auto">
          <a:xfrm>
            <a:off x="2326824" y="2423774"/>
            <a:ext cx="2671436" cy="99115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F157CC6-0054-4645-A33E-5C99C4CF3501}"/>
              </a:ext>
            </a:extLst>
          </p:cNvPr>
          <p:cNvCxnSpPr/>
          <p:nvPr/>
        </p:nvCxnSpPr>
        <p:spPr bwMode="auto">
          <a:xfrm>
            <a:off x="4800518" y="2427973"/>
            <a:ext cx="2671436" cy="99115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42D333C-8A48-A344-A311-2E93986766E2}"/>
              </a:ext>
            </a:extLst>
          </p:cNvPr>
          <p:cNvCxnSpPr>
            <a:cxnSpLocks/>
            <a:endCxn id="21" idx="0"/>
          </p:cNvCxnSpPr>
          <p:nvPr/>
        </p:nvCxnSpPr>
        <p:spPr bwMode="auto">
          <a:xfrm flipH="1">
            <a:off x="4986684" y="4152591"/>
            <a:ext cx="11574" cy="994406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5CBB0299-7C14-4693-BA07-2244C1AA980D}"/>
              </a:ext>
            </a:extLst>
          </p:cNvPr>
          <p:cNvSpPr txBox="1"/>
          <p:nvPr/>
        </p:nvSpPr>
        <p:spPr>
          <a:xfrm>
            <a:off x="224156" y="2099915"/>
            <a:ext cx="851481" cy="646313"/>
          </a:xfrm>
          <a:prstGeom prst="rect">
            <a:avLst/>
          </a:prstGeom>
          <a:noFill/>
        </p:spPr>
        <p:txBody>
          <a:bodyPr wrap="none" lIns="91423" tIns="45711" rIns="91423" bIns="45711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Fixed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policy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43A6670-301A-45BD-BA66-78E29BCA72D9}"/>
              </a:ext>
            </a:extLst>
          </p:cNvPr>
          <p:cNvSpPr txBox="1"/>
          <p:nvPr/>
        </p:nvSpPr>
        <p:spPr>
          <a:xfrm>
            <a:off x="127973" y="5852162"/>
            <a:ext cx="1043841" cy="646313"/>
          </a:xfrm>
          <a:prstGeom prst="rect">
            <a:avLst/>
          </a:prstGeom>
          <a:noFill/>
        </p:spPr>
        <p:txBody>
          <a:bodyPr wrap="none" lIns="91423" tIns="45711" rIns="91423" bIns="45711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Flexible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policy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6D840125-A218-4013-99C8-3B0A06F53634}"/>
              </a:ext>
            </a:extLst>
          </p:cNvPr>
          <p:cNvCxnSpPr>
            <a:cxnSpLocks/>
          </p:cNvCxnSpPr>
          <p:nvPr/>
        </p:nvCxnSpPr>
        <p:spPr bwMode="auto">
          <a:xfrm>
            <a:off x="649892" y="3041583"/>
            <a:ext cx="0" cy="2673419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968110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Access Matrix Model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2559050" y="2314575"/>
            <a:ext cx="5588000" cy="32258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4" name="Line 4"/>
          <p:cNvSpPr>
            <a:spLocks noChangeShapeType="1"/>
          </p:cNvSpPr>
          <p:nvPr/>
        </p:nvSpPr>
        <p:spPr bwMode="auto">
          <a:xfrm>
            <a:off x="2533650" y="2746375"/>
            <a:ext cx="563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7" name="Rectangle 5"/>
          <p:cNvSpPr>
            <a:spLocks noChangeArrowheads="1"/>
          </p:cNvSpPr>
          <p:nvPr/>
        </p:nvSpPr>
        <p:spPr bwMode="auto">
          <a:xfrm>
            <a:off x="2012950" y="2911475"/>
            <a:ext cx="347663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U</a:t>
            </a:r>
          </a:p>
        </p:txBody>
      </p:sp>
      <p:sp>
        <p:nvSpPr>
          <p:cNvPr id="22" name="Line 6"/>
          <p:cNvSpPr>
            <a:spLocks noChangeShapeType="1"/>
          </p:cNvSpPr>
          <p:nvPr/>
        </p:nvSpPr>
        <p:spPr bwMode="auto">
          <a:xfrm>
            <a:off x="2533650" y="3495675"/>
            <a:ext cx="563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4071938" y="2759075"/>
            <a:ext cx="735012" cy="6858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r w</a:t>
            </a:r>
          </a:p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own</a:t>
            </a:r>
          </a:p>
        </p:txBody>
      </p:sp>
      <p:sp>
        <p:nvSpPr>
          <p:cNvPr id="24" name="Line 8"/>
          <p:cNvSpPr>
            <a:spLocks noChangeShapeType="1"/>
          </p:cNvSpPr>
          <p:nvPr/>
        </p:nvSpPr>
        <p:spPr bwMode="auto">
          <a:xfrm>
            <a:off x="2533650" y="4041775"/>
            <a:ext cx="563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25" name="Rectangle 9"/>
          <p:cNvSpPr>
            <a:spLocks noChangeArrowheads="1"/>
          </p:cNvSpPr>
          <p:nvPr/>
        </p:nvSpPr>
        <p:spPr bwMode="auto">
          <a:xfrm>
            <a:off x="2012950" y="4206875"/>
            <a:ext cx="330200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V</a:t>
            </a: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>
            <a:off x="2533650" y="4727575"/>
            <a:ext cx="563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27" name="Rectangle 11"/>
          <p:cNvSpPr>
            <a:spLocks noChangeArrowheads="1"/>
          </p:cNvSpPr>
          <p:nvPr/>
        </p:nvSpPr>
        <p:spPr bwMode="auto">
          <a:xfrm>
            <a:off x="4298950" y="1844675"/>
            <a:ext cx="312738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F</a:t>
            </a:r>
          </a:p>
        </p:txBody>
      </p:sp>
      <p:sp>
        <p:nvSpPr>
          <p:cNvPr id="28" name="Line 12"/>
          <p:cNvSpPr>
            <a:spLocks noChangeShapeType="1"/>
          </p:cNvSpPr>
          <p:nvPr/>
        </p:nvSpPr>
        <p:spPr bwMode="auto">
          <a:xfrm>
            <a:off x="4057650" y="2289175"/>
            <a:ext cx="0" cy="3276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29" name="Line 13"/>
          <p:cNvSpPr>
            <a:spLocks noChangeShapeType="1"/>
          </p:cNvSpPr>
          <p:nvPr/>
        </p:nvSpPr>
        <p:spPr bwMode="auto">
          <a:xfrm>
            <a:off x="4819650" y="2289175"/>
            <a:ext cx="0" cy="3276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30" name="Rectangle 14"/>
          <p:cNvSpPr>
            <a:spLocks noChangeArrowheads="1"/>
          </p:cNvSpPr>
          <p:nvPr/>
        </p:nvSpPr>
        <p:spPr bwMode="auto">
          <a:xfrm>
            <a:off x="1149350" y="2835275"/>
            <a:ext cx="330200" cy="25908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</a:t>
            </a:r>
          </a:p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u</a:t>
            </a:r>
          </a:p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b</a:t>
            </a:r>
          </a:p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j</a:t>
            </a:r>
          </a:p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e</a:t>
            </a:r>
          </a:p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</a:t>
            </a:r>
          </a:p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t</a:t>
            </a:r>
          </a:p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</a:t>
            </a:r>
          </a:p>
        </p:txBody>
      </p:sp>
      <p:sp>
        <p:nvSpPr>
          <p:cNvPr id="31" name="Rectangle 15"/>
          <p:cNvSpPr>
            <a:spLocks noChangeArrowheads="1"/>
          </p:cNvSpPr>
          <p:nvPr/>
        </p:nvSpPr>
        <p:spPr bwMode="auto">
          <a:xfrm>
            <a:off x="3994150" y="1387475"/>
            <a:ext cx="3427413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Objects (and Subjects)</a:t>
            </a:r>
          </a:p>
        </p:txBody>
      </p:sp>
      <p:sp>
        <p:nvSpPr>
          <p:cNvPr id="32" name="Line 16"/>
          <p:cNvSpPr>
            <a:spLocks noChangeShapeType="1"/>
          </p:cNvSpPr>
          <p:nvPr/>
        </p:nvSpPr>
        <p:spPr bwMode="auto">
          <a:xfrm>
            <a:off x="2533650" y="1603375"/>
            <a:ext cx="1371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33" name="Line 17"/>
          <p:cNvSpPr>
            <a:spLocks noChangeShapeType="1"/>
          </p:cNvSpPr>
          <p:nvPr/>
        </p:nvSpPr>
        <p:spPr bwMode="auto">
          <a:xfrm>
            <a:off x="7397750" y="1603375"/>
            <a:ext cx="15240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34" name="Line 18"/>
          <p:cNvSpPr>
            <a:spLocks noChangeShapeType="1"/>
          </p:cNvSpPr>
          <p:nvPr/>
        </p:nvSpPr>
        <p:spPr bwMode="auto">
          <a:xfrm>
            <a:off x="1314450" y="2365375"/>
            <a:ext cx="0" cy="381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35" name="Line 19"/>
          <p:cNvSpPr>
            <a:spLocks noChangeShapeType="1"/>
          </p:cNvSpPr>
          <p:nvPr/>
        </p:nvSpPr>
        <p:spPr bwMode="auto">
          <a:xfrm>
            <a:off x="1301750" y="5591175"/>
            <a:ext cx="0" cy="60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36" name="Rectangle 20"/>
          <p:cNvSpPr>
            <a:spLocks noChangeArrowheads="1"/>
          </p:cNvSpPr>
          <p:nvPr/>
        </p:nvSpPr>
        <p:spPr bwMode="auto">
          <a:xfrm>
            <a:off x="5621338" y="4041775"/>
            <a:ext cx="735012" cy="6858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r w</a:t>
            </a:r>
          </a:p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own</a:t>
            </a:r>
          </a:p>
        </p:txBody>
      </p:sp>
      <p:sp>
        <p:nvSpPr>
          <p:cNvPr id="37" name="Rectangle 21"/>
          <p:cNvSpPr>
            <a:spLocks noChangeArrowheads="1"/>
          </p:cNvSpPr>
          <p:nvPr/>
        </p:nvSpPr>
        <p:spPr bwMode="auto">
          <a:xfrm>
            <a:off x="5848350" y="1831975"/>
            <a:ext cx="363538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G</a:t>
            </a:r>
          </a:p>
        </p:txBody>
      </p:sp>
      <p:sp>
        <p:nvSpPr>
          <p:cNvPr id="38" name="Line 22"/>
          <p:cNvSpPr>
            <a:spLocks noChangeShapeType="1"/>
          </p:cNvSpPr>
          <p:nvPr/>
        </p:nvSpPr>
        <p:spPr bwMode="auto">
          <a:xfrm>
            <a:off x="5607050" y="2314575"/>
            <a:ext cx="0" cy="3276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39" name="Line 23"/>
          <p:cNvSpPr>
            <a:spLocks noChangeShapeType="1"/>
          </p:cNvSpPr>
          <p:nvPr/>
        </p:nvSpPr>
        <p:spPr bwMode="auto">
          <a:xfrm>
            <a:off x="6369050" y="2314575"/>
            <a:ext cx="0" cy="3276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0" name="Rectangle 24"/>
          <p:cNvSpPr>
            <a:spLocks noChangeArrowheads="1"/>
          </p:cNvSpPr>
          <p:nvPr/>
        </p:nvSpPr>
        <p:spPr bwMode="auto">
          <a:xfrm>
            <a:off x="5822950" y="2873375"/>
            <a:ext cx="246063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r</a:t>
            </a:r>
          </a:p>
        </p:txBody>
      </p:sp>
      <p:sp>
        <p:nvSpPr>
          <p:cNvPr id="41" name="Line 25"/>
          <p:cNvSpPr>
            <a:spLocks noChangeShapeType="1"/>
          </p:cNvSpPr>
          <p:nvPr/>
        </p:nvSpPr>
        <p:spPr bwMode="auto">
          <a:xfrm flipH="1" flipV="1">
            <a:off x="6165850" y="3228975"/>
            <a:ext cx="1854200" cy="2616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2" name="Rectangle 26"/>
          <p:cNvSpPr>
            <a:spLocks noChangeArrowheads="1"/>
          </p:cNvSpPr>
          <p:nvPr/>
        </p:nvSpPr>
        <p:spPr bwMode="auto">
          <a:xfrm>
            <a:off x="8185150" y="5718175"/>
            <a:ext cx="973138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rights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3DC2DCDB-8EF9-412D-AF50-C39AF123BDF0}"/>
              </a:ext>
            </a:extLst>
          </p:cNvPr>
          <p:cNvSpPr txBox="1"/>
          <p:nvPr/>
        </p:nvSpPr>
        <p:spPr>
          <a:xfrm>
            <a:off x="2962672" y="5880963"/>
            <a:ext cx="3713955" cy="707886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Operational rights: r, w, x </a:t>
            </a:r>
          </a:p>
          <a:p>
            <a:pPr marL="0" marR="0" lvl="0" indent="0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>
                <a:solidFill>
                  <a:srgbClr val="FF0000"/>
                </a:solidFill>
              </a:rPr>
              <a:t>Administrative rights: own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330858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 Basic Abstractions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Subjects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Objects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Rights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The rights in a cell specify the access of the subject (row) to the object (column)</a:t>
            </a: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0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Access Matrix Model</a:t>
            </a:r>
            <a:endParaRPr kumimoji="0" lang="en-US" sz="40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140358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  <a:ea typeface="ＭＳ Ｐゴシック" pitchFamily="34" charset="-128"/>
              </a:rPr>
              <a:t> A subject is a program (application) executing on behalf of a user</a:t>
            </a:r>
          </a:p>
          <a:p>
            <a:pPr>
              <a:buSzPct val="90000"/>
              <a:buFont typeface="Wingdings" pitchFamily="2" charset="2"/>
              <a:buChar char="Ø"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  <a:ea typeface="ＭＳ Ｐゴシック" pitchFamily="34" charset="-128"/>
              </a:rPr>
              <a:t> A user may at any time be idle, or have one or more subjects executing on its behalf</a:t>
            </a:r>
          </a:p>
          <a:p>
            <a:pPr>
              <a:buSzPct val="90000"/>
              <a:buFont typeface="Wingdings" pitchFamily="2" charset="2"/>
              <a:buChar char="Ø"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  <a:ea typeface="ＭＳ Ｐゴシック" pitchFamily="34" charset="-128"/>
              </a:rPr>
              <a:t> User-subject distinction is important if subject’s rights are different from a user’s rights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dirty="0">
                <a:solidFill>
                  <a:schemeClr val="tx1"/>
                </a:solidFill>
                <a:ea typeface="ＭＳ Ｐゴシック" pitchFamily="34" charset="-128"/>
              </a:rPr>
              <a:t>Usually a subset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dirty="0">
                <a:solidFill>
                  <a:schemeClr val="tx1"/>
                </a:solidFill>
                <a:ea typeface="ＭＳ Ｐゴシック" pitchFamily="34" charset="-128"/>
              </a:rPr>
              <a:t>In many systems a subject has all the rights of a user</a:t>
            </a:r>
          </a:p>
          <a:p>
            <a:pPr>
              <a:buSzPct val="90000"/>
              <a:buFont typeface="Wingdings" pitchFamily="2" charset="2"/>
              <a:buChar char="Ø"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  <a:ea typeface="ＭＳ Ｐゴシック" pitchFamily="34" charset="-128"/>
              </a:rPr>
              <a:t> A human user may manifest as multiple users (accounts, principals) in the system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0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Users and Subjects</a:t>
            </a:r>
            <a:endParaRPr kumimoji="0" lang="en-US" sz="40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7187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0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7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Users and Subjects</a:t>
            </a:r>
            <a:endParaRPr kumimoji="0" lang="en-US" sz="40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2184400" y="2927350"/>
            <a:ext cx="736600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JOE</a:t>
            </a:r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 flipV="1">
            <a:off x="3136900" y="1555750"/>
            <a:ext cx="1549400" cy="1524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4851400" y="1479550"/>
            <a:ext cx="2784475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JOE.TOP-SECRET</a:t>
            </a:r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 flipV="1">
            <a:off x="3187700" y="2622550"/>
            <a:ext cx="1524000" cy="457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4902200" y="2368550"/>
            <a:ext cx="2057400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JOE.SECRET</a:t>
            </a:r>
          </a:p>
        </p:txBody>
      </p:sp>
      <p:sp>
        <p:nvSpPr>
          <p:cNvPr id="13" name="Line 8"/>
          <p:cNvSpPr>
            <a:spLocks noChangeShapeType="1"/>
          </p:cNvSpPr>
          <p:nvPr/>
        </p:nvSpPr>
        <p:spPr bwMode="auto">
          <a:xfrm>
            <a:off x="3162300" y="3054350"/>
            <a:ext cx="1397000" cy="1397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4876800" y="4197350"/>
            <a:ext cx="3073400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JOE.UNCLASSIFIED</a:t>
            </a:r>
          </a:p>
        </p:txBody>
      </p:sp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4902200" y="3282950"/>
            <a:ext cx="3089275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JOE.CONFIDENTIAL</a:t>
            </a:r>
          </a:p>
        </p:txBody>
      </p:sp>
      <p:sp>
        <p:nvSpPr>
          <p:cNvPr id="16" name="Line 11"/>
          <p:cNvSpPr>
            <a:spLocks noChangeShapeType="1"/>
          </p:cNvSpPr>
          <p:nvPr/>
        </p:nvSpPr>
        <p:spPr bwMode="auto">
          <a:xfrm>
            <a:off x="3162300" y="3079750"/>
            <a:ext cx="1422400" cy="40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2019300" y="5124450"/>
            <a:ext cx="1025525" cy="4445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USER</a:t>
            </a:r>
          </a:p>
        </p:txBody>
      </p:sp>
      <p:sp>
        <p:nvSpPr>
          <p:cNvPr id="18" name="Rectangle 13"/>
          <p:cNvSpPr>
            <a:spLocks noChangeArrowheads="1"/>
          </p:cNvSpPr>
          <p:nvPr/>
        </p:nvSpPr>
        <p:spPr bwMode="auto">
          <a:xfrm>
            <a:off x="4940300" y="5124450"/>
            <a:ext cx="1736053" cy="398442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SUBJECTS</a:t>
            </a:r>
          </a:p>
        </p:txBody>
      </p:sp>
    </p:spTree>
    <p:extLst>
      <p:ext uri="{BB962C8B-B14F-4D97-AF65-F5344CB8AC3E}">
        <p14:creationId xmlns:p14="http://schemas.microsoft.com/office/powerpoint/2010/main" val="2171709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0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8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Users and Subjects</a:t>
            </a:r>
            <a:endParaRPr kumimoji="0" lang="en-US" sz="40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9" name="Rectangle 3"/>
          <p:cNvSpPr>
            <a:spLocks noChangeArrowheads="1"/>
          </p:cNvSpPr>
          <p:nvPr/>
        </p:nvSpPr>
        <p:spPr bwMode="auto">
          <a:xfrm>
            <a:off x="2054225" y="2965450"/>
            <a:ext cx="941388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JANE</a:t>
            </a:r>
          </a:p>
        </p:txBody>
      </p:sp>
      <p:sp>
        <p:nvSpPr>
          <p:cNvPr id="20" name="Line 4"/>
          <p:cNvSpPr>
            <a:spLocks noChangeShapeType="1"/>
          </p:cNvSpPr>
          <p:nvPr/>
        </p:nvSpPr>
        <p:spPr bwMode="auto">
          <a:xfrm flipV="1">
            <a:off x="3133725" y="1593850"/>
            <a:ext cx="1549400" cy="1524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auto">
          <a:xfrm>
            <a:off x="4848225" y="1517650"/>
            <a:ext cx="3279775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JANE.CHAIRPERSON</a:t>
            </a:r>
          </a:p>
        </p:txBody>
      </p:sp>
      <p:sp>
        <p:nvSpPr>
          <p:cNvPr id="22" name="Line 6"/>
          <p:cNvSpPr>
            <a:spLocks noChangeShapeType="1"/>
          </p:cNvSpPr>
          <p:nvPr/>
        </p:nvSpPr>
        <p:spPr bwMode="auto">
          <a:xfrm flipV="1">
            <a:off x="3184525" y="2660650"/>
            <a:ext cx="1524000" cy="457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4899025" y="2406650"/>
            <a:ext cx="2447925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JANE.FACULTY</a:t>
            </a:r>
          </a:p>
        </p:txBody>
      </p:sp>
      <p:sp>
        <p:nvSpPr>
          <p:cNvPr id="24" name="Line 8"/>
          <p:cNvSpPr>
            <a:spLocks noChangeShapeType="1"/>
          </p:cNvSpPr>
          <p:nvPr/>
        </p:nvSpPr>
        <p:spPr bwMode="auto">
          <a:xfrm>
            <a:off x="3159125" y="3092450"/>
            <a:ext cx="1397000" cy="1397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25" name="Rectangle 9"/>
          <p:cNvSpPr>
            <a:spLocks noChangeArrowheads="1"/>
          </p:cNvSpPr>
          <p:nvPr/>
        </p:nvSpPr>
        <p:spPr bwMode="auto">
          <a:xfrm>
            <a:off x="4873625" y="4235450"/>
            <a:ext cx="3025775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JANE.SUPER-USER</a:t>
            </a:r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4899025" y="3321050"/>
            <a:ext cx="2801938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JANE. EMPLOYEE</a:t>
            </a:r>
          </a:p>
        </p:txBody>
      </p:sp>
      <p:sp>
        <p:nvSpPr>
          <p:cNvPr id="27" name="Line 11"/>
          <p:cNvSpPr>
            <a:spLocks noChangeShapeType="1"/>
          </p:cNvSpPr>
          <p:nvPr/>
        </p:nvSpPr>
        <p:spPr bwMode="auto">
          <a:xfrm>
            <a:off x="3159125" y="3117850"/>
            <a:ext cx="1422400" cy="40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2016125" y="5162550"/>
            <a:ext cx="1025525" cy="4445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USER</a:t>
            </a:r>
          </a:p>
        </p:txBody>
      </p:sp>
      <p:sp>
        <p:nvSpPr>
          <p:cNvPr id="29" name="Rectangle 13"/>
          <p:cNvSpPr>
            <a:spLocks noChangeArrowheads="1"/>
          </p:cNvSpPr>
          <p:nvPr/>
        </p:nvSpPr>
        <p:spPr bwMode="auto">
          <a:xfrm>
            <a:off x="4937125" y="5162550"/>
            <a:ext cx="1736053" cy="398442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SUBJECTS</a:t>
            </a:r>
          </a:p>
        </p:txBody>
      </p:sp>
    </p:spTree>
    <p:extLst>
      <p:ext uri="{BB962C8B-B14F-4D97-AF65-F5344CB8AC3E}">
        <p14:creationId xmlns:p14="http://schemas.microsoft.com/office/powerpoint/2010/main" val="29599693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140358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  <a:ea typeface="ＭＳ Ｐゴシック" pitchFamily="34" charset="-128"/>
              </a:rPr>
              <a:t> An object is anything on which a subject can perform operations (mediated by rights)</a:t>
            </a:r>
          </a:p>
          <a:p>
            <a:pPr>
              <a:buSzPct val="90000"/>
              <a:buFont typeface="Wingdings" pitchFamily="2" charset="2"/>
              <a:buChar char="Ø"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  <a:ea typeface="ＭＳ Ｐゴシック" pitchFamily="34" charset="-128"/>
              </a:rPr>
              <a:t>Usually objects are passive, for example: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dirty="0">
                <a:solidFill>
                  <a:schemeClr val="tx1"/>
                </a:solidFill>
                <a:ea typeface="ＭＳ Ｐゴシック" pitchFamily="34" charset="-128"/>
              </a:rPr>
              <a:t>File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dirty="0">
                <a:solidFill>
                  <a:schemeClr val="tx1"/>
                </a:solidFill>
                <a:ea typeface="ＭＳ Ｐゴシック" pitchFamily="34" charset="-128"/>
              </a:rPr>
              <a:t>Directory (or Folder)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dirty="0">
                <a:solidFill>
                  <a:schemeClr val="tx1"/>
                </a:solidFill>
                <a:ea typeface="ＭＳ Ｐゴシック" pitchFamily="34" charset="-128"/>
              </a:rPr>
              <a:t>Memory segment</a:t>
            </a:r>
          </a:p>
          <a:p>
            <a:pPr lvl="1">
              <a:buSzPct val="90000"/>
              <a:buNone/>
            </a:pPr>
            <a:r>
              <a:rPr lang="en-US" dirty="0">
                <a:solidFill>
                  <a:schemeClr val="tx1"/>
                </a:solidFill>
                <a:ea typeface="ＭＳ Ｐゴシック" pitchFamily="34" charset="-128"/>
              </a:rPr>
              <a:t>with CRUD operations (create, read, update, delete)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  <a:ea typeface="ＭＳ Ｐゴシック" pitchFamily="34" charset="-128"/>
              </a:rPr>
              <a:t>But, subjects can also be objects, with operations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dirty="0">
                <a:solidFill>
                  <a:schemeClr val="tx1"/>
                </a:solidFill>
                <a:ea typeface="ＭＳ Ｐゴシック" pitchFamily="34" charset="-128"/>
              </a:rPr>
              <a:t>kill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dirty="0">
                <a:solidFill>
                  <a:schemeClr val="tx1"/>
                </a:solidFill>
                <a:ea typeface="ＭＳ Ｐゴシック" pitchFamily="34" charset="-128"/>
              </a:rPr>
              <a:t>suspend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dirty="0">
                <a:solidFill>
                  <a:schemeClr val="tx1"/>
                </a:solidFill>
                <a:ea typeface="ＭＳ Ｐゴシック" pitchFamily="34" charset="-128"/>
              </a:rPr>
              <a:t>resume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0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9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Objects</a:t>
            </a:r>
            <a:endParaRPr kumimoji="0" lang="en-US" sz="40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4769620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ICS-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2018.03.06" id="{5733BD8E-F99F-4212-A1AD-F4FC5E1A7E9E}" vid="{A7AF9A3A-02CA-46E0-AD92-27A1093FEDAF}"/>
    </a:ext>
  </a:extLst>
</a:theme>
</file>

<file path=ppt/theme/theme6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10673</TotalTime>
  <Words>948</Words>
  <Application>Microsoft Office PowerPoint</Application>
  <PresentationFormat>Custom</PresentationFormat>
  <Paragraphs>297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18</vt:i4>
      </vt:variant>
    </vt:vector>
  </HeadingPairs>
  <TitlesOfParts>
    <vt:vector size="33" baseType="lpstr">
      <vt:lpstr>ＭＳ Ｐゴシック</vt:lpstr>
      <vt:lpstr>Arial</vt:lpstr>
      <vt:lpstr>Bitstream Charter</vt:lpstr>
      <vt:lpstr>Calibri</vt:lpstr>
      <vt:lpstr>Calibri Light</vt:lpstr>
      <vt:lpstr>Courier New</vt:lpstr>
      <vt:lpstr>Symbol</vt:lpstr>
      <vt:lpstr>Times New Roman</vt:lpstr>
      <vt:lpstr>Wingdings</vt:lpstr>
      <vt:lpstr>1_Custom Design</vt:lpstr>
      <vt:lpstr>2_Custom Design</vt:lpstr>
      <vt:lpstr>3_Custom Design</vt:lpstr>
      <vt:lpstr>Custom Design</vt:lpstr>
      <vt:lpstr>ICS-Theme</vt:lpstr>
      <vt:lpstr>3_Default Design</vt:lpstr>
      <vt:lpstr>Module 3.1  Access Matrix Model </vt:lpstr>
      <vt:lpstr>PowerPoint Presentation</vt:lpstr>
      <vt:lpstr>Access Control Models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1150</cp:revision>
  <cp:lastPrinted>2021-02-04T20:13:38Z</cp:lastPrinted>
  <dcterms:created xsi:type="dcterms:W3CDTF">2010-02-19T20:53:39Z</dcterms:created>
  <dcterms:modified xsi:type="dcterms:W3CDTF">2021-03-20T18:39:58Z</dcterms:modified>
</cp:coreProperties>
</file>