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044" r:id="rId5"/>
    <p:sldMasterId id="2147484387" r:id="rId6"/>
  </p:sldMasterIdLst>
  <p:notesMasterIdLst>
    <p:notesMasterId r:id="rId20"/>
  </p:notesMasterIdLst>
  <p:handoutMasterIdLst>
    <p:handoutMasterId r:id="rId21"/>
  </p:handoutMasterIdLst>
  <p:sldIdLst>
    <p:sldId id="401" r:id="rId7"/>
    <p:sldId id="275" r:id="rId8"/>
    <p:sldId id="393" r:id="rId9"/>
    <p:sldId id="394" r:id="rId10"/>
    <p:sldId id="396" r:id="rId11"/>
    <p:sldId id="398" r:id="rId12"/>
    <p:sldId id="395" r:id="rId13"/>
    <p:sldId id="399" r:id="rId14"/>
    <p:sldId id="400" r:id="rId15"/>
    <p:sldId id="402" r:id="rId16"/>
    <p:sldId id="287" r:id="rId17"/>
    <p:sldId id="313" r:id="rId18"/>
    <p:sldId id="312" r:id="rId19"/>
  </p:sldIdLst>
  <p:sldSz cx="10080625" cy="7559675"/>
  <p:notesSz cx="9296400" cy="7010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07" userDrawn="1">
          <p15:clr>
            <a:srgbClr val="A4A3A4"/>
          </p15:clr>
        </p15:guide>
        <p15:guide id="2" pos="258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1656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07"/>
        <p:guide pos="258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541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3/20/2021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6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541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7188" y="533400"/>
            <a:ext cx="3500437" cy="262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0048" y="3329013"/>
            <a:ext cx="7436314" cy="315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1504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1504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0453">
              <a:tabLst>
                <a:tab pos="656091" algn="l"/>
                <a:tab pos="1319828" algn="l"/>
                <a:tab pos="1980508" algn="l"/>
                <a:tab pos="2642714" algn="l"/>
              </a:tabLst>
            </a:pPr>
            <a:fld id="{0C137A8E-DCD0-4026-8679-7DAC59B2E3EE}" type="slidenum">
              <a:rPr lang="en-GB" smtClean="0"/>
              <a:pPr defTabSz="440453">
                <a:tabLst>
                  <a:tab pos="656091" algn="l"/>
                  <a:tab pos="1319828" algn="l"/>
                  <a:tab pos="1980508" algn="l"/>
                  <a:tab pos="2642714" algn="l"/>
                </a:tabLst>
              </a:pPr>
              <a:t>1</a:t>
            </a:fld>
            <a:endParaRPr lang="en-GB" dirty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7188" y="533400"/>
            <a:ext cx="3502025" cy="26273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044" y="3329016"/>
            <a:ext cx="7438331" cy="3155144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23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3269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2896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1334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2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04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98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00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1811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33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78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999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3/20/2021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3/20/2021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3625361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AD3DE2-BC5C-4E6B-AED0-00F882A9EDD7}" type="slidenum">
              <a:rPr lang="en-GB" smtClean="0">
                <a:latin typeface="Arial" charset="0"/>
                <a:ea typeface="ＭＳ Ｐゴシック" pitchFamily="34" charset="-128"/>
              </a:rPr>
              <a:pPr/>
              <a:t>1</a:t>
            </a:fld>
            <a:endParaRPr lang="en-GB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35" name="Text Box 1"/>
          <p:cNvSpPr txBox="1">
            <a:spLocks noChangeArrowheads="1"/>
          </p:cNvSpPr>
          <p:nvPr/>
        </p:nvSpPr>
        <p:spPr bwMode="auto">
          <a:xfrm>
            <a:off x="392113" y="1112838"/>
            <a:ext cx="9144000" cy="18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3200" dirty="0"/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>
                <a:solidFill>
                  <a:prstClr val="black"/>
                </a:solidFill>
              </a:rPr>
              <a:t>Module 3.2 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/>
              <a:t>Access Control Models: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3200" dirty="0"/>
              <a:t>Alphabet Soup</a:t>
            </a: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16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US" sz="2000" dirty="0">
              <a:solidFill>
                <a:schemeClr val="tx2"/>
              </a:solidFill>
            </a:endParaRPr>
          </a:p>
          <a:p>
            <a:pPr algn="ctr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400" dirty="0">
                <a:solidFill>
                  <a:schemeClr val="tx2"/>
                </a:solidFill>
              </a:rPr>
              <a:t> 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8436" name="Text Box 2"/>
          <p:cNvSpPr txBox="1">
            <a:spLocks noChangeArrowheads="1"/>
          </p:cNvSpPr>
          <p:nvPr/>
        </p:nvSpPr>
        <p:spPr bwMode="auto">
          <a:xfrm>
            <a:off x="5029200" y="6172200"/>
            <a:ext cx="1588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en-US"/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</a:tabLst>
            </a:pPr>
            <a:r>
              <a:rPr lang="en-US" sz="1400">
                <a:solidFill>
                  <a:srgbClr val="000000"/>
                </a:solidFill>
              </a:rPr>
              <a:t>© Ravi  Sandhu</a:t>
            </a:r>
            <a:endParaRPr lang="en-GB" sz="1400">
              <a:solidFill>
                <a:srgbClr val="000000"/>
              </a:solidFill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26019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600" i="1"/>
              <a:t>World-Leading Research with Real-World Impact!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DC0C90E4-F29E-4157-94C8-FF1D54317571}"/>
              </a:ext>
            </a:extLst>
          </p:cNvPr>
          <p:cNvSpPr txBox="1">
            <a:spLocks/>
          </p:cNvSpPr>
          <p:nvPr/>
        </p:nvSpPr>
        <p:spPr>
          <a:xfrm>
            <a:off x="2646502" y="195877"/>
            <a:ext cx="4932822" cy="4622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8EC01C9-AFB1-4CD8-AFA7-63551116B4CC}"/>
              </a:ext>
            </a:extLst>
          </p:cNvPr>
          <p:cNvSpPr txBox="1">
            <a:spLocks/>
          </p:cNvSpPr>
          <p:nvPr/>
        </p:nvSpPr>
        <p:spPr>
          <a:xfrm>
            <a:off x="1535113" y="3611880"/>
            <a:ext cx="6858000" cy="1481714"/>
          </a:xfrm>
          <a:prstGeom prst="rect">
            <a:avLst/>
          </a:prstGeom>
        </p:spPr>
        <p:txBody>
          <a:bodyPr>
            <a:noAutofit/>
          </a:bodyPr>
          <a:lstStyle>
            <a:lvl1pPr marL="431800" indent="-3238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8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863600" indent="-287338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2pPr>
            <a:lvl3pPr marL="1295400" indent="-215900" algn="l" defTabSz="457200" rtl="0" eaLnBrk="0" fontAlgn="base" hangingPunct="0"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3pPr>
            <a:lvl4pPr marL="1727200" indent="-215900" algn="l" defTabSz="457200" rtl="0" eaLnBrk="0" fontAlgn="base" hangingPunct="0"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4pPr>
            <a:lvl5pPr marL="2159000" indent="-215900" algn="l" defTabSz="457200" rtl="0" eaLnBrk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5pPr>
            <a:lvl6pPr marL="26162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34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306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7800" indent="-215900" algn="l" defTabSz="457200" rtl="0" fontAlgn="base" hangingPunct="0"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107950" indent="0" algn="ctr">
              <a:buNone/>
            </a:pPr>
            <a:r>
              <a:rPr lang="en-US" sz="2400" kern="0" dirty="0"/>
              <a:t>Ravi Sandhu</a:t>
            </a:r>
            <a:br>
              <a:rPr lang="en-US" sz="2400" kern="0" dirty="0"/>
            </a:br>
            <a:endParaRPr lang="en-US" sz="2400" kern="0" dirty="0"/>
          </a:p>
          <a:p>
            <a:pPr marL="107950" indent="0" algn="ctr">
              <a:buNone/>
            </a:pPr>
            <a:r>
              <a:rPr lang="en-US" sz="2400" kern="0" dirty="0"/>
              <a:t>Spring 2021</a:t>
            </a:r>
            <a:br>
              <a:rPr lang="en-US" sz="2400" kern="0" dirty="0"/>
            </a:br>
            <a:endParaRPr lang="en-US" sz="2400" kern="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B8BC1C-AA61-49F9-B7AE-F567F4CDB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20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Operational model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decision function for the access decision triple or quad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Administrative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model’s dynamics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dynamics change the system state and modify the outcome of some access decision triple or quads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Access Control Model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4ABA0-F5F6-4891-91F1-4D62F9F400D2}"/>
              </a:ext>
            </a:extLst>
          </p:cNvPr>
          <p:cNvSpPr txBox="1"/>
          <p:nvPr/>
        </p:nvSpPr>
        <p:spPr>
          <a:xfrm>
            <a:off x="7004918" y="922435"/>
            <a:ext cx="1792574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Mix and Match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552322-F313-4269-B0C3-0D7D8D274455}"/>
              </a:ext>
            </a:extLst>
          </p:cNvPr>
          <p:cNvSpPr txBox="1"/>
          <p:nvPr/>
        </p:nvSpPr>
        <p:spPr>
          <a:xfrm>
            <a:off x="5290016" y="1378827"/>
            <a:ext cx="2131062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MAC, RBAC, ABAC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C174B7-B9A3-45B0-8ABC-09D36FA42F8E}"/>
              </a:ext>
            </a:extLst>
          </p:cNvPr>
          <p:cNvSpPr txBox="1"/>
          <p:nvPr/>
        </p:nvSpPr>
        <p:spPr>
          <a:xfrm>
            <a:off x="5288405" y="3269383"/>
            <a:ext cx="2131062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DAC, RBAC, ABAC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BBF60B-0FB2-42E8-BE06-33E1427FC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90"/>
    </mc:Choice>
    <mc:Fallback xmlns="">
      <p:transition spd="slow" advTm="111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968" b="1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Access Control</a:t>
            </a:r>
            <a:br>
              <a:rPr lang="en-US" sz="3968" b="1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968" b="1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PEI Layers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6726F1B8-F2EC-4749-B4F9-6DE7E468A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2" y="1660119"/>
            <a:ext cx="7648921" cy="4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4163847C-3453-9046-97DA-BF3F92FF0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171" y="2792320"/>
            <a:ext cx="1199367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943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984" dirty="0">
                <a:solidFill>
                  <a:prstClr val="black"/>
                </a:solidFill>
                <a:ea typeface="+mn-ea"/>
              </a:rPr>
              <a:t>Idealized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A4F25B26-46F8-DA48-9285-DEDBD5375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331" y="3688446"/>
            <a:ext cx="1539204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943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984" dirty="0">
                <a:solidFill>
                  <a:prstClr val="black"/>
                </a:solidFill>
                <a:ea typeface="+mn-ea"/>
              </a:rPr>
              <a:t>Enforceable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4747AE3F-3A12-1647-9477-B75BA2258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1172" y="4599993"/>
            <a:ext cx="1271502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943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984">
                <a:solidFill>
                  <a:prstClr val="black"/>
                </a:solidFill>
                <a:ea typeface="+mn-ea"/>
              </a:rPr>
              <a:t>Codeable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58751F01-B641-4F2D-84A5-D3E0A37E3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651" y="1934822"/>
            <a:ext cx="1678665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943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984" dirty="0">
                <a:solidFill>
                  <a:prstClr val="black"/>
                </a:solidFill>
                <a:ea typeface="+mn-ea"/>
              </a:rPr>
              <a:t>Big decisions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75C52FCF-B18D-479C-AE5A-2BAAB5DF6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939" y="5442070"/>
            <a:ext cx="792205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943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984" dirty="0">
                <a:solidFill>
                  <a:prstClr val="black"/>
                </a:solidFill>
                <a:ea typeface="+mn-ea"/>
              </a:rPr>
              <a:t>Code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791BC6-2895-49A5-A9CA-291B869D67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94"/>
    </mc:Choice>
    <mc:Fallback xmlns="">
      <p:transition spd="slow" advTm="7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968" b="1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Access Control</a:t>
            </a:r>
            <a:br>
              <a:rPr lang="en-US" sz="3968" b="1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968" b="1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PEI Layers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6726F1B8-F2EC-4749-B4F9-6DE7E468A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2" y="1660119"/>
            <a:ext cx="7648921" cy="4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7">
            <a:extLst>
              <a:ext uri="{FF2B5EF4-FFF2-40B4-BE49-F238E27FC236}">
                <a16:creationId xmlns:a16="http://schemas.microsoft.com/office/drawing/2014/main" id="{4163847C-3453-9046-97DA-BF3F92FF0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6171" y="2792320"/>
            <a:ext cx="1199367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943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984" dirty="0">
                <a:solidFill>
                  <a:prstClr val="black"/>
                </a:solidFill>
                <a:ea typeface="+mn-ea"/>
              </a:rPr>
              <a:t>Idealized</a:t>
            </a: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id="{A4F25B26-46F8-DA48-9285-DEDBD5375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331" y="3688446"/>
            <a:ext cx="1539204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943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984" dirty="0">
                <a:solidFill>
                  <a:prstClr val="black"/>
                </a:solidFill>
                <a:ea typeface="+mn-ea"/>
              </a:rPr>
              <a:t>Enforceable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4747AE3F-3A12-1647-9477-B75BA2258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1172" y="4599993"/>
            <a:ext cx="1271502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943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984">
                <a:solidFill>
                  <a:prstClr val="black"/>
                </a:solidFill>
                <a:ea typeface="+mn-ea"/>
              </a:rPr>
              <a:t>Codeable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58751F01-B641-4F2D-84A5-D3E0A37E3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0651" y="1934822"/>
            <a:ext cx="1678665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943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984" dirty="0">
                <a:solidFill>
                  <a:prstClr val="black"/>
                </a:solidFill>
                <a:ea typeface="+mn-ea"/>
              </a:rPr>
              <a:t>Big decisions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75C52FCF-B18D-479C-AE5A-2BAAB5DF6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5939" y="5442070"/>
            <a:ext cx="792205" cy="3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07943" eaLnBrk="1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1984" dirty="0">
                <a:solidFill>
                  <a:prstClr val="black"/>
                </a:solidFill>
                <a:ea typeface="+mn-ea"/>
              </a:rPr>
              <a:t>Code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A4EAC7-895F-4187-8C10-32B97C701514}"/>
              </a:ext>
            </a:extLst>
          </p:cNvPr>
          <p:cNvSpPr txBox="1"/>
          <p:nvPr/>
        </p:nvSpPr>
        <p:spPr>
          <a:xfrm>
            <a:off x="1551906" y="2121095"/>
            <a:ext cx="1195520" cy="397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Our focus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3D254A2-6286-4DE9-8626-B7A3C9431691}"/>
              </a:ext>
            </a:extLst>
          </p:cNvPr>
          <p:cNvCxnSpPr/>
          <p:nvPr/>
        </p:nvCxnSpPr>
        <p:spPr>
          <a:xfrm>
            <a:off x="2193208" y="2528215"/>
            <a:ext cx="1067841" cy="364182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7EF9E8-B0BE-4C63-9C7B-645A54867B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73"/>
    </mc:Choice>
    <mc:Fallback xmlns="">
      <p:transition spd="slow" advTm="67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968" b="1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Enforcement Models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2B4BAE-0145-4963-ADC0-92B3505FF934}"/>
              </a:ext>
            </a:extLst>
          </p:cNvPr>
          <p:cNvSpPr/>
          <p:nvPr/>
        </p:nvSpPr>
        <p:spPr>
          <a:xfrm>
            <a:off x="1598135" y="1841317"/>
            <a:ext cx="1691615" cy="99919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prstClr val="black"/>
                </a:solidFill>
                <a:latin typeface="Calibri" panose="020F0502020204030204"/>
              </a:rPr>
              <a:t>Client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B26F50-23A9-4032-8154-C00BA4F99AAD}"/>
              </a:ext>
            </a:extLst>
          </p:cNvPr>
          <p:cNvSpPr/>
          <p:nvPr/>
        </p:nvSpPr>
        <p:spPr>
          <a:xfrm>
            <a:off x="5850543" y="1842775"/>
            <a:ext cx="1691615" cy="99919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prstClr val="black"/>
                </a:solidFill>
                <a:latin typeface="Calibri" panose="020F0502020204030204"/>
              </a:rPr>
              <a:t>Server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4E4FFED-233C-42F7-BC85-03F8AB5774BE}"/>
              </a:ext>
            </a:extLst>
          </p:cNvPr>
          <p:cNvCxnSpPr>
            <a:stCxn id="5" idx="3"/>
            <a:endCxn id="14" idx="1"/>
          </p:cNvCxnSpPr>
          <p:nvPr/>
        </p:nvCxnSpPr>
        <p:spPr>
          <a:xfrm>
            <a:off x="3289751" y="2340913"/>
            <a:ext cx="2560793" cy="145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8BFACD6-4997-4F80-B733-078B0D423452}"/>
              </a:ext>
            </a:extLst>
          </p:cNvPr>
          <p:cNvSpPr txBox="1"/>
          <p:nvPr/>
        </p:nvSpPr>
        <p:spPr>
          <a:xfrm>
            <a:off x="3618828" y="2482749"/>
            <a:ext cx="1902637" cy="1008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prstClr val="black"/>
                </a:solidFill>
                <a:latin typeface="Calibri" panose="020F0502020204030204"/>
                <a:ea typeface="+mn-ea"/>
              </a:rPr>
              <a:t>Authentication +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prstClr val="black"/>
                </a:solidFill>
                <a:latin typeface="Calibri" panose="020F0502020204030204"/>
                <a:ea typeface="+mn-ea"/>
              </a:rPr>
              <a:t>Authorization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prstClr val="black"/>
                </a:solidFill>
                <a:latin typeface="Calibri" panose="020F0502020204030204"/>
                <a:ea typeface="+mn-ea"/>
              </a:rPr>
              <a:t>Credentials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A4FA11-3123-4A8D-B11D-0E318D1E9FB6}"/>
              </a:ext>
            </a:extLst>
          </p:cNvPr>
          <p:cNvSpPr/>
          <p:nvPr/>
        </p:nvSpPr>
        <p:spPr>
          <a:xfrm>
            <a:off x="1599601" y="4218050"/>
            <a:ext cx="1691615" cy="99919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prstClr val="black"/>
                </a:solidFill>
                <a:latin typeface="Calibri" panose="020F0502020204030204"/>
              </a:rPr>
              <a:t>Client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993347-E6CE-4A92-BE02-DB6583151DEF}"/>
              </a:ext>
            </a:extLst>
          </p:cNvPr>
          <p:cNvSpPr/>
          <p:nvPr/>
        </p:nvSpPr>
        <p:spPr>
          <a:xfrm>
            <a:off x="5852009" y="4219508"/>
            <a:ext cx="1691615" cy="99919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prstClr val="black"/>
                </a:solidFill>
                <a:latin typeface="Calibri" panose="020F0502020204030204"/>
              </a:rPr>
              <a:t>Server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5C3893B-3790-43D4-BC4A-8C3BC11AC1A7}"/>
              </a:ext>
            </a:extLst>
          </p:cNvPr>
          <p:cNvCxnSpPr>
            <a:stCxn id="21" idx="3"/>
            <a:endCxn id="22" idx="1"/>
          </p:cNvCxnSpPr>
          <p:nvPr/>
        </p:nvCxnSpPr>
        <p:spPr>
          <a:xfrm>
            <a:off x="3291217" y="4717646"/>
            <a:ext cx="2560793" cy="145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47F724A-352E-435F-BEE5-2E18CB5DC3B1}"/>
              </a:ext>
            </a:extLst>
          </p:cNvPr>
          <p:cNvSpPr txBox="1"/>
          <p:nvPr/>
        </p:nvSpPr>
        <p:spPr>
          <a:xfrm>
            <a:off x="3712466" y="4859482"/>
            <a:ext cx="1718291" cy="70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prstClr val="black"/>
                </a:solidFill>
                <a:latin typeface="Calibri" panose="020F0502020204030204"/>
                <a:ea typeface="+mn-ea"/>
              </a:rPr>
              <a:t>Authentication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prstClr val="black"/>
                </a:solidFill>
                <a:latin typeface="Calibri" panose="020F0502020204030204"/>
                <a:ea typeface="+mn-ea"/>
              </a:rPr>
              <a:t>Credentials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BB3C87-DE18-42D7-B725-6C3A734B74BD}"/>
              </a:ext>
            </a:extLst>
          </p:cNvPr>
          <p:cNvSpPr txBox="1"/>
          <p:nvPr/>
        </p:nvSpPr>
        <p:spPr>
          <a:xfrm>
            <a:off x="7921054" y="4852177"/>
            <a:ext cx="1590307" cy="70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prstClr val="black"/>
                </a:solidFill>
                <a:latin typeface="Calibri" panose="020F0502020204030204"/>
                <a:ea typeface="+mn-ea"/>
              </a:rPr>
              <a:t>Authorization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prstClr val="black"/>
                </a:solidFill>
                <a:latin typeface="Calibri" panose="020F0502020204030204"/>
                <a:ea typeface="+mn-ea"/>
              </a:rPr>
              <a:t>Credentials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C7724E-8B4D-46AD-BCF6-C1ABFDA5059C}"/>
              </a:ext>
            </a:extLst>
          </p:cNvPr>
          <p:cNvCxnSpPr>
            <a:cxnSpLocks/>
          </p:cNvCxnSpPr>
          <p:nvPr/>
        </p:nvCxnSpPr>
        <p:spPr>
          <a:xfrm flipH="1">
            <a:off x="7528827" y="4719105"/>
            <a:ext cx="1213673" cy="1458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637596F-966C-4E01-99AD-FF25DB264FFC}"/>
              </a:ext>
            </a:extLst>
          </p:cNvPr>
          <p:cNvSpPr txBox="1"/>
          <p:nvPr/>
        </p:nvSpPr>
        <p:spPr>
          <a:xfrm>
            <a:off x="251190" y="1986141"/>
            <a:ext cx="960519" cy="70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srgbClr val="C00000"/>
                </a:solidFill>
                <a:latin typeface="Calibri" panose="020F0502020204030204"/>
                <a:ea typeface="+mn-ea"/>
              </a:rPr>
              <a:t>PUSH 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srgbClr val="C00000"/>
                </a:solidFill>
                <a:latin typeface="Calibri" panose="020F0502020204030204"/>
                <a:ea typeface="+mn-ea"/>
              </a:rPr>
              <a:t>MODEL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A245F02-D60B-4AC4-87C0-7A15413A8E05}"/>
              </a:ext>
            </a:extLst>
          </p:cNvPr>
          <p:cNvSpPr txBox="1"/>
          <p:nvPr/>
        </p:nvSpPr>
        <p:spPr>
          <a:xfrm>
            <a:off x="249705" y="4357357"/>
            <a:ext cx="960519" cy="7030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srgbClr val="C00000"/>
                </a:solidFill>
                <a:latin typeface="Calibri" panose="020F0502020204030204"/>
                <a:ea typeface="+mn-ea"/>
              </a:rPr>
              <a:t>PULL 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dirty="0">
                <a:solidFill>
                  <a:srgbClr val="C00000"/>
                </a:solidFill>
                <a:latin typeface="Calibri" panose="020F0502020204030204"/>
                <a:ea typeface="+mn-ea"/>
              </a:rPr>
              <a:t>MODEL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525CF6-ECDC-48F6-878F-234F82A0A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42"/>
    </mc:Choice>
    <mc:Fallback xmlns="">
      <p:transition spd="slow" advTm="309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968" b="1" dirty="0"/>
              <a:t>Access Control Models</a:t>
            </a:r>
            <a:endParaRPr lang="en-US" sz="3968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2B1CB-8997-BD4F-9CE7-876E16D6D864}"/>
              </a:ext>
            </a:extLst>
          </p:cNvPr>
          <p:cNvSpPr/>
          <p:nvPr/>
        </p:nvSpPr>
        <p:spPr>
          <a:xfrm>
            <a:off x="247673" y="1504015"/>
            <a:ext cx="383572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Discretionary Access Control (DAC)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1970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25A3C-CA03-E843-A42F-F512086D1C87}"/>
              </a:ext>
            </a:extLst>
          </p:cNvPr>
          <p:cNvSpPr/>
          <p:nvPr/>
        </p:nvSpPr>
        <p:spPr>
          <a:xfrm>
            <a:off x="5997225" y="1508214"/>
            <a:ext cx="3730032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Mandatory Access Control (MAC) </a:t>
            </a:r>
            <a:r>
              <a:rPr lang="en-US" sz="1984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1970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482CB-6CB2-5149-88FC-E750C64C7120}"/>
              </a:ext>
            </a:extLst>
          </p:cNvPr>
          <p:cNvSpPr/>
          <p:nvPr/>
        </p:nvSpPr>
        <p:spPr>
          <a:xfrm>
            <a:off x="3077003" y="3440130"/>
            <a:ext cx="3792739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Role Based Access Control (RBAC) </a:t>
            </a:r>
            <a:r>
              <a:rPr lang="en-US" sz="1984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1995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952EE8-D4FC-6248-A833-678A64158780}"/>
              </a:ext>
            </a:extLst>
          </p:cNvPr>
          <p:cNvSpPr/>
          <p:nvPr/>
        </p:nvSpPr>
        <p:spPr>
          <a:xfrm>
            <a:off x="2594915" y="5146997"/>
            <a:ext cx="478353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Attribute Based Access Control (ABAC)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2020s (Hopefully)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306CB-BF1E-0849-AADA-BC26135B8DEC}"/>
              </a:ext>
            </a:extLst>
          </p:cNvPr>
          <p:cNvCxnSpPr/>
          <p:nvPr/>
        </p:nvCxnSpPr>
        <p:spPr bwMode="auto">
          <a:xfrm>
            <a:off x="2326824" y="2423774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157CC6-0054-4645-A33E-5C99C4CF3501}"/>
              </a:ext>
            </a:extLst>
          </p:cNvPr>
          <p:cNvCxnSpPr/>
          <p:nvPr/>
        </p:nvCxnSpPr>
        <p:spPr bwMode="auto">
          <a:xfrm>
            <a:off x="4800518" y="2427973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2D333C-8A48-A344-A311-2E93986766E2}"/>
              </a:ext>
            </a:extLst>
          </p:cNvPr>
          <p:cNvCxnSpPr>
            <a:cxnSpLocks/>
            <a:endCxn id="21" idx="0"/>
          </p:cNvCxnSpPr>
          <p:nvPr/>
        </p:nvCxnSpPr>
        <p:spPr bwMode="auto">
          <a:xfrm flipH="1">
            <a:off x="4986684" y="4152591"/>
            <a:ext cx="11574" cy="99440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BB0299-7C14-4693-BA07-2244C1AA980D}"/>
              </a:ext>
            </a:extLst>
          </p:cNvPr>
          <p:cNvSpPr txBox="1"/>
          <p:nvPr/>
        </p:nvSpPr>
        <p:spPr>
          <a:xfrm>
            <a:off x="224156" y="2099915"/>
            <a:ext cx="85148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Fixed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A6670-301A-45BD-BA66-78E29BCA72D9}"/>
              </a:ext>
            </a:extLst>
          </p:cNvPr>
          <p:cNvSpPr txBox="1"/>
          <p:nvPr/>
        </p:nvSpPr>
        <p:spPr>
          <a:xfrm>
            <a:off x="127973" y="5852162"/>
            <a:ext cx="104384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Flexible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policy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840125-A218-4013-99C8-3B0A06F53634}"/>
              </a:ext>
            </a:extLst>
          </p:cNvPr>
          <p:cNvCxnSpPr>
            <a:cxnSpLocks/>
          </p:cNvCxnSpPr>
          <p:nvPr/>
        </p:nvCxnSpPr>
        <p:spPr bwMode="auto">
          <a:xfrm>
            <a:off x="649892" y="3041583"/>
            <a:ext cx="0" cy="267341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9F7FE0-F218-44BF-980D-1299210DF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1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77"/>
    </mc:Choice>
    <mc:Fallback xmlns="">
      <p:transition spd="slow" advTm="97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5D08432-EB83-456A-B908-D85D197B51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4398" y="6875359"/>
            <a:ext cx="4400464" cy="402483"/>
          </a:xfrm>
        </p:spPr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30C8C3E-1D8C-4F6B-8AE8-DB438B3DA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5A3A4C78-B569-4E49-B237-E75B5C4C88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9267B71B-2F33-465C-8F08-B8962D3D7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208" y="302761"/>
            <a:ext cx="5294542" cy="509516"/>
          </a:xfrm>
          <a:noFill/>
          <a:ln w="9525">
            <a:noFill/>
            <a:round/>
            <a:headEnd/>
            <a:tailEnd/>
          </a:ln>
        </p:spPr>
        <p:txBody>
          <a:bodyPr vert="horz" lIns="0" tIns="0" rIns="0" bIns="0" rtlCol="0" anchor="ctr">
            <a:noAutofit/>
          </a:bodyPr>
          <a:lstStyle/>
          <a:p>
            <a:pPr eaLnBrk="0">
              <a:defRPr/>
            </a:pPr>
            <a:r>
              <a:rPr lang="en-US" sz="3968" b="1" dirty="0"/>
              <a:t>Access Control Models</a:t>
            </a:r>
            <a:endParaRPr lang="en-US" sz="3968" b="1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62B1CB-8997-BD4F-9CE7-876E16D6D864}"/>
              </a:ext>
            </a:extLst>
          </p:cNvPr>
          <p:cNvSpPr/>
          <p:nvPr/>
        </p:nvSpPr>
        <p:spPr>
          <a:xfrm>
            <a:off x="247673" y="1504015"/>
            <a:ext cx="3835728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Discretionary Access Control (DAC)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1970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25A3C-CA03-E843-A42F-F512086D1C87}"/>
              </a:ext>
            </a:extLst>
          </p:cNvPr>
          <p:cNvSpPr/>
          <p:nvPr/>
        </p:nvSpPr>
        <p:spPr>
          <a:xfrm>
            <a:off x="5997225" y="1508214"/>
            <a:ext cx="3730032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Mandatory Access Control (MAC) </a:t>
            </a:r>
            <a:r>
              <a:rPr lang="en-US" sz="1984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1970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2482CB-6CB2-5149-88FC-E750C64C7120}"/>
              </a:ext>
            </a:extLst>
          </p:cNvPr>
          <p:cNvSpPr/>
          <p:nvPr/>
        </p:nvSpPr>
        <p:spPr>
          <a:xfrm>
            <a:off x="3077003" y="3440130"/>
            <a:ext cx="3792739" cy="71244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Role Based Access Control (RBAC) </a:t>
            </a:r>
            <a:r>
              <a:rPr lang="en-US" sz="1984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1995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952EE8-D4FC-6248-A833-678A64158780}"/>
              </a:ext>
            </a:extLst>
          </p:cNvPr>
          <p:cNvSpPr/>
          <p:nvPr/>
        </p:nvSpPr>
        <p:spPr>
          <a:xfrm>
            <a:off x="2594915" y="5146997"/>
            <a:ext cx="4783538" cy="1756444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Attribute Based Access Control (ABAC)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Encompasses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Relationship-Based Access Control (</a:t>
            </a:r>
            <a:r>
              <a:rPr lang="en-US" sz="1600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ReBAC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)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Usage Control (UCON)</a:t>
            </a: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Rule-Based, Policy-Based, </a:t>
            </a:r>
            <a:r>
              <a:rPr lang="en-US" sz="1600" b="1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etc</a:t>
            </a:r>
            <a:endParaRPr lang="en-US" sz="1600" b="1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algn="ctr"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2020s (Hopefully)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4306CB-BF1E-0849-AADA-BC26135B8DEC}"/>
              </a:ext>
            </a:extLst>
          </p:cNvPr>
          <p:cNvCxnSpPr/>
          <p:nvPr/>
        </p:nvCxnSpPr>
        <p:spPr bwMode="auto">
          <a:xfrm>
            <a:off x="2326824" y="2423774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157CC6-0054-4645-A33E-5C99C4CF3501}"/>
              </a:ext>
            </a:extLst>
          </p:cNvPr>
          <p:cNvCxnSpPr/>
          <p:nvPr/>
        </p:nvCxnSpPr>
        <p:spPr bwMode="auto">
          <a:xfrm>
            <a:off x="4800518" y="2427973"/>
            <a:ext cx="2671436" cy="99115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10800000" rev="0"/>
            </a:camera>
            <a:lightRig rig="threePt" dir="t"/>
          </a:scene3d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42D333C-8A48-A344-A311-2E93986766E2}"/>
              </a:ext>
            </a:extLst>
          </p:cNvPr>
          <p:cNvCxnSpPr>
            <a:cxnSpLocks/>
            <a:endCxn id="21" idx="0"/>
          </p:cNvCxnSpPr>
          <p:nvPr/>
        </p:nvCxnSpPr>
        <p:spPr bwMode="auto">
          <a:xfrm flipH="1">
            <a:off x="4986684" y="4152591"/>
            <a:ext cx="11574" cy="99440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BB0299-7C14-4693-BA07-2244C1AA980D}"/>
              </a:ext>
            </a:extLst>
          </p:cNvPr>
          <p:cNvSpPr txBox="1"/>
          <p:nvPr/>
        </p:nvSpPr>
        <p:spPr>
          <a:xfrm>
            <a:off x="224156" y="2099915"/>
            <a:ext cx="85148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Fixed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policy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3A6670-301A-45BD-BA66-78E29BCA72D9}"/>
              </a:ext>
            </a:extLst>
          </p:cNvPr>
          <p:cNvSpPr txBox="1"/>
          <p:nvPr/>
        </p:nvSpPr>
        <p:spPr>
          <a:xfrm>
            <a:off x="127973" y="5852162"/>
            <a:ext cx="1043841" cy="646313"/>
          </a:xfrm>
          <a:prstGeom prst="rect">
            <a:avLst/>
          </a:prstGeom>
          <a:noFill/>
        </p:spPr>
        <p:txBody>
          <a:bodyPr wrap="none" lIns="91423" tIns="45711" rIns="91423" bIns="45711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Flexible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policy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840125-A218-4013-99C8-3B0A06F53634}"/>
              </a:ext>
            </a:extLst>
          </p:cNvPr>
          <p:cNvCxnSpPr>
            <a:cxnSpLocks/>
          </p:cNvCxnSpPr>
          <p:nvPr/>
        </p:nvCxnSpPr>
        <p:spPr bwMode="auto">
          <a:xfrm>
            <a:off x="649892" y="3041583"/>
            <a:ext cx="0" cy="267341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BA5C54-F514-4CF4-9406-23D1691CA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30"/>
    </mc:Choice>
    <mc:Fallback xmlns="">
      <p:transition spd="slow" advTm="13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(</a:t>
            </a:r>
            <a:r>
              <a:rPr lang="en-US" sz="3600" dirty="0" err="1">
                <a:solidFill>
                  <a:schemeClr val="tx1"/>
                </a:solidFill>
                <a:ea typeface="ＭＳ Ｐゴシック" pitchFamily="34" charset="-128"/>
              </a:rPr>
              <a:t>s,o,r</a:t>
            </a: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) allowed or not?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s: subject (aka actor)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o: object (aka target)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r: right (aka operation)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(</a:t>
            </a:r>
            <a:r>
              <a:rPr lang="en-US" sz="3600" dirty="0" err="1">
                <a:solidFill>
                  <a:schemeClr val="tx1"/>
                </a:solidFill>
                <a:ea typeface="ＭＳ Ｐゴシック" pitchFamily="34" charset="-128"/>
              </a:rPr>
              <a:t>s,o,r,c</a:t>
            </a: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) allowed or not?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s, o, r: as above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c: context (aka environment)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4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Access Decision Function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61E5D4-731C-42BD-9012-5A07E03A2F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2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12"/>
    </mc:Choice>
    <mc:Fallback xmlns="">
      <p:transition spd="slow" advTm="88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(</a:t>
            </a:r>
            <a:r>
              <a:rPr lang="en-US" sz="3600" dirty="0" err="1">
                <a:solidFill>
                  <a:schemeClr val="tx1"/>
                </a:solidFill>
                <a:ea typeface="ＭＳ Ｐゴシック" pitchFamily="34" charset="-128"/>
              </a:rPr>
              <a:t>s,o,r</a:t>
            </a: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) allowed or not?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s: subject (aka actor)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o: object (aka target)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r: right (aka operation)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(</a:t>
            </a:r>
            <a:r>
              <a:rPr lang="en-US" sz="3600" dirty="0" err="1">
                <a:solidFill>
                  <a:schemeClr val="tx1"/>
                </a:solidFill>
                <a:ea typeface="ＭＳ Ｐゴシック" pitchFamily="34" charset="-128"/>
              </a:rPr>
              <a:t>s,o,r,c</a:t>
            </a: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) allowed or not?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s, o, r: as above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c: context (aka environment)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Access Decision Function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000AB-0DF6-47B9-853D-A8A8CAC06714}"/>
              </a:ext>
            </a:extLst>
          </p:cNvPr>
          <p:cNvSpPr/>
          <p:nvPr/>
        </p:nvSpPr>
        <p:spPr>
          <a:xfrm>
            <a:off x="6943076" y="1649831"/>
            <a:ext cx="2629549" cy="40710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Access decision triple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FA4CA-BE68-4BDE-AFAC-843B2F8B4649}"/>
              </a:ext>
            </a:extLst>
          </p:cNvPr>
          <p:cNvSpPr/>
          <p:nvPr/>
        </p:nvSpPr>
        <p:spPr>
          <a:xfrm>
            <a:off x="6960726" y="4025664"/>
            <a:ext cx="2629549" cy="40710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Access decision quad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2EE294-115A-4149-AAC0-2D4DFD255F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57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9"/>
    </mc:Choice>
    <mc:Fallback xmlns="">
      <p:transition spd="slow" advTm="19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(</a:t>
            </a:r>
            <a:r>
              <a:rPr lang="en-US" sz="3600" dirty="0" err="1">
                <a:solidFill>
                  <a:schemeClr val="tx1"/>
                </a:solidFill>
                <a:ea typeface="ＭＳ Ｐゴシック" pitchFamily="34" charset="-128"/>
              </a:rPr>
              <a:t>s,o,r</a:t>
            </a: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) allowed or not?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s: subject (aka actor)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o: object (aka target)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r: right (aka operation)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(</a:t>
            </a:r>
            <a:r>
              <a:rPr lang="en-US" sz="3600" dirty="0" err="1">
                <a:solidFill>
                  <a:schemeClr val="tx1"/>
                </a:solidFill>
                <a:ea typeface="ＭＳ Ｐゴシック" pitchFamily="34" charset="-128"/>
              </a:rPr>
              <a:t>s,o,r,c</a:t>
            </a: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) allowed or not?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s, o, r: as above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c: context (aka environment)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Access Decision Function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000AB-0DF6-47B9-853D-A8A8CAC06714}"/>
              </a:ext>
            </a:extLst>
          </p:cNvPr>
          <p:cNvSpPr/>
          <p:nvPr/>
        </p:nvSpPr>
        <p:spPr>
          <a:xfrm>
            <a:off x="6943076" y="1649831"/>
            <a:ext cx="2629549" cy="40710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Access decision triple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0FA4CA-BE68-4BDE-AFAC-843B2F8B4649}"/>
              </a:ext>
            </a:extLst>
          </p:cNvPr>
          <p:cNvSpPr/>
          <p:nvPr/>
        </p:nvSpPr>
        <p:spPr>
          <a:xfrm>
            <a:off x="6960726" y="4025664"/>
            <a:ext cx="2629549" cy="407100"/>
          </a:xfrm>
          <a:prstGeom prst="rect">
            <a:avLst/>
          </a:prstGeom>
        </p:spPr>
        <p:txBody>
          <a:bodyPr wrap="square" lIns="100777" tIns="50388" rIns="100777" bIns="50388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FF0000"/>
                </a:solidFill>
                <a:latin typeface="Calibri" panose="020F0502020204030204"/>
                <a:ea typeface="+mn-ea"/>
              </a:rPr>
              <a:t>Access decision quad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1EBA31-3574-4AE0-9DB0-223244435CE7}"/>
              </a:ext>
            </a:extLst>
          </p:cNvPr>
          <p:cNvSpPr txBox="1"/>
          <p:nvPr/>
        </p:nvSpPr>
        <p:spPr>
          <a:xfrm>
            <a:off x="4847431" y="5491414"/>
            <a:ext cx="2999424" cy="646331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c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: beyond Access Matrix</a:t>
            </a:r>
          </a:p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 integrates well with ABAC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0564B0-C9AC-46F6-AA40-2A7963711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9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87"/>
    </mc:Choice>
    <mc:Fallback xmlns="">
      <p:transition spd="slow" advTm="124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Operational model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decision function for the access decision triple or quad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Administrative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model’s dynamics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dynamics change the system state and modify the outcome of some access decision triple or quads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Access Control Model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91AF7E-EA1E-4833-9AF9-98D3BEC9B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477"/>
    </mc:Choice>
    <mc:Fallback xmlns="">
      <p:transition spd="slow" advTm="116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Operational model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(</a:t>
            </a:r>
            <a:r>
              <a:rPr lang="en-US" sz="3200" dirty="0" err="1">
                <a:solidFill>
                  <a:schemeClr val="tx1"/>
                </a:solidFill>
                <a:ea typeface="ＭＳ Ｐゴシック" pitchFamily="34" charset="-128"/>
              </a:rPr>
              <a:t>s,o,r</a:t>
            </a: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)?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authorized </a:t>
            </a:r>
            <a:r>
              <a:rPr lang="en-US" sz="3200" dirty="0" err="1">
                <a:solidFill>
                  <a:schemeClr val="tx1"/>
                </a:solidFill>
                <a:ea typeface="ＭＳ Ｐゴシック" pitchFamily="34" charset="-128"/>
              </a:rPr>
              <a:t>iff</a:t>
            </a: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r </a:t>
            </a:r>
            <a:r>
              <a:rPr lang="el-GR" sz="3200" dirty="0">
                <a:solidFill>
                  <a:schemeClr val="tx1"/>
                </a:solidFill>
                <a:ea typeface="ＭＳ Ｐゴシック" pitchFamily="34" charset="-128"/>
              </a:rPr>
              <a:t>ϵ</a:t>
            </a: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[</a:t>
            </a:r>
            <a:r>
              <a:rPr lang="en-US" sz="3200" dirty="0" err="1">
                <a:solidFill>
                  <a:schemeClr val="tx1"/>
                </a:solidFill>
                <a:ea typeface="ＭＳ Ｐゴシック" pitchFamily="34" charset="-128"/>
              </a:rPr>
              <a:t>s,o</a:t>
            </a: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] cell of the matrix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Administrative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semantics of the administrative rights: own, parent </a:t>
            </a:r>
            <a:r>
              <a:rPr lang="en-US" sz="3200" dirty="0" err="1">
                <a:solidFill>
                  <a:schemeClr val="tx1"/>
                </a:solidFill>
                <a:ea typeface="ＭＳ Ｐゴシック" pitchFamily="34" charset="-128"/>
              </a:rPr>
              <a:t>etc</a:t>
            </a: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Access Matrix Model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0373B4-DE90-4FB2-98D8-9B53FB990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49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93"/>
    </mc:Choice>
    <mc:Fallback xmlns="">
      <p:transition spd="slow" advTm="7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476079" y="1330858"/>
            <a:ext cx="9302750" cy="5425541"/>
          </a:xfrm>
        </p:spPr>
        <p:txBody>
          <a:bodyPr/>
          <a:lstStyle/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Operational model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decision function for the access decision triple or quad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SzPct val="90000"/>
              <a:buFont typeface="Wingdings" pitchFamily="2" charset="2"/>
              <a:buChar char="Ø"/>
            </a:pPr>
            <a:r>
              <a:rPr lang="en-US" sz="3600" dirty="0">
                <a:solidFill>
                  <a:schemeClr val="tx1"/>
                </a:solidFill>
                <a:ea typeface="ＭＳ Ｐゴシック" pitchFamily="34" charset="-128"/>
              </a:rPr>
              <a:t> Administrative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specify the model’s dynamics</a:t>
            </a:r>
          </a:p>
          <a:p>
            <a:pPr lvl="1">
              <a:buSzPct val="90000"/>
              <a:buFont typeface="Wingdings" pitchFamily="2" charset="2"/>
              <a:buChar char="v"/>
            </a:pPr>
            <a:r>
              <a:rPr lang="en-US" sz="3200" dirty="0">
                <a:solidFill>
                  <a:schemeClr val="tx1"/>
                </a:solidFill>
                <a:ea typeface="ＭＳ Ｐゴシック" pitchFamily="34" charset="-128"/>
              </a:rPr>
              <a:t> dynamics change the system state and modify the outcome of some access decision triple or quads</a:t>
            </a: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32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lvl="1">
              <a:buSzPct val="90000"/>
              <a:buFont typeface="Wingdings" pitchFamily="2" charset="2"/>
              <a:buChar char="v"/>
            </a:pPr>
            <a:endParaRPr lang="en-US" sz="1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© Ravi  Sandhu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457200" rtl="0" eaLnBrk="1" fontAlgn="base" latinLnBrk="0" hangingPunct="0">
              <a:lnSpc>
                <a:spcPct val="10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18776A36-19B8-4921-86B6-529DFBE38818}" type="slidenum"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457200" rtl="0" eaLnBrk="1" fontAlgn="base" latinLnBrk="0" hangingPunct="0">
                <a:lnSpc>
                  <a:spcPct val="101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458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0" marR="0" lvl="0" indent="0" algn="ctr" defTabSz="4572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Access Control Model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31F49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94ABA0-F5F6-4891-91F1-4D62F9F400D2}"/>
              </a:ext>
            </a:extLst>
          </p:cNvPr>
          <p:cNvSpPr txBox="1"/>
          <p:nvPr/>
        </p:nvSpPr>
        <p:spPr>
          <a:xfrm>
            <a:off x="7004917" y="922435"/>
            <a:ext cx="2408589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sz="1984" b="1" dirty="0">
                <a:solidFill>
                  <a:srgbClr val="C00000"/>
                </a:solidFill>
                <a:latin typeface="Calibri" panose="020F0502020204030204"/>
                <a:ea typeface="+mn-ea"/>
              </a:rPr>
              <a:t>Our focus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B9C2C8-F204-47C7-8D5C-3A8565586F6F}"/>
              </a:ext>
            </a:extLst>
          </p:cNvPr>
          <p:cNvCxnSpPr>
            <a:cxnSpLocks/>
          </p:cNvCxnSpPr>
          <p:nvPr/>
        </p:nvCxnSpPr>
        <p:spPr>
          <a:xfrm flipH="1">
            <a:off x="5141119" y="1212381"/>
            <a:ext cx="1740944" cy="433539"/>
          </a:xfrm>
          <a:prstGeom prst="straightConnector1">
            <a:avLst/>
          </a:prstGeom>
          <a:ln w="349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9AFC36-C52F-47A6-BEA5-E2E815EED2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4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50"/>
    </mc:Choice>
    <mc:Fallback xmlns="">
      <p:transition spd="slow" advTm="61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10272</TotalTime>
  <Words>701</Words>
  <Application>Microsoft Office PowerPoint</Application>
  <PresentationFormat>Custom</PresentationFormat>
  <Paragraphs>213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3_Default Design</vt:lpstr>
      <vt:lpstr>ICS-Theme</vt:lpstr>
      <vt:lpstr>PowerPoint Presentation</vt:lpstr>
      <vt:lpstr>Access Control Models</vt:lpstr>
      <vt:lpstr>Access Control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Control PEI Layers</vt:lpstr>
      <vt:lpstr>Access Control PEI Layers</vt:lpstr>
      <vt:lpstr>Enforcement Models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1200</cp:revision>
  <cp:lastPrinted>2021-03-20T18:52:56Z</cp:lastPrinted>
  <dcterms:created xsi:type="dcterms:W3CDTF">2010-02-19T20:53:39Z</dcterms:created>
  <dcterms:modified xsi:type="dcterms:W3CDTF">2021-03-20T19:41:01Z</dcterms:modified>
</cp:coreProperties>
</file>