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  <p:sldMasterId id="2147484387" r:id="rId6"/>
  </p:sldMasterIdLst>
  <p:notesMasterIdLst>
    <p:notesMasterId r:id="rId20"/>
  </p:notesMasterIdLst>
  <p:handoutMasterIdLst>
    <p:handoutMasterId r:id="rId21"/>
  </p:handoutMasterIdLst>
  <p:sldIdLst>
    <p:sldId id="401" r:id="rId7"/>
    <p:sldId id="275" r:id="rId8"/>
    <p:sldId id="393" r:id="rId9"/>
    <p:sldId id="394" r:id="rId10"/>
    <p:sldId id="396" r:id="rId11"/>
    <p:sldId id="398" r:id="rId12"/>
    <p:sldId id="395" r:id="rId13"/>
    <p:sldId id="399" r:id="rId14"/>
    <p:sldId id="400" r:id="rId15"/>
    <p:sldId id="402" r:id="rId16"/>
    <p:sldId id="287" r:id="rId17"/>
    <p:sldId id="313" r:id="rId18"/>
    <p:sldId id="312" r:id="rId19"/>
  </p:sldIdLst>
  <p:sldSz cx="10080625" cy="7559675"/>
  <p:notesSz cx="9296400" cy="7010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07" userDrawn="1">
          <p15:clr>
            <a:srgbClr val="A4A3A4"/>
          </p15:clr>
        </p15:guide>
        <p15:guide id="2" pos="258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1656" y="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007"/>
        <p:guide pos="258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6" y="0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5265541" y="0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3/19/2021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6" y="6658026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5265541" y="6658026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97188" y="533400"/>
            <a:ext cx="3500437" cy="2625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30048" y="3329013"/>
            <a:ext cx="7436314" cy="31539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4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261504" y="4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6659188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5261504" y="6659188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453">
              <a:tabLst>
                <a:tab pos="656091" algn="l"/>
                <a:tab pos="1319828" algn="l"/>
                <a:tab pos="1980508" algn="l"/>
                <a:tab pos="2642714" algn="l"/>
              </a:tabLst>
            </a:pPr>
            <a:fld id="{0C137A8E-DCD0-4026-8679-7DAC59B2E3EE}" type="slidenum">
              <a:rPr lang="en-GB" smtClean="0"/>
              <a:pPr defTabSz="440453">
                <a:tabLst>
                  <a:tab pos="656091" algn="l"/>
                  <a:tab pos="1319828" algn="l"/>
                  <a:tab pos="1980508" algn="l"/>
                  <a:tab pos="2642714" algn="l"/>
                </a:tabLst>
              </a:pPr>
              <a:t>1</a:t>
            </a:fld>
            <a:endParaRPr lang="en-GB" dirty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7188" y="533400"/>
            <a:ext cx="3502025" cy="26273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0044" y="3329016"/>
            <a:ext cx="7438331" cy="3155144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078" y="1096568"/>
            <a:ext cx="7560469" cy="2126677"/>
          </a:xfrm>
        </p:spPr>
        <p:txBody>
          <a:bodyPr anchor="b"/>
          <a:lstStyle>
            <a:lvl1pPr algn="ctr">
              <a:defRPr sz="308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078" y="3223245"/>
            <a:ext cx="7560469" cy="2572506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79" indent="0" algn="ctr">
              <a:buNone/>
              <a:defRPr sz="1653"/>
            </a:lvl2pPr>
            <a:lvl3pPr marL="755957" indent="0" algn="ctr">
              <a:buNone/>
              <a:defRPr sz="1488"/>
            </a:lvl3pPr>
            <a:lvl4pPr marL="1133936" indent="0" algn="ctr">
              <a:buNone/>
              <a:defRPr sz="1323"/>
            </a:lvl4pPr>
            <a:lvl5pPr marL="1511915" indent="0" algn="ctr">
              <a:buNone/>
              <a:defRPr sz="1323"/>
            </a:lvl5pPr>
            <a:lvl6pPr marL="1889893" indent="0" algn="ctr">
              <a:buNone/>
              <a:defRPr sz="1323"/>
            </a:lvl6pPr>
            <a:lvl7pPr marL="2267872" indent="0" algn="ctr">
              <a:buNone/>
              <a:defRPr sz="1323"/>
            </a:lvl7pPr>
            <a:lvl8pPr marL="2645851" indent="0" algn="ctr">
              <a:buNone/>
              <a:defRPr sz="1323"/>
            </a:lvl8pPr>
            <a:lvl9pPr marL="3023829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32692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043" y="1163027"/>
            <a:ext cx="8694539" cy="564593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28964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793" y="1063340"/>
            <a:ext cx="8694539" cy="5745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1pPr>
            <a:lvl2pPr marL="377979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5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91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9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7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8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82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13345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043" y="1063340"/>
            <a:ext cx="4284266" cy="57456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3316" y="1063340"/>
            <a:ext cx="4284266" cy="57456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22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357" y="1081375"/>
            <a:ext cx="4264576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9" indent="0">
              <a:buNone/>
              <a:defRPr sz="1653" b="1"/>
            </a:lvl2pPr>
            <a:lvl3pPr marL="755957" indent="0">
              <a:buNone/>
              <a:defRPr sz="1488" b="1"/>
            </a:lvl3pPr>
            <a:lvl4pPr marL="1133936" indent="0">
              <a:buNone/>
              <a:defRPr sz="1323" b="1"/>
            </a:lvl4pPr>
            <a:lvl5pPr marL="1511915" indent="0">
              <a:buNone/>
              <a:defRPr sz="1323" b="1"/>
            </a:lvl5pPr>
            <a:lvl6pPr marL="1889893" indent="0">
              <a:buNone/>
              <a:defRPr sz="1323" b="1"/>
            </a:lvl6pPr>
            <a:lvl7pPr marL="2267872" indent="0">
              <a:buNone/>
              <a:defRPr sz="1323" b="1"/>
            </a:lvl7pPr>
            <a:lvl8pPr marL="2645851" indent="0">
              <a:buNone/>
              <a:defRPr sz="1323" b="1"/>
            </a:lvl8pPr>
            <a:lvl9pPr marL="3023829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57" y="1989586"/>
            <a:ext cx="4264576" cy="48333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317" y="1081375"/>
            <a:ext cx="4285579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9" indent="0">
              <a:buNone/>
              <a:defRPr sz="1653" b="1"/>
            </a:lvl2pPr>
            <a:lvl3pPr marL="755957" indent="0">
              <a:buNone/>
              <a:defRPr sz="1488" b="1"/>
            </a:lvl3pPr>
            <a:lvl4pPr marL="1133936" indent="0">
              <a:buNone/>
              <a:defRPr sz="1323" b="1"/>
            </a:lvl4pPr>
            <a:lvl5pPr marL="1511915" indent="0">
              <a:buNone/>
              <a:defRPr sz="1323" b="1"/>
            </a:lvl5pPr>
            <a:lvl6pPr marL="1889893" indent="0">
              <a:buNone/>
              <a:defRPr sz="1323" b="1"/>
            </a:lvl6pPr>
            <a:lvl7pPr marL="2267872" indent="0">
              <a:buNone/>
              <a:defRPr sz="1323" b="1"/>
            </a:lvl7pPr>
            <a:lvl8pPr marL="2645851" indent="0">
              <a:buNone/>
              <a:defRPr sz="1323" b="1"/>
            </a:lvl8pPr>
            <a:lvl9pPr marL="3023829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317" y="1989586"/>
            <a:ext cx="4285579" cy="48333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0431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9864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00049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579" y="1088455"/>
            <a:ext cx="5103316" cy="5372269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1088454"/>
            <a:ext cx="3251264" cy="5381018"/>
          </a:xfrm>
        </p:spPr>
        <p:txBody>
          <a:bodyPr/>
          <a:lstStyle>
            <a:lvl1pPr marL="0" indent="0">
              <a:buNone/>
              <a:defRPr sz="132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1811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5579" y="1088455"/>
            <a:ext cx="5103316" cy="5372269"/>
          </a:xfrm>
        </p:spPr>
        <p:txBody>
          <a:bodyPr/>
          <a:lstStyle>
            <a:lvl1pPr marL="0" indent="0">
              <a:buNone/>
              <a:defRPr sz="2646"/>
            </a:lvl1pPr>
            <a:lvl2pPr marL="377979" indent="0">
              <a:buNone/>
              <a:defRPr sz="2315"/>
            </a:lvl2pPr>
            <a:lvl3pPr marL="755957" indent="0">
              <a:buNone/>
              <a:defRPr sz="1984"/>
            </a:lvl3pPr>
            <a:lvl4pPr marL="1133936" indent="0">
              <a:buNone/>
              <a:defRPr sz="1653"/>
            </a:lvl4pPr>
            <a:lvl5pPr marL="1511915" indent="0">
              <a:buNone/>
              <a:defRPr sz="1653"/>
            </a:lvl5pPr>
            <a:lvl6pPr marL="1889893" indent="0">
              <a:buNone/>
              <a:defRPr sz="1653"/>
            </a:lvl6pPr>
            <a:lvl7pPr marL="2267872" indent="0">
              <a:buNone/>
              <a:defRPr sz="1653"/>
            </a:lvl7pPr>
            <a:lvl8pPr marL="2645851" indent="0">
              <a:buNone/>
              <a:defRPr sz="1653"/>
            </a:lvl8pPr>
            <a:lvl9pPr marL="3023829" indent="0">
              <a:buNone/>
              <a:defRPr sz="1653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1063339"/>
            <a:ext cx="3251264" cy="5406133"/>
          </a:xfrm>
        </p:spPr>
        <p:txBody>
          <a:bodyPr/>
          <a:lstStyle>
            <a:lvl1pPr marL="0" indent="0">
              <a:buNone/>
              <a:defRPr sz="132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83352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3" y="1063339"/>
            <a:ext cx="8694539" cy="574561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1784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948" y="1140873"/>
            <a:ext cx="2173635" cy="56680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4" y="1140873"/>
            <a:ext cx="6394896" cy="566808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999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3/19/2021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043" y="1418977"/>
            <a:ext cx="8694539" cy="2298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043" y="3721686"/>
            <a:ext cx="8694539" cy="30872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484" y="6873031"/>
            <a:ext cx="1399587" cy="5039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131" y="271306"/>
            <a:ext cx="2080498" cy="83682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9" y="197706"/>
            <a:ext cx="1621979" cy="87752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2039568" y="1081088"/>
            <a:ext cx="5544344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528091" y="6840993"/>
            <a:ext cx="9274952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3625361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8" r:id="rId1"/>
    <p:sldLayoutId id="2147484389" r:id="rId2"/>
    <p:sldLayoutId id="2147484390" r:id="rId3"/>
    <p:sldLayoutId id="2147484391" r:id="rId4"/>
    <p:sldLayoutId id="2147484392" r:id="rId5"/>
    <p:sldLayoutId id="2147484393" r:id="rId6"/>
    <p:sldLayoutId id="2147484394" r:id="rId7"/>
    <p:sldLayoutId id="2147484395" r:id="rId8"/>
    <p:sldLayoutId id="2147484396" r:id="rId9"/>
    <p:sldLayoutId id="2147484397" r:id="rId10"/>
    <p:sldLayoutId id="2147484398" r:id="rId11"/>
  </p:sldLayoutIdLst>
  <p:hf hdr="0" dt="0"/>
  <p:txStyles>
    <p:titleStyle>
      <a:lvl1pPr algn="ctr" defTabSz="755957" rtl="0" eaLnBrk="1" latinLnBrk="0" hangingPunct="1">
        <a:lnSpc>
          <a:spcPct val="90000"/>
        </a:lnSpc>
        <a:spcBef>
          <a:spcPct val="0"/>
        </a:spcBef>
        <a:buNone/>
        <a:defRPr sz="33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9" indent="-188989" algn="l" defTabSz="755957" rtl="0" eaLnBrk="1" latinLnBrk="0" hangingPunct="1">
        <a:lnSpc>
          <a:spcPct val="90000"/>
        </a:lnSpc>
        <a:spcBef>
          <a:spcPts val="827"/>
        </a:spcBef>
        <a:buFont typeface="Arial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68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47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925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904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83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861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840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819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7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57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36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915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93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72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851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82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>
                <a:solidFill>
                  <a:prstClr val="black"/>
                </a:solidFill>
              </a:rPr>
              <a:t>Module 3.2 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/>
              <a:t>Access Control Models: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/>
              <a:t>Alphabet Soup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DC0C90E4-F29E-4157-94C8-FF1D54317571}"/>
              </a:ext>
            </a:extLst>
          </p:cNvPr>
          <p:cNvSpPr txBox="1">
            <a:spLocks/>
          </p:cNvSpPr>
          <p:nvPr/>
        </p:nvSpPr>
        <p:spPr>
          <a:xfrm>
            <a:off x="2646502" y="195877"/>
            <a:ext cx="4932822" cy="4622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 6393 and CS 4483</a:t>
            </a:r>
          </a:p>
          <a:p>
            <a:r>
              <a:rPr lang="en-US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Cyber Security Foundations and Practice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8EC01C9-AFB1-4CD8-AFA7-63551116B4CC}"/>
              </a:ext>
            </a:extLst>
          </p:cNvPr>
          <p:cNvSpPr txBox="1">
            <a:spLocks/>
          </p:cNvSpPr>
          <p:nvPr/>
        </p:nvSpPr>
        <p:spPr>
          <a:xfrm>
            <a:off x="1535113" y="3611880"/>
            <a:ext cx="6858000" cy="1481714"/>
          </a:xfrm>
          <a:prstGeom prst="rect">
            <a:avLst/>
          </a:prstGeom>
        </p:spPr>
        <p:txBody>
          <a:bodyPr>
            <a:noAutofit/>
          </a:bodyPr>
          <a:lstStyle>
            <a:lvl1pPr marL="431800" indent="-323850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863600" indent="-287338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295400" indent="-215900" algn="l" defTabSz="457200" rtl="0" eaLnBrk="0" fontAlgn="base" hangingPunct="0"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727200" indent="-215900" algn="l" defTabSz="457200" rtl="0" eaLnBrk="0" fontAlgn="base" hangingPunct="0"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159000" indent="-215900" algn="l" defTabSz="457200" rtl="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6162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6pPr>
            <a:lvl7pPr marL="30734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7pPr>
            <a:lvl8pPr marL="35306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8pPr>
            <a:lvl9pPr marL="39878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pPr marL="107950" indent="0" algn="ctr">
              <a:buNone/>
            </a:pPr>
            <a:r>
              <a:rPr lang="en-US" sz="2400" kern="0" dirty="0"/>
              <a:t>Ravi Sandhu</a:t>
            </a:r>
            <a:br>
              <a:rPr lang="en-US" sz="2400" kern="0" dirty="0"/>
            </a:br>
            <a:endParaRPr lang="en-US" sz="2400" kern="0" dirty="0"/>
          </a:p>
          <a:p>
            <a:pPr marL="107950" indent="0" algn="ctr">
              <a:buNone/>
            </a:pPr>
            <a:r>
              <a:rPr lang="en-US" sz="2400" kern="0" dirty="0"/>
              <a:t>Spring 2021</a:t>
            </a:r>
            <a:br>
              <a:rPr lang="en-US" sz="2400" kern="0" dirty="0"/>
            </a:br>
            <a:endParaRPr lang="en-US" sz="2400" kern="0"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Operational model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specify the decision function for the access decision triple or quad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Administrative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specify the model’s dynamics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dynamics change the system state and modify the outcome of some access decision triple or quads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Access Control Model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94ABA0-F5F6-4891-91F1-4D62F9F400D2}"/>
              </a:ext>
            </a:extLst>
          </p:cNvPr>
          <p:cNvSpPr txBox="1"/>
          <p:nvPr/>
        </p:nvSpPr>
        <p:spPr>
          <a:xfrm>
            <a:off x="7004918" y="922435"/>
            <a:ext cx="1792574" cy="3976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b="1" dirty="0">
                <a:solidFill>
                  <a:srgbClr val="C00000"/>
                </a:solidFill>
                <a:latin typeface="Calibri" panose="020F0502020204030204"/>
                <a:ea typeface="+mn-ea"/>
              </a:rPr>
              <a:t>Mix and Match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D552322-F313-4269-B0C3-0D7D8D274455}"/>
              </a:ext>
            </a:extLst>
          </p:cNvPr>
          <p:cNvSpPr txBox="1"/>
          <p:nvPr/>
        </p:nvSpPr>
        <p:spPr>
          <a:xfrm>
            <a:off x="5290016" y="1378827"/>
            <a:ext cx="2131062" cy="3976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b="1" dirty="0">
                <a:solidFill>
                  <a:srgbClr val="C00000"/>
                </a:solidFill>
                <a:latin typeface="Calibri" panose="020F0502020204030204"/>
                <a:ea typeface="+mn-ea"/>
              </a:rPr>
              <a:t>MAC, RBAC, ABAC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C174B7-B9A3-45B0-8ABC-09D36FA42F8E}"/>
              </a:ext>
            </a:extLst>
          </p:cNvPr>
          <p:cNvSpPr txBox="1"/>
          <p:nvPr/>
        </p:nvSpPr>
        <p:spPr>
          <a:xfrm>
            <a:off x="5288405" y="3269383"/>
            <a:ext cx="2131062" cy="3976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b="1" dirty="0">
                <a:solidFill>
                  <a:srgbClr val="C00000"/>
                </a:solidFill>
                <a:latin typeface="Calibri" panose="020F0502020204030204"/>
                <a:ea typeface="+mn-ea"/>
              </a:rPr>
              <a:t>DAC, RBAC, ABAC</a:t>
            </a:r>
          </a:p>
        </p:txBody>
      </p:sp>
    </p:spTree>
    <p:extLst>
      <p:ext uri="{BB962C8B-B14F-4D97-AF65-F5344CB8AC3E}">
        <p14:creationId xmlns:p14="http://schemas.microsoft.com/office/powerpoint/2010/main" val="3223396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4398" y="6875359"/>
            <a:ext cx="4400464" cy="402483"/>
          </a:xfrm>
        </p:spPr>
        <p:txBody>
          <a:bodyPr/>
          <a:lstStyle/>
          <a:p>
            <a:pPr defTabSz="1007943" fontAlgn="auto" hangingPunc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</a:pPr>
            <a:r>
              <a:rPr lang="en-US" i="1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World-Leading Research with Real-World Impact!</a:t>
            </a:r>
            <a:endParaRPr lang="en-US" i="1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fld id="{CAB5F52E-1A2D-AF47-834F-5A302267C843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pPr defTabSz="1007943" fontAlgn="auto">
                <a:spcBef>
                  <a:spcPts val="0"/>
                </a:spcBef>
                <a:spcAft>
                  <a:spcPts val="0"/>
                </a:spcAft>
              </a:pPr>
              <a:t>11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287" y="6840993"/>
            <a:ext cx="2769111" cy="366716"/>
          </a:xfrm>
        </p:spPr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3208" y="302761"/>
            <a:ext cx="5294542" cy="509516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eaLnBrk="0">
              <a:defRPr/>
            </a:pPr>
            <a:r>
              <a:rPr lang="en-US" sz="3968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</a:t>
            </a:r>
            <a:br>
              <a:rPr lang="en-US" sz="3968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</a:br>
            <a:r>
              <a:rPr lang="en-US" sz="3968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PEI Layers</a:t>
            </a:r>
          </a:p>
        </p:txBody>
      </p:sp>
      <p:pic>
        <p:nvPicPr>
          <p:cNvPr id="16" name="Picture 5">
            <a:extLst>
              <a:ext uri="{FF2B5EF4-FFF2-40B4-BE49-F238E27FC236}">
                <a16:creationId xmlns:a16="http://schemas.microsoft.com/office/drawing/2014/main" id="{6726F1B8-F2EC-4749-B4F9-6DE7E468A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992" y="1660119"/>
            <a:ext cx="7648921" cy="4429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7">
            <a:extLst>
              <a:ext uri="{FF2B5EF4-FFF2-40B4-BE49-F238E27FC236}">
                <a16:creationId xmlns:a16="http://schemas.microsoft.com/office/drawing/2014/main" id="{4163847C-3453-9046-97DA-BF3F92FF0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6171" y="2792320"/>
            <a:ext cx="1199367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007943" eaLnBrk="1" fontAlgn="auto">
              <a:spcBef>
                <a:spcPts val="0"/>
              </a:spcBef>
              <a:spcAft>
                <a:spcPts val="0"/>
              </a:spcAft>
            </a:pPr>
            <a:r>
              <a:rPr lang="en-US" altLang="en-US" sz="1984" dirty="0">
                <a:solidFill>
                  <a:prstClr val="black"/>
                </a:solidFill>
                <a:ea typeface="+mn-ea"/>
              </a:rPr>
              <a:t>Idealized</a:t>
            </a:r>
          </a:p>
        </p:txBody>
      </p:sp>
      <p:sp>
        <p:nvSpPr>
          <p:cNvPr id="19" name="Text Box 8">
            <a:extLst>
              <a:ext uri="{FF2B5EF4-FFF2-40B4-BE49-F238E27FC236}">
                <a16:creationId xmlns:a16="http://schemas.microsoft.com/office/drawing/2014/main" id="{A4F25B26-46F8-DA48-9285-DEDBD5375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1331" y="3688446"/>
            <a:ext cx="1539204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007943" eaLnBrk="1" fontAlgn="auto">
              <a:spcBef>
                <a:spcPts val="0"/>
              </a:spcBef>
              <a:spcAft>
                <a:spcPts val="0"/>
              </a:spcAft>
            </a:pPr>
            <a:r>
              <a:rPr lang="en-US" altLang="en-US" sz="1984" dirty="0">
                <a:solidFill>
                  <a:prstClr val="black"/>
                </a:solidFill>
                <a:ea typeface="+mn-ea"/>
              </a:rPr>
              <a:t>Enforceable</a:t>
            </a:r>
          </a:p>
        </p:txBody>
      </p:sp>
      <p:sp>
        <p:nvSpPr>
          <p:cNvPr id="20" name="Text Box 9">
            <a:extLst>
              <a:ext uri="{FF2B5EF4-FFF2-40B4-BE49-F238E27FC236}">
                <a16:creationId xmlns:a16="http://schemas.microsoft.com/office/drawing/2014/main" id="{4747AE3F-3A12-1647-9477-B75BA2258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1172" y="4599993"/>
            <a:ext cx="1271502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007943" eaLnBrk="1" fontAlgn="auto">
              <a:spcBef>
                <a:spcPts val="0"/>
              </a:spcBef>
              <a:spcAft>
                <a:spcPts val="0"/>
              </a:spcAft>
            </a:pPr>
            <a:r>
              <a:rPr lang="en-US" altLang="en-US" sz="1984">
                <a:solidFill>
                  <a:prstClr val="black"/>
                </a:solidFill>
                <a:ea typeface="+mn-ea"/>
              </a:rPr>
              <a:t>Codeable</a:t>
            </a:r>
          </a:p>
        </p:txBody>
      </p:sp>
      <p:sp>
        <p:nvSpPr>
          <p:cNvPr id="14" name="Text Box 7">
            <a:extLst>
              <a:ext uri="{FF2B5EF4-FFF2-40B4-BE49-F238E27FC236}">
                <a16:creationId xmlns:a16="http://schemas.microsoft.com/office/drawing/2014/main" id="{58751F01-B641-4F2D-84A5-D3E0A37E3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0651" y="1934822"/>
            <a:ext cx="1678665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007943" eaLnBrk="1" fontAlgn="auto">
              <a:spcBef>
                <a:spcPts val="0"/>
              </a:spcBef>
              <a:spcAft>
                <a:spcPts val="0"/>
              </a:spcAft>
            </a:pPr>
            <a:r>
              <a:rPr lang="en-US" altLang="en-US" sz="1984" dirty="0">
                <a:solidFill>
                  <a:prstClr val="black"/>
                </a:solidFill>
                <a:ea typeface="+mn-ea"/>
              </a:rPr>
              <a:t>Big decisions</a:t>
            </a:r>
          </a:p>
        </p:txBody>
      </p:sp>
      <p:sp>
        <p:nvSpPr>
          <p:cNvPr id="15" name="Text Box 9">
            <a:extLst>
              <a:ext uri="{FF2B5EF4-FFF2-40B4-BE49-F238E27FC236}">
                <a16:creationId xmlns:a16="http://schemas.microsoft.com/office/drawing/2014/main" id="{75C52FCF-B18D-479C-AE5A-2BAAB5DF6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5939" y="5442070"/>
            <a:ext cx="792205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007943" eaLnBrk="1" fontAlgn="auto">
              <a:spcBef>
                <a:spcPts val="0"/>
              </a:spcBef>
              <a:spcAft>
                <a:spcPts val="0"/>
              </a:spcAft>
            </a:pPr>
            <a:r>
              <a:rPr lang="en-US" altLang="en-US" sz="1984" dirty="0">
                <a:solidFill>
                  <a:prstClr val="black"/>
                </a:solidFill>
                <a:ea typeface="+mn-ea"/>
              </a:rPr>
              <a:t>Code</a:t>
            </a:r>
          </a:p>
        </p:txBody>
      </p:sp>
    </p:spTree>
    <p:extLst>
      <p:ext uri="{BB962C8B-B14F-4D97-AF65-F5344CB8AC3E}">
        <p14:creationId xmlns:p14="http://schemas.microsoft.com/office/powerpoint/2010/main" val="2053576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4398" y="6875359"/>
            <a:ext cx="4400464" cy="402483"/>
          </a:xfrm>
        </p:spPr>
        <p:txBody>
          <a:bodyPr/>
          <a:lstStyle/>
          <a:p>
            <a:pPr defTabSz="1007943" fontAlgn="auto" hangingPunc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</a:pPr>
            <a:r>
              <a:rPr lang="en-US" i="1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World-Leading Research with Real-World Impact!</a:t>
            </a:r>
            <a:endParaRPr lang="en-US" i="1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fld id="{CAB5F52E-1A2D-AF47-834F-5A302267C843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pPr defTabSz="1007943" fontAlgn="auto">
                <a:spcBef>
                  <a:spcPts val="0"/>
                </a:spcBef>
                <a:spcAft>
                  <a:spcPts val="0"/>
                </a:spcAft>
              </a:pPr>
              <a:t>12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287" y="6840993"/>
            <a:ext cx="2769111" cy="366716"/>
          </a:xfrm>
        </p:spPr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3208" y="302761"/>
            <a:ext cx="5294542" cy="509516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eaLnBrk="0">
              <a:defRPr/>
            </a:pPr>
            <a:r>
              <a:rPr lang="en-US" sz="3968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</a:t>
            </a:r>
            <a:br>
              <a:rPr lang="en-US" sz="3968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</a:br>
            <a:r>
              <a:rPr lang="en-US" sz="3968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PEI Layers</a:t>
            </a:r>
          </a:p>
        </p:txBody>
      </p:sp>
      <p:pic>
        <p:nvPicPr>
          <p:cNvPr id="16" name="Picture 5">
            <a:extLst>
              <a:ext uri="{FF2B5EF4-FFF2-40B4-BE49-F238E27FC236}">
                <a16:creationId xmlns:a16="http://schemas.microsoft.com/office/drawing/2014/main" id="{6726F1B8-F2EC-4749-B4F9-6DE7E468A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992" y="1660119"/>
            <a:ext cx="7648921" cy="4429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7">
            <a:extLst>
              <a:ext uri="{FF2B5EF4-FFF2-40B4-BE49-F238E27FC236}">
                <a16:creationId xmlns:a16="http://schemas.microsoft.com/office/drawing/2014/main" id="{4163847C-3453-9046-97DA-BF3F92FF0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6171" y="2792320"/>
            <a:ext cx="1199367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007943" eaLnBrk="1" fontAlgn="auto">
              <a:spcBef>
                <a:spcPts val="0"/>
              </a:spcBef>
              <a:spcAft>
                <a:spcPts val="0"/>
              </a:spcAft>
            </a:pPr>
            <a:r>
              <a:rPr lang="en-US" altLang="en-US" sz="1984" dirty="0">
                <a:solidFill>
                  <a:prstClr val="black"/>
                </a:solidFill>
                <a:ea typeface="+mn-ea"/>
              </a:rPr>
              <a:t>Idealized</a:t>
            </a:r>
          </a:p>
        </p:txBody>
      </p:sp>
      <p:sp>
        <p:nvSpPr>
          <p:cNvPr id="19" name="Text Box 8">
            <a:extLst>
              <a:ext uri="{FF2B5EF4-FFF2-40B4-BE49-F238E27FC236}">
                <a16:creationId xmlns:a16="http://schemas.microsoft.com/office/drawing/2014/main" id="{A4F25B26-46F8-DA48-9285-DEDBD5375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1331" y="3688446"/>
            <a:ext cx="1539204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007943" eaLnBrk="1" fontAlgn="auto">
              <a:spcBef>
                <a:spcPts val="0"/>
              </a:spcBef>
              <a:spcAft>
                <a:spcPts val="0"/>
              </a:spcAft>
            </a:pPr>
            <a:r>
              <a:rPr lang="en-US" altLang="en-US" sz="1984" dirty="0">
                <a:solidFill>
                  <a:prstClr val="black"/>
                </a:solidFill>
                <a:ea typeface="+mn-ea"/>
              </a:rPr>
              <a:t>Enforceable</a:t>
            </a:r>
          </a:p>
        </p:txBody>
      </p:sp>
      <p:sp>
        <p:nvSpPr>
          <p:cNvPr id="20" name="Text Box 9">
            <a:extLst>
              <a:ext uri="{FF2B5EF4-FFF2-40B4-BE49-F238E27FC236}">
                <a16:creationId xmlns:a16="http://schemas.microsoft.com/office/drawing/2014/main" id="{4747AE3F-3A12-1647-9477-B75BA2258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1172" y="4599993"/>
            <a:ext cx="1271502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007943" eaLnBrk="1" fontAlgn="auto">
              <a:spcBef>
                <a:spcPts val="0"/>
              </a:spcBef>
              <a:spcAft>
                <a:spcPts val="0"/>
              </a:spcAft>
            </a:pPr>
            <a:r>
              <a:rPr lang="en-US" altLang="en-US" sz="1984">
                <a:solidFill>
                  <a:prstClr val="black"/>
                </a:solidFill>
                <a:ea typeface="+mn-ea"/>
              </a:rPr>
              <a:t>Codeable</a:t>
            </a:r>
          </a:p>
        </p:txBody>
      </p:sp>
      <p:sp>
        <p:nvSpPr>
          <p:cNvPr id="14" name="Text Box 7">
            <a:extLst>
              <a:ext uri="{FF2B5EF4-FFF2-40B4-BE49-F238E27FC236}">
                <a16:creationId xmlns:a16="http://schemas.microsoft.com/office/drawing/2014/main" id="{58751F01-B641-4F2D-84A5-D3E0A37E3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0651" y="1934822"/>
            <a:ext cx="1678665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007943" eaLnBrk="1" fontAlgn="auto">
              <a:spcBef>
                <a:spcPts val="0"/>
              </a:spcBef>
              <a:spcAft>
                <a:spcPts val="0"/>
              </a:spcAft>
            </a:pPr>
            <a:r>
              <a:rPr lang="en-US" altLang="en-US" sz="1984" dirty="0">
                <a:solidFill>
                  <a:prstClr val="black"/>
                </a:solidFill>
                <a:ea typeface="+mn-ea"/>
              </a:rPr>
              <a:t>Big decisions</a:t>
            </a:r>
          </a:p>
        </p:txBody>
      </p:sp>
      <p:sp>
        <p:nvSpPr>
          <p:cNvPr id="15" name="Text Box 9">
            <a:extLst>
              <a:ext uri="{FF2B5EF4-FFF2-40B4-BE49-F238E27FC236}">
                <a16:creationId xmlns:a16="http://schemas.microsoft.com/office/drawing/2014/main" id="{75C52FCF-B18D-479C-AE5A-2BAAB5DF6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5939" y="5442070"/>
            <a:ext cx="792205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007943" eaLnBrk="1" fontAlgn="auto">
              <a:spcBef>
                <a:spcPts val="0"/>
              </a:spcBef>
              <a:spcAft>
                <a:spcPts val="0"/>
              </a:spcAft>
            </a:pPr>
            <a:r>
              <a:rPr lang="en-US" altLang="en-US" sz="1984" dirty="0">
                <a:solidFill>
                  <a:prstClr val="black"/>
                </a:solidFill>
                <a:ea typeface="+mn-ea"/>
              </a:rPr>
              <a:t>Code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DA4EAC7-895F-4187-8C10-32B97C701514}"/>
              </a:ext>
            </a:extLst>
          </p:cNvPr>
          <p:cNvSpPr txBox="1"/>
          <p:nvPr/>
        </p:nvSpPr>
        <p:spPr>
          <a:xfrm>
            <a:off x="1551906" y="2121095"/>
            <a:ext cx="1195520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b="1" dirty="0">
                <a:solidFill>
                  <a:srgbClr val="C00000"/>
                </a:solidFill>
                <a:latin typeface="Calibri" panose="020F0502020204030204"/>
                <a:ea typeface="+mn-ea"/>
              </a:rPr>
              <a:t>Our focus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3D254A2-6286-4DE9-8626-B7A3C9431691}"/>
              </a:ext>
            </a:extLst>
          </p:cNvPr>
          <p:cNvCxnSpPr/>
          <p:nvPr/>
        </p:nvCxnSpPr>
        <p:spPr>
          <a:xfrm>
            <a:off x="2193208" y="2528215"/>
            <a:ext cx="1067841" cy="364182"/>
          </a:xfrm>
          <a:prstGeom prst="straightConnector1">
            <a:avLst/>
          </a:prstGeom>
          <a:ln w="349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26246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4398" y="6875359"/>
            <a:ext cx="4400464" cy="402483"/>
          </a:xfrm>
        </p:spPr>
        <p:txBody>
          <a:bodyPr/>
          <a:lstStyle/>
          <a:p>
            <a:pPr defTabSz="1007943" fontAlgn="auto" hangingPunc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</a:pPr>
            <a:r>
              <a:rPr lang="en-US" i="1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World-Leading Research with Real-World Impact!</a:t>
            </a:r>
            <a:endParaRPr lang="en-US" i="1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fld id="{CAB5F52E-1A2D-AF47-834F-5A302267C843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pPr defTabSz="1007943" fontAlgn="auto">
                <a:spcBef>
                  <a:spcPts val="0"/>
                </a:spcBef>
                <a:spcAft>
                  <a:spcPts val="0"/>
                </a:spcAft>
              </a:pPr>
              <a:t>13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287" y="6840993"/>
            <a:ext cx="2769111" cy="366716"/>
          </a:xfrm>
        </p:spPr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3208" y="302761"/>
            <a:ext cx="5294542" cy="509516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eaLnBrk="0">
              <a:defRPr/>
            </a:pPr>
            <a:r>
              <a:rPr lang="en-US" sz="3968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Enforcement Models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2B4BAE-0145-4963-ADC0-92B3505FF934}"/>
              </a:ext>
            </a:extLst>
          </p:cNvPr>
          <p:cNvSpPr/>
          <p:nvPr/>
        </p:nvSpPr>
        <p:spPr>
          <a:xfrm>
            <a:off x="1598135" y="1841317"/>
            <a:ext cx="1691615" cy="999192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dirty="0">
                <a:solidFill>
                  <a:prstClr val="black"/>
                </a:solidFill>
                <a:latin typeface="Calibri" panose="020F0502020204030204"/>
              </a:rPr>
              <a:t>Client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0B26F50-23A9-4032-8154-C00BA4F99AAD}"/>
              </a:ext>
            </a:extLst>
          </p:cNvPr>
          <p:cNvSpPr/>
          <p:nvPr/>
        </p:nvSpPr>
        <p:spPr>
          <a:xfrm>
            <a:off x="5850543" y="1842775"/>
            <a:ext cx="1691615" cy="999192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dirty="0">
                <a:solidFill>
                  <a:prstClr val="black"/>
                </a:solidFill>
                <a:latin typeface="Calibri" panose="020F0502020204030204"/>
              </a:rPr>
              <a:t>Server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4E4FFED-233C-42F7-BC85-03F8AB5774BE}"/>
              </a:ext>
            </a:extLst>
          </p:cNvPr>
          <p:cNvCxnSpPr>
            <a:stCxn id="5" idx="3"/>
            <a:endCxn id="14" idx="1"/>
          </p:cNvCxnSpPr>
          <p:nvPr/>
        </p:nvCxnSpPr>
        <p:spPr>
          <a:xfrm>
            <a:off x="3289751" y="2340913"/>
            <a:ext cx="2560793" cy="1458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38BFACD6-4997-4F80-B733-078B0D423452}"/>
              </a:ext>
            </a:extLst>
          </p:cNvPr>
          <p:cNvSpPr txBox="1"/>
          <p:nvPr/>
        </p:nvSpPr>
        <p:spPr>
          <a:xfrm>
            <a:off x="3618828" y="2482749"/>
            <a:ext cx="1902637" cy="10083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dirty="0">
                <a:solidFill>
                  <a:prstClr val="black"/>
                </a:solidFill>
                <a:latin typeface="Calibri" panose="020F0502020204030204"/>
                <a:ea typeface="+mn-ea"/>
              </a:rPr>
              <a:t>Authentication +</a:t>
            </a:r>
          </a:p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dirty="0">
                <a:solidFill>
                  <a:prstClr val="black"/>
                </a:solidFill>
                <a:latin typeface="Calibri" panose="020F0502020204030204"/>
                <a:ea typeface="+mn-ea"/>
              </a:rPr>
              <a:t>Authorization</a:t>
            </a:r>
          </a:p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dirty="0">
                <a:solidFill>
                  <a:prstClr val="black"/>
                </a:solidFill>
                <a:latin typeface="Calibri" panose="020F0502020204030204"/>
                <a:ea typeface="+mn-ea"/>
              </a:rPr>
              <a:t>Credentials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AA4FA11-3123-4A8D-B11D-0E318D1E9FB6}"/>
              </a:ext>
            </a:extLst>
          </p:cNvPr>
          <p:cNvSpPr/>
          <p:nvPr/>
        </p:nvSpPr>
        <p:spPr>
          <a:xfrm>
            <a:off x="1599601" y="4218050"/>
            <a:ext cx="1691615" cy="999192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dirty="0">
                <a:solidFill>
                  <a:prstClr val="black"/>
                </a:solidFill>
                <a:latin typeface="Calibri" panose="020F0502020204030204"/>
              </a:rPr>
              <a:t>Client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4993347-E6CE-4A92-BE02-DB6583151DEF}"/>
              </a:ext>
            </a:extLst>
          </p:cNvPr>
          <p:cNvSpPr/>
          <p:nvPr/>
        </p:nvSpPr>
        <p:spPr>
          <a:xfrm>
            <a:off x="5852009" y="4219508"/>
            <a:ext cx="1691615" cy="999192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dirty="0">
                <a:solidFill>
                  <a:prstClr val="black"/>
                </a:solidFill>
                <a:latin typeface="Calibri" panose="020F0502020204030204"/>
              </a:rPr>
              <a:t>Server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5C3893B-3790-43D4-BC4A-8C3BC11AC1A7}"/>
              </a:ext>
            </a:extLst>
          </p:cNvPr>
          <p:cNvCxnSpPr>
            <a:stCxn id="21" idx="3"/>
            <a:endCxn id="22" idx="1"/>
          </p:cNvCxnSpPr>
          <p:nvPr/>
        </p:nvCxnSpPr>
        <p:spPr>
          <a:xfrm>
            <a:off x="3291217" y="4717646"/>
            <a:ext cx="2560793" cy="1458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847F724A-352E-435F-BEE5-2E18CB5DC3B1}"/>
              </a:ext>
            </a:extLst>
          </p:cNvPr>
          <p:cNvSpPr txBox="1"/>
          <p:nvPr/>
        </p:nvSpPr>
        <p:spPr>
          <a:xfrm>
            <a:off x="3712466" y="4859482"/>
            <a:ext cx="1718291" cy="7030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dirty="0">
                <a:solidFill>
                  <a:prstClr val="black"/>
                </a:solidFill>
                <a:latin typeface="Calibri" panose="020F0502020204030204"/>
                <a:ea typeface="+mn-ea"/>
              </a:rPr>
              <a:t>Authentication</a:t>
            </a:r>
          </a:p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dirty="0">
                <a:solidFill>
                  <a:prstClr val="black"/>
                </a:solidFill>
                <a:latin typeface="Calibri" panose="020F0502020204030204"/>
                <a:ea typeface="+mn-ea"/>
              </a:rPr>
              <a:t>Credentials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ABB3C87-DE18-42D7-B725-6C3A734B74BD}"/>
              </a:ext>
            </a:extLst>
          </p:cNvPr>
          <p:cNvSpPr txBox="1"/>
          <p:nvPr/>
        </p:nvSpPr>
        <p:spPr>
          <a:xfrm>
            <a:off x="7921054" y="4852177"/>
            <a:ext cx="1590307" cy="7030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dirty="0">
                <a:solidFill>
                  <a:prstClr val="black"/>
                </a:solidFill>
                <a:latin typeface="Calibri" panose="020F0502020204030204"/>
                <a:ea typeface="+mn-ea"/>
              </a:rPr>
              <a:t>Authorization</a:t>
            </a:r>
          </a:p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dirty="0">
                <a:solidFill>
                  <a:prstClr val="black"/>
                </a:solidFill>
                <a:latin typeface="Calibri" panose="020F0502020204030204"/>
                <a:ea typeface="+mn-ea"/>
              </a:rPr>
              <a:t>Credentials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1C7724E-8B4D-46AD-BCF6-C1ABFDA5059C}"/>
              </a:ext>
            </a:extLst>
          </p:cNvPr>
          <p:cNvCxnSpPr>
            <a:cxnSpLocks/>
          </p:cNvCxnSpPr>
          <p:nvPr/>
        </p:nvCxnSpPr>
        <p:spPr>
          <a:xfrm flipH="1">
            <a:off x="7528827" y="4719105"/>
            <a:ext cx="1213673" cy="1458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B637596F-966C-4E01-99AD-FF25DB264FFC}"/>
              </a:ext>
            </a:extLst>
          </p:cNvPr>
          <p:cNvSpPr txBox="1"/>
          <p:nvPr/>
        </p:nvSpPr>
        <p:spPr>
          <a:xfrm>
            <a:off x="251190" y="1986141"/>
            <a:ext cx="960519" cy="7030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dirty="0">
                <a:solidFill>
                  <a:srgbClr val="C00000"/>
                </a:solidFill>
                <a:latin typeface="Calibri" panose="020F0502020204030204"/>
                <a:ea typeface="+mn-ea"/>
              </a:rPr>
              <a:t>PUSH </a:t>
            </a:r>
          </a:p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dirty="0">
                <a:solidFill>
                  <a:srgbClr val="C00000"/>
                </a:solidFill>
                <a:latin typeface="Calibri" panose="020F0502020204030204"/>
                <a:ea typeface="+mn-ea"/>
              </a:rPr>
              <a:t>MODEL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A245F02-D60B-4AC4-87C0-7A15413A8E05}"/>
              </a:ext>
            </a:extLst>
          </p:cNvPr>
          <p:cNvSpPr txBox="1"/>
          <p:nvPr/>
        </p:nvSpPr>
        <p:spPr>
          <a:xfrm>
            <a:off x="249705" y="4357357"/>
            <a:ext cx="960519" cy="7030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dirty="0">
                <a:solidFill>
                  <a:srgbClr val="C00000"/>
                </a:solidFill>
                <a:latin typeface="Calibri" panose="020F0502020204030204"/>
                <a:ea typeface="+mn-ea"/>
              </a:rPr>
              <a:t>PULL </a:t>
            </a:r>
          </a:p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dirty="0">
                <a:solidFill>
                  <a:srgbClr val="C00000"/>
                </a:solidFill>
                <a:latin typeface="Calibri" panose="020F0502020204030204"/>
                <a:ea typeface="+mn-ea"/>
              </a:rPr>
              <a:t>MODEL</a:t>
            </a:r>
          </a:p>
        </p:txBody>
      </p:sp>
    </p:spTree>
    <p:extLst>
      <p:ext uri="{BB962C8B-B14F-4D97-AF65-F5344CB8AC3E}">
        <p14:creationId xmlns:p14="http://schemas.microsoft.com/office/powerpoint/2010/main" val="3627827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4398" y="6875359"/>
            <a:ext cx="4400464" cy="402483"/>
          </a:xfrm>
        </p:spPr>
        <p:txBody>
          <a:bodyPr/>
          <a:lstStyle/>
          <a:p>
            <a:pPr defTabSz="1007943" fontAlgn="auto" hangingPunc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</a:pPr>
            <a:r>
              <a:rPr lang="en-US" i="1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World-Leading Research with Real-World Impact!</a:t>
            </a:r>
            <a:endParaRPr lang="en-US" i="1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fld id="{CAB5F52E-1A2D-AF47-834F-5A302267C843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pPr defTabSz="1007943" fontAlgn="auto">
                <a:spcBef>
                  <a:spcPts val="0"/>
                </a:spcBef>
                <a:spcAft>
                  <a:spcPts val="0"/>
                </a:spcAft>
              </a:pPr>
              <a:t>2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287" y="6840993"/>
            <a:ext cx="2769111" cy="366716"/>
          </a:xfrm>
        </p:spPr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3208" y="302761"/>
            <a:ext cx="5294542" cy="509516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eaLnBrk="0">
              <a:defRPr/>
            </a:pPr>
            <a:r>
              <a:rPr lang="en-US" sz="3968" b="1" dirty="0"/>
              <a:t>Access Control Models</a:t>
            </a:r>
            <a:endParaRPr lang="en-US" sz="3968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47673" y="1504015"/>
            <a:ext cx="3835728" cy="712440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b="1" dirty="0">
                <a:solidFill>
                  <a:prstClr val="black"/>
                </a:solidFill>
                <a:latin typeface="Calibri" panose="020F0502020204030204"/>
                <a:ea typeface="+mn-ea"/>
              </a:rPr>
              <a:t>Discretionary Access Control (DAC)</a:t>
            </a:r>
          </a:p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b="1" dirty="0">
                <a:solidFill>
                  <a:srgbClr val="FF0000"/>
                </a:solidFill>
                <a:latin typeface="Calibri" panose="020F0502020204030204"/>
                <a:ea typeface="+mn-ea"/>
              </a:rPr>
              <a:t>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997225" y="1508214"/>
            <a:ext cx="3730032" cy="712440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b="1" dirty="0">
                <a:solidFill>
                  <a:prstClr val="black"/>
                </a:solidFill>
                <a:latin typeface="Calibri" panose="020F0502020204030204"/>
                <a:ea typeface="+mn-ea"/>
              </a:rPr>
              <a:t>Mandatory Access Control (MAC) </a:t>
            </a:r>
            <a:r>
              <a:rPr lang="en-US" sz="1984" b="1" dirty="0">
                <a:solidFill>
                  <a:srgbClr val="FF0000"/>
                </a:solidFill>
                <a:latin typeface="Calibri" panose="020F0502020204030204"/>
                <a:ea typeface="+mn-ea"/>
              </a:rPr>
              <a:t>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3077003" y="3440130"/>
            <a:ext cx="3792739" cy="712440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b="1" dirty="0">
                <a:solidFill>
                  <a:prstClr val="black"/>
                </a:solidFill>
                <a:latin typeface="Calibri" panose="020F0502020204030204"/>
                <a:ea typeface="+mn-ea"/>
              </a:rPr>
              <a:t>Role Based Access Control (RBAC) </a:t>
            </a:r>
            <a:r>
              <a:rPr lang="en-US" sz="1984" b="1" dirty="0">
                <a:solidFill>
                  <a:srgbClr val="FF0000"/>
                </a:solidFill>
                <a:latin typeface="Calibri" panose="020F0502020204030204"/>
                <a:ea typeface="+mn-ea"/>
              </a:rPr>
              <a:t>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594915" y="5146997"/>
            <a:ext cx="4783538" cy="712440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b="1" dirty="0">
                <a:solidFill>
                  <a:prstClr val="black"/>
                </a:solidFill>
                <a:latin typeface="Calibri" panose="020F0502020204030204"/>
                <a:ea typeface="+mn-ea"/>
              </a:rPr>
              <a:t>Attribute Based Access Control (ABAC)</a:t>
            </a:r>
          </a:p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b="1" dirty="0">
                <a:solidFill>
                  <a:srgbClr val="FF0000"/>
                </a:solidFill>
                <a:latin typeface="Calibri" panose="020F0502020204030204"/>
                <a:ea typeface="+mn-ea"/>
              </a:rPr>
              <a:t>2020s (Hopefully)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326824" y="2423774"/>
            <a:ext cx="2671436" cy="99115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800518" y="2427973"/>
            <a:ext cx="2671436" cy="99115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>
            <a:cxnSpLocks/>
            <a:endCxn id="21" idx="0"/>
          </p:cNvCxnSpPr>
          <p:nvPr/>
        </p:nvCxnSpPr>
        <p:spPr bwMode="auto">
          <a:xfrm flipH="1">
            <a:off x="4986684" y="4152591"/>
            <a:ext cx="11574" cy="994406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5CBB0299-7C14-4693-BA07-2244C1AA980D}"/>
              </a:ext>
            </a:extLst>
          </p:cNvPr>
          <p:cNvSpPr txBox="1"/>
          <p:nvPr/>
        </p:nvSpPr>
        <p:spPr>
          <a:xfrm>
            <a:off x="224156" y="2099915"/>
            <a:ext cx="851481" cy="64631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Fixed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policy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43A6670-301A-45BD-BA66-78E29BCA72D9}"/>
              </a:ext>
            </a:extLst>
          </p:cNvPr>
          <p:cNvSpPr txBox="1"/>
          <p:nvPr/>
        </p:nvSpPr>
        <p:spPr>
          <a:xfrm>
            <a:off x="127973" y="5852162"/>
            <a:ext cx="1043841" cy="64631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Flexible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policy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D840125-A218-4013-99C8-3B0A06F53634}"/>
              </a:ext>
            </a:extLst>
          </p:cNvPr>
          <p:cNvCxnSpPr>
            <a:cxnSpLocks/>
          </p:cNvCxnSpPr>
          <p:nvPr/>
        </p:nvCxnSpPr>
        <p:spPr bwMode="auto">
          <a:xfrm>
            <a:off x="649892" y="3041583"/>
            <a:ext cx="0" cy="2673419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968110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4398" y="6875359"/>
            <a:ext cx="4400464" cy="402483"/>
          </a:xfrm>
        </p:spPr>
        <p:txBody>
          <a:bodyPr/>
          <a:lstStyle/>
          <a:p>
            <a:pPr defTabSz="1007943" fontAlgn="auto" hangingPunc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</a:pPr>
            <a:r>
              <a:rPr lang="en-US" i="1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World-Leading Research with Real-World Impact!</a:t>
            </a:r>
            <a:endParaRPr lang="en-US" i="1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fld id="{CAB5F52E-1A2D-AF47-834F-5A302267C843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pPr defTabSz="1007943" fontAlgn="auto">
                <a:spcBef>
                  <a:spcPts val="0"/>
                </a:spcBef>
                <a:spcAft>
                  <a:spcPts val="0"/>
                </a:spcAft>
              </a:pPr>
              <a:t>3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287" y="6840993"/>
            <a:ext cx="2769111" cy="366716"/>
          </a:xfrm>
        </p:spPr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3208" y="302761"/>
            <a:ext cx="5294542" cy="509516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eaLnBrk="0">
              <a:defRPr/>
            </a:pPr>
            <a:r>
              <a:rPr lang="en-US" sz="3968" b="1" dirty="0"/>
              <a:t>Access Control Models</a:t>
            </a:r>
            <a:endParaRPr lang="en-US" sz="3968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47673" y="1504015"/>
            <a:ext cx="3835728" cy="712440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b="1" dirty="0">
                <a:solidFill>
                  <a:prstClr val="black"/>
                </a:solidFill>
                <a:latin typeface="Calibri" panose="020F0502020204030204"/>
                <a:ea typeface="+mn-ea"/>
              </a:rPr>
              <a:t>Discretionary Access Control (DAC)</a:t>
            </a:r>
          </a:p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b="1" dirty="0">
                <a:solidFill>
                  <a:srgbClr val="FF0000"/>
                </a:solidFill>
                <a:latin typeface="Calibri" panose="020F0502020204030204"/>
                <a:ea typeface="+mn-ea"/>
              </a:rPr>
              <a:t>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997225" y="1508214"/>
            <a:ext cx="3730032" cy="712440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b="1" dirty="0">
                <a:solidFill>
                  <a:prstClr val="black"/>
                </a:solidFill>
                <a:latin typeface="Calibri" panose="020F0502020204030204"/>
                <a:ea typeface="+mn-ea"/>
              </a:rPr>
              <a:t>Mandatory Access Control (MAC) </a:t>
            </a:r>
            <a:r>
              <a:rPr lang="en-US" sz="1984" b="1" dirty="0">
                <a:solidFill>
                  <a:srgbClr val="FF0000"/>
                </a:solidFill>
                <a:latin typeface="Calibri" panose="020F0502020204030204"/>
                <a:ea typeface="+mn-ea"/>
              </a:rPr>
              <a:t>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3077003" y="3440130"/>
            <a:ext cx="3792739" cy="712440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b="1" dirty="0">
                <a:solidFill>
                  <a:prstClr val="black"/>
                </a:solidFill>
                <a:latin typeface="Calibri" panose="020F0502020204030204"/>
                <a:ea typeface="+mn-ea"/>
              </a:rPr>
              <a:t>Role Based Access Control (RBAC) </a:t>
            </a:r>
            <a:r>
              <a:rPr lang="en-US" sz="1984" b="1" dirty="0">
                <a:solidFill>
                  <a:srgbClr val="FF0000"/>
                </a:solidFill>
                <a:latin typeface="Calibri" panose="020F0502020204030204"/>
                <a:ea typeface="+mn-ea"/>
              </a:rPr>
              <a:t>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594915" y="5146997"/>
            <a:ext cx="4783538" cy="1756444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b="1" dirty="0">
                <a:solidFill>
                  <a:prstClr val="black"/>
                </a:solidFill>
                <a:latin typeface="Calibri" panose="020F0502020204030204"/>
                <a:ea typeface="+mn-ea"/>
              </a:rPr>
              <a:t>Attribute Based Access Control (ABAC)</a:t>
            </a:r>
          </a:p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b="1" dirty="0">
                <a:solidFill>
                  <a:prstClr val="black"/>
                </a:solidFill>
                <a:latin typeface="Calibri" panose="020F0502020204030204"/>
                <a:ea typeface="+mn-ea"/>
              </a:rPr>
              <a:t>Encompasses</a:t>
            </a:r>
          </a:p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prstClr val="black"/>
                </a:solidFill>
                <a:latin typeface="Calibri" panose="020F0502020204030204"/>
                <a:ea typeface="+mn-ea"/>
              </a:rPr>
              <a:t>Relationship-Based Access Control (</a:t>
            </a:r>
            <a:r>
              <a:rPr lang="en-US" sz="1600" b="1" dirty="0" err="1">
                <a:solidFill>
                  <a:prstClr val="black"/>
                </a:solidFill>
                <a:latin typeface="Calibri" panose="020F0502020204030204"/>
                <a:ea typeface="+mn-ea"/>
              </a:rPr>
              <a:t>ReBAC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/>
                <a:ea typeface="+mn-ea"/>
              </a:rPr>
              <a:t>)</a:t>
            </a:r>
          </a:p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prstClr val="black"/>
                </a:solidFill>
                <a:latin typeface="Calibri" panose="020F0502020204030204"/>
                <a:ea typeface="+mn-ea"/>
              </a:rPr>
              <a:t>Usage Control (UCON)</a:t>
            </a:r>
          </a:p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prstClr val="black"/>
                </a:solidFill>
                <a:latin typeface="Calibri" panose="020F0502020204030204"/>
                <a:ea typeface="+mn-ea"/>
              </a:rPr>
              <a:t>Rule-Based, Policy-Based, </a:t>
            </a:r>
            <a:r>
              <a:rPr lang="en-US" sz="1600" b="1" dirty="0" err="1">
                <a:solidFill>
                  <a:prstClr val="black"/>
                </a:solidFill>
                <a:latin typeface="Calibri" panose="020F0502020204030204"/>
                <a:ea typeface="+mn-ea"/>
              </a:rPr>
              <a:t>etc</a:t>
            </a:r>
            <a:endParaRPr lang="en-US" sz="1600" b="1" dirty="0">
              <a:solidFill>
                <a:prstClr val="black"/>
              </a:solidFill>
              <a:latin typeface="Calibri" panose="020F0502020204030204"/>
              <a:ea typeface="+mn-ea"/>
            </a:endParaRPr>
          </a:p>
          <a:p>
            <a:pPr algn="ctr"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b="1" dirty="0">
                <a:solidFill>
                  <a:srgbClr val="FF0000"/>
                </a:solidFill>
                <a:latin typeface="Calibri" panose="020F0502020204030204"/>
                <a:ea typeface="+mn-ea"/>
              </a:rPr>
              <a:t>2020s (Hopefully)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326824" y="2423774"/>
            <a:ext cx="2671436" cy="99115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800518" y="2427973"/>
            <a:ext cx="2671436" cy="99115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>
            <a:cxnSpLocks/>
            <a:endCxn id="21" idx="0"/>
          </p:cNvCxnSpPr>
          <p:nvPr/>
        </p:nvCxnSpPr>
        <p:spPr bwMode="auto">
          <a:xfrm flipH="1">
            <a:off x="4986684" y="4152591"/>
            <a:ext cx="11574" cy="994406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5CBB0299-7C14-4693-BA07-2244C1AA980D}"/>
              </a:ext>
            </a:extLst>
          </p:cNvPr>
          <p:cNvSpPr txBox="1"/>
          <p:nvPr/>
        </p:nvSpPr>
        <p:spPr>
          <a:xfrm>
            <a:off x="224156" y="2099915"/>
            <a:ext cx="851481" cy="64631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Fixed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policy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43A6670-301A-45BD-BA66-78E29BCA72D9}"/>
              </a:ext>
            </a:extLst>
          </p:cNvPr>
          <p:cNvSpPr txBox="1"/>
          <p:nvPr/>
        </p:nvSpPr>
        <p:spPr>
          <a:xfrm>
            <a:off x="127973" y="5852162"/>
            <a:ext cx="1043841" cy="64631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Flexible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policy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D840125-A218-4013-99C8-3B0A06F53634}"/>
              </a:ext>
            </a:extLst>
          </p:cNvPr>
          <p:cNvCxnSpPr>
            <a:cxnSpLocks/>
          </p:cNvCxnSpPr>
          <p:nvPr/>
        </p:nvCxnSpPr>
        <p:spPr bwMode="auto">
          <a:xfrm>
            <a:off x="649892" y="3041583"/>
            <a:ext cx="0" cy="2673419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729173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(</a:t>
            </a:r>
            <a:r>
              <a:rPr lang="en-US" sz="3600" dirty="0" err="1">
                <a:solidFill>
                  <a:schemeClr val="tx1"/>
                </a:solidFill>
                <a:ea typeface="ＭＳ Ｐゴシック" pitchFamily="34" charset="-128"/>
              </a:rPr>
              <a:t>s,o,r</a:t>
            </a: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) allowed or not?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s: subject (aka actor)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o: object (aka target)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r: right (aka operation)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(</a:t>
            </a:r>
            <a:r>
              <a:rPr lang="en-US" sz="3600" dirty="0" err="1">
                <a:solidFill>
                  <a:schemeClr val="tx1"/>
                </a:solidFill>
                <a:ea typeface="ＭＳ Ｐゴシック" pitchFamily="34" charset="-128"/>
              </a:rPr>
              <a:t>s,o,r,c</a:t>
            </a: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) allowed or not?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s, o, r: as above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c: context (aka environment)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Access Decision Function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(</a:t>
            </a:r>
            <a:r>
              <a:rPr lang="en-US" sz="3600" dirty="0" err="1">
                <a:solidFill>
                  <a:schemeClr val="tx1"/>
                </a:solidFill>
                <a:ea typeface="ＭＳ Ｐゴシック" pitchFamily="34" charset="-128"/>
              </a:rPr>
              <a:t>s,o,r</a:t>
            </a: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) allowed or not?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s: subject (aka actor)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o: object (aka target)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r: right (aka operation)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(</a:t>
            </a:r>
            <a:r>
              <a:rPr lang="en-US" sz="3600" dirty="0" err="1">
                <a:solidFill>
                  <a:schemeClr val="tx1"/>
                </a:solidFill>
                <a:ea typeface="ＭＳ Ｐゴシック" pitchFamily="34" charset="-128"/>
              </a:rPr>
              <a:t>s,o,r,c</a:t>
            </a: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) allowed or not?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s, o, r: as above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c: context (aka environment)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Access Decision Function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3000AB-0DF6-47B9-853D-A8A8CAC06714}"/>
              </a:ext>
            </a:extLst>
          </p:cNvPr>
          <p:cNvSpPr/>
          <p:nvPr/>
        </p:nvSpPr>
        <p:spPr>
          <a:xfrm>
            <a:off x="6943076" y="1649831"/>
            <a:ext cx="2629549" cy="407100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b="1" dirty="0">
                <a:solidFill>
                  <a:srgbClr val="FF0000"/>
                </a:solidFill>
                <a:latin typeface="Calibri" panose="020F0502020204030204"/>
                <a:ea typeface="+mn-ea"/>
              </a:rPr>
              <a:t>Access decision triple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20FA4CA-BE68-4BDE-AFAC-843B2F8B4649}"/>
              </a:ext>
            </a:extLst>
          </p:cNvPr>
          <p:cNvSpPr/>
          <p:nvPr/>
        </p:nvSpPr>
        <p:spPr>
          <a:xfrm>
            <a:off x="6960726" y="4025664"/>
            <a:ext cx="2629549" cy="407100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b="1" dirty="0">
                <a:solidFill>
                  <a:srgbClr val="FF0000"/>
                </a:solidFill>
                <a:latin typeface="Calibri" panose="020F0502020204030204"/>
                <a:ea typeface="+mn-ea"/>
              </a:rPr>
              <a:t>Access decision quad</a:t>
            </a:r>
          </a:p>
        </p:txBody>
      </p:sp>
    </p:spTree>
    <p:extLst>
      <p:ext uri="{BB962C8B-B14F-4D97-AF65-F5344CB8AC3E}">
        <p14:creationId xmlns:p14="http://schemas.microsoft.com/office/powerpoint/2010/main" val="2797578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(</a:t>
            </a:r>
            <a:r>
              <a:rPr lang="en-US" sz="3600" dirty="0" err="1">
                <a:solidFill>
                  <a:schemeClr val="tx1"/>
                </a:solidFill>
                <a:ea typeface="ＭＳ Ｐゴシック" pitchFamily="34" charset="-128"/>
              </a:rPr>
              <a:t>s,o,r</a:t>
            </a: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) allowed or not?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s: subject (aka actor)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o: object (aka target)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r: right (aka operation)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(</a:t>
            </a:r>
            <a:r>
              <a:rPr lang="en-US" sz="3600" dirty="0" err="1">
                <a:solidFill>
                  <a:schemeClr val="tx1"/>
                </a:solidFill>
                <a:ea typeface="ＭＳ Ｐゴシック" pitchFamily="34" charset="-128"/>
              </a:rPr>
              <a:t>s,o,r,c</a:t>
            </a: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) allowed or not?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s, o, r: as above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c: context (aka environment)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Access Decision Function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3000AB-0DF6-47B9-853D-A8A8CAC06714}"/>
              </a:ext>
            </a:extLst>
          </p:cNvPr>
          <p:cNvSpPr/>
          <p:nvPr/>
        </p:nvSpPr>
        <p:spPr>
          <a:xfrm>
            <a:off x="6943076" y="1649831"/>
            <a:ext cx="2629549" cy="407100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b="1" dirty="0">
                <a:solidFill>
                  <a:srgbClr val="FF0000"/>
                </a:solidFill>
                <a:latin typeface="Calibri" panose="020F0502020204030204"/>
                <a:ea typeface="+mn-ea"/>
              </a:rPr>
              <a:t>Access decision triple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20FA4CA-BE68-4BDE-AFAC-843B2F8B4649}"/>
              </a:ext>
            </a:extLst>
          </p:cNvPr>
          <p:cNvSpPr/>
          <p:nvPr/>
        </p:nvSpPr>
        <p:spPr>
          <a:xfrm>
            <a:off x="6960726" y="4025664"/>
            <a:ext cx="2629549" cy="407100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b="1" dirty="0">
                <a:solidFill>
                  <a:srgbClr val="FF0000"/>
                </a:solidFill>
                <a:latin typeface="Calibri" panose="020F0502020204030204"/>
                <a:ea typeface="+mn-ea"/>
              </a:rPr>
              <a:t>Access decision quad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01EBA31-3574-4AE0-9DB0-223244435CE7}"/>
              </a:ext>
            </a:extLst>
          </p:cNvPr>
          <p:cNvSpPr txBox="1"/>
          <p:nvPr/>
        </p:nvSpPr>
        <p:spPr>
          <a:xfrm>
            <a:off x="4847431" y="5491414"/>
            <a:ext cx="2999424" cy="646331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FF0000"/>
                </a:solidFill>
              </a:rPr>
              <a:t>c</a:t>
            </a: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: beyond Access Matrix</a:t>
            </a:r>
          </a:p>
          <a:p>
            <a:pPr marL="0" marR="0" lvl="0" indent="0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 integrates well with ABAC</a:t>
            </a:r>
          </a:p>
        </p:txBody>
      </p:sp>
    </p:spTree>
    <p:extLst>
      <p:ext uri="{BB962C8B-B14F-4D97-AF65-F5344CB8AC3E}">
        <p14:creationId xmlns:p14="http://schemas.microsoft.com/office/powerpoint/2010/main" val="1816971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Operational model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specify the decision function for the access decision triple or quad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Administrative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specify the model’s dynamics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dynamics change the system state and modify the outcome of some access decision triple or quads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Access Control Model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7668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Operational model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(</a:t>
            </a:r>
            <a:r>
              <a:rPr lang="en-US" sz="3200" dirty="0" err="1">
                <a:solidFill>
                  <a:schemeClr val="tx1"/>
                </a:solidFill>
                <a:ea typeface="ＭＳ Ｐゴシック" pitchFamily="34" charset="-128"/>
              </a:rPr>
              <a:t>s,o,r</a:t>
            </a: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)?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authorized </a:t>
            </a:r>
            <a:r>
              <a:rPr lang="en-US" sz="3200" dirty="0" err="1">
                <a:solidFill>
                  <a:schemeClr val="tx1"/>
                </a:solidFill>
                <a:ea typeface="ＭＳ Ｐゴシック" pitchFamily="34" charset="-128"/>
              </a:rPr>
              <a:t>iff</a:t>
            </a: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r </a:t>
            </a:r>
            <a:r>
              <a:rPr lang="el-GR" sz="3200" dirty="0">
                <a:solidFill>
                  <a:schemeClr val="tx1"/>
                </a:solidFill>
                <a:ea typeface="ＭＳ Ｐゴシック" pitchFamily="34" charset="-128"/>
              </a:rPr>
              <a:t>ϵ</a:t>
            </a: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[</a:t>
            </a:r>
            <a:r>
              <a:rPr lang="en-US" sz="3200" dirty="0" err="1">
                <a:solidFill>
                  <a:schemeClr val="tx1"/>
                </a:solidFill>
                <a:ea typeface="ＭＳ Ｐゴシック" pitchFamily="34" charset="-128"/>
              </a:rPr>
              <a:t>s,o</a:t>
            </a: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] cell of the matrix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Administrative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specify the semantics of the administrative rights: own, parent </a:t>
            </a:r>
            <a:r>
              <a:rPr lang="en-US" sz="3200" dirty="0" err="1">
                <a:solidFill>
                  <a:schemeClr val="tx1"/>
                </a:solidFill>
                <a:ea typeface="ＭＳ Ｐゴシック" pitchFamily="34" charset="-128"/>
              </a:rPr>
              <a:t>etc</a:t>
            </a: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Access Matrix Model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6499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Operational model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specify the decision function for the access decision triple or quad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Administrative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specify the model’s dynamics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dynamics change the system state and modify the outcome of some access decision triple or quads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Access Control Model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94ABA0-F5F6-4891-91F1-4D62F9F400D2}"/>
              </a:ext>
            </a:extLst>
          </p:cNvPr>
          <p:cNvSpPr txBox="1"/>
          <p:nvPr/>
        </p:nvSpPr>
        <p:spPr>
          <a:xfrm>
            <a:off x="7004917" y="922435"/>
            <a:ext cx="2408589" cy="3976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1984" b="1" dirty="0">
                <a:solidFill>
                  <a:srgbClr val="C00000"/>
                </a:solidFill>
                <a:latin typeface="Calibri" panose="020F0502020204030204"/>
                <a:ea typeface="+mn-ea"/>
              </a:rPr>
              <a:t>Our focus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4B9C2C8-F204-47C7-8D5C-3A8565586F6F}"/>
              </a:ext>
            </a:extLst>
          </p:cNvPr>
          <p:cNvCxnSpPr>
            <a:cxnSpLocks/>
          </p:cNvCxnSpPr>
          <p:nvPr/>
        </p:nvCxnSpPr>
        <p:spPr>
          <a:xfrm flipH="1">
            <a:off x="5141119" y="1212381"/>
            <a:ext cx="1740944" cy="433539"/>
          </a:xfrm>
          <a:prstGeom prst="straightConnector1">
            <a:avLst/>
          </a:prstGeom>
          <a:ln w="349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744385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10224</TotalTime>
  <Words>701</Words>
  <Application>Microsoft Office PowerPoint</Application>
  <PresentationFormat>Custom</PresentationFormat>
  <Paragraphs>213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13</vt:i4>
      </vt:variant>
    </vt:vector>
  </HeadingPairs>
  <TitlesOfParts>
    <vt:vector size="28" baseType="lpstr">
      <vt:lpstr>ＭＳ Ｐゴシック</vt:lpstr>
      <vt:lpstr>Arial</vt:lpstr>
      <vt:lpstr>Bitstream Charter</vt:lpstr>
      <vt:lpstr>Calibri</vt:lpstr>
      <vt:lpstr>Calibri Light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ICS-Theme</vt:lpstr>
      <vt:lpstr>PowerPoint Presentation</vt:lpstr>
      <vt:lpstr>Access Control Models</vt:lpstr>
      <vt:lpstr>Access Control Models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Access Control PEI Layers</vt:lpstr>
      <vt:lpstr>Access Control PEI Layers</vt:lpstr>
      <vt:lpstr>Enforcement Models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1198</cp:revision>
  <cp:lastPrinted>2021-03-16T22:54:50Z</cp:lastPrinted>
  <dcterms:created xsi:type="dcterms:W3CDTF">2010-02-19T20:53:39Z</dcterms:created>
  <dcterms:modified xsi:type="dcterms:W3CDTF">2021-03-19T19:07:41Z</dcterms:modified>
</cp:coreProperties>
</file>