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15"/>
  </p:notesMasterIdLst>
  <p:handoutMasterIdLst>
    <p:handoutMasterId r:id="rId16"/>
  </p:handoutMasterIdLst>
  <p:sldIdLst>
    <p:sldId id="401" r:id="rId7"/>
    <p:sldId id="395" r:id="rId8"/>
    <p:sldId id="427" r:id="rId9"/>
    <p:sldId id="276" r:id="rId10"/>
    <p:sldId id="410" r:id="rId11"/>
    <p:sldId id="411" r:id="rId12"/>
    <p:sldId id="412" r:id="rId13"/>
    <p:sldId id="426" r:id="rId14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453">
              <a:tabLst>
                <a:tab pos="656091" algn="l"/>
                <a:tab pos="1319828" algn="l"/>
                <a:tab pos="1980508" algn="l"/>
                <a:tab pos="2642714" algn="l"/>
              </a:tabLst>
            </a:pPr>
            <a:fld id="{0C137A8E-DCD0-4026-8679-7DAC59B2E3EE}" type="slidenum">
              <a:rPr lang="en-GB" smtClean="0"/>
              <a:pPr defTabSz="440453">
                <a:tabLst>
                  <a:tab pos="656091" algn="l"/>
                  <a:tab pos="1319828" algn="l"/>
                  <a:tab pos="1980508" algn="l"/>
                  <a:tab pos="2642714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6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26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9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33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4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98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00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81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33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78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62536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>
                <a:solidFill>
                  <a:prstClr val="black"/>
                </a:solidFill>
              </a:rPr>
              <a:t>Module 3.3 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Discretionary Access Control (DAC)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and Trojan Horses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0C90E4-F29E-4157-94C8-FF1D54317571}"/>
              </a:ext>
            </a:extLst>
          </p:cNvPr>
          <p:cNvSpPr txBox="1">
            <a:spLocks/>
          </p:cNvSpPr>
          <p:nvPr/>
        </p:nvSpPr>
        <p:spPr>
          <a:xfrm>
            <a:off x="2646502" y="195877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8EC01C9-AFB1-4CD8-AFA7-63551116B4CC}"/>
              </a:ext>
            </a:extLst>
          </p:cNvPr>
          <p:cNvSpPr txBox="1">
            <a:spLocks/>
          </p:cNvSpPr>
          <p:nvPr/>
        </p:nvSpPr>
        <p:spPr>
          <a:xfrm>
            <a:off x="1535113" y="3611880"/>
            <a:ext cx="6858000" cy="1481714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238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600" indent="-287338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400" indent="-2159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200" indent="-2159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9000" indent="-2159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62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50" indent="0" algn="ctr">
              <a:buNone/>
            </a:pPr>
            <a:r>
              <a:rPr lang="en-US" sz="2400" kern="0" dirty="0"/>
              <a:t>Ravi Sandhu</a:t>
            </a:r>
            <a:br>
              <a:rPr lang="en-US" sz="2400" kern="0" dirty="0"/>
            </a:br>
            <a:endParaRPr lang="en-US" sz="2400" kern="0" dirty="0"/>
          </a:p>
          <a:p>
            <a:pPr marL="107950" indent="0" algn="ctr">
              <a:buNone/>
            </a:pPr>
            <a:r>
              <a:rPr lang="en-US" sz="2400" kern="0" dirty="0"/>
              <a:t>Spring 2021</a:t>
            </a:r>
            <a:br>
              <a:rPr lang="en-US" sz="2400" kern="0" dirty="0"/>
            </a:br>
            <a:endParaRPr lang="en-US" sz="2400" kern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4CFDCE-90BA-460E-A394-01BE23CE2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38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DAC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26A75-55CD-4AA3-8956-0CBB72FA0D28}"/>
              </a:ext>
            </a:extLst>
          </p:cNvPr>
          <p:cNvSpPr/>
          <p:nvPr/>
        </p:nvSpPr>
        <p:spPr>
          <a:xfrm>
            <a:off x="5738272" y="3305362"/>
            <a:ext cx="2629549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DAC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0044F-D0E2-4CD4-AD1B-512C0DF34FED}"/>
              </a:ext>
            </a:extLst>
          </p:cNvPr>
          <p:cNvSpPr/>
          <p:nvPr/>
        </p:nvSpPr>
        <p:spPr>
          <a:xfrm>
            <a:off x="5488011" y="1330858"/>
            <a:ext cx="4397133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Matrix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D05DB0-D6D7-46D0-9660-D78E77161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60"/>
    </mc:Choice>
    <mc:Fallback xmlns="">
      <p:transition spd="slow" advTm="16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DAC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D26A75-55CD-4AA3-8956-0CBB72FA0D28}"/>
              </a:ext>
            </a:extLst>
          </p:cNvPr>
          <p:cNvSpPr/>
          <p:nvPr/>
        </p:nvSpPr>
        <p:spPr>
          <a:xfrm>
            <a:off x="5738272" y="3305362"/>
            <a:ext cx="2629549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DAC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0044F-D0E2-4CD4-AD1B-512C0DF34FED}"/>
              </a:ext>
            </a:extLst>
          </p:cNvPr>
          <p:cNvSpPr/>
          <p:nvPr/>
        </p:nvSpPr>
        <p:spPr>
          <a:xfrm>
            <a:off x="5488011" y="1330858"/>
            <a:ext cx="4397133" cy="471092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Matrix, MAC, RBAC, ABAC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3109C6-0602-443E-9EA4-56C431F8D6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0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50"/>
    </mc:Choice>
    <mc:Fallback xmlns="">
      <p:transition spd="slow" advTm="4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527" b="1" dirty="0"/>
              <a:t>DAC</a:t>
            </a:r>
            <a:endParaRPr lang="en-US" sz="3527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278DAE9-A29F-A845-9F88-CB4D938923A3}"/>
              </a:ext>
            </a:extLst>
          </p:cNvPr>
          <p:cNvSpPr txBox="1">
            <a:spLocks/>
          </p:cNvSpPr>
          <p:nvPr/>
        </p:nvSpPr>
        <p:spPr>
          <a:xfrm>
            <a:off x="555257" y="1280159"/>
            <a:ext cx="9014640" cy="5489013"/>
          </a:xfrm>
          <a:prstGeom prst="rect">
            <a:avLst/>
          </a:prstGeom>
        </p:spPr>
        <p:txBody>
          <a:bodyPr vert="horz" lIns="100796" tIns="50398" rIns="100796" bIns="50398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concept: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Custodian/owner of resource determines access 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Core drawback: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Does not protect copies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OK for integrity but not for 	confidentiality</a:t>
            </a:r>
            <a:endParaRPr lang="en-US" sz="278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itchFamily="2" charset="2"/>
              <a:buChar char="Ø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Sophistication: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Delegation of custody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2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</a:t>
            </a: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Denials or negative rights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Grouping mechanisms</a:t>
            </a:r>
          </a:p>
          <a:p>
            <a:pPr lvl="1" defTabSz="755957" fontAlgn="auto">
              <a:spcBef>
                <a:spcPts val="827"/>
              </a:spcBef>
              <a:spcAft>
                <a:spcPts val="0"/>
              </a:spcAft>
              <a:buSzPct val="90000"/>
              <a:buFont typeface="Wingdings" panose="05000000000000000000" pitchFamily="2" charset="2"/>
              <a:buChar char="v"/>
              <a:defRPr/>
            </a:pPr>
            <a:r>
              <a:rPr lang="en-US" sz="3527" dirty="0">
                <a:solidFill>
                  <a:prstClr val="black"/>
                </a:solidFill>
                <a:latin typeface="Calibri" panose="020F0502020204030204"/>
                <a:ea typeface="ＭＳ Ｐゴシック" pitchFamily="34" charset="-128"/>
              </a:rPr>
              <a:t> Inheritance mechanisms</a:t>
            </a: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SzPct val="90000"/>
              <a:buNone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§"/>
              <a:defRPr/>
            </a:pPr>
            <a:endParaRPr lang="en-US" sz="3527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566968" lvl="1" indent="-188989" defTabSz="755957" fontAlgn="auto">
              <a:spcBef>
                <a:spcPts val="413"/>
              </a:spcBef>
              <a:spcAft>
                <a:spcPts val="0"/>
              </a:spcAft>
              <a:buSzPct val="90000"/>
              <a:buFont typeface="Wingdings" pitchFamily="2" charset="2"/>
              <a:buChar char="v"/>
              <a:defRPr/>
            </a:pPr>
            <a:endParaRPr lang="en-US" sz="1984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  <a:p>
            <a:pPr marL="188989" indent="-188989" defTabSz="755957" fontAlgn="auto">
              <a:spcBef>
                <a:spcPts val="827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en-US" sz="2646" dirty="0">
              <a:solidFill>
                <a:prstClr val="black"/>
              </a:solidFill>
              <a:latin typeface="Calibri" panose="020F0502020204030204"/>
              <a:ea typeface="ＭＳ Ｐゴシック" pitchFamily="34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16FB28-B0D3-4FAF-B6BA-D979CF3D3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62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846"/>
    </mc:Choice>
    <mc:Fallback>
      <p:transition spd="slow" advTm="304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Information from an object which can be read can be copied to any other object which can be written by a subject 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Suppose our users are trusted not to do this deliberately.  It is still possible for Trojan Horses to copy information from one object to another.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of DAC 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BA22C8-B7CE-42D4-9F1D-463B9EB34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08"/>
    </mc:Choice>
    <mc:Fallback>
      <p:transition spd="slow" advTm="5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of DAC 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32350" y="187642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296150" y="1876425"/>
            <a:ext cx="876300" cy="860172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 dirty="0"/>
              <a:t>A:r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endParaRPr lang="en-US" sz="240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83150" y="370522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7270750" y="3705225"/>
            <a:ext cx="914400" cy="90011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B:r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A:w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933450" y="5280025"/>
            <a:ext cx="3717925" cy="43021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square" lIns="63500" tIns="25400" rIns="63500" bIns="25400">
            <a:spAutoFit/>
          </a:bodyPr>
          <a:lstStyle/>
          <a:p>
            <a:pPr algn="ctr">
              <a:spcBef>
                <a:spcPct val="45000"/>
              </a:spcBef>
            </a:pPr>
            <a:r>
              <a:rPr lang="en-US" sz="2400" dirty="0"/>
              <a:t>User B cannot read file F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283450" y="1266825"/>
            <a:ext cx="75406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ACL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BEC4825-7E2A-4092-A2DE-196B5C382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4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69"/>
    </mc:Choice>
    <mc:Fallback>
      <p:transition spd="slow" advTm="61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dirty="0"/>
              <a:t>Trojan Horse Vulnerability of DAC </a:t>
            </a:r>
            <a:endParaRPr lang="en-US" sz="28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5800725" y="21240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F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264525" y="2124075"/>
            <a:ext cx="876300" cy="860172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 dirty="0"/>
              <a:t>A:r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endParaRPr lang="en-US" sz="2400" dirty="0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851525" y="3952875"/>
            <a:ext cx="1701800" cy="9652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>
              <a:lnSpc>
                <a:spcPct val="100000"/>
              </a:lnSpc>
            </a:pPr>
            <a:r>
              <a:rPr lang="en-US" sz="2400"/>
              <a:t>File G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8239125" y="3952875"/>
            <a:ext cx="914400" cy="900113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B:r</a:t>
            </a:r>
          </a:p>
          <a:p>
            <a:pPr marL="342900" indent="-342900">
              <a:lnSpc>
                <a:spcPct val="88000"/>
              </a:lnSpc>
              <a:spcBef>
                <a:spcPct val="43000"/>
              </a:spcBef>
            </a:pPr>
            <a:r>
              <a:rPr lang="en-US" sz="2400"/>
              <a:t>A:w</a:t>
            </a:r>
          </a:p>
        </p:txBody>
      </p:sp>
      <p:sp>
        <p:nvSpPr>
          <p:cNvPr id="18" name="Rectangle 7"/>
          <p:cNvSpPr txBox="1">
            <a:spLocks noChangeArrowheads="1"/>
          </p:cNvSpPr>
          <p:nvPr/>
        </p:nvSpPr>
        <p:spPr bwMode="auto">
          <a:xfrm>
            <a:off x="971550" y="5565775"/>
            <a:ext cx="7931149" cy="482183"/>
          </a:xfrm>
          <a:prstGeom prst="rect">
            <a:avLst/>
          </a:prstGeom>
          <a:solidFill>
            <a:schemeClr val="bg1"/>
          </a:solidFill>
          <a:ln w="508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vert="horz" wrap="squar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45000"/>
              </a:spcBef>
              <a:spcAft>
                <a:spcPct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User B can read contents of file F copied to file G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251825" y="1514475"/>
            <a:ext cx="75406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ACL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1292225" y="1590675"/>
            <a:ext cx="1052211" cy="372603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 dirty="0"/>
              <a:t>User 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749425" y="2670175"/>
            <a:ext cx="2806700" cy="13716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63500" tIns="25400" rIns="63500" bIns="25400">
            <a:spAutoFit/>
          </a:bodyPr>
          <a:lstStyle/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r>
              <a:rPr lang="en-US" sz="2400"/>
              <a:t>Program Goodies</a:t>
            </a:r>
          </a:p>
          <a:p>
            <a:pPr marL="482600" indent="-482600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  <a:p>
            <a:pPr marL="482600" indent="-482600" eaLnBrk="1">
              <a:lnSpc>
                <a:spcPct val="88000"/>
              </a:lnSpc>
              <a:spcBef>
                <a:spcPct val="42000"/>
              </a:spcBef>
            </a:pPr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2473325" y="3609975"/>
            <a:ext cx="2057400" cy="444500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94000"/>
              </a:lnSpc>
            </a:pPr>
            <a:r>
              <a:rPr lang="en-US" sz="2400"/>
              <a:t>Trojan Horse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>
            <a:off x="2828925" y="2073275"/>
            <a:ext cx="558800" cy="558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3273425" y="1920875"/>
            <a:ext cx="1433513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executes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 flipH="1">
            <a:off x="4581525" y="2682875"/>
            <a:ext cx="1193800" cy="1016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4581525" y="3876675"/>
            <a:ext cx="1244600" cy="635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746625" y="2454275"/>
            <a:ext cx="771525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read</a:t>
            </a:r>
          </a:p>
        </p:txBody>
      </p:sp>
      <p:sp>
        <p:nvSpPr>
          <p:cNvPr id="28" name="Rectangle 17"/>
          <p:cNvSpPr>
            <a:spLocks noChangeArrowheads="1"/>
          </p:cNvSpPr>
          <p:nvPr/>
        </p:nvSpPr>
        <p:spPr bwMode="auto">
          <a:xfrm>
            <a:off x="4645025" y="4486275"/>
            <a:ext cx="838200" cy="3683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spAutoFit/>
          </a:bodyPr>
          <a:lstStyle/>
          <a:p>
            <a:pPr>
              <a:lnSpc>
                <a:spcPct val="87000"/>
              </a:lnSpc>
            </a:pPr>
            <a:r>
              <a:rPr lang="en-US" sz="2400"/>
              <a:t>write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0B729AF-CF1C-491F-8FB9-486605A9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2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219"/>
    </mc:Choice>
    <mc:Fallback>
      <p:transition spd="slow" advTm="157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Read of a digital copy is as good as read of original</a:t>
            </a:r>
          </a:p>
          <a:p>
            <a:pPr>
              <a:buSzPct val="90000"/>
              <a:buFont typeface="Wingdings" pitchFamily="2" charset="2"/>
              <a:buChar char="Ø"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Write to a digital copy is not so useful</a:t>
            </a: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 hangingPunct="0">
                <a:lnSpc>
                  <a:spcPct val="101000"/>
                </a:lnSpc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dirty="0"/>
              <a:t>Copy Difference for </a:t>
            </a:r>
            <a:r>
              <a:rPr lang="en-US" sz="4000" dirty="0" err="1"/>
              <a:t>rw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332B9F-785B-46C3-AC44-E94CDB7E1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5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78"/>
    </mc:Choice>
    <mc:Fallback>
      <p:transition spd="slow" advTm="23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11998</TotalTime>
  <Words>373</Words>
  <Application>Microsoft Office PowerPoint</Application>
  <PresentationFormat>Custom</PresentationFormat>
  <Paragraphs>125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PowerPoint Presentation</vt:lpstr>
      <vt:lpstr>PowerPoint Presentation</vt:lpstr>
      <vt:lpstr>PowerPoint Presentation</vt:lpstr>
      <vt:lpstr>DAC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1212</cp:revision>
  <cp:lastPrinted>2021-03-20T20:40:36Z</cp:lastPrinted>
  <dcterms:created xsi:type="dcterms:W3CDTF">2010-02-19T20:53:39Z</dcterms:created>
  <dcterms:modified xsi:type="dcterms:W3CDTF">2021-03-20T21:53:32Z</dcterms:modified>
</cp:coreProperties>
</file>