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87" r:id="rId6"/>
  </p:sldMasterIdLst>
  <p:notesMasterIdLst>
    <p:notesMasterId r:id="rId15"/>
  </p:notesMasterIdLst>
  <p:handoutMasterIdLst>
    <p:handoutMasterId r:id="rId16"/>
  </p:handoutMasterIdLst>
  <p:sldIdLst>
    <p:sldId id="401" r:id="rId7"/>
    <p:sldId id="395" r:id="rId8"/>
    <p:sldId id="427" r:id="rId9"/>
    <p:sldId id="276" r:id="rId10"/>
    <p:sldId id="410" r:id="rId11"/>
    <p:sldId id="411" r:id="rId12"/>
    <p:sldId id="412" r:id="rId13"/>
    <p:sldId id="426" r:id="rId14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6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269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896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334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043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986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004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811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8335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784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9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62536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prstClr val="black"/>
                </a:solidFill>
              </a:rPr>
              <a:t>Module 3.3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Discretionary Access Control (DAC)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and Trojan Horses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DC0C90E4-F29E-4157-94C8-FF1D54317571}"/>
              </a:ext>
            </a:extLst>
          </p:cNvPr>
          <p:cNvSpPr txBox="1">
            <a:spLocks/>
          </p:cNvSpPr>
          <p:nvPr/>
        </p:nvSpPr>
        <p:spPr>
          <a:xfrm>
            <a:off x="2646502" y="195877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8EC01C9-AFB1-4CD8-AFA7-63551116B4CC}"/>
              </a:ext>
            </a:extLst>
          </p:cNvPr>
          <p:cNvSpPr txBox="1">
            <a:spLocks/>
          </p:cNvSpPr>
          <p:nvPr/>
        </p:nvSpPr>
        <p:spPr>
          <a:xfrm>
            <a:off x="1535113" y="3611880"/>
            <a:ext cx="6858000" cy="1481714"/>
          </a:xfrm>
          <a:prstGeom prst="rect">
            <a:avLst/>
          </a:prstGeom>
        </p:spPr>
        <p:txBody>
          <a:bodyPr>
            <a:noAutofit/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</a:pPr>
            <a:r>
              <a:rPr lang="en-US" sz="2400" kern="0" dirty="0"/>
              <a:t>Ravi Sandhu</a:t>
            </a:r>
            <a:br>
              <a:rPr lang="en-US" sz="2400" kern="0" dirty="0"/>
            </a:br>
            <a:endParaRPr lang="en-US" sz="2400" kern="0" dirty="0"/>
          </a:p>
          <a:p>
            <a:pPr marL="107950" indent="0" algn="ctr">
              <a:buNone/>
            </a:pPr>
            <a:r>
              <a:rPr lang="en-US" sz="2400" kern="0" dirty="0"/>
              <a:t>Spring 2021</a:t>
            </a:r>
            <a:br>
              <a:rPr lang="en-US" sz="2400" kern="0" dirty="0"/>
            </a:br>
            <a:endParaRPr lang="en-US" sz="2400" kern="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DAC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D26A75-55CD-4AA3-8956-0CBB72FA0D28}"/>
              </a:ext>
            </a:extLst>
          </p:cNvPr>
          <p:cNvSpPr/>
          <p:nvPr/>
        </p:nvSpPr>
        <p:spPr>
          <a:xfrm>
            <a:off x="5738272" y="3305362"/>
            <a:ext cx="2629549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DAC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20044F-D0E2-4CD4-AD1B-512C0DF34FED}"/>
              </a:ext>
            </a:extLst>
          </p:cNvPr>
          <p:cNvSpPr/>
          <p:nvPr/>
        </p:nvSpPr>
        <p:spPr>
          <a:xfrm>
            <a:off x="5488011" y="1330858"/>
            <a:ext cx="4397133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Access Matrix</a:t>
            </a:r>
          </a:p>
        </p:txBody>
      </p:sp>
    </p:spTree>
    <p:extLst>
      <p:ext uri="{BB962C8B-B14F-4D97-AF65-F5344CB8AC3E}">
        <p14:creationId xmlns:p14="http://schemas.microsoft.com/office/powerpoint/2010/main" val="270766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DAC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D26A75-55CD-4AA3-8956-0CBB72FA0D28}"/>
              </a:ext>
            </a:extLst>
          </p:cNvPr>
          <p:cNvSpPr/>
          <p:nvPr/>
        </p:nvSpPr>
        <p:spPr>
          <a:xfrm>
            <a:off x="5738272" y="3305362"/>
            <a:ext cx="2629549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DAC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20044F-D0E2-4CD4-AD1B-512C0DF34FED}"/>
              </a:ext>
            </a:extLst>
          </p:cNvPr>
          <p:cNvSpPr/>
          <p:nvPr/>
        </p:nvSpPr>
        <p:spPr>
          <a:xfrm>
            <a:off x="5488011" y="1330858"/>
            <a:ext cx="4397133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Access Matrix, MAC, RBAC, ABAC</a:t>
            </a:r>
          </a:p>
        </p:txBody>
      </p:sp>
    </p:spTree>
    <p:extLst>
      <p:ext uri="{BB962C8B-B14F-4D97-AF65-F5344CB8AC3E}">
        <p14:creationId xmlns:p14="http://schemas.microsoft.com/office/powerpoint/2010/main" val="1242803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527" b="1" dirty="0"/>
              <a:t>DAC</a:t>
            </a:r>
            <a:endParaRPr lang="en-US" sz="3527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55257" y="1280159"/>
            <a:ext cx="9014640" cy="5489013"/>
          </a:xfrm>
          <a:prstGeom prst="rect">
            <a:avLst/>
          </a:prstGeom>
        </p:spPr>
        <p:txBody>
          <a:bodyPr vert="horz" lIns="100796" tIns="50398" rIns="100796" bIns="50398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Core concept: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Custodian/owner of resource determines access </a:t>
            </a: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Core drawback: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Does not protect copies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OK for integrity but not for 	confidentiality</a:t>
            </a:r>
            <a:endParaRPr lang="en-US" sz="278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Sophistication: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Delegation of custody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</a:t>
            </a: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Denials or negative rights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Grouping mechanisms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Inheritance mechanisms</a:t>
            </a: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None/>
              <a:defRPr/>
            </a:pPr>
            <a:endParaRPr lang="en-US" sz="3527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endParaRPr lang="en-US" sz="3527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3527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endParaRPr lang="en-US" sz="1984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endParaRPr lang="en-US" sz="1984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Information from an object which can be read can be copied to any other object which can be written by a subject 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Suppose our users are trusted not to do this deliberately.  It is still possible for Trojan Horses to copy information from one object to another.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832350" y="18764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296150" y="187642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83150" y="37052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270750" y="370522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933450" y="5280025"/>
            <a:ext cx="3717925" cy="4302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3500" tIns="25400" rIns="63500" bIns="25400">
            <a:spAutoFit/>
          </a:bodyPr>
          <a:lstStyle/>
          <a:p>
            <a:pPr algn="ctr">
              <a:spcBef>
                <a:spcPct val="45000"/>
              </a:spcBef>
            </a:pPr>
            <a:r>
              <a:rPr lang="en-US" sz="2400" dirty="0"/>
              <a:t>User B cannot read file F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283450" y="126682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</p:spTree>
    <p:extLst>
      <p:ext uri="{BB962C8B-B14F-4D97-AF65-F5344CB8AC3E}">
        <p14:creationId xmlns:p14="http://schemas.microsoft.com/office/powerpoint/2010/main" val="189754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8264525" y="212407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239125" y="395287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251825" y="151447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User A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2278102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Read of a digital copy is as good as read of original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Write to a digital copy is not so useful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/>
              <a:t>Copy Difference for </a:t>
            </a:r>
            <a:r>
              <a:rPr lang="en-US" sz="4000" dirty="0" err="1"/>
              <a:t>rw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385790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11952</TotalTime>
  <Words>373</Words>
  <Application>Microsoft Office PowerPoint</Application>
  <PresentationFormat>Custom</PresentationFormat>
  <Paragraphs>125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ICS-Theme</vt:lpstr>
      <vt:lpstr>PowerPoint Presentation</vt:lpstr>
      <vt:lpstr>PowerPoint Presentation</vt:lpstr>
      <vt:lpstr>PowerPoint Presentation</vt:lpstr>
      <vt:lpstr>DAC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1207</cp:revision>
  <cp:lastPrinted>2021-03-19T20:56:17Z</cp:lastPrinted>
  <dcterms:created xsi:type="dcterms:W3CDTF">2010-02-19T20:53:39Z</dcterms:created>
  <dcterms:modified xsi:type="dcterms:W3CDTF">2021-03-19T21:15:48Z</dcterms:modified>
</cp:coreProperties>
</file>