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  <p:sldMasterId id="2147484387" r:id="rId6"/>
  </p:sldMasterIdLst>
  <p:notesMasterIdLst>
    <p:notesMasterId r:id="rId22"/>
  </p:notesMasterIdLst>
  <p:handoutMasterIdLst>
    <p:handoutMasterId r:id="rId23"/>
  </p:handoutMasterIdLst>
  <p:sldIdLst>
    <p:sldId id="401" r:id="rId7"/>
    <p:sldId id="395" r:id="rId8"/>
    <p:sldId id="278" r:id="rId9"/>
    <p:sldId id="433" r:id="rId10"/>
    <p:sldId id="438" r:id="rId11"/>
    <p:sldId id="414" r:id="rId12"/>
    <p:sldId id="412" r:id="rId13"/>
    <p:sldId id="462" r:id="rId14"/>
    <p:sldId id="463" r:id="rId15"/>
    <p:sldId id="464" r:id="rId16"/>
    <p:sldId id="454" r:id="rId17"/>
    <p:sldId id="455" r:id="rId18"/>
    <p:sldId id="465" r:id="rId19"/>
    <p:sldId id="460" r:id="rId20"/>
    <p:sldId id="461" r:id="rId21"/>
  </p:sldIdLst>
  <p:sldSz cx="10080625" cy="7559675"/>
  <p:notesSz cx="9296400" cy="70104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007" userDrawn="1">
          <p15:clr>
            <a:srgbClr val="A4A3A4"/>
          </p15:clr>
        </p15:guide>
        <p15:guide id="2" pos="2583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1818" y="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007"/>
        <p:guide pos="258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6" y="0"/>
            <a:ext cx="4028844" cy="35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t" anchorCtr="0" compatLnSpc="1">
            <a:prstTxWarp prst="textNoShape">
              <a:avLst/>
            </a:prstTxWarp>
          </a:bodyPr>
          <a:lstStyle>
            <a:lvl1pPr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5265541" y="0"/>
            <a:ext cx="4028844" cy="35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t" anchorCtr="0" compatLnSpc="1">
            <a:prstTxWarp prst="textNoShape">
              <a:avLst/>
            </a:prstTxWarp>
          </a:bodyPr>
          <a:lstStyle>
            <a:lvl1pPr algn="r"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3/20/2021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6" y="6658026"/>
            <a:ext cx="4028844" cy="35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b" anchorCtr="0" compatLnSpc="1">
            <a:prstTxWarp prst="textNoShape">
              <a:avLst/>
            </a:prstTxWarp>
          </a:bodyPr>
          <a:lstStyle>
            <a:lvl1pPr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5265541" y="6658026"/>
            <a:ext cx="4028844" cy="35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b" anchorCtr="0" compatLnSpc="1">
            <a:prstTxWarp prst="textNoShape">
              <a:avLst/>
            </a:prstTxWarp>
          </a:bodyPr>
          <a:lstStyle>
            <a:lvl1pPr algn="r"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897188" y="533400"/>
            <a:ext cx="3500437" cy="2625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30048" y="3329013"/>
            <a:ext cx="7436314" cy="315398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4"/>
            <a:ext cx="4032880" cy="35005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261504" y="4"/>
            <a:ext cx="4032880" cy="35005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6659188"/>
            <a:ext cx="4032880" cy="35005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5261504" y="6659188"/>
            <a:ext cx="4032880" cy="35005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453">
              <a:tabLst>
                <a:tab pos="656091" algn="l"/>
                <a:tab pos="1319828" algn="l"/>
                <a:tab pos="1980508" algn="l"/>
                <a:tab pos="2642714" algn="l"/>
              </a:tabLst>
            </a:pPr>
            <a:fld id="{0C137A8E-DCD0-4026-8679-7DAC59B2E3EE}" type="slidenum">
              <a:rPr lang="en-GB" smtClean="0"/>
              <a:pPr defTabSz="440453">
                <a:tabLst>
                  <a:tab pos="656091" algn="l"/>
                  <a:tab pos="1319828" algn="l"/>
                  <a:tab pos="1980508" algn="l"/>
                  <a:tab pos="2642714" algn="l"/>
                </a:tabLst>
              </a:pPr>
              <a:t>1</a:t>
            </a:fld>
            <a:endParaRPr lang="en-GB" dirty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97188" y="533400"/>
            <a:ext cx="3502025" cy="2627313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0044" y="3329016"/>
            <a:ext cx="7438331" cy="3155144"/>
          </a:xfrm>
          <a:noFill/>
          <a:ln/>
        </p:spPr>
        <p:txBody>
          <a:bodyPr wrap="none" anchor="ctr"/>
          <a:lstStyle/>
          <a:p>
            <a:endParaRPr lang="en-US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01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01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59940" algn="l"/>
                  <a:tab pos="1323050" algn="l"/>
                  <a:tab pos="1982992" algn="l"/>
                  <a:tab pos="2646105" algn="l"/>
                </a:tabLst>
                <a:defRPr/>
              </a:pPr>
              <a:t>4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64629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01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01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59940" algn="l"/>
                  <a:tab pos="1323050" algn="l"/>
                  <a:tab pos="1982992" algn="l"/>
                  <a:tab pos="2646105" algn="l"/>
                </a:tabLst>
                <a:defRPr/>
              </a:pPr>
              <a:t>5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54670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01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01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59940" algn="l"/>
                  <a:tab pos="1323050" algn="l"/>
                  <a:tab pos="1982992" algn="l"/>
                  <a:tab pos="2646105" algn="l"/>
                </a:tabLst>
                <a:defRPr/>
              </a:pPr>
              <a:t>6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94525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01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01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59940" algn="l"/>
                  <a:tab pos="1323050" algn="l"/>
                  <a:tab pos="1982992" algn="l"/>
                  <a:tab pos="2646105" algn="l"/>
                </a:tabLst>
                <a:defRPr/>
              </a:pPr>
              <a:t>11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32044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01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01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59940" algn="l"/>
                  <a:tab pos="1323050" algn="l"/>
                  <a:tab pos="1982992" algn="l"/>
                  <a:tab pos="2646105" algn="l"/>
                </a:tabLst>
                <a:defRPr/>
              </a:pPr>
              <a:t>12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98447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01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01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59940" algn="l"/>
                  <a:tab pos="1323050" algn="l"/>
                  <a:tab pos="1982992" algn="l"/>
                  <a:tab pos="2646105" algn="l"/>
                </a:tabLst>
                <a:defRPr/>
              </a:pPr>
              <a:t>13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64953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01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01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59940" algn="l"/>
                  <a:tab pos="1323050" algn="l"/>
                  <a:tab pos="1982992" algn="l"/>
                  <a:tab pos="2646105" algn="l"/>
                </a:tabLst>
                <a:defRPr/>
              </a:pPr>
              <a:t>14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90352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1016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/>
            </a:pPr>
            <a:fld id="{EE6703E5-A21F-4313-BA9E-B2DFCA6C23E3}" type="slidenum"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34" charset="-128"/>
                <a:cs typeface="+mn-cs"/>
              </a:rPr>
              <a:pPr marL="0" marR="0" lvl="0" indent="0" algn="r" defTabSz="441016" rtl="0" eaLnBrk="1" fontAlgn="base" latinLnBrk="0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59940" algn="l"/>
                  <a:tab pos="1323050" algn="l"/>
                  <a:tab pos="1982992" algn="l"/>
                  <a:tab pos="2646105" algn="l"/>
                </a:tabLst>
                <a:defRPr/>
              </a:pPr>
              <a:t>15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2462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0078" y="1096568"/>
            <a:ext cx="7560469" cy="2126677"/>
          </a:xfrm>
        </p:spPr>
        <p:txBody>
          <a:bodyPr anchor="b"/>
          <a:lstStyle>
            <a:lvl1pPr algn="ctr">
              <a:defRPr sz="308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078" y="3223245"/>
            <a:ext cx="7560469" cy="2572506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79" indent="0" algn="ctr">
              <a:buNone/>
              <a:defRPr sz="1653"/>
            </a:lvl2pPr>
            <a:lvl3pPr marL="755957" indent="0" algn="ctr">
              <a:buNone/>
              <a:defRPr sz="1488"/>
            </a:lvl3pPr>
            <a:lvl4pPr marL="1133936" indent="0" algn="ctr">
              <a:buNone/>
              <a:defRPr sz="1323"/>
            </a:lvl4pPr>
            <a:lvl5pPr marL="1511915" indent="0" algn="ctr">
              <a:buNone/>
              <a:defRPr sz="1323"/>
            </a:lvl5pPr>
            <a:lvl6pPr marL="1889893" indent="0" algn="ctr">
              <a:buNone/>
              <a:defRPr sz="1323"/>
            </a:lvl6pPr>
            <a:lvl7pPr marL="2267872" indent="0" algn="ctr">
              <a:buNone/>
              <a:defRPr sz="1323"/>
            </a:lvl7pPr>
            <a:lvl8pPr marL="2645851" indent="0" algn="ctr">
              <a:buNone/>
              <a:defRPr sz="1323"/>
            </a:lvl8pPr>
            <a:lvl9pPr marL="3023829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32692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043" y="1163027"/>
            <a:ext cx="8694539" cy="564593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28964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793" y="1063340"/>
            <a:ext cx="8694539" cy="5745618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1pPr>
            <a:lvl2pPr marL="377979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5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915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9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7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85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82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13345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3043" y="1063340"/>
            <a:ext cx="4284266" cy="57456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3316" y="1063340"/>
            <a:ext cx="4284266" cy="57456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22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4357" y="1081375"/>
            <a:ext cx="4264576" cy="908210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79" indent="0">
              <a:buNone/>
              <a:defRPr sz="1653" b="1"/>
            </a:lvl2pPr>
            <a:lvl3pPr marL="755957" indent="0">
              <a:buNone/>
              <a:defRPr sz="1488" b="1"/>
            </a:lvl3pPr>
            <a:lvl4pPr marL="1133936" indent="0">
              <a:buNone/>
              <a:defRPr sz="1323" b="1"/>
            </a:lvl4pPr>
            <a:lvl5pPr marL="1511915" indent="0">
              <a:buNone/>
              <a:defRPr sz="1323" b="1"/>
            </a:lvl5pPr>
            <a:lvl6pPr marL="1889893" indent="0">
              <a:buNone/>
              <a:defRPr sz="1323" b="1"/>
            </a:lvl6pPr>
            <a:lvl7pPr marL="2267872" indent="0">
              <a:buNone/>
              <a:defRPr sz="1323" b="1"/>
            </a:lvl7pPr>
            <a:lvl8pPr marL="2645851" indent="0">
              <a:buNone/>
              <a:defRPr sz="1323" b="1"/>
            </a:lvl8pPr>
            <a:lvl9pPr marL="3023829" indent="0">
              <a:buNone/>
              <a:defRPr sz="132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57" y="1989586"/>
            <a:ext cx="4264576" cy="48333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317" y="1081375"/>
            <a:ext cx="4285579" cy="908210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79" indent="0">
              <a:buNone/>
              <a:defRPr sz="1653" b="1"/>
            </a:lvl2pPr>
            <a:lvl3pPr marL="755957" indent="0">
              <a:buNone/>
              <a:defRPr sz="1488" b="1"/>
            </a:lvl3pPr>
            <a:lvl4pPr marL="1133936" indent="0">
              <a:buNone/>
              <a:defRPr sz="1323" b="1"/>
            </a:lvl4pPr>
            <a:lvl5pPr marL="1511915" indent="0">
              <a:buNone/>
              <a:defRPr sz="1323" b="1"/>
            </a:lvl5pPr>
            <a:lvl6pPr marL="1889893" indent="0">
              <a:buNone/>
              <a:defRPr sz="1323" b="1"/>
            </a:lvl6pPr>
            <a:lvl7pPr marL="2267872" indent="0">
              <a:buNone/>
              <a:defRPr sz="1323" b="1"/>
            </a:lvl7pPr>
            <a:lvl8pPr marL="2645851" indent="0">
              <a:buNone/>
              <a:defRPr sz="1323" b="1"/>
            </a:lvl8pPr>
            <a:lvl9pPr marL="3023829" indent="0">
              <a:buNone/>
              <a:defRPr sz="132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317" y="1989586"/>
            <a:ext cx="4285579" cy="48333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0431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39864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00049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579" y="1088455"/>
            <a:ext cx="5103316" cy="5372269"/>
          </a:xfrm>
        </p:spPr>
        <p:txBody>
          <a:bodyPr/>
          <a:lstStyle>
            <a:lvl1pPr>
              <a:defRPr sz="2646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1088454"/>
            <a:ext cx="3251264" cy="5381018"/>
          </a:xfrm>
        </p:spPr>
        <p:txBody>
          <a:bodyPr/>
          <a:lstStyle>
            <a:lvl1pPr marL="0" indent="0">
              <a:buNone/>
              <a:defRPr sz="1323"/>
            </a:lvl1pPr>
            <a:lvl2pPr marL="377979" indent="0">
              <a:buNone/>
              <a:defRPr sz="1157"/>
            </a:lvl2pPr>
            <a:lvl3pPr marL="755957" indent="0">
              <a:buNone/>
              <a:defRPr sz="992"/>
            </a:lvl3pPr>
            <a:lvl4pPr marL="1133936" indent="0">
              <a:buNone/>
              <a:defRPr sz="827"/>
            </a:lvl4pPr>
            <a:lvl5pPr marL="1511915" indent="0">
              <a:buNone/>
              <a:defRPr sz="827"/>
            </a:lvl5pPr>
            <a:lvl6pPr marL="1889893" indent="0">
              <a:buNone/>
              <a:defRPr sz="827"/>
            </a:lvl6pPr>
            <a:lvl7pPr marL="2267872" indent="0">
              <a:buNone/>
              <a:defRPr sz="827"/>
            </a:lvl7pPr>
            <a:lvl8pPr marL="2645851" indent="0">
              <a:buNone/>
              <a:defRPr sz="827"/>
            </a:lvl8pPr>
            <a:lvl9pPr marL="3023829" indent="0">
              <a:buNone/>
              <a:defRPr sz="82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18110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85579" y="1088455"/>
            <a:ext cx="5103316" cy="5372269"/>
          </a:xfrm>
        </p:spPr>
        <p:txBody>
          <a:bodyPr/>
          <a:lstStyle>
            <a:lvl1pPr marL="0" indent="0">
              <a:buNone/>
              <a:defRPr sz="2646"/>
            </a:lvl1pPr>
            <a:lvl2pPr marL="377979" indent="0">
              <a:buNone/>
              <a:defRPr sz="2315"/>
            </a:lvl2pPr>
            <a:lvl3pPr marL="755957" indent="0">
              <a:buNone/>
              <a:defRPr sz="1984"/>
            </a:lvl3pPr>
            <a:lvl4pPr marL="1133936" indent="0">
              <a:buNone/>
              <a:defRPr sz="1653"/>
            </a:lvl4pPr>
            <a:lvl5pPr marL="1511915" indent="0">
              <a:buNone/>
              <a:defRPr sz="1653"/>
            </a:lvl5pPr>
            <a:lvl6pPr marL="1889893" indent="0">
              <a:buNone/>
              <a:defRPr sz="1653"/>
            </a:lvl6pPr>
            <a:lvl7pPr marL="2267872" indent="0">
              <a:buNone/>
              <a:defRPr sz="1653"/>
            </a:lvl7pPr>
            <a:lvl8pPr marL="2645851" indent="0">
              <a:buNone/>
              <a:defRPr sz="1653"/>
            </a:lvl8pPr>
            <a:lvl9pPr marL="3023829" indent="0">
              <a:buNone/>
              <a:defRPr sz="1653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1063339"/>
            <a:ext cx="3251264" cy="5406133"/>
          </a:xfrm>
        </p:spPr>
        <p:txBody>
          <a:bodyPr/>
          <a:lstStyle>
            <a:lvl1pPr marL="0" indent="0">
              <a:buNone/>
              <a:defRPr sz="1323"/>
            </a:lvl1pPr>
            <a:lvl2pPr marL="377979" indent="0">
              <a:buNone/>
              <a:defRPr sz="1157"/>
            </a:lvl2pPr>
            <a:lvl3pPr marL="755957" indent="0">
              <a:buNone/>
              <a:defRPr sz="992"/>
            </a:lvl3pPr>
            <a:lvl4pPr marL="1133936" indent="0">
              <a:buNone/>
              <a:defRPr sz="827"/>
            </a:lvl4pPr>
            <a:lvl5pPr marL="1511915" indent="0">
              <a:buNone/>
              <a:defRPr sz="827"/>
            </a:lvl5pPr>
            <a:lvl6pPr marL="1889893" indent="0">
              <a:buNone/>
              <a:defRPr sz="827"/>
            </a:lvl6pPr>
            <a:lvl7pPr marL="2267872" indent="0">
              <a:buNone/>
              <a:defRPr sz="827"/>
            </a:lvl7pPr>
            <a:lvl8pPr marL="2645851" indent="0">
              <a:buNone/>
              <a:defRPr sz="827"/>
            </a:lvl8pPr>
            <a:lvl9pPr marL="3023829" indent="0">
              <a:buNone/>
              <a:defRPr sz="82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83352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3043" y="1063339"/>
            <a:ext cx="8694539" cy="574561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17843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13948" y="1140873"/>
            <a:ext cx="2173635" cy="56680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3044" y="1140873"/>
            <a:ext cx="6394896" cy="566808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999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Relationship Id="rId1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3/20/2021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3/20/2021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3043" y="1418977"/>
            <a:ext cx="8694539" cy="22989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043" y="3721686"/>
            <a:ext cx="8694539" cy="30872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484" y="6873031"/>
            <a:ext cx="1399587" cy="50397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3131" y="271306"/>
            <a:ext cx="2080498" cy="83682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789" y="197706"/>
            <a:ext cx="1621979" cy="877522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2039568" y="1081088"/>
            <a:ext cx="5544344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528091" y="6840993"/>
            <a:ext cx="9274952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3625361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8" r:id="rId1"/>
    <p:sldLayoutId id="2147484389" r:id="rId2"/>
    <p:sldLayoutId id="2147484390" r:id="rId3"/>
    <p:sldLayoutId id="2147484391" r:id="rId4"/>
    <p:sldLayoutId id="2147484392" r:id="rId5"/>
    <p:sldLayoutId id="2147484393" r:id="rId6"/>
    <p:sldLayoutId id="2147484394" r:id="rId7"/>
    <p:sldLayoutId id="2147484395" r:id="rId8"/>
    <p:sldLayoutId id="2147484396" r:id="rId9"/>
    <p:sldLayoutId id="2147484397" r:id="rId10"/>
    <p:sldLayoutId id="2147484398" r:id="rId11"/>
  </p:sldLayoutIdLst>
  <p:hf hdr="0" dt="0"/>
  <p:txStyles>
    <p:titleStyle>
      <a:lvl1pPr algn="ctr" defTabSz="755957" rtl="0" eaLnBrk="1" latinLnBrk="0" hangingPunct="1">
        <a:lnSpc>
          <a:spcPct val="90000"/>
        </a:lnSpc>
        <a:spcBef>
          <a:spcPct val="0"/>
        </a:spcBef>
        <a:buNone/>
        <a:defRPr sz="33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9" indent="-188989" algn="l" defTabSz="755957" rtl="0" eaLnBrk="1" latinLnBrk="0" hangingPunct="1">
        <a:lnSpc>
          <a:spcPct val="90000"/>
        </a:lnSpc>
        <a:spcBef>
          <a:spcPts val="827"/>
        </a:spcBef>
        <a:buFont typeface="Arial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68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47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925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904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83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861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840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819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79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57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36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915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93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72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851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829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>
                <a:solidFill>
                  <a:prstClr val="black"/>
                </a:solidFill>
              </a:rPr>
              <a:t>Module 3.4 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/>
              <a:t>Mandatory Access Control (MAC)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/>
              <a:t>and Covert Channels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DC0C90E4-F29E-4157-94C8-FF1D54317571}"/>
              </a:ext>
            </a:extLst>
          </p:cNvPr>
          <p:cNvSpPr txBox="1">
            <a:spLocks/>
          </p:cNvSpPr>
          <p:nvPr/>
        </p:nvSpPr>
        <p:spPr>
          <a:xfrm>
            <a:off x="2646502" y="195877"/>
            <a:ext cx="4932822" cy="46222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 6393 and CS 4483</a:t>
            </a:r>
          </a:p>
          <a:p>
            <a:r>
              <a:rPr lang="en-US" sz="1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Cyber Security Foundations and Practice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68EC01C9-AFB1-4CD8-AFA7-63551116B4CC}"/>
              </a:ext>
            </a:extLst>
          </p:cNvPr>
          <p:cNvSpPr txBox="1">
            <a:spLocks/>
          </p:cNvSpPr>
          <p:nvPr/>
        </p:nvSpPr>
        <p:spPr>
          <a:xfrm>
            <a:off x="1535113" y="3611880"/>
            <a:ext cx="6858000" cy="1481714"/>
          </a:xfrm>
          <a:prstGeom prst="rect">
            <a:avLst/>
          </a:prstGeom>
        </p:spPr>
        <p:txBody>
          <a:bodyPr>
            <a:noAutofit/>
          </a:bodyPr>
          <a:lstStyle>
            <a:lvl1pPr marL="431800" indent="-323850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  <a:lvl2pPr marL="863600" indent="-287338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295400" indent="-215900" algn="l" defTabSz="457200" rtl="0" eaLnBrk="0" fontAlgn="base" hangingPunct="0">
              <a:spcBef>
                <a:spcPct val="0"/>
              </a:spcBef>
              <a:spcAft>
                <a:spcPts val="85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727200" indent="-215900" algn="l" defTabSz="457200" rtl="0" eaLnBrk="0" fontAlgn="base" hangingPunct="0">
              <a:spcBef>
                <a:spcPct val="0"/>
              </a:spcBef>
              <a:spcAft>
                <a:spcPts val="575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159000" indent="-215900" algn="l" defTabSz="457200" rtl="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6162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6pPr>
            <a:lvl7pPr marL="30734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7pPr>
            <a:lvl8pPr marL="35306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8pPr>
            <a:lvl9pPr marL="39878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9pPr>
          </a:lstStyle>
          <a:p>
            <a:pPr marL="107950" indent="0" algn="ctr">
              <a:buNone/>
            </a:pPr>
            <a:r>
              <a:rPr lang="en-US" sz="2400" kern="0" dirty="0"/>
              <a:t>Ravi Sandhu</a:t>
            </a:r>
            <a:br>
              <a:rPr lang="en-US" sz="2400" kern="0" dirty="0"/>
            </a:br>
            <a:endParaRPr lang="en-US" sz="2400" kern="0" dirty="0"/>
          </a:p>
          <a:p>
            <a:pPr marL="107950" indent="0" algn="ctr">
              <a:buNone/>
            </a:pPr>
            <a:r>
              <a:rPr lang="en-US" sz="2400" kern="0" dirty="0"/>
              <a:t>Spring 2021</a:t>
            </a:r>
            <a:br>
              <a:rPr lang="en-US" sz="2400" kern="0" dirty="0"/>
            </a:br>
            <a:endParaRPr lang="en-US" sz="2400" kern="0"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/>
              <a:t>Trojan Horse Vulnerability Eliminated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5800725" y="2124075"/>
            <a:ext cx="1701800" cy="9652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lnSpc>
                <a:spcPct val="100000"/>
              </a:lnSpc>
            </a:pPr>
            <a:r>
              <a:rPr lang="en-US" sz="2400"/>
              <a:t>File F</a:t>
            </a: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5851525" y="3952875"/>
            <a:ext cx="1701800" cy="9652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lnSpc>
                <a:spcPct val="100000"/>
              </a:lnSpc>
            </a:pPr>
            <a:r>
              <a:rPr lang="en-US" sz="2400"/>
              <a:t>File G</a:t>
            </a:r>
          </a:p>
        </p:txBody>
      </p:sp>
      <p:sp>
        <p:nvSpPr>
          <p:cNvPr id="18" name="Rectangle 7"/>
          <p:cNvSpPr txBox="1">
            <a:spLocks noChangeArrowheads="1"/>
          </p:cNvSpPr>
          <p:nvPr/>
        </p:nvSpPr>
        <p:spPr bwMode="auto">
          <a:xfrm>
            <a:off x="971550" y="5565775"/>
            <a:ext cx="7931149" cy="482183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45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User B can read contents of file F copied to file G</a:t>
            </a:r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1292225" y="1590675"/>
            <a:ext cx="1052211" cy="37260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 dirty="0"/>
              <a:t>User A</a:t>
            </a:r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1749425" y="2670175"/>
            <a:ext cx="2806700" cy="13716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482600" indent="-482600">
              <a:lnSpc>
                <a:spcPct val="88000"/>
              </a:lnSpc>
              <a:spcBef>
                <a:spcPct val="42000"/>
              </a:spcBef>
            </a:pPr>
            <a:r>
              <a:rPr lang="en-US" sz="2400"/>
              <a:t>Program Goodies</a:t>
            </a:r>
          </a:p>
          <a:p>
            <a:pPr marL="482600" indent="-482600">
              <a:lnSpc>
                <a:spcPct val="88000"/>
              </a:lnSpc>
              <a:spcBef>
                <a:spcPct val="42000"/>
              </a:spcBef>
            </a:pPr>
            <a:endParaRPr lang="en-US" sz="2400"/>
          </a:p>
          <a:p>
            <a:pPr marL="482600" indent="-482600" eaLnBrk="1">
              <a:lnSpc>
                <a:spcPct val="88000"/>
              </a:lnSpc>
              <a:spcBef>
                <a:spcPct val="42000"/>
              </a:spcBef>
            </a:pPr>
            <a:endParaRPr lang="en-US" sz="2400"/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2473325" y="3609975"/>
            <a:ext cx="2057400" cy="4445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4000"/>
              </a:lnSpc>
            </a:pPr>
            <a:r>
              <a:rPr lang="en-US" sz="2400"/>
              <a:t>Trojan Horse</a:t>
            </a:r>
          </a:p>
        </p:txBody>
      </p:sp>
      <p:sp>
        <p:nvSpPr>
          <p:cNvPr id="23" name="Line 12"/>
          <p:cNvSpPr>
            <a:spLocks noChangeShapeType="1"/>
          </p:cNvSpPr>
          <p:nvPr/>
        </p:nvSpPr>
        <p:spPr bwMode="auto">
          <a:xfrm>
            <a:off x="2828925" y="2073275"/>
            <a:ext cx="558800" cy="558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3273425" y="1920875"/>
            <a:ext cx="1433513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executes</a:t>
            </a:r>
          </a:p>
        </p:txBody>
      </p:sp>
      <p:sp>
        <p:nvSpPr>
          <p:cNvPr id="25" name="Line 14"/>
          <p:cNvSpPr>
            <a:spLocks noChangeShapeType="1"/>
          </p:cNvSpPr>
          <p:nvPr/>
        </p:nvSpPr>
        <p:spPr bwMode="auto">
          <a:xfrm flipH="1">
            <a:off x="4581525" y="2682875"/>
            <a:ext cx="1193800" cy="1016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" name="Line 15"/>
          <p:cNvSpPr>
            <a:spLocks noChangeShapeType="1"/>
          </p:cNvSpPr>
          <p:nvPr/>
        </p:nvSpPr>
        <p:spPr bwMode="auto">
          <a:xfrm>
            <a:off x="4581525" y="3876675"/>
            <a:ext cx="1244600" cy="635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4746625" y="2454275"/>
            <a:ext cx="771525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read</a:t>
            </a:r>
          </a:p>
        </p:txBody>
      </p:sp>
      <p:sp>
        <p:nvSpPr>
          <p:cNvPr id="28" name="Rectangle 17"/>
          <p:cNvSpPr>
            <a:spLocks noChangeArrowheads="1"/>
          </p:cNvSpPr>
          <p:nvPr/>
        </p:nvSpPr>
        <p:spPr bwMode="auto">
          <a:xfrm>
            <a:off x="4645025" y="4486275"/>
            <a:ext cx="838200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write</a:t>
            </a:r>
          </a:p>
        </p:txBody>
      </p:sp>
      <p:sp>
        <p:nvSpPr>
          <p:cNvPr id="29" name="Rectangle 15">
            <a:extLst>
              <a:ext uri="{FF2B5EF4-FFF2-40B4-BE49-F238E27FC236}">
                <a16:creationId xmlns:a16="http://schemas.microsoft.com/office/drawing/2014/main" id="{61ECC883-37AF-4B3F-9E35-F4655AEAE1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5931" y="861572"/>
            <a:ext cx="2477294" cy="340606"/>
          </a:xfrm>
          <a:prstGeom prst="rect">
            <a:avLst/>
          </a:prstGeom>
          <a:noFill/>
          <a:ln w="50800">
            <a:solidFill>
              <a:srgbClr val="C00000"/>
            </a:solidFill>
            <a:miter lim="800000"/>
            <a:headEnd/>
            <a:tailEnd/>
          </a:ln>
        </p:spPr>
        <p:txBody>
          <a:bodyPr wrap="squar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Only 2 labels: TS, 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D1F37E9-71C8-40FE-AB68-80039A188EB7}"/>
              </a:ext>
            </a:extLst>
          </p:cNvPr>
          <p:cNvSpPr/>
          <p:nvPr/>
        </p:nvSpPr>
        <p:spPr>
          <a:xfrm>
            <a:off x="6960728" y="2682875"/>
            <a:ext cx="4796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TS</a:t>
            </a:r>
            <a:endParaRPr lang="en-US" b="1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05F7475-0569-4CE9-92CC-8A5C9353601C}"/>
              </a:ext>
            </a:extLst>
          </p:cNvPr>
          <p:cNvSpPr/>
          <p:nvPr/>
        </p:nvSpPr>
        <p:spPr>
          <a:xfrm>
            <a:off x="7080269" y="4568770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S</a:t>
            </a:r>
            <a:endParaRPr lang="en-US" b="1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89EE4AB-8047-4D6F-BB34-1C84F7D1A7BC}"/>
              </a:ext>
            </a:extLst>
          </p:cNvPr>
          <p:cNvSpPr/>
          <p:nvPr/>
        </p:nvSpPr>
        <p:spPr>
          <a:xfrm>
            <a:off x="834928" y="1590675"/>
            <a:ext cx="4796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TS</a:t>
            </a:r>
            <a:endParaRPr lang="en-US" b="1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69BD5A1-45FC-4B0E-A964-A0F8A999FDF7}"/>
              </a:ext>
            </a:extLst>
          </p:cNvPr>
          <p:cNvSpPr/>
          <p:nvPr/>
        </p:nvSpPr>
        <p:spPr>
          <a:xfrm>
            <a:off x="1227137" y="5070991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S</a:t>
            </a:r>
            <a:endParaRPr lang="en-US" b="1" dirty="0"/>
          </a:p>
        </p:txBody>
      </p:sp>
      <p:sp>
        <p:nvSpPr>
          <p:cNvPr id="34" name="Rectangle 7">
            <a:extLst>
              <a:ext uri="{FF2B5EF4-FFF2-40B4-BE49-F238E27FC236}">
                <a16:creationId xmlns:a16="http://schemas.microsoft.com/office/drawing/2014/main" id="{F92BA077-A034-49F4-8C89-8B7E19F673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270" y="2867882"/>
            <a:ext cx="1421421" cy="789960"/>
          </a:xfrm>
          <a:prstGeom prst="rect">
            <a:avLst/>
          </a:prstGeom>
          <a:solidFill>
            <a:schemeClr val="bg1"/>
          </a:solidFill>
          <a:ln w="50800">
            <a:noFill/>
            <a:miter lim="800000"/>
            <a:headEnd/>
            <a:tailEnd/>
          </a:ln>
          <a:effectLst>
            <a:outerShdw dist="107763" dir="2700000" sx="1000" sy="1000" algn="ctr" rotWithShape="0">
              <a:schemeClr val="bg2"/>
            </a:outerShdw>
          </a:effectLst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45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Each subject of </a:t>
            </a:r>
            <a:r>
              <a:rPr lang="en-US" sz="1600" kern="0" dirty="0">
                <a:solidFill>
                  <a:srgbClr val="C00000"/>
                </a:solidFill>
                <a:ea typeface="ＭＳ Ｐゴシック" charset="-128"/>
                <a:cs typeface="ＭＳ Ｐゴシック" charset="-128"/>
              </a:rPr>
              <a:t>A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has Label TS or S</a:t>
            </a:r>
          </a:p>
        </p:txBody>
      </p:sp>
      <p:sp>
        <p:nvSpPr>
          <p:cNvPr id="35" name="Rectangle 8">
            <a:extLst>
              <a:ext uri="{FF2B5EF4-FFF2-40B4-BE49-F238E27FC236}">
                <a16:creationId xmlns:a16="http://schemas.microsoft.com/office/drawing/2014/main" id="{B2C5DE9B-977A-4C0B-9494-54BB11AC06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1825" y="1514475"/>
            <a:ext cx="727763" cy="37260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 dirty="0"/>
              <a:t>ACL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51E288-F203-4F97-B40C-8FC506A0C019}"/>
              </a:ext>
            </a:extLst>
          </p:cNvPr>
          <p:cNvSpPr txBox="1"/>
          <p:nvPr/>
        </p:nvSpPr>
        <p:spPr>
          <a:xfrm>
            <a:off x="8315092" y="1271322"/>
            <a:ext cx="5950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solidFill>
                  <a:srgbClr val="C00000"/>
                </a:solidFill>
              </a:rPr>
              <a:t>X</a:t>
            </a:r>
          </a:p>
        </p:txBody>
      </p:sp>
      <p:sp>
        <p:nvSpPr>
          <p:cNvPr id="36" name="Rectangle 8">
            <a:extLst>
              <a:ext uri="{FF2B5EF4-FFF2-40B4-BE49-F238E27FC236}">
                <a16:creationId xmlns:a16="http://schemas.microsoft.com/office/drawing/2014/main" id="{C0657683-F375-44AC-9B6C-0DFD1FB8F2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1825" y="2014987"/>
            <a:ext cx="1578189" cy="37260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 dirty="0"/>
              <a:t>BLP Rules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FB70C98-8298-443B-A20D-71FDD037965D}"/>
              </a:ext>
            </a:extLst>
          </p:cNvPr>
          <p:cNvSpPr/>
          <p:nvPr/>
        </p:nvSpPr>
        <p:spPr>
          <a:xfrm>
            <a:off x="2601946" y="2287676"/>
            <a:ext cx="4796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TS</a:t>
            </a:r>
            <a:endParaRPr lang="en-US" b="1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692EF3A-547D-43A5-A976-95A91CFE6AE2}"/>
              </a:ext>
            </a:extLst>
          </p:cNvPr>
          <p:cNvSpPr txBox="1"/>
          <p:nvPr/>
        </p:nvSpPr>
        <p:spPr>
          <a:xfrm>
            <a:off x="4771379" y="4292045"/>
            <a:ext cx="5261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C00000"/>
                </a:solidFill>
              </a:rPr>
              <a:t>X</a:t>
            </a:r>
          </a:p>
        </p:txBody>
      </p:sp>
      <p:sp>
        <p:nvSpPr>
          <p:cNvPr id="39" name="Rectangle 7">
            <a:extLst>
              <a:ext uri="{FF2B5EF4-FFF2-40B4-BE49-F238E27FC236}">
                <a16:creationId xmlns:a16="http://schemas.microsoft.com/office/drawing/2014/main" id="{B768DBD1-4426-4E54-9CDA-C45F460F9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72232" y="3161175"/>
            <a:ext cx="1860934" cy="1036181"/>
          </a:xfrm>
          <a:prstGeom prst="rect">
            <a:avLst/>
          </a:prstGeom>
          <a:solidFill>
            <a:schemeClr val="bg1"/>
          </a:solidFill>
          <a:ln w="50800">
            <a:noFill/>
            <a:miter lim="800000"/>
            <a:headEnd/>
            <a:tailEnd/>
          </a:ln>
          <a:effectLst>
            <a:outerShdw dist="107763" dir="2700000" sx="1000" sy="1000" algn="ctr" rotWithShape="0">
              <a:schemeClr val="bg2"/>
            </a:outerShdw>
          </a:effectLst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45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Every subject of B has Label S and can read File G but cannot read File F</a:t>
            </a:r>
          </a:p>
        </p:txBody>
      </p:sp>
    </p:spTree>
    <p:extLst>
      <p:ext uri="{BB962C8B-B14F-4D97-AF65-F5344CB8AC3E}">
        <p14:creationId xmlns:p14="http://schemas.microsoft.com/office/powerpoint/2010/main" val="22625347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11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Covert Channels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33085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marR="0" lvl="0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A covert channel is a communication channel based on the use of system resources not normally intended for communication between subjects (processes)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12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Covert Channels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574800" y="4778375"/>
            <a:ext cx="1445909" cy="37260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 Subject</a:t>
            </a:r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5702300" y="1450975"/>
            <a:ext cx="2844800" cy="1219200"/>
          </a:xfrm>
          <a:prstGeom prst="roundRect">
            <a:avLst>
              <a:gd name="adj" fmla="val 12495"/>
            </a:avLst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TS Trojan Horse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Infected Subject</a:t>
            </a:r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3860800" y="2060575"/>
            <a:ext cx="182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1358900" y="1882775"/>
            <a:ext cx="1633460" cy="37260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TS Subject</a:t>
            </a:r>
          </a:p>
        </p:txBody>
      </p:sp>
      <p:sp>
        <p:nvSpPr>
          <p:cNvPr id="13" name="AutoShape 7"/>
          <p:cNvSpPr>
            <a:spLocks noChangeArrowheads="1"/>
          </p:cNvSpPr>
          <p:nvPr/>
        </p:nvSpPr>
        <p:spPr bwMode="auto">
          <a:xfrm>
            <a:off x="5778500" y="4384675"/>
            <a:ext cx="2844800" cy="1219200"/>
          </a:xfrm>
          <a:prstGeom prst="roundRect">
            <a:avLst>
              <a:gd name="adj" fmla="val 12495"/>
            </a:avLst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 Trojan Horse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Infected Subject</a:t>
            </a:r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>
            <a:off x="3937000" y="4994275"/>
            <a:ext cx="182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>
            <a:off x="7061200" y="2670175"/>
            <a:ext cx="0" cy="1701800"/>
          </a:xfrm>
          <a:prstGeom prst="line">
            <a:avLst/>
          </a:prstGeom>
          <a:noFill/>
          <a:ln w="50800">
            <a:pattFill prst="narHorz">
              <a:fgClr>
                <a:schemeClr val="tx1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7419975" y="3101975"/>
            <a:ext cx="1619250" cy="6858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COVERT</a:t>
            </a:r>
          </a:p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CHANNEL</a:t>
            </a:r>
          </a:p>
        </p:txBody>
      </p:sp>
      <p:sp>
        <p:nvSpPr>
          <p:cNvPr id="17" name="Rectangle 11"/>
          <p:cNvSpPr txBox="1">
            <a:spLocks noChangeArrowheads="1"/>
          </p:cNvSpPr>
          <p:nvPr/>
        </p:nvSpPr>
        <p:spPr bwMode="auto">
          <a:xfrm>
            <a:off x="655064" y="3101974"/>
            <a:ext cx="4572000" cy="818301"/>
          </a:xfrm>
          <a:prstGeom prst="rect">
            <a:avLst/>
          </a:prstGeom>
          <a:solidFill>
            <a:schemeClr val="bg1"/>
          </a:solidFill>
          <a:ln w="3810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89000"/>
              </a:lnSpc>
              <a:spcBef>
                <a:spcPct val="43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Information is leaked unknown to the high subject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436C364-054D-425C-9EB4-441A7D205247}"/>
              </a:ext>
            </a:extLst>
          </p:cNvPr>
          <p:cNvSpPr/>
          <p:nvPr/>
        </p:nvSpPr>
        <p:spPr>
          <a:xfrm>
            <a:off x="729050" y="1874542"/>
            <a:ext cx="4796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TS</a:t>
            </a:r>
            <a:endParaRPr lang="en-US" b="1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256D6EE-64BF-4855-97EB-84F3D16A4BAE}"/>
              </a:ext>
            </a:extLst>
          </p:cNvPr>
          <p:cNvSpPr/>
          <p:nvPr/>
        </p:nvSpPr>
        <p:spPr>
          <a:xfrm>
            <a:off x="879282" y="4766871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S</a:t>
            </a:r>
            <a:endParaRPr lang="en-US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13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Covert Channels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574800" y="4778375"/>
            <a:ext cx="1445909" cy="37260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 Subject</a:t>
            </a:r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5702300" y="1450975"/>
            <a:ext cx="2844800" cy="1219200"/>
          </a:xfrm>
          <a:prstGeom prst="roundRect">
            <a:avLst>
              <a:gd name="adj" fmla="val 12495"/>
            </a:avLst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TS Trojan Horse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Infected Subject</a:t>
            </a:r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3860800" y="2060575"/>
            <a:ext cx="182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1358900" y="1882775"/>
            <a:ext cx="1633460" cy="37260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TS Subject</a:t>
            </a:r>
          </a:p>
        </p:txBody>
      </p:sp>
      <p:sp>
        <p:nvSpPr>
          <p:cNvPr id="13" name="AutoShape 7"/>
          <p:cNvSpPr>
            <a:spLocks noChangeArrowheads="1"/>
          </p:cNvSpPr>
          <p:nvPr/>
        </p:nvSpPr>
        <p:spPr bwMode="auto">
          <a:xfrm>
            <a:off x="5778500" y="4384675"/>
            <a:ext cx="2844800" cy="1219200"/>
          </a:xfrm>
          <a:prstGeom prst="roundRect">
            <a:avLst>
              <a:gd name="adj" fmla="val 12495"/>
            </a:avLst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 Trojan Horse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Infected Subject</a:t>
            </a:r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>
            <a:off x="3937000" y="4994275"/>
            <a:ext cx="182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>
            <a:off x="7061200" y="2670175"/>
            <a:ext cx="0" cy="1701800"/>
          </a:xfrm>
          <a:prstGeom prst="line">
            <a:avLst/>
          </a:prstGeom>
          <a:noFill/>
          <a:ln w="50800">
            <a:pattFill prst="narHorz">
              <a:fgClr>
                <a:schemeClr val="tx1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</p:spPr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7419975" y="3101975"/>
            <a:ext cx="1619250" cy="6858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COVERT</a:t>
            </a:r>
          </a:p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CHANNEL</a:t>
            </a:r>
          </a:p>
        </p:txBody>
      </p:sp>
      <p:sp>
        <p:nvSpPr>
          <p:cNvPr id="17" name="Rectangle 11"/>
          <p:cNvSpPr txBox="1">
            <a:spLocks noChangeArrowheads="1"/>
          </p:cNvSpPr>
          <p:nvPr/>
        </p:nvSpPr>
        <p:spPr bwMode="auto">
          <a:xfrm>
            <a:off x="655064" y="3101974"/>
            <a:ext cx="4572000" cy="818301"/>
          </a:xfrm>
          <a:prstGeom prst="rect">
            <a:avLst/>
          </a:prstGeom>
          <a:solidFill>
            <a:schemeClr val="bg1"/>
          </a:solidFill>
          <a:ln w="3810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89000"/>
              </a:lnSpc>
              <a:spcBef>
                <a:spcPct val="43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Information is leaked unknown to the high subject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436C364-054D-425C-9EB4-441A7D205247}"/>
              </a:ext>
            </a:extLst>
          </p:cNvPr>
          <p:cNvSpPr/>
          <p:nvPr/>
        </p:nvSpPr>
        <p:spPr>
          <a:xfrm>
            <a:off x="729050" y="1874542"/>
            <a:ext cx="4796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TS</a:t>
            </a:r>
            <a:endParaRPr lang="en-US" b="1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256D6EE-64BF-4855-97EB-84F3D16A4BAE}"/>
              </a:ext>
            </a:extLst>
          </p:cNvPr>
          <p:cNvSpPr/>
          <p:nvPr/>
        </p:nvSpPr>
        <p:spPr>
          <a:xfrm>
            <a:off x="879282" y="4766871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S</a:t>
            </a:r>
            <a:endParaRPr lang="en-US" b="1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20E1B61-007F-4542-BFE2-0B01EE23960C}"/>
              </a:ext>
            </a:extLst>
          </p:cNvPr>
          <p:cNvSpPr/>
          <p:nvPr/>
        </p:nvSpPr>
        <p:spPr bwMode="auto">
          <a:xfrm>
            <a:off x="1009943" y="5661311"/>
            <a:ext cx="3456990" cy="980121"/>
          </a:xfrm>
          <a:prstGeom prst="rect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lang="en-US" dirty="0">
                <a:solidFill>
                  <a:srgbClr val="FF0000"/>
                </a:solidFill>
                <a:sym typeface="Wingdings"/>
              </a:rPr>
              <a:t>BLP rules prevent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overt leakage of information </a:t>
            </a:r>
            <a:r>
              <a:rPr lang="en-US" dirty="0">
                <a:solidFill>
                  <a:srgbClr val="FF0000"/>
                </a:solidFill>
              </a:rPr>
              <a:t>but cannot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address covert channels</a:t>
            </a:r>
          </a:p>
        </p:txBody>
      </p:sp>
    </p:spTree>
    <p:extLst>
      <p:ext uri="{BB962C8B-B14F-4D97-AF65-F5344CB8AC3E}">
        <p14:creationId xmlns:p14="http://schemas.microsoft.com/office/powerpoint/2010/main" val="40469361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14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Storage Channels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33085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marR="0" lvl="0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Also known as Resource Exhaustion Channels</a:t>
            </a:r>
          </a:p>
          <a:p>
            <a:pPr marL="482600" marR="0" lvl="0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Given 5GB pool of dynamically allocated memory</a:t>
            </a:r>
          </a:p>
          <a:p>
            <a:pPr marL="914400" marR="0" lvl="1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TS PROCESS (sender)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bit = 1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Þ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request 5GB of memory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bit = 0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Þ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request 0GB of memory</a:t>
            </a:r>
          </a:p>
          <a:p>
            <a:pPr marL="914400" marR="0" lvl="1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 PROCESS (receiver)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request 5GB of memory 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if allocated then bit =  0 otherwise bit = 1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15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Timing Channels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8" y="1330858"/>
            <a:ext cx="9487071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marR="0" lvl="0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Also known as Load Sensing Channels</a:t>
            </a:r>
          </a:p>
          <a:p>
            <a:pPr marL="482600" marR="0" lvl="0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Given a shared CPU</a:t>
            </a:r>
          </a:p>
          <a:p>
            <a:pPr marL="914400" marR="0" lvl="1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TS PROCESS (sender)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bit = 1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Þ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enter computation intensive loop 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bit = 0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Þ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go to sleep</a:t>
            </a:r>
          </a:p>
          <a:p>
            <a:pPr marL="914400" marR="0" lvl="1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 PROCESS (receiver)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perform a task with known computational requirement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if completed promptly then bit =  0 otherwise bit = 1</a:t>
            </a:r>
          </a:p>
          <a:p>
            <a:pPr marL="914400" marR="0" lvl="1" indent="-482600" algn="l" defTabSz="457200" rtl="0" eaLnBrk="1" fontAlgn="base" latinLnBrk="0" hangingPunct="1">
              <a:lnSpc>
                <a:spcPct val="98000"/>
              </a:lnSpc>
              <a:spcBef>
                <a:spcPct val="49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3308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Operational model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specify the decision function for the access decision triple or quad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chemeClr val="tx1"/>
                </a:solidFill>
                <a:ea typeface="ＭＳ Ｐゴシック" pitchFamily="34" charset="-128"/>
              </a:rPr>
              <a:t> Administrative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specify the model’s dynamics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 dynamics change the system state and modify the outcome of some access decision triple or quads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MAC 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AD26A75-55CD-4AA3-8956-0CBB72FA0D28}"/>
              </a:ext>
            </a:extLst>
          </p:cNvPr>
          <p:cNvSpPr/>
          <p:nvPr/>
        </p:nvSpPr>
        <p:spPr>
          <a:xfrm>
            <a:off x="5603518" y="3308745"/>
            <a:ext cx="2629549" cy="471092"/>
          </a:xfrm>
          <a:prstGeom prst="rect">
            <a:avLst/>
          </a:prstGeom>
        </p:spPr>
        <p:txBody>
          <a:bodyPr wrap="square" lIns="100777" tIns="50388" rIns="100777" bIns="50388">
            <a:spAutoFit/>
          </a:bodyPr>
          <a:lstStyle/>
          <a:p>
            <a:pPr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Calibri" panose="020F0502020204030204"/>
                <a:ea typeface="+mn-ea"/>
              </a:rPr>
              <a:t>Centralized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F20044F-D0E2-4CD4-AD1B-512C0DF34FED}"/>
              </a:ext>
            </a:extLst>
          </p:cNvPr>
          <p:cNvSpPr/>
          <p:nvPr/>
        </p:nvSpPr>
        <p:spPr>
          <a:xfrm>
            <a:off x="5488011" y="1330858"/>
            <a:ext cx="4397133" cy="471092"/>
          </a:xfrm>
          <a:prstGeom prst="rect">
            <a:avLst/>
          </a:prstGeom>
        </p:spPr>
        <p:txBody>
          <a:bodyPr wrap="square" lIns="100777" tIns="50388" rIns="100777" bIns="50388">
            <a:spAutoFit/>
          </a:bodyPr>
          <a:lstStyle/>
          <a:p>
            <a:pPr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Calibri" panose="020F0502020204030204"/>
                <a:ea typeface="+mn-ea"/>
              </a:rPr>
              <a:t>MAC</a:t>
            </a:r>
          </a:p>
        </p:txBody>
      </p:sp>
    </p:spTree>
    <p:extLst>
      <p:ext uri="{BB962C8B-B14F-4D97-AF65-F5344CB8AC3E}">
        <p14:creationId xmlns:p14="http://schemas.microsoft.com/office/powerpoint/2010/main" val="2707668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4398" y="6875359"/>
            <a:ext cx="4400464" cy="402483"/>
          </a:xfrm>
        </p:spPr>
        <p:txBody>
          <a:bodyPr/>
          <a:lstStyle/>
          <a:p>
            <a:pPr defTabSz="1007943" fontAlgn="auto" hangingPunc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</a:pPr>
            <a:r>
              <a:rPr lang="en-US" i="1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t>World-Leading Research with Real-World Impact!</a:t>
            </a:r>
            <a:endParaRPr lang="en-US" i="1" dirty="0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1007943" fontAlgn="auto">
              <a:spcBef>
                <a:spcPts val="0"/>
              </a:spcBef>
              <a:spcAft>
                <a:spcPts val="0"/>
              </a:spcAft>
            </a:pPr>
            <a:fld id="{CAB5F52E-1A2D-AF47-834F-5A302267C843}" type="slidenum">
              <a:rPr lang="en-US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pPr defTabSz="1007943" fontAlgn="auto">
                <a:spcBef>
                  <a:spcPts val="0"/>
                </a:spcBef>
                <a:spcAft>
                  <a:spcPts val="0"/>
                </a:spcAft>
              </a:pPr>
              <a:t>3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</a:endParaRPr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5287" y="6840993"/>
            <a:ext cx="2769111" cy="366716"/>
          </a:xfrm>
        </p:spPr>
        <p:txBody>
          <a:bodyPr/>
          <a:lstStyle/>
          <a:p>
            <a:pPr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3208" y="302761"/>
            <a:ext cx="5294542" cy="509516"/>
          </a:xfrm>
          <a:noFill/>
          <a:ln w="9525">
            <a:noFill/>
            <a:round/>
            <a:headEnd/>
            <a:tailEnd/>
          </a:ln>
        </p:spPr>
        <p:txBody>
          <a:bodyPr vert="horz" lIns="0" tIns="0" rIns="0" bIns="0" rtlCol="0" anchor="ctr">
            <a:noAutofit/>
          </a:bodyPr>
          <a:lstStyle/>
          <a:p>
            <a:pPr eaLnBrk="0">
              <a:defRPr/>
            </a:pPr>
            <a:r>
              <a:rPr lang="en-US" sz="3527" b="1" dirty="0"/>
              <a:t>MAC</a:t>
            </a:r>
            <a:endParaRPr lang="en-US" sz="3527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55257" y="743833"/>
            <a:ext cx="9014640" cy="5991742"/>
          </a:xfrm>
          <a:prstGeom prst="rect">
            <a:avLst/>
          </a:prstGeom>
        </p:spPr>
        <p:txBody>
          <a:bodyPr vert="horz" lIns="100796" tIns="50398" rIns="100796" bIns="50398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8989" indent="-188989" defTabSz="755957" fontAlgn="auto">
              <a:spcBef>
                <a:spcPts val="827"/>
              </a:spcBef>
              <a:spcAft>
                <a:spcPts val="0"/>
              </a:spcAft>
              <a:buSzPct val="90000"/>
              <a:buNone/>
              <a:defRPr/>
            </a:pPr>
            <a:r>
              <a:rPr lang="en-US" sz="3527" dirty="0">
                <a:solidFill>
                  <a:prstClr val="black"/>
                </a:solidFill>
                <a:latin typeface="Calibri" panose="020F0502020204030204"/>
                <a:ea typeface="ＭＳ Ｐゴシック" pitchFamily="34" charset="-128"/>
              </a:rPr>
              <a:t> </a:t>
            </a:r>
          </a:p>
          <a:p>
            <a:pPr marL="188989" indent="-188989" defTabSz="755957" fontAlgn="auto">
              <a:spcBef>
                <a:spcPts val="827"/>
              </a:spcBef>
              <a:spcAft>
                <a:spcPts val="0"/>
              </a:spcAft>
              <a:buSzPct val="90000"/>
              <a:buFont typeface="Wingdings" pitchFamily="2" charset="2"/>
              <a:buChar char="Ø"/>
              <a:defRPr/>
            </a:pPr>
            <a:r>
              <a:rPr lang="en-US" sz="3527" dirty="0">
                <a:solidFill>
                  <a:prstClr val="black"/>
                </a:solidFill>
                <a:latin typeface="Calibri" panose="020F0502020204030204"/>
                <a:ea typeface="ＭＳ Ｐゴシック" pitchFamily="34" charset="-128"/>
              </a:rPr>
              <a:t> Core concept:</a:t>
            </a:r>
          </a:p>
          <a:p>
            <a:pPr lvl="1" defTabSz="755957" fontAlgn="auto">
              <a:spcBef>
                <a:spcPts val="827"/>
              </a:spcBef>
              <a:spcAft>
                <a:spcPts val="0"/>
              </a:spcAft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227" dirty="0">
                <a:solidFill>
                  <a:prstClr val="black"/>
                </a:solidFill>
                <a:latin typeface="Calibri" panose="020F0502020204030204"/>
                <a:ea typeface="ＭＳ Ｐゴシック" pitchFamily="34" charset="-128"/>
              </a:rPr>
              <a:t> Extend control to copies via security labels </a:t>
            </a:r>
          </a:p>
          <a:p>
            <a:pPr marL="188989" indent="-188989" defTabSz="755957" fontAlgn="auto">
              <a:spcBef>
                <a:spcPts val="827"/>
              </a:spcBef>
              <a:spcAft>
                <a:spcPts val="0"/>
              </a:spcAft>
              <a:buSzPct val="90000"/>
              <a:buFont typeface="Wingdings" pitchFamily="2" charset="2"/>
              <a:buChar char="Ø"/>
              <a:defRPr/>
            </a:pPr>
            <a:r>
              <a:rPr lang="en-US" sz="3527" dirty="0">
                <a:solidFill>
                  <a:prstClr val="black"/>
                </a:solidFill>
                <a:latin typeface="Calibri" panose="020F0502020204030204"/>
                <a:ea typeface="ＭＳ Ｐゴシック" pitchFamily="34" charset="-128"/>
              </a:rPr>
              <a:t> Core drawback:</a:t>
            </a:r>
          </a:p>
          <a:p>
            <a:pPr lvl="1" defTabSz="755957" fontAlgn="auto">
              <a:spcBef>
                <a:spcPts val="827"/>
              </a:spcBef>
              <a:spcAft>
                <a:spcPts val="0"/>
              </a:spcAft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227" dirty="0">
                <a:solidFill>
                  <a:prstClr val="black"/>
                </a:solidFill>
                <a:latin typeface="Calibri" panose="020F0502020204030204"/>
                <a:ea typeface="ＭＳ Ｐゴシック" pitchFamily="34" charset="-128"/>
              </a:rPr>
              <a:t>	Covert/side channels bypass MAC</a:t>
            </a:r>
          </a:p>
          <a:p>
            <a:pPr lvl="1" defTabSz="755957" fontAlgn="auto">
              <a:spcBef>
                <a:spcPts val="827"/>
              </a:spcBef>
              <a:spcAft>
                <a:spcPts val="0"/>
              </a:spcAft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227" dirty="0">
                <a:solidFill>
                  <a:prstClr val="black"/>
                </a:solidFill>
                <a:latin typeface="Calibri" panose="020F0502020204030204"/>
                <a:ea typeface="ＭＳ Ｐゴシック" pitchFamily="34" charset="-128"/>
              </a:rPr>
              <a:t>	Inference not prevented</a:t>
            </a:r>
          </a:p>
          <a:p>
            <a:pPr lvl="1" defTabSz="755957" fontAlgn="auto">
              <a:spcBef>
                <a:spcPts val="827"/>
              </a:spcBef>
              <a:spcAft>
                <a:spcPts val="0"/>
              </a:spcAft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227" dirty="0">
                <a:solidFill>
                  <a:prstClr val="black"/>
                </a:solidFill>
                <a:latin typeface="Calibri" panose="020F0502020204030204"/>
                <a:ea typeface="ＭＳ Ｐゴシック" pitchFamily="34" charset="-128"/>
              </a:rPr>
              <a:t>	Too strict</a:t>
            </a:r>
          </a:p>
          <a:p>
            <a:pPr lvl="1" defTabSz="755957" fontAlgn="auto">
              <a:spcBef>
                <a:spcPts val="827"/>
              </a:spcBef>
              <a:spcAft>
                <a:spcPts val="0"/>
              </a:spcAft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227" dirty="0">
                <a:solidFill>
                  <a:prstClr val="black"/>
                </a:solidFill>
                <a:latin typeface="Calibri" panose="020F0502020204030204"/>
                <a:ea typeface="ＭＳ Ｐゴシック" pitchFamily="34" charset="-128"/>
              </a:rPr>
              <a:t>	Too reductionist</a:t>
            </a:r>
            <a:endParaRPr lang="en-US" sz="2786" dirty="0">
              <a:solidFill>
                <a:prstClr val="black"/>
              </a:solidFill>
              <a:latin typeface="Calibri" panose="020F0502020204030204"/>
              <a:ea typeface="ＭＳ Ｐゴシック" pitchFamily="34" charset="-128"/>
            </a:endParaRPr>
          </a:p>
          <a:p>
            <a:pPr marL="188989" indent="-188989" defTabSz="755957" fontAlgn="auto">
              <a:spcBef>
                <a:spcPts val="827"/>
              </a:spcBef>
              <a:spcAft>
                <a:spcPts val="0"/>
              </a:spcAft>
              <a:buSzPct val="90000"/>
              <a:buFont typeface="Wingdings" pitchFamily="2" charset="2"/>
              <a:buChar char="Ø"/>
              <a:defRPr/>
            </a:pPr>
            <a:r>
              <a:rPr lang="en-US" sz="3527" dirty="0">
                <a:solidFill>
                  <a:prstClr val="black"/>
                </a:solidFill>
                <a:latin typeface="Calibri" panose="020F0502020204030204"/>
                <a:ea typeface="ＭＳ Ｐゴシック" pitchFamily="34" charset="-128"/>
              </a:rPr>
              <a:t> Sophistication:</a:t>
            </a:r>
          </a:p>
          <a:p>
            <a:pPr lvl="1" defTabSz="755957" fontAlgn="auto">
              <a:spcBef>
                <a:spcPts val="827"/>
              </a:spcBef>
              <a:spcAft>
                <a:spcPts val="0"/>
              </a:spcAft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227" dirty="0">
                <a:solidFill>
                  <a:prstClr val="black"/>
                </a:solidFill>
                <a:latin typeface="Calibri" panose="020F0502020204030204"/>
                <a:ea typeface="ＭＳ Ｐゴシック" pitchFamily="34" charset="-128"/>
              </a:rPr>
              <a:t> Dynamic labels</a:t>
            </a:r>
          </a:p>
          <a:p>
            <a:pPr marL="188989" indent="-188989" defTabSz="755957" fontAlgn="auto">
              <a:spcBef>
                <a:spcPts val="827"/>
              </a:spcBef>
              <a:spcAft>
                <a:spcPts val="0"/>
              </a:spcAft>
              <a:buSzPct val="90000"/>
              <a:buNone/>
              <a:defRPr/>
            </a:pPr>
            <a:endParaRPr lang="en-US" sz="3527" dirty="0">
              <a:solidFill>
                <a:prstClr val="black"/>
              </a:solidFill>
              <a:latin typeface="Calibri" panose="020F0502020204030204"/>
              <a:ea typeface="ＭＳ Ｐゴシック" pitchFamily="34" charset="-128"/>
            </a:endParaRPr>
          </a:p>
          <a:p>
            <a:pPr marL="566968" lvl="1" indent="-188989" defTabSz="755957" fontAlgn="auto">
              <a:spcBef>
                <a:spcPts val="413"/>
              </a:spcBef>
              <a:spcAft>
                <a:spcPts val="0"/>
              </a:spcAft>
              <a:buSzPct val="90000"/>
              <a:buFont typeface="Wingdings" pitchFamily="2" charset="2"/>
              <a:buChar char="v"/>
              <a:defRPr/>
            </a:pPr>
            <a:endParaRPr lang="en-US" sz="3527" dirty="0">
              <a:solidFill>
                <a:prstClr val="black"/>
              </a:solidFill>
              <a:latin typeface="Calibri" panose="020F0502020204030204"/>
              <a:ea typeface="ＭＳ Ｐゴシック" pitchFamily="34" charset="-128"/>
            </a:endParaRPr>
          </a:p>
          <a:p>
            <a:pPr marL="566968" lvl="1" indent="-188989" defTabSz="755957" fontAlgn="auto">
              <a:spcBef>
                <a:spcPts val="413"/>
              </a:spcBef>
              <a:spcAft>
                <a:spcPts val="0"/>
              </a:spcAft>
              <a:buSzPct val="90000"/>
              <a:buFont typeface="Wingdings" pitchFamily="2" charset="2"/>
              <a:buChar char="§"/>
              <a:defRPr/>
            </a:pPr>
            <a:endParaRPr lang="en-US" sz="3527" dirty="0">
              <a:solidFill>
                <a:prstClr val="black"/>
              </a:solidFill>
              <a:latin typeface="Calibri" panose="020F0502020204030204"/>
              <a:ea typeface="ＭＳ Ｐゴシック" pitchFamily="34" charset="-128"/>
            </a:endParaRPr>
          </a:p>
          <a:p>
            <a:pPr marL="566968" lvl="1" indent="-188989" defTabSz="755957" fontAlgn="auto">
              <a:spcBef>
                <a:spcPts val="413"/>
              </a:spcBef>
              <a:spcAft>
                <a:spcPts val="0"/>
              </a:spcAft>
              <a:buSzPct val="90000"/>
              <a:buFont typeface="Wingdings" pitchFamily="2" charset="2"/>
              <a:buChar char="v"/>
              <a:defRPr/>
            </a:pPr>
            <a:endParaRPr lang="en-US" sz="1984" dirty="0">
              <a:solidFill>
                <a:prstClr val="black"/>
              </a:solidFill>
              <a:latin typeface="Calibri" panose="020F0502020204030204"/>
              <a:ea typeface="ＭＳ Ｐゴシック" pitchFamily="34" charset="-128"/>
            </a:endParaRPr>
          </a:p>
          <a:p>
            <a:pPr marL="566968" lvl="1" indent="-188989" defTabSz="755957" fontAlgn="auto">
              <a:spcBef>
                <a:spcPts val="413"/>
              </a:spcBef>
              <a:spcAft>
                <a:spcPts val="0"/>
              </a:spcAft>
              <a:buSzPct val="90000"/>
              <a:buFont typeface="Wingdings" pitchFamily="2" charset="2"/>
              <a:buChar char="v"/>
              <a:defRPr/>
            </a:pPr>
            <a:endParaRPr lang="en-US" sz="1984" dirty="0">
              <a:solidFill>
                <a:prstClr val="black"/>
              </a:solidFill>
              <a:latin typeface="Calibri" panose="020F0502020204030204"/>
              <a:ea typeface="ＭＳ Ｐゴシック" pitchFamily="34" charset="-128"/>
            </a:endParaRPr>
          </a:p>
          <a:p>
            <a:pPr marL="188989" indent="-188989" defTabSz="755957" fontAlgn="auto">
              <a:spcBef>
                <a:spcPts val="827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2646" dirty="0">
              <a:solidFill>
                <a:prstClr val="black"/>
              </a:solidFill>
              <a:latin typeface="Calibri" panose="020F0502020204030204"/>
              <a:ea typeface="ＭＳ Ｐゴシック" pitchFamily="34" charset="-128"/>
            </a:endParaRPr>
          </a:p>
          <a:p>
            <a:pPr marL="188989" indent="-188989" defTabSz="755957" fontAlgn="auto">
              <a:spcBef>
                <a:spcPts val="827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2646" dirty="0">
              <a:solidFill>
                <a:prstClr val="black"/>
              </a:solidFill>
              <a:latin typeface="Calibri" panose="020F0502020204030204"/>
              <a:ea typeface="ＭＳ Ｐゴシック" pitchFamily="34" charset="-128"/>
            </a:endParaRPr>
          </a:p>
          <a:p>
            <a:pPr marL="188989" indent="-188989" defTabSz="755957" fontAlgn="auto">
              <a:spcBef>
                <a:spcPts val="827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2646" dirty="0">
              <a:solidFill>
                <a:prstClr val="black"/>
              </a:solidFill>
              <a:latin typeface="Calibri" panose="020F0502020204030204"/>
              <a:ea typeface="ＭＳ Ｐゴシック" pitchFamily="34" charset="-128"/>
            </a:endParaRPr>
          </a:p>
          <a:p>
            <a:pPr marL="188989" indent="-188989" defTabSz="755957" fontAlgn="auto">
              <a:spcBef>
                <a:spcPts val="827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2646" dirty="0">
              <a:solidFill>
                <a:prstClr val="black"/>
              </a:solidFill>
              <a:latin typeface="Calibri" panose="020F0502020204030204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41722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Linear Lattice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5387544" y="4647000"/>
            <a:ext cx="1790554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Unclassified</a:t>
            </a: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5404376" y="3669100"/>
            <a:ext cx="1756891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Confidential</a:t>
            </a: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5773868" y="2703900"/>
            <a:ext cx="1017907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Secret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5483147" y="1675200"/>
            <a:ext cx="1599349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Top Secret</a:t>
            </a:r>
          </a:p>
        </p:txBody>
      </p:sp>
      <p:sp>
        <p:nvSpPr>
          <p:cNvPr id="13" name="Line 7"/>
          <p:cNvSpPr>
            <a:spLocks noChangeShapeType="1"/>
          </p:cNvSpPr>
          <p:nvPr/>
        </p:nvSpPr>
        <p:spPr bwMode="auto">
          <a:xfrm flipV="1">
            <a:off x="6282821" y="4075500"/>
            <a:ext cx="0" cy="5715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V="1">
            <a:off x="6282821" y="3148400"/>
            <a:ext cx="0" cy="520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 flipV="1">
            <a:off x="6282821" y="2081600"/>
            <a:ext cx="0" cy="673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7" name="Line 11"/>
          <p:cNvSpPr>
            <a:spLocks noChangeShapeType="1"/>
          </p:cNvSpPr>
          <p:nvPr/>
        </p:nvSpPr>
        <p:spPr bwMode="auto">
          <a:xfrm flipV="1">
            <a:off x="3798084" y="176092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3094104" y="5278458"/>
            <a:ext cx="1652697" cy="693908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>
                <a:solidFill>
                  <a:srgbClr val="000000"/>
                </a:solidFill>
              </a:rPr>
              <a:t>i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nformation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>
                <a:solidFill>
                  <a:srgbClr val="000000"/>
                </a:solidFill>
              </a:rPr>
              <a:t>flow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9" name="Rectangle 13"/>
          <p:cNvSpPr txBox="1">
            <a:spLocks noChangeArrowheads="1"/>
          </p:cNvSpPr>
          <p:nvPr/>
        </p:nvSpPr>
        <p:spPr bwMode="auto">
          <a:xfrm>
            <a:off x="5204496" y="6114739"/>
            <a:ext cx="2156649" cy="48462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square" lIns="63500" tIns="25400" rIns="63500" bIns="25400"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reflexive and transitive edges are implied</a:t>
            </a:r>
          </a:p>
        </p:txBody>
      </p:sp>
      <p:sp>
        <p:nvSpPr>
          <p:cNvPr id="21" name="Rectangle 12">
            <a:extLst>
              <a:ext uri="{FF2B5EF4-FFF2-40B4-BE49-F238E27FC236}">
                <a16:creationId xmlns:a16="http://schemas.microsoft.com/office/drawing/2014/main" id="{FF654788-B979-4893-A01A-6831F23CFF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7306" y="5256989"/>
            <a:ext cx="1785938" cy="8096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dominance</a:t>
            </a:r>
          </a:p>
          <a:p>
            <a:pPr marL="0" marR="0" lvl="0" indent="0" algn="ctr" defTabSz="457200" rtl="0" eaLnBrk="1" fontAlgn="base" latinLnBrk="0" hangingPunct="1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</a:t>
            </a:r>
          </a:p>
        </p:txBody>
      </p:sp>
      <p:sp>
        <p:nvSpPr>
          <p:cNvPr id="22" name="Line 13">
            <a:extLst>
              <a:ext uri="{FF2B5EF4-FFF2-40B4-BE49-F238E27FC236}">
                <a16:creationId xmlns:a16="http://schemas.microsoft.com/office/drawing/2014/main" id="{4723A2DA-7B7D-43A9-8C31-0A48A15F70A8}"/>
              </a:ext>
            </a:extLst>
          </p:cNvPr>
          <p:cNvSpPr>
            <a:spLocks noChangeShapeType="1"/>
          </p:cNvSpPr>
          <p:nvPr/>
        </p:nvSpPr>
        <p:spPr bwMode="auto">
          <a:xfrm>
            <a:off x="2238441" y="176092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Partial Order Lattice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4" name="Oval 3"/>
          <p:cNvSpPr>
            <a:spLocks noChangeArrowheads="1"/>
          </p:cNvSpPr>
          <p:nvPr/>
        </p:nvSpPr>
        <p:spPr bwMode="auto">
          <a:xfrm>
            <a:off x="5181600" y="9239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5" name="Oval 4"/>
          <p:cNvSpPr>
            <a:spLocks noChangeArrowheads="1"/>
          </p:cNvSpPr>
          <p:nvPr/>
        </p:nvSpPr>
        <p:spPr bwMode="auto">
          <a:xfrm>
            <a:off x="1346200" y="34639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6" name="Oval 5"/>
          <p:cNvSpPr>
            <a:spLocks noChangeArrowheads="1"/>
          </p:cNvSpPr>
          <p:nvPr/>
        </p:nvSpPr>
        <p:spPr bwMode="auto">
          <a:xfrm>
            <a:off x="2336800" y="34639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7" name="Oval 6"/>
          <p:cNvSpPr>
            <a:spLocks noChangeArrowheads="1"/>
          </p:cNvSpPr>
          <p:nvPr/>
        </p:nvSpPr>
        <p:spPr bwMode="auto">
          <a:xfrm>
            <a:off x="3505200" y="34639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8" name="Oval 7"/>
          <p:cNvSpPr>
            <a:spLocks noChangeArrowheads="1"/>
          </p:cNvSpPr>
          <p:nvPr/>
        </p:nvSpPr>
        <p:spPr bwMode="auto">
          <a:xfrm>
            <a:off x="4622800" y="34639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49" name="Oval 8"/>
          <p:cNvSpPr>
            <a:spLocks noChangeArrowheads="1"/>
          </p:cNvSpPr>
          <p:nvPr/>
        </p:nvSpPr>
        <p:spPr bwMode="auto">
          <a:xfrm>
            <a:off x="5892800" y="34639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0" name="Oval 9"/>
          <p:cNvSpPr>
            <a:spLocks noChangeArrowheads="1"/>
          </p:cNvSpPr>
          <p:nvPr/>
        </p:nvSpPr>
        <p:spPr bwMode="auto">
          <a:xfrm>
            <a:off x="6985000" y="34639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1" name="Oval 10"/>
          <p:cNvSpPr>
            <a:spLocks noChangeArrowheads="1"/>
          </p:cNvSpPr>
          <p:nvPr/>
        </p:nvSpPr>
        <p:spPr bwMode="auto">
          <a:xfrm>
            <a:off x="8051800" y="34639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2" name="Oval 11"/>
          <p:cNvSpPr>
            <a:spLocks noChangeArrowheads="1"/>
          </p:cNvSpPr>
          <p:nvPr/>
        </p:nvSpPr>
        <p:spPr bwMode="auto">
          <a:xfrm>
            <a:off x="9067800" y="34639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53" name="Rectangle 12"/>
          <p:cNvSpPr>
            <a:spLocks noChangeArrowheads="1"/>
          </p:cNvSpPr>
          <p:nvPr/>
        </p:nvSpPr>
        <p:spPr bwMode="auto">
          <a:xfrm>
            <a:off x="622300" y="2968625"/>
            <a:ext cx="7620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TS-W</a:t>
            </a:r>
          </a:p>
        </p:txBody>
      </p:sp>
      <p:sp>
        <p:nvSpPr>
          <p:cNvPr id="60" name="Oval 13"/>
          <p:cNvSpPr>
            <a:spLocks noChangeArrowheads="1"/>
          </p:cNvSpPr>
          <p:nvPr/>
        </p:nvSpPr>
        <p:spPr bwMode="auto">
          <a:xfrm>
            <a:off x="5029200" y="55213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61" name="Oval 14"/>
          <p:cNvSpPr>
            <a:spLocks noChangeArrowheads="1"/>
          </p:cNvSpPr>
          <p:nvPr/>
        </p:nvSpPr>
        <p:spPr bwMode="auto">
          <a:xfrm>
            <a:off x="5029200" y="60801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62" name="Oval 15"/>
          <p:cNvSpPr>
            <a:spLocks noChangeArrowheads="1"/>
          </p:cNvSpPr>
          <p:nvPr/>
        </p:nvSpPr>
        <p:spPr bwMode="auto">
          <a:xfrm>
            <a:off x="5029200" y="66643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63" name="Oval 16"/>
          <p:cNvSpPr>
            <a:spLocks noChangeArrowheads="1"/>
          </p:cNvSpPr>
          <p:nvPr/>
        </p:nvSpPr>
        <p:spPr bwMode="auto">
          <a:xfrm>
            <a:off x="1828800" y="44545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64" name="Oval 17"/>
          <p:cNvSpPr>
            <a:spLocks noChangeArrowheads="1"/>
          </p:cNvSpPr>
          <p:nvPr/>
        </p:nvSpPr>
        <p:spPr bwMode="auto">
          <a:xfrm>
            <a:off x="1422400" y="51403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65" name="Oval 18"/>
          <p:cNvSpPr>
            <a:spLocks noChangeArrowheads="1"/>
          </p:cNvSpPr>
          <p:nvPr/>
        </p:nvSpPr>
        <p:spPr bwMode="auto">
          <a:xfrm>
            <a:off x="3302000" y="48101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66" name="Oval 19"/>
          <p:cNvSpPr>
            <a:spLocks noChangeArrowheads="1"/>
          </p:cNvSpPr>
          <p:nvPr/>
        </p:nvSpPr>
        <p:spPr bwMode="auto">
          <a:xfrm>
            <a:off x="8763000" y="50895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67" name="Line 20"/>
          <p:cNvSpPr>
            <a:spLocks noChangeShapeType="1"/>
          </p:cNvSpPr>
          <p:nvPr/>
        </p:nvSpPr>
        <p:spPr bwMode="auto">
          <a:xfrm>
            <a:off x="5080000" y="5597525"/>
            <a:ext cx="0" cy="1117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68" name="Line 21"/>
          <p:cNvSpPr>
            <a:spLocks noChangeShapeType="1"/>
          </p:cNvSpPr>
          <p:nvPr/>
        </p:nvSpPr>
        <p:spPr bwMode="auto">
          <a:xfrm>
            <a:off x="1498600" y="5216525"/>
            <a:ext cx="3556000" cy="330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69" name="Line 22"/>
          <p:cNvSpPr>
            <a:spLocks noChangeShapeType="1"/>
          </p:cNvSpPr>
          <p:nvPr/>
        </p:nvSpPr>
        <p:spPr bwMode="auto">
          <a:xfrm flipV="1">
            <a:off x="5080000" y="5089525"/>
            <a:ext cx="3733800" cy="508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70" name="Line 23"/>
          <p:cNvSpPr>
            <a:spLocks noChangeShapeType="1"/>
          </p:cNvSpPr>
          <p:nvPr/>
        </p:nvSpPr>
        <p:spPr bwMode="auto">
          <a:xfrm flipH="1">
            <a:off x="1473200" y="4530725"/>
            <a:ext cx="431800" cy="60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71" name="Line 24"/>
          <p:cNvSpPr>
            <a:spLocks noChangeShapeType="1"/>
          </p:cNvSpPr>
          <p:nvPr/>
        </p:nvSpPr>
        <p:spPr bwMode="auto">
          <a:xfrm>
            <a:off x="3352800" y="4886325"/>
            <a:ext cx="1727200" cy="660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72" name="Line 25"/>
          <p:cNvSpPr>
            <a:spLocks noChangeShapeType="1"/>
          </p:cNvSpPr>
          <p:nvPr/>
        </p:nvSpPr>
        <p:spPr bwMode="auto">
          <a:xfrm>
            <a:off x="1930400" y="4505325"/>
            <a:ext cx="1397000" cy="330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73" name="Line 26"/>
          <p:cNvSpPr>
            <a:spLocks noChangeShapeType="1"/>
          </p:cNvSpPr>
          <p:nvPr/>
        </p:nvSpPr>
        <p:spPr bwMode="auto">
          <a:xfrm>
            <a:off x="1422400" y="3540125"/>
            <a:ext cx="25400" cy="1625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74" name="Line 27"/>
          <p:cNvSpPr>
            <a:spLocks noChangeShapeType="1"/>
          </p:cNvSpPr>
          <p:nvPr/>
        </p:nvSpPr>
        <p:spPr bwMode="auto">
          <a:xfrm flipH="1">
            <a:off x="8788400" y="3514725"/>
            <a:ext cx="355600" cy="1600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75" name="Oval 28"/>
          <p:cNvSpPr>
            <a:spLocks noChangeArrowheads="1"/>
          </p:cNvSpPr>
          <p:nvPr/>
        </p:nvSpPr>
        <p:spPr bwMode="auto">
          <a:xfrm>
            <a:off x="5105400" y="48355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76" name="Line 29"/>
          <p:cNvSpPr>
            <a:spLocks noChangeShapeType="1"/>
          </p:cNvSpPr>
          <p:nvPr/>
        </p:nvSpPr>
        <p:spPr bwMode="auto">
          <a:xfrm>
            <a:off x="1397000" y="3540125"/>
            <a:ext cx="3657600" cy="1295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77" name="Line 30"/>
          <p:cNvSpPr>
            <a:spLocks noChangeShapeType="1"/>
          </p:cNvSpPr>
          <p:nvPr/>
        </p:nvSpPr>
        <p:spPr bwMode="auto">
          <a:xfrm>
            <a:off x="2387600" y="3514725"/>
            <a:ext cx="2794000" cy="1346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78" name="Line 31"/>
          <p:cNvSpPr>
            <a:spLocks noChangeShapeType="1"/>
          </p:cNvSpPr>
          <p:nvPr/>
        </p:nvSpPr>
        <p:spPr bwMode="auto">
          <a:xfrm>
            <a:off x="3556000" y="3514725"/>
            <a:ext cx="1625600" cy="1346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79" name="Line 32"/>
          <p:cNvSpPr>
            <a:spLocks noChangeShapeType="1"/>
          </p:cNvSpPr>
          <p:nvPr/>
        </p:nvSpPr>
        <p:spPr bwMode="auto">
          <a:xfrm>
            <a:off x="4699000" y="3514725"/>
            <a:ext cx="431800" cy="1346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80" name="Line 33"/>
          <p:cNvSpPr>
            <a:spLocks noChangeShapeType="1"/>
          </p:cNvSpPr>
          <p:nvPr/>
        </p:nvSpPr>
        <p:spPr bwMode="auto">
          <a:xfrm flipH="1">
            <a:off x="5105400" y="3540125"/>
            <a:ext cx="863600" cy="1346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81" name="Line 34"/>
          <p:cNvSpPr>
            <a:spLocks noChangeShapeType="1"/>
          </p:cNvSpPr>
          <p:nvPr/>
        </p:nvSpPr>
        <p:spPr bwMode="auto">
          <a:xfrm flipH="1">
            <a:off x="5130800" y="3514725"/>
            <a:ext cx="1905000" cy="1346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82" name="Line 35"/>
          <p:cNvSpPr>
            <a:spLocks noChangeShapeType="1"/>
          </p:cNvSpPr>
          <p:nvPr/>
        </p:nvSpPr>
        <p:spPr bwMode="auto">
          <a:xfrm flipH="1">
            <a:off x="5130800" y="3540125"/>
            <a:ext cx="2971800" cy="1320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83" name="Line 36"/>
          <p:cNvSpPr>
            <a:spLocks noChangeShapeType="1"/>
          </p:cNvSpPr>
          <p:nvPr/>
        </p:nvSpPr>
        <p:spPr bwMode="auto">
          <a:xfrm flipH="1">
            <a:off x="5130800" y="3514725"/>
            <a:ext cx="3987800" cy="1371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84" name="Line 37"/>
          <p:cNvSpPr>
            <a:spLocks noChangeShapeType="1"/>
          </p:cNvSpPr>
          <p:nvPr/>
        </p:nvSpPr>
        <p:spPr bwMode="auto">
          <a:xfrm flipH="1">
            <a:off x="5054600" y="4911725"/>
            <a:ext cx="127000" cy="60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85" name="Oval 38"/>
          <p:cNvSpPr>
            <a:spLocks noChangeArrowheads="1"/>
          </p:cNvSpPr>
          <p:nvPr/>
        </p:nvSpPr>
        <p:spPr bwMode="auto">
          <a:xfrm>
            <a:off x="4140200" y="23209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86" name="Line 39"/>
          <p:cNvSpPr>
            <a:spLocks noChangeShapeType="1"/>
          </p:cNvSpPr>
          <p:nvPr/>
        </p:nvSpPr>
        <p:spPr bwMode="auto">
          <a:xfrm flipH="1">
            <a:off x="3530600" y="2371725"/>
            <a:ext cx="685800" cy="1092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87" name="Line 40"/>
          <p:cNvSpPr>
            <a:spLocks noChangeShapeType="1"/>
          </p:cNvSpPr>
          <p:nvPr/>
        </p:nvSpPr>
        <p:spPr bwMode="auto">
          <a:xfrm>
            <a:off x="4191000" y="2371725"/>
            <a:ext cx="457200" cy="1117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88" name="Oval 41"/>
          <p:cNvSpPr>
            <a:spLocks noChangeArrowheads="1"/>
          </p:cNvSpPr>
          <p:nvPr/>
        </p:nvSpPr>
        <p:spPr bwMode="auto">
          <a:xfrm>
            <a:off x="5384800" y="19653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89" name="Line 42"/>
          <p:cNvSpPr>
            <a:spLocks noChangeShapeType="1"/>
          </p:cNvSpPr>
          <p:nvPr/>
        </p:nvSpPr>
        <p:spPr bwMode="auto">
          <a:xfrm flipH="1">
            <a:off x="4648200" y="2041525"/>
            <a:ext cx="787400" cy="1447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90" name="Line 43"/>
          <p:cNvSpPr>
            <a:spLocks noChangeShapeType="1"/>
          </p:cNvSpPr>
          <p:nvPr/>
        </p:nvSpPr>
        <p:spPr bwMode="auto">
          <a:xfrm>
            <a:off x="5435600" y="2016125"/>
            <a:ext cx="482600" cy="1447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91" name="Oval 44"/>
          <p:cNvSpPr>
            <a:spLocks noChangeArrowheads="1"/>
          </p:cNvSpPr>
          <p:nvPr/>
        </p:nvSpPr>
        <p:spPr bwMode="auto">
          <a:xfrm>
            <a:off x="7366000" y="19907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92" name="Line 45"/>
          <p:cNvSpPr>
            <a:spLocks noChangeShapeType="1"/>
          </p:cNvSpPr>
          <p:nvPr/>
        </p:nvSpPr>
        <p:spPr bwMode="auto">
          <a:xfrm flipH="1">
            <a:off x="4622800" y="2041525"/>
            <a:ext cx="2794000" cy="1447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93" name="Line 46"/>
          <p:cNvSpPr>
            <a:spLocks noChangeShapeType="1"/>
          </p:cNvSpPr>
          <p:nvPr/>
        </p:nvSpPr>
        <p:spPr bwMode="auto">
          <a:xfrm>
            <a:off x="7442200" y="2016125"/>
            <a:ext cx="635000" cy="1473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94" name="Line 47"/>
          <p:cNvSpPr>
            <a:spLocks noChangeShapeType="1"/>
          </p:cNvSpPr>
          <p:nvPr/>
        </p:nvSpPr>
        <p:spPr bwMode="auto">
          <a:xfrm flipH="1">
            <a:off x="7010400" y="2016125"/>
            <a:ext cx="431800" cy="1447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95" name="Oval 48"/>
          <p:cNvSpPr>
            <a:spLocks noChangeArrowheads="1"/>
          </p:cNvSpPr>
          <p:nvPr/>
        </p:nvSpPr>
        <p:spPr bwMode="auto">
          <a:xfrm>
            <a:off x="3098800" y="17113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96" name="Line 49"/>
          <p:cNvSpPr>
            <a:spLocks noChangeShapeType="1"/>
          </p:cNvSpPr>
          <p:nvPr/>
        </p:nvSpPr>
        <p:spPr bwMode="auto">
          <a:xfrm flipH="1">
            <a:off x="2362200" y="1762125"/>
            <a:ext cx="812800" cy="1701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97" name="Line 50"/>
          <p:cNvSpPr>
            <a:spLocks noChangeShapeType="1"/>
          </p:cNvSpPr>
          <p:nvPr/>
        </p:nvSpPr>
        <p:spPr bwMode="auto">
          <a:xfrm>
            <a:off x="3149600" y="1762125"/>
            <a:ext cx="1016000" cy="584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98" name="Line 51"/>
          <p:cNvSpPr>
            <a:spLocks noChangeShapeType="1"/>
          </p:cNvSpPr>
          <p:nvPr/>
        </p:nvSpPr>
        <p:spPr bwMode="auto">
          <a:xfrm flipH="1">
            <a:off x="3098800" y="974725"/>
            <a:ext cx="2159000" cy="762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99" name="Line 52"/>
          <p:cNvSpPr>
            <a:spLocks noChangeShapeType="1"/>
          </p:cNvSpPr>
          <p:nvPr/>
        </p:nvSpPr>
        <p:spPr bwMode="auto">
          <a:xfrm>
            <a:off x="5257800" y="974725"/>
            <a:ext cx="152400" cy="1016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00" name="Line 53"/>
          <p:cNvSpPr>
            <a:spLocks noChangeShapeType="1"/>
          </p:cNvSpPr>
          <p:nvPr/>
        </p:nvSpPr>
        <p:spPr bwMode="auto">
          <a:xfrm>
            <a:off x="5232400" y="1000125"/>
            <a:ext cx="2184400" cy="965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01" name="Line 54"/>
          <p:cNvSpPr>
            <a:spLocks noChangeShapeType="1"/>
          </p:cNvSpPr>
          <p:nvPr/>
        </p:nvSpPr>
        <p:spPr bwMode="auto">
          <a:xfrm flipH="1">
            <a:off x="1574800" y="949325"/>
            <a:ext cx="3657600" cy="685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02" name="Line 55"/>
          <p:cNvSpPr>
            <a:spLocks noChangeShapeType="1"/>
          </p:cNvSpPr>
          <p:nvPr/>
        </p:nvSpPr>
        <p:spPr bwMode="auto">
          <a:xfrm>
            <a:off x="1625600" y="1660525"/>
            <a:ext cx="228600" cy="2794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03" name="Line 56"/>
          <p:cNvSpPr>
            <a:spLocks noChangeShapeType="1"/>
          </p:cNvSpPr>
          <p:nvPr/>
        </p:nvSpPr>
        <p:spPr bwMode="auto">
          <a:xfrm flipH="1">
            <a:off x="1219200" y="949325"/>
            <a:ext cx="4013200" cy="508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04" name="Line 57"/>
          <p:cNvSpPr>
            <a:spLocks noChangeShapeType="1"/>
          </p:cNvSpPr>
          <p:nvPr/>
        </p:nvSpPr>
        <p:spPr bwMode="auto">
          <a:xfrm>
            <a:off x="1270000" y="1508125"/>
            <a:ext cx="101600" cy="1955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05" name="Line 58"/>
          <p:cNvSpPr>
            <a:spLocks noChangeShapeType="1"/>
          </p:cNvSpPr>
          <p:nvPr/>
        </p:nvSpPr>
        <p:spPr bwMode="auto">
          <a:xfrm>
            <a:off x="5232400" y="949325"/>
            <a:ext cx="3937000" cy="762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06" name="Line 59"/>
          <p:cNvSpPr>
            <a:spLocks noChangeShapeType="1"/>
          </p:cNvSpPr>
          <p:nvPr/>
        </p:nvSpPr>
        <p:spPr bwMode="auto">
          <a:xfrm flipH="1">
            <a:off x="9118600" y="1762125"/>
            <a:ext cx="101600" cy="1701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07" name="Rectangle 60"/>
          <p:cNvSpPr>
            <a:spLocks noChangeArrowheads="1"/>
          </p:cNvSpPr>
          <p:nvPr/>
        </p:nvSpPr>
        <p:spPr bwMode="auto">
          <a:xfrm>
            <a:off x="825500" y="5356225"/>
            <a:ext cx="6223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S-W</a:t>
            </a:r>
          </a:p>
        </p:txBody>
      </p:sp>
      <p:sp>
        <p:nvSpPr>
          <p:cNvPr id="108" name="Rectangle 61"/>
          <p:cNvSpPr>
            <a:spLocks noChangeArrowheads="1"/>
          </p:cNvSpPr>
          <p:nvPr/>
        </p:nvSpPr>
        <p:spPr bwMode="auto">
          <a:xfrm>
            <a:off x="5422900" y="4873625"/>
            <a:ext cx="4699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TS</a:t>
            </a:r>
          </a:p>
        </p:txBody>
      </p:sp>
      <p:sp>
        <p:nvSpPr>
          <p:cNvPr id="109" name="Rectangle 62"/>
          <p:cNvSpPr>
            <a:spLocks noChangeArrowheads="1"/>
          </p:cNvSpPr>
          <p:nvPr/>
        </p:nvSpPr>
        <p:spPr bwMode="auto">
          <a:xfrm>
            <a:off x="5295900" y="5661025"/>
            <a:ext cx="3302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</a:t>
            </a:r>
          </a:p>
        </p:txBody>
      </p:sp>
      <p:sp>
        <p:nvSpPr>
          <p:cNvPr id="110" name="Rectangle 63"/>
          <p:cNvSpPr>
            <a:spLocks noChangeArrowheads="1"/>
          </p:cNvSpPr>
          <p:nvPr/>
        </p:nvSpPr>
        <p:spPr bwMode="auto">
          <a:xfrm>
            <a:off x="5295900" y="6067425"/>
            <a:ext cx="3429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</a:t>
            </a:r>
          </a:p>
        </p:txBody>
      </p:sp>
      <p:sp>
        <p:nvSpPr>
          <p:cNvPr id="111" name="Rectangle 64"/>
          <p:cNvSpPr>
            <a:spLocks noChangeArrowheads="1"/>
          </p:cNvSpPr>
          <p:nvPr/>
        </p:nvSpPr>
        <p:spPr bwMode="auto">
          <a:xfrm>
            <a:off x="5295900" y="6524625"/>
            <a:ext cx="3429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U</a:t>
            </a:r>
          </a:p>
        </p:txBody>
      </p:sp>
      <p:sp>
        <p:nvSpPr>
          <p:cNvPr id="112" name="Rectangle 65"/>
          <p:cNvSpPr>
            <a:spLocks noChangeArrowheads="1"/>
          </p:cNvSpPr>
          <p:nvPr/>
        </p:nvSpPr>
        <p:spPr bwMode="auto">
          <a:xfrm>
            <a:off x="2578100" y="4899025"/>
            <a:ext cx="5461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S-L</a:t>
            </a:r>
          </a:p>
        </p:txBody>
      </p:sp>
      <p:sp>
        <p:nvSpPr>
          <p:cNvPr id="113" name="Rectangle 66"/>
          <p:cNvSpPr>
            <a:spLocks noChangeArrowheads="1"/>
          </p:cNvSpPr>
          <p:nvPr/>
        </p:nvSpPr>
        <p:spPr bwMode="auto">
          <a:xfrm>
            <a:off x="2070100" y="4086225"/>
            <a:ext cx="7620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S-LW</a:t>
            </a:r>
          </a:p>
        </p:txBody>
      </p:sp>
      <p:sp>
        <p:nvSpPr>
          <p:cNvPr id="114" name="Rectangle 67"/>
          <p:cNvSpPr>
            <a:spLocks noChangeArrowheads="1"/>
          </p:cNvSpPr>
          <p:nvPr/>
        </p:nvSpPr>
        <p:spPr bwMode="auto">
          <a:xfrm>
            <a:off x="8420100" y="5305425"/>
            <a:ext cx="5715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S-A</a:t>
            </a:r>
          </a:p>
        </p:txBody>
      </p:sp>
      <p:sp>
        <p:nvSpPr>
          <p:cNvPr id="115" name="Rectangle 68"/>
          <p:cNvSpPr>
            <a:spLocks noChangeArrowheads="1"/>
          </p:cNvSpPr>
          <p:nvPr/>
        </p:nvSpPr>
        <p:spPr bwMode="auto">
          <a:xfrm>
            <a:off x="1803400" y="2943225"/>
            <a:ext cx="6985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r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TS-X</a:t>
            </a:r>
          </a:p>
        </p:txBody>
      </p:sp>
      <p:sp>
        <p:nvSpPr>
          <p:cNvPr id="116" name="Rectangle 69"/>
          <p:cNvSpPr>
            <a:spLocks noChangeArrowheads="1"/>
          </p:cNvSpPr>
          <p:nvPr/>
        </p:nvSpPr>
        <p:spPr bwMode="auto">
          <a:xfrm>
            <a:off x="2755900" y="3324225"/>
            <a:ext cx="6858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r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TS-L</a:t>
            </a:r>
          </a:p>
        </p:txBody>
      </p:sp>
      <p:sp>
        <p:nvSpPr>
          <p:cNvPr id="117" name="Line 70"/>
          <p:cNvSpPr>
            <a:spLocks noChangeShapeType="1"/>
          </p:cNvSpPr>
          <p:nvPr/>
        </p:nvSpPr>
        <p:spPr bwMode="auto">
          <a:xfrm flipH="1">
            <a:off x="3327400" y="3540125"/>
            <a:ext cx="228600" cy="1295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18" name="Rectangle 71"/>
          <p:cNvSpPr>
            <a:spLocks noChangeArrowheads="1"/>
          </p:cNvSpPr>
          <p:nvPr/>
        </p:nvSpPr>
        <p:spPr bwMode="auto">
          <a:xfrm>
            <a:off x="3898900" y="3400425"/>
            <a:ext cx="7112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r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TS-K</a:t>
            </a:r>
          </a:p>
        </p:txBody>
      </p:sp>
      <p:sp>
        <p:nvSpPr>
          <p:cNvPr id="119" name="Rectangle 72"/>
          <p:cNvSpPr>
            <a:spLocks noChangeArrowheads="1"/>
          </p:cNvSpPr>
          <p:nvPr/>
        </p:nvSpPr>
        <p:spPr bwMode="auto">
          <a:xfrm>
            <a:off x="5130800" y="3375025"/>
            <a:ext cx="6985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r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TS-Y</a:t>
            </a:r>
          </a:p>
        </p:txBody>
      </p:sp>
      <p:sp>
        <p:nvSpPr>
          <p:cNvPr id="120" name="Rectangle 73"/>
          <p:cNvSpPr>
            <a:spLocks noChangeArrowheads="1"/>
          </p:cNvSpPr>
          <p:nvPr/>
        </p:nvSpPr>
        <p:spPr bwMode="auto">
          <a:xfrm>
            <a:off x="5829300" y="3222625"/>
            <a:ext cx="10414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r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    TS-Q</a:t>
            </a:r>
          </a:p>
        </p:txBody>
      </p:sp>
      <p:sp>
        <p:nvSpPr>
          <p:cNvPr id="121" name="Rectangle 74"/>
          <p:cNvSpPr>
            <a:spLocks noChangeArrowheads="1"/>
          </p:cNvSpPr>
          <p:nvPr/>
        </p:nvSpPr>
        <p:spPr bwMode="auto">
          <a:xfrm>
            <a:off x="7327900" y="3222625"/>
            <a:ext cx="6858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r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TS-Z</a:t>
            </a:r>
          </a:p>
        </p:txBody>
      </p:sp>
      <p:sp>
        <p:nvSpPr>
          <p:cNvPr id="122" name="Rectangle 75"/>
          <p:cNvSpPr>
            <a:spLocks noChangeArrowheads="1"/>
          </p:cNvSpPr>
          <p:nvPr/>
        </p:nvSpPr>
        <p:spPr bwMode="auto">
          <a:xfrm>
            <a:off x="8280400" y="3121025"/>
            <a:ext cx="6985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r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TS-X</a:t>
            </a:r>
          </a:p>
        </p:txBody>
      </p:sp>
      <p:sp>
        <p:nvSpPr>
          <p:cNvPr id="123" name="Rectangle 76"/>
          <p:cNvSpPr>
            <a:spLocks noChangeArrowheads="1"/>
          </p:cNvSpPr>
          <p:nvPr/>
        </p:nvSpPr>
        <p:spPr bwMode="auto">
          <a:xfrm>
            <a:off x="3175000" y="2308225"/>
            <a:ext cx="8509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r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TS-KL</a:t>
            </a:r>
          </a:p>
        </p:txBody>
      </p:sp>
      <p:sp>
        <p:nvSpPr>
          <p:cNvPr id="124" name="Rectangle 77"/>
          <p:cNvSpPr>
            <a:spLocks noChangeArrowheads="1"/>
          </p:cNvSpPr>
          <p:nvPr/>
        </p:nvSpPr>
        <p:spPr bwMode="auto">
          <a:xfrm>
            <a:off x="3530600" y="1597025"/>
            <a:ext cx="10033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r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TS-KLX</a:t>
            </a:r>
          </a:p>
        </p:txBody>
      </p:sp>
      <p:sp>
        <p:nvSpPr>
          <p:cNvPr id="125" name="Rectangle 78"/>
          <p:cNvSpPr>
            <a:spLocks noChangeArrowheads="1"/>
          </p:cNvSpPr>
          <p:nvPr/>
        </p:nvSpPr>
        <p:spPr bwMode="auto">
          <a:xfrm>
            <a:off x="5575300" y="1800225"/>
            <a:ext cx="8636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r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TS-KY</a:t>
            </a:r>
          </a:p>
        </p:txBody>
      </p:sp>
      <p:sp>
        <p:nvSpPr>
          <p:cNvPr id="126" name="Rectangle 79"/>
          <p:cNvSpPr>
            <a:spLocks noChangeArrowheads="1"/>
          </p:cNvSpPr>
          <p:nvPr/>
        </p:nvSpPr>
        <p:spPr bwMode="auto">
          <a:xfrm>
            <a:off x="7518400" y="1774825"/>
            <a:ext cx="10287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r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TS-KQZ</a:t>
            </a:r>
          </a:p>
        </p:txBody>
      </p:sp>
      <p:sp>
        <p:nvSpPr>
          <p:cNvPr id="127" name="Rectangle 80"/>
          <p:cNvSpPr>
            <a:spLocks noChangeArrowheads="1"/>
          </p:cNvSpPr>
          <p:nvPr/>
        </p:nvSpPr>
        <p:spPr bwMode="auto">
          <a:xfrm>
            <a:off x="6229350" y="742950"/>
            <a:ext cx="18542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r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TS-AKLQWXYZ</a:t>
            </a:r>
          </a:p>
        </p:txBody>
      </p:sp>
      <p:sp>
        <p:nvSpPr>
          <p:cNvPr id="12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2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130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31" name="Rectangle 13">
            <a:extLst>
              <a:ext uri="{FF2B5EF4-FFF2-40B4-BE49-F238E27FC236}">
                <a16:creationId xmlns:a16="http://schemas.microsoft.com/office/drawing/2014/main" id="{7B60D3DF-AC21-41AB-A5CF-EAE4343020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0438" y="5892295"/>
            <a:ext cx="3556000" cy="701346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square" lIns="63500" tIns="25400" rIns="63500" bIns="25400"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lang="en-US" sz="2400" dirty="0">
                <a:solidFill>
                  <a:srgbClr val="FF0000"/>
                </a:solidFill>
              </a:rPr>
              <a:t>i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ncomparable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labels have no information flow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Bell-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LaPadula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 (BLP) Rules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2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World-Leading Research with Real-World Impact!</a:t>
            </a:r>
          </a:p>
        </p:txBody>
      </p:sp>
      <p:sp>
        <p:nvSpPr>
          <p:cNvPr id="130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2" name="Group 141"/>
          <p:cNvGrpSpPr/>
          <p:nvPr/>
        </p:nvGrpSpPr>
        <p:grpSpPr>
          <a:xfrm>
            <a:off x="5683250" y="1571625"/>
            <a:ext cx="1973263" cy="3390900"/>
            <a:chOff x="5683250" y="1571625"/>
            <a:chExt cx="1973263" cy="3390900"/>
          </a:xfrm>
        </p:grpSpPr>
        <p:sp>
          <p:nvSpPr>
            <p:cNvPr id="131" name="Rectangle 3"/>
            <p:cNvSpPr>
              <a:spLocks noChangeArrowheads="1"/>
            </p:cNvSpPr>
            <p:nvPr/>
          </p:nvSpPr>
          <p:spPr bwMode="auto">
            <a:xfrm>
              <a:off x="5683250" y="4543425"/>
              <a:ext cx="1973263" cy="41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63500" tIns="25400" rIns="63500" bIns="25400">
              <a:spAutoFit/>
            </a:bodyPr>
            <a:lstStyle/>
            <a:p>
              <a:pPr marL="0" marR="0" lvl="0" indent="0" algn="l" defTabSz="457200" rtl="0" eaLnBrk="1" fontAlgn="base" latinLnBrk="0" hangingPunct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Unclassified</a:t>
              </a:r>
            </a:p>
          </p:txBody>
        </p:sp>
        <p:sp>
          <p:nvSpPr>
            <p:cNvPr id="132" name="Rectangle 4"/>
            <p:cNvSpPr>
              <a:spLocks noChangeArrowheads="1"/>
            </p:cNvSpPr>
            <p:nvPr/>
          </p:nvSpPr>
          <p:spPr bwMode="auto">
            <a:xfrm>
              <a:off x="5683250" y="3565525"/>
              <a:ext cx="1936750" cy="41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63500" tIns="25400" rIns="63500" bIns="25400">
              <a:spAutoFit/>
            </a:bodyPr>
            <a:lstStyle/>
            <a:p>
              <a:pPr marL="0" marR="0" lvl="0" indent="0" algn="l" defTabSz="457200" rtl="0" eaLnBrk="1" fontAlgn="base" latinLnBrk="0" hangingPunct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Confidential</a:t>
              </a:r>
            </a:p>
          </p:txBody>
        </p:sp>
        <p:sp>
          <p:nvSpPr>
            <p:cNvPr id="133" name="Rectangle 5"/>
            <p:cNvSpPr>
              <a:spLocks noChangeArrowheads="1"/>
            </p:cNvSpPr>
            <p:nvPr/>
          </p:nvSpPr>
          <p:spPr bwMode="auto">
            <a:xfrm>
              <a:off x="6111875" y="2600325"/>
              <a:ext cx="1111250" cy="41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63500" tIns="25400" rIns="63500" bIns="25400">
              <a:spAutoFit/>
            </a:bodyPr>
            <a:lstStyle/>
            <a:p>
              <a:pPr marL="0" marR="0" lvl="0" indent="0" algn="ctr" defTabSz="457200" rtl="0" eaLnBrk="1" fontAlgn="base" latinLnBrk="0" hangingPunct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Secret</a:t>
              </a:r>
            </a:p>
          </p:txBody>
        </p:sp>
        <p:sp>
          <p:nvSpPr>
            <p:cNvPr id="134" name="Rectangle 6"/>
            <p:cNvSpPr>
              <a:spLocks noChangeArrowheads="1"/>
            </p:cNvSpPr>
            <p:nvPr/>
          </p:nvSpPr>
          <p:spPr bwMode="auto">
            <a:xfrm>
              <a:off x="5797550" y="1571625"/>
              <a:ext cx="1752600" cy="41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63500" tIns="25400" rIns="63500" bIns="25400">
              <a:spAutoFit/>
            </a:bodyPr>
            <a:lstStyle/>
            <a:p>
              <a:pPr marL="0" marR="0" lvl="0" indent="0" algn="ctr" defTabSz="457200" rtl="0" eaLnBrk="1" fontAlgn="base" latinLnBrk="0" hangingPunct="1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Top Secret</a:t>
              </a:r>
            </a:p>
          </p:txBody>
        </p:sp>
        <p:sp>
          <p:nvSpPr>
            <p:cNvPr id="135" name="Line 7"/>
            <p:cNvSpPr>
              <a:spLocks noChangeShapeType="1"/>
            </p:cNvSpPr>
            <p:nvPr/>
          </p:nvSpPr>
          <p:spPr bwMode="auto">
            <a:xfrm flipV="1">
              <a:off x="6673850" y="3971925"/>
              <a:ext cx="0" cy="5715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136" name="Line 8"/>
            <p:cNvSpPr>
              <a:spLocks noChangeShapeType="1"/>
            </p:cNvSpPr>
            <p:nvPr/>
          </p:nvSpPr>
          <p:spPr bwMode="auto">
            <a:xfrm flipV="1">
              <a:off x="6673850" y="3044825"/>
              <a:ext cx="0" cy="5207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137" name="Line 9"/>
            <p:cNvSpPr>
              <a:spLocks noChangeShapeType="1"/>
            </p:cNvSpPr>
            <p:nvPr/>
          </p:nvSpPr>
          <p:spPr bwMode="auto">
            <a:xfrm flipV="1">
              <a:off x="6673850" y="1978025"/>
              <a:ext cx="0" cy="6731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endParaRPr>
            </a:p>
          </p:txBody>
        </p:sp>
      </p:grpSp>
      <p:sp>
        <p:nvSpPr>
          <p:cNvPr id="138" name="Line 10"/>
          <p:cNvSpPr>
            <a:spLocks noChangeShapeType="1"/>
          </p:cNvSpPr>
          <p:nvPr/>
        </p:nvSpPr>
        <p:spPr bwMode="auto">
          <a:xfrm flipV="1">
            <a:off x="4197350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39" name="Rectangle 11"/>
          <p:cNvSpPr>
            <a:spLocks noChangeArrowheads="1"/>
          </p:cNvSpPr>
          <p:nvPr/>
        </p:nvSpPr>
        <p:spPr bwMode="auto">
          <a:xfrm>
            <a:off x="3600450" y="5191125"/>
            <a:ext cx="1412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can-flow</a:t>
            </a:r>
          </a:p>
        </p:txBody>
      </p:sp>
      <p:sp>
        <p:nvSpPr>
          <p:cNvPr id="140" name="Rectangle 12"/>
          <p:cNvSpPr>
            <a:spLocks noChangeArrowheads="1"/>
          </p:cNvSpPr>
          <p:nvPr/>
        </p:nvSpPr>
        <p:spPr bwMode="auto">
          <a:xfrm>
            <a:off x="1590675" y="5191125"/>
            <a:ext cx="1785938" cy="8096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dominance</a:t>
            </a:r>
          </a:p>
          <a:p>
            <a:pPr marL="0" marR="0" lvl="0" indent="0" algn="ctr" defTabSz="457200" rtl="0" eaLnBrk="1" fontAlgn="base" latinLnBrk="0" hangingPunct="1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pitchFamily="34" charset="-128"/>
                <a:cs typeface="+mn-cs"/>
              </a:rPr>
              <a:t></a:t>
            </a:r>
          </a:p>
        </p:txBody>
      </p:sp>
      <p:sp>
        <p:nvSpPr>
          <p:cNvPr id="141" name="Line 13"/>
          <p:cNvSpPr>
            <a:spLocks noChangeShapeType="1"/>
          </p:cNvSpPr>
          <p:nvPr/>
        </p:nvSpPr>
        <p:spPr bwMode="auto">
          <a:xfrm>
            <a:off x="2520950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" name="Rectangle 15">
            <a:extLst>
              <a:ext uri="{FF2B5EF4-FFF2-40B4-BE49-F238E27FC236}">
                <a16:creationId xmlns:a16="http://schemas.microsoft.com/office/drawing/2014/main" id="{8B89ADBF-226F-43A6-90C5-0C30C98C85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8627" y="5759502"/>
            <a:ext cx="4846537" cy="919226"/>
          </a:xfrm>
          <a:prstGeom prst="rect">
            <a:avLst/>
          </a:prstGeom>
          <a:noFill/>
          <a:ln w="50800">
            <a:solidFill>
              <a:srgbClr val="C00000"/>
            </a:solidFill>
            <a:miter lim="800000"/>
            <a:headEnd/>
            <a:tailEnd/>
          </a:ln>
        </p:spPr>
        <p:txBody>
          <a:bodyPr wrap="squar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Users, Subjects and Objects are labelled</a:t>
            </a:r>
          </a:p>
          <a:p>
            <a:pPr marL="0" marR="0" lvl="0" indent="0" algn="ctr" defTabSz="457200" rtl="0" eaLnBrk="1" fontAlgn="base" latinLnBrk="0" hangingPunct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srgbClr val="FF0000"/>
                </a:solidFill>
              </a:rPr>
              <a:t>A user can create subjects down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  <a:p>
            <a:pPr marL="0" marR="0" lvl="0" indent="0" algn="ctr" defTabSz="457200" rtl="0" eaLnBrk="1" fontAlgn="base" latinLnBrk="0" hangingPunct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srgbClr val="FF0000"/>
                </a:solidFill>
              </a:rPr>
              <a:t>A subject can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Read down </a:t>
            </a:r>
            <a:r>
              <a:rPr lang="en-US" sz="2000" dirty="0">
                <a:solidFill>
                  <a:srgbClr val="FF0000"/>
                </a:solidFill>
              </a:rPr>
              <a:t>Write up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/>
              <a:t>Trojan Horse Vulnerability of DAC 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5800725" y="2124075"/>
            <a:ext cx="1701800" cy="9652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lnSpc>
                <a:spcPct val="100000"/>
              </a:lnSpc>
            </a:pPr>
            <a:r>
              <a:rPr lang="en-US" sz="2400"/>
              <a:t>File F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8264525" y="2124075"/>
            <a:ext cx="876300" cy="860172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342900" indent="-342900">
              <a:lnSpc>
                <a:spcPct val="88000"/>
              </a:lnSpc>
              <a:spcBef>
                <a:spcPct val="43000"/>
              </a:spcBef>
            </a:pPr>
            <a:r>
              <a:rPr lang="en-US" sz="2400" dirty="0"/>
              <a:t>A:r</a:t>
            </a:r>
          </a:p>
          <a:p>
            <a:pPr marL="342900" indent="-342900">
              <a:lnSpc>
                <a:spcPct val="88000"/>
              </a:lnSpc>
              <a:spcBef>
                <a:spcPct val="43000"/>
              </a:spcBef>
            </a:pPr>
            <a:endParaRPr lang="en-US" sz="2400" dirty="0"/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5851525" y="3952875"/>
            <a:ext cx="1701800" cy="9652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lnSpc>
                <a:spcPct val="100000"/>
              </a:lnSpc>
            </a:pPr>
            <a:r>
              <a:rPr lang="en-US" sz="2400"/>
              <a:t>File G</a:t>
            </a:r>
          </a:p>
        </p:txBody>
      </p:sp>
      <p:sp>
        <p:nvSpPr>
          <p:cNvPr id="17" name="Rectangle 6"/>
          <p:cNvSpPr>
            <a:spLocks noChangeArrowheads="1"/>
          </p:cNvSpPr>
          <p:nvPr/>
        </p:nvSpPr>
        <p:spPr bwMode="auto">
          <a:xfrm>
            <a:off x="8239125" y="3952875"/>
            <a:ext cx="914400" cy="900113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342900" indent="-342900">
              <a:lnSpc>
                <a:spcPct val="88000"/>
              </a:lnSpc>
              <a:spcBef>
                <a:spcPct val="43000"/>
              </a:spcBef>
            </a:pPr>
            <a:r>
              <a:rPr lang="en-US" sz="2400"/>
              <a:t>B:r</a:t>
            </a:r>
          </a:p>
          <a:p>
            <a:pPr marL="342900" indent="-342900">
              <a:lnSpc>
                <a:spcPct val="88000"/>
              </a:lnSpc>
              <a:spcBef>
                <a:spcPct val="43000"/>
              </a:spcBef>
            </a:pPr>
            <a:r>
              <a:rPr lang="en-US" sz="2400"/>
              <a:t>A:w</a:t>
            </a:r>
          </a:p>
        </p:txBody>
      </p:sp>
      <p:sp>
        <p:nvSpPr>
          <p:cNvPr id="18" name="Rectangle 7"/>
          <p:cNvSpPr txBox="1">
            <a:spLocks noChangeArrowheads="1"/>
          </p:cNvSpPr>
          <p:nvPr/>
        </p:nvSpPr>
        <p:spPr bwMode="auto">
          <a:xfrm>
            <a:off x="971550" y="5565775"/>
            <a:ext cx="7931149" cy="482183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45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User B can read contents of file F copied to file G</a:t>
            </a:r>
          </a:p>
        </p:txBody>
      </p: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8251825" y="1514475"/>
            <a:ext cx="754063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 dirty="0"/>
              <a:t>ACL</a:t>
            </a:r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1292225" y="1590675"/>
            <a:ext cx="1052211" cy="37260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 dirty="0"/>
              <a:t>User A</a:t>
            </a:r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1749425" y="2670175"/>
            <a:ext cx="2806700" cy="13716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482600" indent="-482600">
              <a:lnSpc>
                <a:spcPct val="88000"/>
              </a:lnSpc>
              <a:spcBef>
                <a:spcPct val="42000"/>
              </a:spcBef>
            </a:pPr>
            <a:r>
              <a:rPr lang="en-US" sz="2400"/>
              <a:t>Program Goodies</a:t>
            </a:r>
          </a:p>
          <a:p>
            <a:pPr marL="482600" indent="-482600">
              <a:lnSpc>
                <a:spcPct val="88000"/>
              </a:lnSpc>
              <a:spcBef>
                <a:spcPct val="42000"/>
              </a:spcBef>
            </a:pPr>
            <a:endParaRPr lang="en-US" sz="2400"/>
          </a:p>
          <a:p>
            <a:pPr marL="482600" indent="-482600" eaLnBrk="1">
              <a:lnSpc>
                <a:spcPct val="88000"/>
              </a:lnSpc>
              <a:spcBef>
                <a:spcPct val="42000"/>
              </a:spcBef>
            </a:pPr>
            <a:endParaRPr lang="en-US" sz="2400"/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2473325" y="3609975"/>
            <a:ext cx="2057400" cy="4445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4000"/>
              </a:lnSpc>
            </a:pPr>
            <a:r>
              <a:rPr lang="en-US" sz="2400"/>
              <a:t>Trojan Horse</a:t>
            </a:r>
          </a:p>
        </p:txBody>
      </p:sp>
      <p:sp>
        <p:nvSpPr>
          <p:cNvPr id="23" name="Line 12"/>
          <p:cNvSpPr>
            <a:spLocks noChangeShapeType="1"/>
          </p:cNvSpPr>
          <p:nvPr/>
        </p:nvSpPr>
        <p:spPr bwMode="auto">
          <a:xfrm>
            <a:off x="2828925" y="2073275"/>
            <a:ext cx="558800" cy="558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3273425" y="1920875"/>
            <a:ext cx="1433513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executes</a:t>
            </a:r>
          </a:p>
        </p:txBody>
      </p:sp>
      <p:sp>
        <p:nvSpPr>
          <p:cNvPr id="25" name="Line 14"/>
          <p:cNvSpPr>
            <a:spLocks noChangeShapeType="1"/>
          </p:cNvSpPr>
          <p:nvPr/>
        </p:nvSpPr>
        <p:spPr bwMode="auto">
          <a:xfrm flipH="1">
            <a:off x="4581525" y="2682875"/>
            <a:ext cx="1193800" cy="1016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" name="Line 15"/>
          <p:cNvSpPr>
            <a:spLocks noChangeShapeType="1"/>
          </p:cNvSpPr>
          <p:nvPr/>
        </p:nvSpPr>
        <p:spPr bwMode="auto">
          <a:xfrm>
            <a:off x="4581525" y="3876675"/>
            <a:ext cx="1244600" cy="635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4746625" y="2454275"/>
            <a:ext cx="771525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read</a:t>
            </a:r>
          </a:p>
        </p:txBody>
      </p:sp>
      <p:sp>
        <p:nvSpPr>
          <p:cNvPr id="28" name="Rectangle 17"/>
          <p:cNvSpPr>
            <a:spLocks noChangeArrowheads="1"/>
          </p:cNvSpPr>
          <p:nvPr/>
        </p:nvSpPr>
        <p:spPr bwMode="auto">
          <a:xfrm>
            <a:off x="4645025" y="4486275"/>
            <a:ext cx="838200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write</a:t>
            </a:r>
          </a:p>
        </p:txBody>
      </p:sp>
    </p:spTree>
    <p:extLst>
      <p:ext uri="{BB962C8B-B14F-4D97-AF65-F5344CB8AC3E}">
        <p14:creationId xmlns:p14="http://schemas.microsoft.com/office/powerpoint/2010/main" val="22781024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/>
              <a:t>Trojan Horse Vulnerability Eliminated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5800725" y="2124075"/>
            <a:ext cx="1701800" cy="9652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lnSpc>
                <a:spcPct val="100000"/>
              </a:lnSpc>
            </a:pPr>
            <a:r>
              <a:rPr lang="en-US" sz="2400"/>
              <a:t>File F</a:t>
            </a: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5851525" y="3952875"/>
            <a:ext cx="1701800" cy="9652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lnSpc>
                <a:spcPct val="100000"/>
              </a:lnSpc>
            </a:pPr>
            <a:r>
              <a:rPr lang="en-US" sz="2400"/>
              <a:t>File G</a:t>
            </a:r>
          </a:p>
        </p:txBody>
      </p:sp>
      <p:sp>
        <p:nvSpPr>
          <p:cNvPr id="18" name="Rectangle 7"/>
          <p:cNvSpPr txBox="1">
            <a:spLocks noChangeArrowheads="1"/>
          </p:cNvSpPr>
          <p:nvPr/>
        </p:nvSpPr>
        <p:spPr bwMode="auto">
          <a:xfrm>
            <a:off x="971550" y="5565775"/>
            <a:ext cx="7931149" cy="482183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45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User B can read contents of file F copied to file G</a:t>
            </a:r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1292225" y="1590675"/>
            <a:ext cx="1052211" cy="37260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 dirty="0"/>
              <a:t>User A</a:t>
            </a:r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1749425" y="2670175"/>
            <a:ext cx="2806700" cy="13716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482600" indent="-482600">
              <a:lnSpc>
                <a:spcPct val="88000"/>
              </a:lnSpc>
              <a:spcBef>
                <a:spcPct val="42000"/>
              </a:spcBef>
            </a:pPr>
            <a:r>
              <a:rPr lang="en-US" sz="2400"/>
              <a:t>Program Goodies</a:t>
            </a:r>
          </a:p>
          <a:p>
            <a:pPr marL="482600" indent="-482600">
              <a:lnSpc>
                <a:spcPct val="88000"/>
              </a:lnSpc>
              <a:spcBef>
                <a:spcPct val="42000"/>
              </a:spcBef>
            </a:pPr>
            <a:endParaRPr lang="en-US" sz="2400"/>
          </a:p>
          <a:p>
            <a:pPr marL="482600" indent="-482600" eaLnBrk="1">
              <a:lnSpc>
                <a:spcPct val="88000"/>
              </a:lnSpc>
              <a:spcBef>
                <a:spcPct val="42000"/>
              </a:spcBef>
            </a:pPr>
            <a:endParaRPr lang="en-US" sz="2400"/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2473325" y="3609975"/>
            <a:ext cx="2057400" cy="4445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4000"/>
              </a:lnSpc>
            </a:pPr>
            <a:r>
              <a:rPr lang="en-US" sz="2400"/>
              <a:t>Trojan Horse</a:t>
            </a:r>
          </a:p>
        </p:txBody>
      </p:sp>
      <p:sp>
        <p:nvSpPr>
          <p:cNvPr id="23" name="Line 12"/>
          <p:cNvSpPr>
            <a:spLocks noChangeShapeType="1"/>
          </p:cNvSpPr>
          <p:nvPr/>
        </p:nvSpPr>
        <p:spPr bwMode="auto">
          <a:xfrm>
            <a:off x="2828925" y="2073275"/>
            <a:ext cx="558800" cy="558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3273425" y="1920875"/>
            <a:ext cx="1433513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executes</a:t>
            </a:r>
          </a:p>
        </p:txBody>
      </p:sp>
      <p:sp>
        <p:nvSpPr>
          <p:cNvPr id="25" name="Line 14"/>
          <p:cNvSpPr>
            <a:spLocks noChangeShapeType="1"/>
          </p:cNvSpPr>
          <p:nvPr/>
        </p:nvSpPr>
        <p:spPr bwMode="auto">
          <a:xfrm flipH="1">
            <a:off x="4581525" y="2682875"/>
            <a:ext cx="1193800" cy="1016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" name="Line 15"/>
          <p:cNvSpPr>
            <a:spLocks noChangeShapeType="1"/>
          </p:cNvSpPr>
          <p:nvPr/>
        </p:nvSpPr>
        <p:spPr bwMode="auto">
          <a:xfrm>
            <a:off x="4581525" y="3876675"/>
            <a:ext cx="1244600" cy="635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4746625" y="2454275"/>
            <a:ext cx="771525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read</a:t>
            </a:r>
          </a:p>
        </p:txBody>
      </p:sp>
      <p:sp>
        <p:nvSpPr>
          <p:cNvPr id="28" name="Rectangle 17"/>
          <p:cNvSpPr>
            <a:spLocks noChangeArrowheads="1"/>
          </p:cNvSpPr>
          <p:nvPr/>
        </p:nvSpPr>
        <p:spPr bwMode="auto">
          <a:xfrm>
            <a:off x="4645025" y="4486275"/>
            <a:ext cx="838200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write</a:t>
            </a:r>
          </a:p>
        </p:txBody>
      </p:sp>
      <p:sp>
        <p:nvSpPr>
          <p:cNvPr id="29" name="Rectangle 15">
            <a:extLst>
              <a:ext uri="{FF2B5EF4-FFF2-40B4-BE49-F238E27FC236}">
                <a16:creationId xmlns:a16="http://schemas.microsoft.com/office/drawing/2014/main" id="{61ECC883-37AF-4B3F-9E35-F4655AEAE1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5931" y="861572"/>
            <a:ext cx="2477294" cy="340606"/>
          </a:xfrm>
          <a:prstGeom prst="rect">
            <a:avLst/>
          </a:prstGeom>
          <a:noFill/>
          <a:ln w="50800">
            <a:solidFill>
              <a:srgbClr val="C00000"/>
            </a:solidFill>
            <a:miter lim="800000"/>
            <a:headEnd/>
            <a:tailEnd/>
          </a:ln>
        </p:spPr>
        <p:txBody>
          <a:bodyPr wrap="squar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Only 2 labels: TS, 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D1F37E9-71C8-40FE-AB68-80039A188EB7}"/>
              </a:ext>
            </a:extLst>
          </p:cNvPr>
          <p:cNvSpPr/>
          <p:nvPr/>
        </p:nvSpPr>
        <p:spPr>
          <a:xfrm>
            <a:off x="6960728" y="2682875"/>
            <a:ext cx="4796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TS</a:t>
            </a:r>
            <a:endParaRPr lang="en-US" b="1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05F7475-0569-4CE9-92CC-8A5C9353601C}"/>
              </a:ext>
            </a:extLst>
          </p:cNvPr>
          <p:cNvSpPr/>
          <p:nvPr/>
        </p:nvSpPr>
        <p:spPr>
          <a:xfrm>
            <a:off x="7080269" y="4568770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S</a:t>
            </a:r>
            <a:endParaRPr lang="en-US" b="1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89EE4AB-8047-4D6F-BB34-1C84F7D1A7BC}"/>
              </a:ext>
            </a:extLst>
          </p:cNvPr>
          <p:cNvSpPr/>
          <p:nvPr/>
        </p:nvSpPr>
        <p:spPr>
          <a:xfrm>
            <a:off x="834928" y="1590675"/>
            <a:ext cx="4796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TS</a:t>
            </a:r>
            <a:endParaRPr lang="en-US" b="1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69BD5A1-45FC-4B0E-A964-A0F8A999FDF7}"/>
              </a:ext>
            </a:extLst>
          </p:cNvPr>
          <p:cNvSpPr/>
          <p:nvPr/>
        </p:nvSpPr>
        <p:spPr>
          <a:xfrm>
            <a:off x="1227137" y="5070991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S</a:t>
            </a:r>
            <a:endParaRPr lang="en-US" b="1" dirty="0"/>
          </a:p>
        </p:txBody>
      </p:sp>
      <p:sp>
        <p:nvSpPr>
          <p:cNvPr id="33" name="Rectangle 7">
            <a:extLst>
              <a:ext uri="{FF2B5EF4-FFF2-40B4-BE49-F238E27FC236}">
                <a16:creationId xmlns:a16="http://schemas.microsoft.com/office/drawing/2014/main" id="{333466CB-A298-4D6A-A3CC-F716E48E5E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72232" y="3161175"/>
            <a:ext cx="1860934" cy="1036181"/>
          </a:xfrm>
          <a:prstGeom prst="rect">
            <a:avLst/>
          </a:prstGeom>
          <a:solidFill>
            <a:schemeClr val="bg1"/>
          </a:solidFill>
          <a:ln w="50800">
            <a:noFill/>
            <a:miter lim="800000"/>
            <a:headEnd/>
            <a:tailEnd/>
          </a:ln>
          <a:effectLst>
            <a:outerShdw dist="107763" dir="2700000" sx="1000" sy="1000" algn="ctr" rotWithShape="0">
              <a:schemeClr val="bg2"/>
            </a:outerShdw>
          </a:effectLst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45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Every subject of B has Label S and can read File G but cannot read File F</a:t>
            </a:r>
          </a:p>
        </p:txBody>
      </p:sp>
      <p:sp>
        <p:nvSpPr>
          <p:cNvPr id="34" name="Rectangle 7">
            <a:extLst>
              <a:ext uri="{FF2B5EF4-FFF2-40B4-BE49-F238E27FC236}">
                <a16:creationId xmlns:a16="http://schemas.microsoft.com/office/drawing/2014/main" id="{F92BA077-A034-49F4-8C89-8B7E19F673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270" y="2867882"/>
            <a:ext cx="1421421" cy="789960"/>
          </a:xfrm>
          <a:prstGeom prst="rect">
            <a:avLst/>
          </a:prstGeom>
          <a:solidFill>
            <a:schemeClr val="bg1"/>
          </a:solidFill>
          <a:ln w="50800">
            <a:noFill/>
            <a:miter lim="800000"/>
            <a:headEnd/>
            <a:tailEnd/>
          </a:ln>
          <a:effectLst>
            <a:outerShdw dist="107763" dir="2700000" sx="1000" sy="1000" algn="ctr" rotWithShape="0">
              <a:schemeClr val="bg2"/>
            </a:outerShdw>
          </a:effectLst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45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Each subject of </a:t>
            </a:r>
            <a:r>
              <a:rPr lang="en-US" sz="1600" kern="0" dirty="0">
                <a:solidFill>
                  <a:srgbClr val="C00000"/>
                </a:solidFill>
                <a:ea typeface="ＭＳ Ｐゴシック" charset="-128"/>
                <a:cs typeface="ＭＳ Ｐゴシック" charset="-128"/>
              </a:rPr>
              <a:t>A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has Label TS or S</a:t>
            </a:r>
          </a:p>
        </p:txBody>
      </p:sp>
      <p:sp>
        <p:nvSpPr>
          <p:cNvPr id="35" name="Rectangle 8">
            <a:extLst>
              <a:ext uri="{FF2B5EF4-FFF2-40B4-BE49-F238E27FC236}">
                <a16:creationId xmlns:a16="http://schemas.microsoft.com/office/drawing/2014/main" id="{B2C5DE9B-977A-4C0B-9494-54BB11AC06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1825" y="1514475"/>
            <a:ext cx="727763" cy="37260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 dirty="0"/>
              <a:t>ACL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51E288-F203-4F97-B40C-8FC506A0C019}"/>
              </a:ext>
            </a:extLst>
          </p:cNvPr>
          <p:cNvSpPr txBox="1"/>
          <p:nvPr/>
        </p:nvSpPr>
        <p:spPr>
          <a:xfrm>
            <a:off x="8315092" y="1271322"/>
            <a:ext cx="5950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solidFill>
                  <a:srgbClr val="C00000"/>
                </a:solidFill>
              </a:rPr>
              <a:t>X</a:t>
            </a:r>
          </a:p>
        </p:txBody>
      </p:sp>
      <p:sp>
        <p:nvSpPr>
          <p:cNvPr id="36" name="Rectangle 8">
            <a:extLst>
              <a:ext uri="{FF2B5EF4-FFF2-40B4-BE49-F238E27FC236}">
                <a16:creationId xmlns:a16="http://schemas.microsoft.com/office/drawing/2014/main" id="{C0657683-F375-44AC-9B6C-0DFD1FB8F2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1825" y="2014987"/>
            <a:ext cx="1578189" cy="37260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 dirty="0"/>
              <a:t>BLP Rules</a:t>
            </a:r>
          </a:p>
        </p:txBody>
      </p:sp>
    </p:spTree>
    <p:extLst>
      <p:ext uri="{BB962C8B-B14F-4D97-AF65-F5344CB8AC3E}">
        <p14:creationId xmlns:p14="http://schemas.microsoft.com/office/powerpoint/2010/main" val="10218407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/>
              <a:t>Trojan Horse Vulnerability Eliminated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5800725" y="2124075"/>
            <a:ext cx="1701800" cy="9652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lnSpc>
                <a:spcPct val="100000"/>
              </a:lnSpc>
            </a:pPr>
            <a:r>
              <a:rPr lang="en-US" sz="2400"/>
              <a:t>File F</a:t>
            </a: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5851525" y="3952875"/>
            <a:ext cx="1701800" cy="9652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lnSpc>
                <a:spcPct val="100000"/>
              </a:lnSpc>
            </a:pPr>
            <a:r>
              <a:rPr lang="en-US" sz="2400"/>
              <a:t>File G</a:t>
            </a:r>
          </a:p>
        </p:txBody>
      </p:sp>
      <p:sp>
        <p:nvSpPr>
          <p:cNvPr id="18" name="Rectangle 7"/>
          <p:cNvSpPr txBox="1">
            <a:spLocks noChangeArrowheads="1"/>
          </p:cNvSpPr>
          <p:nvPr/>
        </p:nvSpPr>
        <p:spPr bwMode="auto">
          <a:xfrm>
            <a:off x="971550" y="5565775"/>
            <a:ext cx="7931149" cy="482183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45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User B can read contents of file F copied to file G</a:t>
            </a:r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1292225" y="1590675"/>
            <a:ext cx="1052211" cy="37260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 dirty="0"/>
              <a:t>User A</a:t>
            </a:r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1749425" y="2670175"/>
            <a:ext cx="2806700" cy="13716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482600" indent="-482600">
              <a:lnSpc>
                <a:spcPct val="88000"/>
              </a:lnSpc>
              <a:spcBef>
                <a:spcPct val="42000"/>
              </a:spcBef>
            </a:pPr>
            <a:r>
              <a:rPr lang="en-US" sz="2400"/>
              <a:t>Program Goodies</a:t>
            </a:r>
          </a:p>
          <a:p>
            <a:pPr marL="482600" indent="-482600">
              <a:lnSpc>
                <a:spcPct val="88000"/>
              </a:lnSpc>
              <a:spcBef>
                <a:spcPct val="42000"/>
              </a:spcBef>
            </a:pPr>
            <a:endParaRPr lang="en-US" sz="2400"/>
          </a:p>
          <a:p>
            <a:pPr marL="482600" indent="-482600" eaLnBrk="1">
              <a:lnSpc>
                <a:spcPct val="88000"/>
              </a:lnSpc>
              <a:spcBef>
                <a:spcPct val="42000"/>
              </a:spcBef>
            </a:pPr>
            <a:endParaRPr lang="en-US" sz="2400"/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2473325" y="3609975"/>
            <a:ext cx="2057400" cy="4445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4000"/>
              </a:lnSpc>
            </a:pPr>
            <a:r>
              <a:rPr lang="en-US" sz="2400"/>
              <a:t>Trojan Horse</a:t>
            </a:r>
          </a:p>
        </p:txBody>
      </p:sp>
      <p:sp>
        <p:nvSpPr>
          <p:cNvPr id="23" name="Line 12"/>
          <p:cNvSpPr>
            <a:spLocks noChangeShapeType="1"/>
          </p:cNvSpPr>
          <p:nvPr/>
        </p:nvSpPr>
        <p:spPr bwMode="auto">
          <a:xfrm>
            <a:off x="2828925" y="2073275"/>
            <a:ext cx="558800" cy="558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3273425" y="1920875"/>
            <a:ext cx="1433513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executes</a:t>
            </a:r>
          </a:p>
        </p:txBody>
      </p:sp>
      <p:sp>
        <p:nvSpPr>
          <p:cNvPr id="25" name="Line 14"/>
          <p:cNvSpPr>
            <a:spLocks noChangeShapeType="1"/>
          </p:cNvSpPr>
          <p:nvPr/>
        </p:nvSpPr>
        <p:spPr bwMode="auto">
          <a:xfrm flipH="1">
            <a:off x="4581525" y="2682875"/>
            <a:ext cx="1193800" cy="1016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" name="Line 15"/>
          <p:cNvSpPr>
            <a:spLocks noChangeShapeType="1"/>
          </p:cNvSpPr>
          <p:nvPr/>
        </p:nvSpPr>
        <p:spPr bwMode="auto">
          <a:xfrm>
            <a:off x="4581525" y="3876675"/>
            <a:ext cx="1244600" cy="635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4746625" y="2454275"/>
            <a:ext cx="771525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read</a:t>
            </a:r>
          </a:p>
        </p:txBody>
      </p:sp>
      <p:sp>
        <p:nvSpPr>
          <p:cNvPr id="28" name="Rectangle 17"/>
          <p:cNvSpPr>
            <a:spLocks noChangeArrowheads="1"/>
          </p:cNvSpPr>
          <p:nvPr/>
        </p:nvSpPr>
        <p:spPr bwMode="auto">
          <a:xfrm>
            <a:off x="4645025" y="4486275"/>
            <a:ext cx="838200" cy="3683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write</a:t>
            </a:r>
          </a:p>
        </p:txBody>
      </p:sp>
      <p:sp>
        <p:nvSpPr>
          <p:cNvPr id="29" name="Rectangle 15">
            <a:extLst>
              <a:ext uri="{FF2B5EF4-FFF2-40B4-BE49-F238E27FC236}">
                <a16:creationId xmlns:a16="http://schemas.microsoft.com/office/drawing/2014/main" id="{61ECC883-37AF-4B3F-9E35-F4655AEAE1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5931" y="861572"/>
            <a:ext cx="2477294" cy="340606"/>
          </a:xfrm>
          <a:prstGeom prst="rect">
            <a:avLst/>
          </a:prstGeom>
          <a:noFill/>
          <a:ln w="50800">
            <a:solidFill>
              <a:srgbClr val="C00000"/>
            </a:solidFill>
            <a:miter lim="800000"/>
            <a:headEnd/>
            <a:tailEnd/>
          </a:ln>
        </p:spPr>
        <p:txBody>
          <a:bodyPr wrap="square" lIns="63500" tIns="25400" rIns="63500" bIns="2540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Only 2 labels: TS, 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D1F37E9-71C8-40FE-AB68-80039A188EB7}"/>
              </a:ext>
            </a:extLst>
          </p:cNvPr>
          <p:cNvSpPr/>
          <p:nvPr/>
        </p:nvSpPr>
        <p:spPr>
          <a:xfrm>
            <a:off x="6960728" y="2682875"/>
            <a:ext cx="4796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TS</a:t>
            </a:r>
            <a:endParaRPr lang="en-US" b="1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05F7475-0569-4CE9-92CC-8A5C9353601C}"/>
              </a:ext>
            </a:extLst>
          </p:cNvPr>
          <p:cNvSpPr/>
          <p:nvPr/>
        </p:nvSpPr>
        <p:spPr>
          <a:xfrm>
            <a:off x="7080269" y="4568770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S</a:t>
            </a:r>
            <a:endParaRPr lang="en-US" b="1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89EE4AB-8047-4D6F-BB34-1C84F7D1A7BC}"/>
              </a:ext>
            </a:extLst>
          </p:cNvPr>
          <p:cNvSpPr/>
          <p:nvPr/>
        </p:nvSpPr>
        <p:spPr>
          <a:xfrm>
            <a:off x="834928" y="1590675"/>
            <a:ext cx="4796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TS</a:t>
            </a:r>
            <a:endParaRPr lang="en-US" b="1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69BD5A1-45FC-4B0E-A964-A0F8A999FDF7}"/>
              </a:ext>
            </a:extLst>
          </p:cNvPr>
          <p:cNvSpPr/>
          <p:nvPr/>
        </p:nvSpPr>
        <p:spPr>
          <a:xfrm>
            <a:off x="1227137" y="5070991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S</a:t>
            </a:r>
            <a:endParaRPr lang="en-US" b="1" dirty="0"/>
          </a:p>
        </p:txBody>
      </p:sp>
      <p:sp>
        <p:nvSpPr>
          <p:cNvPr id="34" name="Rectangle 7">
            <a:extLst>
              <a:ext uri="{FF2B5EF4-FFF2-40B4-BE49-F238E27FC236}">
                <a16:creationId xmlns:a16="http://schemas.microsoft.com/office/drawing/2014/main" id="{F92BA077-A034-49F4-8C89-8B7E19F673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270" y="2867882"/>
            <a:ext cx="1421421" cy="789960"/>
          </a:xfrm>
          <a:prstGeom prst="rect">
            <a:avLst/>
          </a:prstGeom>
          <a:solidFill>
            <a:schemeClr val="bg1"/>
          </a:solidFill>
          <a:ln w="50800">
            <a:noFill/>
            <a:miter lim="800000"/>
            <a:headEnd/>
            <a:tailEnd/>
          </a:ln>
          <a:effectLst>
            <a:outerShdw dist="107763" dir="2700000" sx="1000" sy="1000" algn="ctr" rotWithShape="0">
              <a:schemeClr val="bg2"/>
            </a:outerShdw>
          </a:effectLst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45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Each subject of </a:t>
            </a:r>
            <a:r>
              <a:rPr lang="en-US" sz="1600" kern="0" dirty="0">
                <a:solidFill>
                  <a:srgbClr val="C00000"/>
                </a:solidFill>
                <a:ea typeface="ＭＳ Ｐゴシック" charset="-128"/>
                <a:cs typeface="ＭＳ Ｐゴシック" charset="-128"/>
              </a:rPr>
              <a:t>A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has Label TS or S</a:t>
            </a:r>
          </a:p>
        </p:txBody>
      </p:sp>
      <p:sp>
        <p:nvSpPr>
          <p:cNvPr id="35" name="Rectangle 8">
            <a:extLst>
              <a:ext uri="{FF2B5EF4-FFF2-40B4-BE49-F238E27FC236}">
                <a16:creationId xmlns:a16="http://schemas.microsoft.com/office/drawing/2014/main" id="{B2C5DE9B-977A-4C0B-9494-54BB11AC06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1825" y="1514475"/>
            <a:ext cx="727763" cy="37260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 dirty="0"/>
              <a:t>ACL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51E288-F203-4F97-B40C-8FC506A0C019}"/>
              </a:ext>
            </a:extLst>
          </p:cNvPr>
          <p:cNvSpPr txBox="1"/>
          <p:nvPr/>
        </p:nvSpPr>
        <p:spPr>
          <a:xfrm>
            <a:off x="8315092" y="1271322"/>
            <a:ext cx="5950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solidFill>
                  <a:srgbClr val="C00000"/>
                </a:solidFill>
              </a:rPr>
              <a:t>X</a:t>
            </a:r>
          </a:p>
        </p:txBody>
      </p:sp>
      <p:sp>
        <p:nvSpPr>
          <p:cNvPr id="36" name="Rectangle 8">
            <a:extLst>
              <a:ext uri="{FF2B5EF4-FFF2-40B4-BE49-F238E27FC236}">
                <a16:creationId xmlns:a16="http://schemas.microsoft.com/office/drawing/2014/main" id="{C0657683-F375-44AC-9B6C-0DFD1FB8F2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1825" y="2014987"/>
            <a:ext cx="1578189" cy="37260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 dirty="0"/>
              <a:t>BLP Rules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FB70C98-8298-443B-A20D-71FDD037965D}"/>
              </a:ext>
            </a:extLst>
          </p:cNvPr>
          <p:cNvSpPr/>
          <p:nvPr/>
        </p:nvSpPr>
        <p:spPr>
          <a:xfrm>
            <a:off x="2601946" y="2287676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S</a:t>
            </a:r>
            <a:endParaRPr lang="en-US" b="1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692EF3A-547D-43A5-A976-95A91CFE6AE2}"/>
              </a:ext>
            </a:extLst>
          </p:cNvPr>
          <p:cNvSpPr txBox="1"/>
          <p:nvPr/>
        </p:nvSpPr>
        <p:spPr>
          <a:xfrm>
            <a:off x="4877254" y="2280372"/>
            <a:ext cx="5261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C00000"/>
                </a:solidFill>
              </a:rPr>
              <a:t>X</a:t>
            </a:r>
          </a:p>
        </p:txBody>
      </p:sp>
      <p:sp>
        <p:nvSpPr>
          <p:cNvPr id="39" name="Rectangle 7">
            <a:extLst>
              <a:ext uri="{FF2B5EF4-FFF2-40B4-BE49-F238E27FC236}">
                <a16:creationId xmlns:a16="http://schemas.microsoft.com/office/drawing/2014/main" id="{B29E62BB-5F1E-4884-9989-119D329861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72232" y="3161175"/>
            <a:ext cx="1860934" cy="1036181"/>
          </a:xfrm>
          <a:prstGeom prst="rect">
            <a:avLst/>
          </a:prstGeom>
          <a:solidFill>
            <a:schemeClr val="bg1"/>
          </a:solidFill>
          <a:ln w="50800">
            <a:noFill/>
            <a:miter lim="800000"/>
            <a:headEnd/>
            <a:tailEnd/>
          </a:ln>
          <a:effectLst>
            <a:outerShdw dist="107763" dir="2700000" sx="1000" sy="1000" algn="ctr" rotWithShape="0">
              <a:schemeClr val="bg2"/>
            </a:outerShdw>
          </a:effectLst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45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Every subject of B has Label S and can read File G but cannot read File F</a:t>
            </a:r>
          </a:p>
        </p:txBody>
      </p:sp>
    </p:spTree>
    <p:extLst>
      <p:ext uri="{BB962C8B-B14F-4D97-AF65-F5344CB8AC3E}">
        <p14:creationId xmlns:p14="http://schemas.microsoft.com/office/powerpoint/2010/main" val="528953943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2018.03.06" id="{5733BD8E-F99F-4212-A1AD-F4FC5E1A7E9E}" vid="{A7AF9A3A-02CA-46E0-AD92-27A1093FEDAF}"/>
    </a:ext>
  </a:ext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12161</TotalTime>
  <Words>709</Words>
  <Application>Microsoft Office PowerPoint</Application>
  <PresentationFormat>Custom</PresentationFormat>
  <Paragraphs>274</Paragraphs>
  <Slides>15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15</vt:i4>
      </vt:variant>
    </vt:vector>
  </HeadingPairs>
  <TitlesOfParts>
    <vt:vector size="30" baseType="lpstr">
      <vt:lpstr>ＭＳ Ｐゴシック</vt:lpstr>
      <vt:lpstr>Arial</vt:lpstr>
      <vt:lpstr>Bitstream Charter</vt:lpstr>
      <vt:lpstr>Calibri</vt:lpstr>
      <vt:lpstr>Calibri Light</vt:lpstr>
      <vt:lpstr>Courier New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3_Default Design</vt:lpstr>
      <vt:lpstr>ICS-Theme</vt:lpstr>
      <vt:lpstr>PowerPoint Presentation</vt:lpstr>
      <vt:lpstr>PowerPoint Presentation</vt:lpstr>
      <vt:lpstr>MAC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1252</cp:revision>
  <cp:lastPrinted>2021-03-20T21:56:14Z</cp:lastPrinted>
  <dcterms:created xsi:type="dcterms:W3CDTF">2010-02-19T20:53:39Z</dcterms:created>
  <dcterms:modified xsi:type="dcterms:W3CDTF">2021-03-20T23:21:16Z</dcterms:modified>
</cp:coreProperties>
</file>