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29"/>
  </p:notesMasterIdLst>
  <p:handoutMasterIdLst>
    <p:handoutMasterId r:id="rId30"/>
  </p:handoutMasterIdLst>
  <p:sldIdLst>
    <p:sldId id="256" r:id="rId7"/>
    <p:sldId id="275" r:id="rId8"/>
    <p:sldId id="448" r:id="rId9"/>
    <p:sldId id="281" r:id="rId10"/>
    <p:sldId id="395" r:id="rId11"/>
    <p:sldId id="530" r:id="rId12"/>
    <p:sldId id="555" r:id="rId13"/>
    <p:sldId id="410" r:id="rId14"/>
    <p:sldId id="483" r:id="rId15"/>
    <p:sldId id="553" r:id="rId16"/>
    <p:sldId id="500" r:id="rId17"/>
    <p:sldId id="501" r:id="rId18"/>
    <p:sldId id="505" r:id="rId19"/>
    <p:sldId id="506" r:id="rId20"/>
    <p:sldId id="504" r:id="rId21"/>
    <p:sldId id="507" r:id="rId22"/>
    <p:sldId id="554" r:id="rId23"/>
    <p:sldId id="508" r:id="rId24"/>
    <p:sldId id="556" r:id="rId25"/>
    <p:sldId id="503" r:id="rId26"/>
    <p:sldId id="519" r:id="rId27"/>
    <p:sldId id="552" r:id="rId28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1818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1675"/>
            <a:ext cx="4637087" cy="3479800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798274" y="5759273"/>
            <a:ext cx="5010533" cy="134048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63120" tIns="25897" rIns="63120" bIns="25897">
            <a:spAutoFit/>
          </a:bodyPr>
          <a:lstStyle/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This is a somewhat busy slide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It shows a bird’s eye view of RBAC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There are many details that need to be debated and filled in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Some of these will be discussed in the subsequent panel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For our purpose the bird’s eye view will suffice</a:t>
            </a:r>
          </a:p>
        </p:txBody>
      </p:sp>
    </p:spTree>
    <p:extLst>
      <p:ext uri="{BB962C8B-B14F-4D97-AF65-F5344CB8AC3E}">
        <p14:creationId xmlns:p14="http://schemas.microsoft.com/office/powerpoint/2010/main" val="308923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1675"/>
            <a:ext cx="4637087" cy="3479800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798274" y="5759273"/>
            <a:ext cx="5010533" cy="134048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63120" tIns="25897" rIns="63120" bIns="25897">
            <a:spAutoFit/>
          </a:bodyPr>
          <a:lstStyle/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This is a somewhat busy slide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It shows a bird’s eye view of RBAC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There are many details that need to be debated and filled in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Some of these will be discussed in the subsequent panel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For our purpose the bird’s eye view will suffice</a:t>
            </a:r>
          </a:p>
        </p:txBody>
      </p:sp>
    </p:spTree>
    <p:extLst>
      <p:ext uri="{BB962C8B-B14F-4D97-AF65-F5344CB8AC3E}">
        <p14:creationId xmlns:p14="http://schemas.microsoft.com/office/powerpoint/2010/main" val="333434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1675"/>
            <a:ext cx="4637087" cy="3479800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798274" y="5759273"/>
            <a:ext cx="5010533" cy="134048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63120" tIns="25897" rIns="63120" bIns="25897">
            <a:spAutoFit/>
          </a:bodyPr>
          <a:lstStyle/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This is a somewhat busy slide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It shows a bird’s eye view of RBAC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There are many details that need to be debated and filled in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Some of these will be discussed in the subsequent panel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For our purpose the bird’s eye view will suffice</a:t>
            </a:r>
          </a:p>
        </p:txBody>
      </p:sp>
    </p:spTree>
    <p:extLst>
      <p:ext uri="{BB962C8B-B14F-4D97-AF65-F5344CB8AC3E}">
        <p14:creationId xmlns:p14="http://schemas.microsoft.com/office/powerpoint/2010/main" val="279852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1675"/>
            <a:ext cx="4637087" cy="3479800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798274" y="5759273"/>
            <a:ext cx="5010533" cy="134048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63120" tIns="25897" rIns="63120" bIns="25897">
            <a:spAutoFit/>
          </a:bodyPr>
          <a:lstStyle/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This is a somewhat busy slide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It shows a bird’s eye view of RBAC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There are many details that need to be debated and filled in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Some of these will be discussed in the subsequent panel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For our purpose the bird’s eye view will suffice</a:t>
            </a:r>
          </a:p>
        </p:txBody>
      </p:sp>
    </p:spTree>
    <p:extLst>
      <p:ext uri="{BB962C8B-B14F-4D97-AF65-F5344CB8AC3E}">
        <p14:creationId xmlns:p14="http://schemas.microsoft.com/office/powerpoint/2010/main" val="2379817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1675"/>
            <a:ext cx="4637087" cy="3479800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798274" y="5759273"/>
            <a:ext cx="5010533" cy="134048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63120" tIns="25897" rIns="63120" bIns="25897">
            <a:spAutoFit/>
          </a:bodyPr>
          <a:lstStyle/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This is a somewhat busy slide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It shows a bird’s eye view of RBAC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There are many details that need to be debated and filled in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Some of these will be discussed in the subsequent panel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For our purpose the bird’s eye view will suffice</a:t>
            </a:r>
          </a:p>
        </p:txBody>
      </p:sp>
    </p:spTree>
    <p:extLst>
      <p:ext uri="{BB962C8B-B14F-4D97-AF65-F5344CB8AC3E}">
        <p14:creationId xmlns:p14="http://schemas.microsoft.com/office/powerpoint/2010/main" val="146551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1675"/>
            <a:ext cx="4637087" cy="3479800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798274" y="5759273"/>
            <a:ext cx="5010533" cy="134048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63120" tIns="25897" rIns="63120" bIns="25897">
            <a:spAutoFit/>
          </a:bodyPr>
          <a:lstStyle/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This is a somewhat busy slide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It shows a bird’s eye view of RBAC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There are many details that need to be debated and filled in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Some of these will be discussed in the subsequent panel</a:t>
            </a:r>
          </a:p>
          <a:p>
            <a:pPr marL="482482" marR="0" lvl="0" indent="-482482" algn="l" defTabSz="909822" rtl="0" eaLnBrk="0" fontAlgn="base" latinLnBrk="0" hangingPunct="1">
              <a:lnSpc>
                <a:spcPct val="92000"/>
              </a:lnSpc>
              <a:spcBef>
                <a:spcPct val="46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For our purpose the bird’s eye view will suffice</a:t>
            </a:r>
          </a:p>
        </p:txBody>
      </p:sp>
    </p:spTree>
    <p:extLst>
      <p:ext uri="{BB962C8B-B14F-4D97-AF65-F5344CB8AC3E}">
        <p14:creationId xmlns:p14="http://schemas.microsoft.com/office/powerpoint/2010/main" val="413380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3/29/2021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3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169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4.1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Role-Based Access Control</a:t>
            </a:r>
            <a:br>
              <a:rPr lang="en-US" sz="2646" b="1" dirty="0">
                <a:solidFill>
                  <a:prstClr val="black"/>
                </a:solidFill>
              </a:rPr>
            </a:br>
            <a:r>
              <a:rPr lang="en-US" sz="2646" b="1" dirty="0">
                <a:solidFill>
                  <a:prstClr val="black"/>
                </a:solidFill>
              </a:rPr>
              <a:t>(RBAC)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606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78FC6-F4D8-4B95-991D-8315EB411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1"/>
    </mc:Choice>
    <mc:Fallback xmlns="">
      <p:transition spd="slow" advTm="1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3997325" y="2855913"/>
            <a:ext cx="1935163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ROLES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1931988" y="3443288"/>
            <a:ext cx="2009775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5932488" y="3486150"/>
            <a:ext cx="16335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16075" y="1882775"/>
            <a:ext cx="2438400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776913" y="1882775"/>
            <a:ext cx="3576637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0" y="2887663"/>
            <a:ext cx="1933575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USERS</a:t>
            </a: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7648575" y="2855913"/>
            <a:ext cx="2432050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>
            <a:off x="6265863" y="3486150"/>
            <a:ext cx="9667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268538" y="3443288"/>
            <a:ext cx="1341437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2798763" y="4584700"/>
            <a:ext cx="606425" cy="191928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3200" y="4830763"/>
            <a:ext cx="703263" cy="1427162"/>
            <a:chOff x="1515" y="3164"/>
            <a:chExt cx="402" cy="815"/>
          </a:xfrm>
        </p:grpSpPr>
        <p:sp>
          <p:nvSpPr>
            <p:cNvPr id="55328" name="Oval 14"/>
            <p:cNvSpPr>
              <a:spLocks noChangeArrowheads="1"/>
            </p:cNvSpPr>
            <p:nvPr/>
          </p:nvSpPr>
          <p:spPr bwMode="auto">
            <a:xfrm>
              <a:off x="1665" y="3164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29" name="Oval 15"/>
            <p:cNvSpPr>
              <a:spLocks noChangeArrowheads="1"/>
            </p:cNvSpPr>
            <p:nvPr/>
          </p:nvSpPr>
          <p:spPr bwMode="auto">
            <a:xfrm>
              <a:off x="1665" y="3399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0" name="Oval 16"/>
            <p:cNvSpPr>
              <a:spLocks noChangeArrowheads="1"/>
            </p:cNvSpPr>
            <p:nvPr/>
          </p:nvSpPr>
          <p:spPr bwMode="auto">
            <a:xfrm>
              <a:off x="1665" y="3870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1" name="Rectangle 17"/>
            <p:cNvSpPr>
              <a:spLocks noChangeArrowheads="1"/>
            </p:cNvSpPr>
            <p:nvPr/>
          </p:nvSpPr>
          <p:spPr bwMode="auto">
            <a:xfrm>
              <a:off x="1515" y="3401"/>
              <a:ext cx="402" cy="42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99745" tIns="48997" rIns="99745" bIns="48997">
              <a:spAutoFit/>
            </a:bodyPr>
            <a:lstStyle/>
            <a:p>
              <a:pPr marL="0" marR="0" lvl="0" indent="0" algn="l" defTabSz="987425" rtl="0" eaLnBrk="0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charset="0"/>
                </a:rPr>
                <a:t>...</a:t>
              </a:r>
            </a:p>
          </p:txBody>
        </p:sp>
      </p:grpSp>
      <p:sp>
        <p:nvSpPr>
          <p:cNvPr id="55310" name="Line 18"/>
          <p:cNvSpPr>
            <a:spLocks noChangeShapeType="1"/>
          </p:cNvSpPr>
          <p:nvPr/>
        </p:nvSpPr>
        <p:spPr bwMode="auto">
          <a:xfrm flipH="1" flipV="1">
            <a:off x="1370013" y="4117975"/>
            <a:ext cx="1654175" cy="1173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 flipV="1">
            <a:off x="3192463" y="4035425"/>
            <a:ext cx="1330325" cy="12557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2" name="Line 20"/>
          <p:cNvSpPr>
            <a:spLocks noChangeShapeType="1"/>
          </p:cNvSpPr>
          <p:nvPr/>
        </p:nvSpPr>
        <p:spPr bwMode="auto">
          <a:xfrm flipV="1">
            <a:off x="3529013" y="4281488"/>
            <a:ext cx="744537" cy="6746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3" name="Rectangle 21"/>
          <p:cNvSpPr>
            <a:spLocks noChangeArrowheads="1"/>
          </p:cNvSpPr>
          <p:nvPr/>
        </p:nvSpPr>
        <p:spPr bwMode="auto">
          <a:xfrm>
            <a:off x="3656013" y="5462588"/>
            <a:ext cx="19161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l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SESSIONS</a:t>
            </a:r>
          </a:p>
        </p:txBody>
      </p:sp>
      <p:sp>
        <p:nvSpPr>
          <p:cNvPr id="55314" name="Line 22"/>
          <p:cNvSpPr>
            <a:spLocks noChangeShapeType="1"/>
          </p:cNvSpPr>
          <p:nvPr/>
        </p:nvSpPr>
        <p:spPr bwMode="auto">
          <a:xfrm>
            <a:off x="4549775" y="1866900"/>
            <a:ext cx="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5" name="Line 23"/>
          <p:cNvSpPr>
            <a:spLocks noChangeShapeType="1"/>
          </p:cNvSpPr>
          <p:nvPr/>
        </p:nvSpPr>
        <p:spPr bwMode="auto">
          <a:xfrm>
            <a:off x="4549775" y="1784350"/>
            <a:ext cx="0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6" name="Line 24"/>
          <p:cNvSpPr>
            <a:spLocks noChangeShapeType="1"/>
          </p:cNvSpPr>
          <p:nvPr/>
        </p:nvSpPr>
        <p:spPr bwMode="auto">
          <a:xfrm>
            <a:off x="5546725" y="1866900"/>
            <a:ext cx="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7" name="Line 25"/>
          <p:cNvSpPr>
            <a:spLocks noChangeShapeType="1"/>
          </p:cNvSpPr>
          <p:nvPr/>
        </p:nvSpPr>
        <p:spPr bwMode="auto">
          <a:xfrm>
            <a:off x="5546725" y="1784350"/>
            <a:ext cx="0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8" name="Line 26"/>
          <p:cNvSpPr>
            <a:spLocks noChangeShapeType="1"/>
          </p:cNvSpPr>
          <p:nvPr/>
        </p:nvSpPr>
        <p:spPr bwMode="auto">
          <a:xfrm>
            <a:off x="4578350" y="1757363"/>
            <a:ext cx="939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9" name="Rectangle 27"/>
          <p:cNvSpPr>
            <a:spLocks noChangeArrowheads="1"/>
          </p:cNvSpPr>
          <p:nvPr/>
        </p:nvSpPr>
        <p:spPr bwMode="auto">
          <a:xfrm>
            <a:off x="3360738" y="1060450"/>
            <a:ext cx="35417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 HIERARCHIES</a:t>
            </a:r>
          </a:p>
        </p:txBody>
      </p:sp>
      <p:sp>
        <p:nvSpPr>
          <p:cNvPr id="55326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7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3B1454FD-053B-4FE5-AC77-29C2795DBB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DD10DF7D-4002-4A8D-BD6E-49428C54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0"/>
            <a:ext cx="4537075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9745" tIns="48997" rIns="99745" bIns="48997" numCol="1" anchor="b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15367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6pPr>
            <a:lvl7pPr marL="19939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7pPr>
            <a:lvl8pPr marL="24511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8pPr>
            <a:lvl9pPr marL="29083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9pPr>
          </a:lstStyle>
          <a:p>
            <a:pPr algn="ctr"/>
            <a:r>
              <a:rPr lang="en-US" sz="2400" kern="0" dirty="0"/>
              <a:t>RBAC96 Model Family: RBAC1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8D7CB0-1B48-4416-A53B-CDF91EC8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14585"/>
      </p:ext>
    </p:extLst>
  </p:cSld>
  <p:clrMapOvr>
    <a:masterClrMapping/>
  </p:clrMapOvr>
  <p:transition advTm="27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11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HIERARCHICAL ROLES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764833" y="5351369"/>
            <a:ext cx="2496940" cy="34825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Health-Care Provider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356878" y="3788687"/>
            <a:ext cx="1278658" cy="34825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Physician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821137" y="1400038"/>
            <a:ext cx="1650555" cy="5975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Primary-Care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Physician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7067869" y="1400038"/>
            <a:ext cx="1278658" cy="5975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Specialist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Physician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5040312" y="4465907"/>
            <a:ext cx="0" cy="68422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2716412" y="2309999"/>
            <a:ext cx="2295901" cy="111995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>
            <a:off x="5012313" y="2309999"/>
            <a:ext cx="2407896" cy="111995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FAACE8-F4EF-4B95-9773-5A441B8C5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3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40"/>
    </mc:Choice>
    <mc:Fallback>
      <p:transition spd="slow" advTm="11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12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HIERARCHICAL ROLES</a:t>
            </a: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988445" y="1418308"/>
            <a:ext cx="6115987" cy="4306565"/>
            <a:chOff x="1136" y="1195"/>
            <a:chExt cx="3495" cy="2461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557" y="3457"/>
              <a:ext cx="679" cy="199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l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Engineer</a:t>
              </a: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136" y="2443"/>
              <a:ext cx="716" cy="34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Hardware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Engineer</a:t>
              </a: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3952" y="2443"/>
              <a:ext cx="679" cy="34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Software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Engineer</a:t>
              </a: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2445" y="1195"/>
              <a:ext cx="870" cy="34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Supervising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Engineer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H="1">
              <a:off x="1726" y="1800"/>
              <a:ext cx="1170" cy="5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711" y="2976"/>
              <a:ext cx="1153" cy="3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2896" y="2944"/>
              <a:ext cx="1343" cy="4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>
              <a:off x="2896" y="1800"/>
              <a:ext cx="1343" cy="5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C184A2-F126-4159-8218-50B08DE1D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4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50"/>
    </mc:Choice>
    <mc:Fallback>
      <p:transition spd="slow" advTm="8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13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EXAMPLE ROLE HIERARCHY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134084" y="5897043"/>
            <a:ext cx="1812458" cy="404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Employee (E)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129803" y="4889086"/>
            <a:ext cx="3821021" cy="404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Engineering Department  (ED)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214888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(PL1)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433697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(E1)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59296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(P1)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632464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(Q1)</a:t>
            </a: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1330471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2338428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 flipV="1">
            <a:off x="1498464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H="1" flipV="1">
            <a:off x="2170435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282431" y="4507602"/>
            <a:ext cx="2743882" cy="307987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5040312" y="5347566"/>
            <a:ext cx="0" cy="559976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4111642" y="941256"/>
            <a:ext cx="1857342" cy="404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Director (DIR)</a:t>
            </a: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H="1">
            <a:off x="2254432" y="1315739"/>
            <a:ext cx="2799880" cy="307987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Line 17"/>
          <p:cNvSpPr>
            <a:spLocks noChangeShapeType="1"/>
          </p:cNvSpPr>
          <p:nvPr/>
        </p:nvSpPr>
        <p:spPr bwMode="auto">
          <a:xfrm flipH="1" flipV="1">
            <a:off x="5026312" y="1287741"/>
            <a:ext cx="2799880" cy="363984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V="1">
            <a:off x="5054311" y="4479604"/>
            <a:ext cx="2743882" cy="363984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6926642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(PL2)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7145452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(E2)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6171050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(P2)</a:t>
            </a:r>
          </a:p>
        </p:txBody>
      </p: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8344219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(Q2)</a:t>
            </a: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 flipH="1">
            <a:off x="7042226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Line 24"/>
          <p:cNvSpPr>
            <a:spLocks noChangeShapeType="1"/>
          </p:cNvSpPr>
          <p:nvPr/>
        </p:nvSpPr>
        <p:spPr bwMode="auto">
          <a:xfrm flipH="1">
            <a:off x="8050182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 flipH="1" flipV="1">
            <a:off x="7210219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H="1" flipV="1">
            <a:off x="7882190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48433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2</a:t>
            </a:r>
          </a:p>
        </p:txBody>
      </p:sp>
      <p:sp>
        <p:nvSpPr>
          <p:cNvPr id="56" name="Rectangle 28"/>
          <p:cNvSpPr>
            <a:spLocks noChangeArrowheads="1"/>
          </p:cNvSpPr>
          <p:nvPr/>
        </p:nvSpPr>
        <p:spPr bwMode="auto">
          <a:xfrm>
            <a:off x="572755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F44332-AFC7-48C8-B62B-73C717DB0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8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50"/>
    </mc:Choice>
    <mc:Fallback>
      <p:transition spd="slow" advTm="8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14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EXAMPLE ROLE HIERARCHY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134084" y="5897043"/>
            <a:ext cx="1812458" cy="404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Employee (E)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129803" y="4889086"/>
            <a:ext cx="3821021" cy="404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Engineering Department  (ED)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214888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(PL1)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433697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(E1)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59296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(P1)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632464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(Q1)</a:t>
            </a: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1330471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2338428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 flipV="1">
            <a:off x="1498464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H="1" flipV="1">
            <a:off x="2170435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282431" y="4507602"/>
            <a:ext cx="2743882" cy="307987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5040312" y="5347566"/>
            <a:ext cx="0" cy="559976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V="1">
            <a:off x="5054311" y="4479604"/>
            <a:ext cx="2743882" cy="363984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6926642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(PL2)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7145452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(E2)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6171050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(P2)</a:t>
            </a:r>
          </a:p>
        </p:txBody>
      </p: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8344219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(Q2)</a:t>
            </a: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 flipH="1">
            <a:off x="7042226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Line 24"/>
          <p:cNvSpPr>
            <a:spLocks noChangeShapeType="1"/>
          </p:cNvSpPr>
          <p:nvPr/>
        </p:nvSpPr>
        <p:spPr bwMode="auto">
          <a:xfrm flipH="1">
            <a:off x="8050182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 flipH="1" flipV="1">
            <a:off x="7210219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H="1" flipV="1">
            <a:off x="7882190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48433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2</a:t>
            </a:r>
          </a:p>
        </p:txBody>
      </p:sp>
      <p:sp>
        <p:nvSpPr>
          <p:cNvPr id="56" name="Rectangle 28"/>
          <p:cNvSpPr>
            <a:spLocks noChangeArrowheads="1"/>
          </p:cNvSpPr>
          <p:nvPr/>
        </p:nvSpPr>
        <p:spPr bwMode="auto">
          <a:xfrm>
            <a:off x="572755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9F6CCC-6AC8-4FD6-B8E7-510B22963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05"/>
    </mc:Choice>
    <mc:Fallback>
      <p:transition spd="slow" advTm="5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15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EXAMPLE ROLE HIERARCHY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214888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(PL1)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433697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(E1)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59296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(P1)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632464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(Q1)</a:t>
            </a: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1330471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2338428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 flipV="1">
            <a:off x="1498464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H="1" flipV="1">
            <a:off x="2170435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4111642" y="941256"/>
            <a:ext cx="1857342" cy="404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Director (DIR)</a:t>
            </a: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H="1">
            <a:off x="2254432" y="1315739"/>
            <a:ext cx="2799880" cy="307987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Line 17"/>
          <p:cNvSpPr>
            <a:spLocks noChangeShapeType="1"/>
          </p:cNvSpPr>
          <p:nvPr/>
        </p:nvSpPr>
        <p:spPr bwMode="auto">
          <a:xfrm flipH="1" flipV="1">
            <a:off x="5026312" y="1287741"/>
            <a:ext cx="2799880" cy="363984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6926642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(PL2)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7145452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(E2)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6171050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(P2)</a:t>
            </a:r>
          </a:p>
        </p:txBody>
      </p: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8344219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(Q2)</a:t>
            </a: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 flipH="1">
            <a:off x="7042226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Line 24"/>
          <p:cNvSpPr>
            <a:spLocks noChangeShapeType="1"/>
          </p:cNvSpPr>
          <p:nvPr/>
        </p:nvSpPr>
        <p:spPr bwMode="auto">
          <a:xfrm flipH="1">
            <a:off x="8050182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 flipH="1" flipV="1">
            <a:off x="7210219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H="1" flipV="1">
            <a:off x="7882190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48433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2</a:t>
            </a:r>
          </a:p>
        </p:txBody>
      </p:sp>
      <p:sp>
        <p:nvSpPr>
          <p:cNvPr id="56" name="Rectangle 28"/>
          <p:cNvSpPr>
            <a:spLocks noChangeArrowheads="1"/>
          </p:cNvSpPr>
          <p:nvPr/>
        </p:nvSpPr>
        <p:spPr bwMode="auto">
          <a:xfrm>
            <a:off x="572755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E0544C-703A-4C72-885A-48842E947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5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8"/>
    </mc:Choice>
    <mc:Fallback>
      <p:transition spd="slow" advTm="19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16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EXAMPLE ROLE HIERARCHY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214888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(PL1)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433697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(E1)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59296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(P1)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632464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(Q1)</a:t>
            </a: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1330471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2338428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 flipV="1">
            <a:off x="1498464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H="1" flipV="1">
            <a:off x="2170435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6926642" y="1697223"/>
            <a:ext cx="1939095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Lead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(PL2)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7145452" y="3797133"/>
            <a:ext cx="1501476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Engineer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(E2)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6171050" y="2713930"/>
            <a:ext cx="1756353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Production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(P2)</a:t>
            </a:r>
          </a:p>
        </p:txBody>
      </p: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8344219" y="2713930"/>
            <a:ext cx="1273850" cy="709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Quality 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>
                <a:ln>
                  <a:noFill/>
                </a:ln>
                <a:solidFill>
                  <a:srgbClr val="007774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(Q2)</a:t>
            </a: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 flipH="1">
            <a:off x="7042226" y="2407693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Line 24"/>
          <p:cNvSpPr>
            <a:spLocks noChangeShapeType="1"/>
          </p:cNvSpPr>
          <p:nvPr/>
        </p:nvSpPr>
        <p:spPr bwMode="auto">
          <a:xfrm flipH="1">
            <a:off x="8050182" y="3499646"/>
            <a:ext cx="867963" cy="22399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 flipH="1" flipV="1">
            <a:off x="7210219" y="3471647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H="1" flipV="1">
            <a:off x="7882190" y="2379694"/>
            <a:ext cx="867963" cy="279988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48433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2</a:t>
            </a:r>
          </a:p>
        </p:txBody>
      </p:sp>
      <p:sp>
        <p:nvSpPr>
          <p:cNvPr id="56" name="Rectangle 28"/>
          <p:cNvSpPr>
            <a:spLocks noChangeArrowheads="1"/>
          </p:cNvSpPr>
          <p:nvPr/>
        </p:nvSpPr>
        <p:spPr bwMode="auto">
          <a:xfrm>
            <a:off x="572755" y="4948583"/>
            <a:ext cx="1772383" cy="438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1" i="0" u="sng" strike="noStrike" kern="1200" cap="none" spc="0" normalizeH="0" baseline="0" noProof="0">
                <a:ln>
                  <a:noFill/>
                </a:ln>
                <a:solidFill>
                  <a:srgbClr val="08019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PROJECT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FA7DB9-F130-4DBB-A56F-C73FEE143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3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17"/>
    </mc:Choice>
    <mc:Fallback>
      <p:transition spd="slow" advTm="3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3997325" y="2855913"/>
            <a:ext cx="1935163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ROLES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1931988" y="3443288"/>
            <a:ext cx="2009775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5932488" y="3486150"/>
            <a:ext cx="16335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16075" y="1882775"/>
            <a:ext cx="2438400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776913" y="1882775"/>
            <a:ext cx="3576637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0" y="2887663"/>
            <a:ext cx="1933575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USERS</a:t>
            </a: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7648575" y="2855913"/>
            <a:ext cx="2432050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>
            <a:off x="6265863" y="3486150"/>
            <a:ext cx="9667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268538" y="3443288"/>
            <a:ext cx="1341437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2798763" y="4584700"/>
            <a:ext cx="606425" cy="191928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3200" y="4830763"/>
            <a:ext cx="703263" cy="1427162"/>
            <a:chOff x="1515" y="3164"/>
            <a:chExt cx="402" cy="815"/>
          </a:xfrm>
        </p:grpSpPr>
        <p:sp>
          <p:nvSpPr>
            <p:cNvPr id="55328" name="Oval 14"/>
            <p:cNvSpPr>
              <a:spLocks noChangeArrowheads="1"/>
            </p:cNvSpPr>
            <p:nvPr/>
          </p:nvSpPr>
          <p:spPr bwMode="auto">
            <a:xfrm>
              <a:off x="1665" y="3164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29" name="Oval 15"/>
            <p:cNvSpPr>
              <a:spLocks noChangeArrowheads="1"/>
            </p:cNvSpPr>
            <p:nvPr/>
          </p:nvSpPr>
          <p:spPr bwMode="auto">
            <a:xfrm>
              <a:off x="1665" y="3399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0" name="Oval 16"/>
            <p:cNvSpPr>
              <a:spLocks noChangeArrowheads="1"/>
            </p:cNvSpPr>
            <p:nvPr/>
          </p:nvSpPr>
          <p:spPr bwMode="auto">
            <a:xfrm>
              <a:off x="1665" y="3870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1" name="Rectangle 17"/>
            <p:cNvSpPr>
              <a:spLocks noChangeArrowheads="1"/>
            </p:cNvSpPr>
            <p:nvPr/>
          </p:nvSpPr>
          <p:spPr bwMode="auto">
            <a:xfrm>
              <a:off x="1515" y="3401"/>
              <a:ext cx="402" cy="42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99745" tIns="48997" rIns="99745" bIns="48997">
              <a:spAutoFit/>
            </a:bodyPr>
            <a:lstStyle/>
            <a:p>
              <a:pPr marL="0" marR="0" lvl="0" indent="0" algn="l" defTabSz="987425" rtl="0" eaLnBrk="0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charset="0"/>
                </a:rPr>
                <a:t>...</a:t>
              </a:r>
            </a:p>
          </p:txBody>
        </p:sp>
      </p:grpSp>
      <p:sp>
        <p:nvSpPr>
          <p:cNvPr id="55310" name="Line 18"/>
          <p:cNvSpPr>
            <a:spLocks noChangeShapeType="1"/>
          </p:cNvSpPr>
          <p:nvPr/>
        </p:nvSpPr>
        <p:spPr bwMode="auto">
          <a:xfrm flipH="1" flipV="1">
            <a:off x="1370013" y="4117975"/>
            <a:ext cx="1654175" cy="1173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 flipV="1">
            <a:off x="3192463" y="4035425"/>
            <a:ext cx="1330325" cy="12557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2" name="Line 20"/>
          <p:cNvSpPr>
            <a:spLocks noChangeShapeType="1"/>
          </p:cNvSpPr>
          <p:nvPr/>
        </p:nvSpPr>
        <p:spPr bwMode="auto">
          <a:xfrm flipV="1">
            <a:off x="3529013" y="4281488"/>
            <a:ext cx="744537" cy="6746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3" name="Rectangle 21"/>
          <p:cNvSpPr>
            <a:spLocks noChangeArrowheads="1"/>
          </p:cNvSpPr>
          <p:nvPr/>
        </p:nvSpPr>
        <p:spPr bwMode="auto">
          <a:xfrm>
            <a:off x="3656013" y="5462588"/>
            <a:ext cx="19161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l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SESSIONS</a:t>
            </a:r>
          </a:p>
        </p:txBody>
      </p:sp>
      <p:sp>
        <p:nvSpPr>
          <p:cNvPr id="55314" name="Line 22"/>
          <p:cNvSpPr>
            <a:spLocks noChangeShapeType="1"/>
          </p:cNvSpPr>
          <p:nvPr/>
        </p:nvSpPr>
        <p:spPr bwMode="auto">
          <a:xfrm>
            <a:off x="4549775" y="1866900"/>
            <a:ext cx="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5" name="Line 23"/>
          <p:cNvSpPr>
            <a:spLocks noChangeShapeType="1"/>
          </p:cNvSpPr>
          <p:nvPr/>
        </p:nvSpPr>
        <p:spPr bwMode="auto">
          <a:xfrm>
            <a:off x="4549775" y="1784350"/>
            <a:ext cx="0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6" name="Line 24"/>
          <p:cNvSpPr>
            <a:spLocks noChangeShapeType="1"/>
          </p:cNvSpPr>
          <p:nvPr/>
        </p:nvSpPr>
        <p:spPr bwMode="auto">
          <a:xfrm>
            <a:off x="5546725" y="1866900"/>
            <a:ext cx="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7" name="Line 25"/>
          <p:cNvSpPr>
            <a:spLocks noChangeShapeType="1"/>
          </p:cNvSpPr>
          <p:nvPr/>
        </p:nvSpPr>
        <p:spPr bwMode="auto">
          <a:xfrm>
            <a:off x="5546725" y="1784350"/>
            <a:ext cx="0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8" name="Line 26"/>
          <p:cNvSpPr>
            <a:spLocks noChangeShapeType="1"/>
          </p:cNvSpPr>
          <p:nvPr/>
        </p:nvSpPr>
        <p:spPr bwMode="auto">
          <a:xfrm>
            <a:off x="4578350" y="1757363"/>
            <a:ext cx="939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9" name="Rectangle 27"/>
          <p:cNvSpPr>
            <a:spLocks noChangeArrowheads="1"/>
          </p:cNvSpPr>
          <p:nvPr/>
        </p:nvSpPr>
        <p:spPr bwMode="auto">
          <a:xfrm>
            <a:off x="3360738" y="1060450"/>
            <a:ext cx="35417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 HIERARCHIES</a:t>
            </a:r>
          </a:p>
        </p:txBody>
      </p:sp>
      <p:sp>
        <p:nvSpPr>
          <p:cNvPr id="55320" name="Rectangle 28"/>
          <p:cNvSpPr>
            <a:spLocks noChangeArrowheads="1"/>
          </p:cNvSpPr>
          <p:nvPr/>
        </p:nvSpPr>
        <p:spPr bwMode="auto">
          <a:xfrm>
            <a:off x="6186488" y="5794375"/>
            <a:ext cx="26273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l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CONSTRAINTS</a:t>
            </a:r>
          </a:p>
        </p:txBody>
      </p:sp>
      <p:sp>
        <p:nvSpPr>
          <p:cNvPr id="55321" name="Line 29"/>
          <p:cNvSpPr>
            <a:spLocks noChangeShapeType="1"/>
          </p:cNvSpPr>
          <p:nvPr/>
        </p:nvSpPr>
        <p:spPr bwMode="auto">
          <a:xfrm flipH="1" flipV="1">
            <a:off x="5518150" y="5597525"/>
            <a:ext cx="1963738" cy="138113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2" name="Line 30"/>
          <p:cNvSpPr>
            <a:spLocks noChangeShapeType="1"/>
          </p:cNvSpPr>
          <p:nvPr/>
        </p:nvSpPr>
        <p:spPr bwMode="auto">
          <a:xfrm flipH="1" flipV="1">
            <a:off x="6762750" y="2717800"/>
            <a:ext cx="719138" cy="3017838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3" name="Line 31"/>
          <p:cNvSpPr>
            <a:spLocks noChangeShapeType="1"/>
          </p:cNvSpPr>
          <p:nvPr/>
        </p:nvSpPr>
        <p:spPr bwMode="auto">
          <a:xfrm flipH="1" flipV="1">
            <a:off x="4025900" y="4940300"/>
            <a:ext cx="3373438" cy="795338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4" name="Line 32"/>
          <p:cNvSpPr>
            <a:spLocks noChangeShapeType="1"/>
          </p:cNvSpPr>
          <p:nvPr/>
        </p:nvSpPr>
        <p:spPr bwMode="auto">
          <a:xfrm flipH="1" flipV="1">
            <a:off x="3195638" y="3622675"/>
            <a:ext cx="4203700" cy="2112963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5" name="Line 33"/>
          <p:cNvSpPr>
            <a:spLocks noChangeShapeType="1"/>
          </p:cNvSpPr>
          <p:nvPr/>
        </p:nvSpPr>
        <p:spPr bwMode="auto">
          <a:xfrm flipH="1" flipV="1">
            <a:off x="5021263" y="1976438"/>
            <a:ext cx="2295525" cy="3678237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6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7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3B1454FD-053B-4FE5-AC77-29C2795DBB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B7657B51-D075-43B1-9109-BB747C0A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0"/>
            <a:ext cx="4537075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9745" tIns="48997" rIns="99745" bIns="48997" numCol="1" anchor="b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15367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6pPr>
            <a:lvl7pPr marL="19939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7pPr>
            <a:lvl8pPr marL="24511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8pPr>
            <a:lvl9pPr marL="2908300" indent="-215900" algn="r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>
                <a:solidFill>
                  <a:srgbClr val="000000"/>
                </a:solidFill>
                <a:latin typeface="Bitstream Charter" pitchFamily="16" charset="0"/>
              </a:defRPr>
            </a:lvl9pPr>
          </a:lstStyle>
          <a:p>
            <a:pPr algn="ctr"/>
            <a:r>
              <a:rPr lang="en-US" sz="2400" kern="0" dirty="0"/>
              <a:t>RBAC96 Model Family: RBAC3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5037AF-B0C3-4FC9-B179-ABBE991F3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3360"/>
      </p:ext>
    </p:extLst>
  </p:cSld>
  <p:clrMapOvr>
    <a:masterClrMapping/>
  </p:clrMapOvr>
  <p:transition advTm="33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2533650" y="0"/>
            <a:ext cx="5197475" cy="684213"/>
          </a:xfrm>
        </p:spPr>
        <p:txBody>
          <a:bodyPr/>
          <a:lstStyle/>
          <a:p>
            <a:pPr algn="ctr"/>
            <a:r>
              <a:rPr lang="en-US" sz="2400" dirty="0"/>
              <a:t>SEPARATION OF DUTY (SOD)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503238" y="1205908"/>
            <a:ext cx="9261475" cy="5403850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Static Separation of Duty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The same individual can never hold both roles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Applies to User-Role Assignment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Example: Purchasing Manager, Accounts Payable Manager</a:t>
            </a:r>
            <a:br>
              <a:rPr lang="en-US" sz="2000" dirty="0"/>
            </a:b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Dynamic Separation of Duty 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The same individual can never hold both roles in the same session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Applies to Session-Role Activation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Example: Cash-Register Clerk, Cash-Register Manager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Example: Course-Teaching-Assistant, Course-Student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25835B1C-BA25-4B39-92E1-F97C9008D164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F733F2-0AC5-4B8A-96E5-CC5717069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44"/>
    </mc:Choice>
    <mc:Fallback>
      <p:transition spd="slow" advTm="8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2533650" y="0"/>
            <a:ext cx="5197475" cy="684213"/>
          </a:xfrm>
        </p:spPr>
        <p:txBody>
          <a:bodyPr/>
          <a:lstStyle/>
          <a:p>
            <a:pPr algn="ctr"/>
            <a:r>
              <a:rPr lang="en-US" sz="2400" dirty="0"/>
              <a:t>CARDINALITY CONSTRAINTS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503238" y="1205908"/>
            <a:ext cx="9261475" cy="5403850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Cardinality Constraints on User-Role Assignment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At most k users can belong to the role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At least k users must belong to the role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Exactly k users must belong to the role</a:t>
            </a:r>
          </a:p>
          <a:p>
            <a:pPr lvl="1"/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Cardinality Constraints on Permissions-Role Assignment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At most k roles can get the permission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At least k roles must get the permission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Exactly k roles must get the permission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25835B1C-BA25-4B39-92E1-F97C9008D164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836BE4-33E6-4536-B417-5400288A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29"/>
    </mc:Choice>
    <mc:Fallback>
      <p:transition spd="slow" advTm="10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Discretionary Access Control (DAC)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Mandatory Access Control (MAC)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Role Based Access Control (RBAC) </a:t>
            </a: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Attribute Based Access Control (ABAC)</a:t>
            </a:r>
          </a:p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Fixed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Flexible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A6A542-05FB-4F4E-B04F-19D0B31CF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8"/>
    </mc:Choice>
    <mc:Fallback xmlns="">
      <p:transition spd="slow" advTm="3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00350" y="0"/>
            <a:ext cx="4537075" cy="579438"/>
          </a:xfrm>
          <a:noFill/>
        </p:spPr>
        <p:txBody>
          <a:bodyPr lIns="99745" tIns="48997" rIns="99745" bIns="48997" anchor="b"/>
          <a:lstStyle/>
          <a:p>
            <a:pPr algn="ctr"/>
            <a:r>
              <a:rPr lang="en-US" sz="2800" dirty="0"/>
              <a:t>RBAC96 Model Family</a:t>
            </a:r>
          </a:p>
        </p:txBody>
      </p:sp>
      <p:sp>
        <p:nvSpPr>
          <p:cNvPr id="55326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7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3B1454FD-053B-4FE5-AC77-29C2795DBB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20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4352180" y="5476996"/>
            <a:ext cx="1650555" cy="5975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RBAC0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BASIC RBAC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3831351" y="1327924"/>
            <a:ext cx="2695713" cy="8468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RBAC3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ROLE HIERARCHIES +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CONSTRAINTS</a:t>
            </a:r>
          </a:p>
        </p:txBody>
      </p: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1442245" y="3315834"/>
            <a:ext cx="7458181" cy="846963"/>
            <a:chOff x="745" y="2304"/>
            <a:chExt cx="4262" cy="484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745" y="2304"/>
              <a:ext cx="1024" cy="4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RBAC1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ROLE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HIERARCHIES</a:t>
              </a:r>
            </a:p>
          </p:txBody>
        </p:sp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3939" y="2407"/>
              <a:ext cx="1068" cy="34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RBAC2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CONSTRAINTS</a:t>
              </a:r>
            </a:p>
          </p:txBody>
        </p:sp>
      </p:grpSp>
      <p:sp>
        <p:nvSpPr>
          <p:cNvPr id="43" name="Line 8"/>
          <p:cNvSpPr>
            <a:spLocks noChangeShapeType="1"/>
          </p:cNvSpPr>
          <p:nvPr/>
        </p:nvSpPr>
        <p:spPr bwMode="auto">
          <a:xfrm flipH="1">
            <a:off x="2378454" y="2587869"/>
            <a:ext cx="2827878" cy="44798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5206332" y="2587869"/>
            <a:ext cx="2631887" cy="44798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flipH="1" flipV="1">
            <a:off x="2294457" y="4463789"/>
            <a:ext cx="2911875" cy="89596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 flipV="1">
            <a:off x="5206332" y="4295796"/>
            <a:ext cx="2883876" cy="106395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838493-18E6-4977-9940-117BE0811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7991"/>
      </p:ext>
    </p:extLst>
  </p:cSld>
  <p:clrMapOvr>
    <a:masterClrMapping/>
  </p:clrMapOvr>
  <p:transition advTm="46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Sandhu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762" algn="l"/>
                <a:tab pos="1447524" algn="l"/>
                <a:tab pos="2171287" algn="l"/>
              </a:tabLst>
              <a:defRPr/>
            </a:pPr>
            <a:fld id="{C55B82BF-3B5A-457C-B93A-3BCFAEB56B4A}" type="slidenum"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762" algn="l"/>
                  <a:tab pos="1447524" algn="l"/>
                  <a:tab pos="2171287" algn="l"/>
                </a:tabLst>
                <a:defRPr/>
              </a:pPr>
              <a:t>21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2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NIST MODEL FAMILY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9" y="1069281"/>
            <a:ext cx="6735773" cy="52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8CB548-9247-4CF6-A43B-54AB7E8E3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77"/>
    </mc:Choice>
    <mc:Fallback>
      <p:transition spd="slow" advTm="17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00350" y="0"/>
            <a:ext cx="4537075" cy="579438"/>
          </a:xfrm>
          <a:noFill/>
        </p:spPr>
        <p:txBody>
          <a:bodyPr lIns="99745" tIns="48997" rIns="99745" bIns="48997" anchor="b"/>
          <a:lstStyle/>
          <a:p>
            <a:pPr algn="ctr"/>
            <a:r>
              <a:rPr lang="en-US" sz="2800" dirty="0"/>
              <a:t>RBAC Administration</a:t>
            </a:r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3997325" y="2855913"/>
            <a:ext cx="1935163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ROLES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1931988" y="3443288"/>
            <a:ext cx="2009775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5932488" y="3486150"/>
            <a:ext cx="16335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16075" y="1882775"/>
            <a:ext cx="2438400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776913" y="1882775"/>
            <a:ext cx="3576637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0" y="2887663"/>
            <a:ext cx="1933575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USERS</a:t>
            </a: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7648575" y="2855913"/>
            <a:ext cx="2432050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>
            <a:off x="6265863" y="3486150"/>
            <a:ext cx="9667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268538" y="3443288"/>
            <a:ext cx="1341437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2798763" y="4584700"/>
            <a:ext cx="606425" cy="191928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3200" y="4830763"/>
            <a:ext cx="703263" cy="1427162"/>
            <a:chOff x="1515" y="3164"/>
            <a:chExt cx="402" cy="815"/>
          </a:xfrm>
        </p:grpSpPr>
        <p:sp>
          <p:nvSpPr>
            <p:cNvPr id="55328" name="Oval 14"/>
            <p:cNvSpPr>
              <a:spLocks noChangeArrowheads="1"/>
            </p:cNvSpPr>
            <p:nvPr/>
          </p:nvSpPr>
          <p:spPr bwMode="auto">
            <a:xfrm>
              <a:off x="1665" y="3164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29" name="Oval 15"/>
            <p:cNvSpPr>
              <a:spLocks noChangeArrowheads="1"/>
            </p:cNvSpPr>
            <p:nvPr/>
          </p:nvSpPr>
          <p:spPr bwMode="auto">
            <a:xfrm>
              <a:off x="1665" y="3399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0" name="Oval 16"/>
            <p:cNvSpPr>
              <a:spLocks noChangeArrowheads="1"/>
            </p:cNvSpPr>
            <p:nvPr/>
          </p:nvSpPr>
          <p:spPr bwMode="auto">
            <a:xfrm>
              <a:off x="1665" y="3870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1" name="Rectangle 17"/>
            <p:cNvSpPr>
              <a:spLocks noChangeArrowheads="1"/>
            </p:cNvSpPr>
            <p:nvPr/>
          </p:nvSpPr>
          <p:spPr bwMode="auto">
            <a:xfrm>
              <a:off x="1515" y="3401"/>
              <a:ext cx="402" cy="42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99745" tIns="48997" rIns="99745" bIns="48997">
              <a:spAutoFit/>
            </a:bodyPr>
            <a:lstStyle/>
            <a:p>
              <a:pPr marL="0" marR="0" lvl="0" indent="0" algn="l" defTabSz="987425" rtl="0" eaLnBrk="0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charset="0"/>
                </a:rPr>
                <a:t>...</a:t>
              </a:r>
            </a:p>
          </p:txBody>
        </p:sp>
      </p:grpSp>
      <p:sp>
        <p:nvSpPr>
          <p:cNvPr id="55310" name="Line 18"/>
          <p:cNvSpPr>
            <a:spLocks noChangeShapeType="1"/>
          </p:cNvSpPr>
          <p:nvPr/>
        </p:nvSpPr>
        <p:spPr bwMode="auto">
          <a:xfrm flipH="1" flipV="1">
            <a:off x="1370013" y="4117975"/>
            <a:ext cx="1654175" cy="1173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 flipV="1">
            <a:off x="3192463" y="4035425"/>
            <a:ext cx="1330325" cy="12557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2" name="Line 20"/>
          <p:cNvSpPr>
            <a:spLocks noChangeShapeType="1"/>
          </p:cNvSpPr>
          <p:nvPr/>
        </p:nvSpPr>
        <p:spPr bwMode="auto">
          <a:xfrm flipV="1">
            <a:off x="3529013" y="4281488"/>
            <a:ext cx="744537" cy="6746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3" name="Rectangle 21"/>
          <p:cNvSpPr>
            <a:spLocks noChangeArrowheads="1"/>
          </p:cNvSpPr>
          <p:nvPr/>
        </p:nvSpPr>
        <p:spPr bwMode="auto">
          <a:xfrm>
            <a:off x="3656013" y="5462588"/>
            <a:ext cx="19161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l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SESSIONS</a:t>
            </a:r>
          </a:p>
        </p:txBody>
      </p:sp>
      <p:sp>
        <p:nvSpPr>
          <p:cNvPr id="55314" name="Line 22"/>
          <p:cNvSpPr>
            <a:spLocks noChangeShapeType="1"/>
          </p:cNvSpPr>
          <p:nvPr/>
        </p:nvSpPr>
        <p:spPr bwMode="auto">
          <a:xfrm>
            <a:off x="4549775" y="1866900"/>
            <a:ext cx="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5" name="Line 23"/>
          <p:cNvSpPr>
            <a:spLocks noChangeShapeType="1"/>
          </p:cNvSpPr>
          <p:nvPr/>
        </p:nvSpPr>
        <p:spPr bwMode="auto">
          <a:xfrm>
            <a:off x="4549775" y="1784350"/>
            <a:ext cx="0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6" name="Line 24"/>
          <p:cNvSpPr>
            <a:spLocks noChangeShapeType="1"/>
          </p:cNvSpPr>
          <p:nvPr/>
        </p:nvSpPr>
        <p:spPr bwMode="auto">
          <a:xfrm>
            <a:off x="5546725" y="1866900"/>
            <a:ext cx="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7" name="Line 25"/>
          <p:cNvSpPr>
            <a:spLocks noChangeShapeType="1"/>
          </p:cNvSpPr>
          <p:nvPr/>
        </p:nvSpPr>
        <p:spPr bwMode="auto">
          <a:xfrm>
            <a:off x="5546725" y="1784350"/>
            <a:ext cx="0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8" name="Line 26"/>
          <p:cNvSpPr>
            <a:spLocks noChangeShapeType="1"/>
          </p:cNvSpPr>
          <p:nvPr/>
        </p:nvSpPr>
        <p:spPr bwMode="auto">
          <a:xfrm>
            <a:off x="4578350" y="1757363"/>
            <a:ext cx="939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9" name="Rectangle 27"/>
          <p:cNvSpPr>
            <a:spLocks noChangeArrowheads="1"/>
          </p:cNvSpPr>
          <p:nvPr/>
        </p:nvSpPr>
        <p:spPr bwMode="auto">
          <a:xfrm>
            <a:off x="3360738" y="1060450"/>
            <a:ext cx="35417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 HIERARCHIES</a:t>
            </a:r>
          </a:p>
        </p:txBody>
      </p:sp>
      <p:sp>
        <p:nvSpPr>
          <p:cNvPr id="55320" name="Rectangle 28"/>
          <p:cNvSpPr>
            <a:spLocks noChangeArrowheads="1"/>
          </p:cNvSpPr>
          <p:nvPr/>
        </p:nvSpPr>
        <p:spPr bwMode="auto">
          <a:xfrm>
            <a:off x="6186488" y="5794375"/>
            <a:ext cx="26273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l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CONSTRAINTS</a:t>
            </a:r>
          </a:p>
        </p:txBody>
      </p:sp>
      <p:sp>
        <p:nvSpPr>
          <p:cNvPr id="55321" name="Line 29"/>
          <p:cNvSpPr>
            <a:spLocks noChangeShapeType="1"/>
          </p:cNvSpPr>
          <p:nvPr/>
        </p:nvSpPr>
        <p:spPr bwMode="auto">
          <a:xfrm flipH="1" flipV="1">
            <a:off x="5518150" y="5597525"/>
            <a:ext cx="1963738" cy="138113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2" name="Line 30"/>
          <p:cNvSpPr>
            <a:spLocks noChangeShapeType="1"/>
          </p:cNvSpPr>
          <p:nvPr/>
        </p:nvSpPr>
        <p:spPr bwMode="auto">
          <a:xfrm flipH="1" flipV="1">
            <a:off x="6762750" y="2717800"/>
            <a:ext cx="719138" cy="3017838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3" name="Line 31"/>
          <p:cNvSpPr>
            <a:spLocks noChangeShapeType="1"/>
          </p:cNvSpPr>
          <p:nvPr/>
        </p:nvSpPr>
        <p:spPr bwMode="auto">
          <a:xfrm flipH="1" flipV="1">
            <a:off x="4025900" y="4940300"/>
            <a:ext cx="3373438" cy="795338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4" name="Line 32"/>
          <p:cNvSpPr>
            <a:spLocks noChangeShapeType="1"/>
          </p:cNvSpPr>
          <p:nvPr/>
        </p:nvSpPr>
        <p:spPr bwMode="auto">
          <a:xfrm flipH="1" flipV="1">
            <a:off x="3195638" y="3622675"/>
            <a:ext cx="4203700" cy="2112963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5" name="Line 33"/>
          <p:cNvSpPr>
            <a:spLocks noChangeShapeType="1"/>
          </p:cNvSpPr>
          <p:nvPr/>
        </p:nvSpPr>
        <p:spPr bwMode="auto">
          <a:xfrm flipH="1" flipV="1">
            <a:off x="5021263" y="1976438"/>
            <a:ext cx="2295525" cy="3678237"/>
          </a:xfrm>
          <a:prstGeom prst="line">
            <a:avLst/>
          </a:prstGeom>
          <a:noFill/>
          <a:ln w="50800">
            <a:pattFill prst="narVert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6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7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3B1454FD-053B-4FE5-AC77-29C2795DBB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22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744C77-5A09-4809-ADFA-45B2155D7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2267"/>
      </p:ext>
    </p:extLst>
  </p:cSld>
  <p:clrMapOvr>
    <a:masterClrMapping/>
  </p:clrMapOvr>
  <p:transition advTm="94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RBAC: Role-Based Access Control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2413" y="1008063"/>
            <a:ext cx="6804025" cy="223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95300" marR="0" lvl="1" indent="-381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Access is determined by roles</a:t>
            </a:r>
          </a:p>
          <a:p>
            <a:pPr marL="495300" marR="0" lvl="1" indent="-381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 user’s roles are assigned by security administrators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495300" marR="0" lvl="1" indent="-381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 role’s permissions are assigned by security administrators</a:t>
            </a:r>
          </a:p>
          <a:p>
            <a:pPr marL="495300" marR="0" lvl="1" indent="-381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495300" marR="0" lvl="1" indent="-381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tabLst/>
              <a:defRPr/>
            </a:pP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640513" y="1265238"/>
            <a:ext cx="3200400" cy="809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rPr>
              <a:t>First emerged: mid 1970s</a:t>
            </a:r>
          </a:p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rPr>
              <a:t>First models: mid 1990s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44513" y="3094038"/>
            <a:ext cx="4208462" cy="47466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rPr>
              <a:t>Is RBAC MAC or DAC or neither?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15913" y="3932238"/>
            <a:ext cx="6383337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95300" marR="0" lvl="1" indent="-38100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Symbol" pitchFamily="18" charset="2"/>
              <a:buChar char="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RBAC can be configured to do MAC</a:t>
            </a:r>
          </a:p>
          <a:p>
            <a:pPr marL="495300" marR="0" lvl="1" indent="-38100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Symbol" pitchFamily="18" charset="2"/>
              <a:buChar char="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RBAC can be configured to do DAC</a:t>
            </a:r>
          </a:p>
          <a:p>
            <a:pPr marL="495300" marR="0" lvl="1" indent="-38100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Symbol" pitchFamily="18" charset="2"/>
              <a:buChar char="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RBAC is policy neutral</a:t>
            </a:r>
          </a:p>
          <a:p>
            <a:pPr marL="495300" marR="0" lvl="1" indent="-38100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Symbol" pitchFamily="18" charset="2"/>
              <a:buChar char="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  <a:p>
            <a:pPr marL="495300" marR="0" lvl="1" indent="-381000" algn="l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Symbol" pitchFamily="18" charset="2"/>
              <a:buChar char="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44513" y="5456238"/>
            <a:ext cx="4495800" cy="47466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rPr>
              <a:t>RBAC is neither MAC nor DAC!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1326E5-9B6B-4BC1-92EF-6FABF7D84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02"/>
    </mc:Choice>
    <mc:Fallback xmlns="">
      <p:transition spd="slow" advTm="26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527" b="1" dirty="0"/>
              <a:t>Role-Based Access Control (RBAC)</a:t>
            </a:r>
            <a:endParaRPr lang="en-US" sz="3527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55257" y="829384"/>
            <a:ext cx="9014640" cy="5991742"/>
          </a:xfrm>
          <a:prstGeom prst="rect">
            <a:avLst/>
          </a:prstGeom>
        </p:spPr>
        <p:txBody>
          <a:bodyPr vert="horz" lIns="100796" tIns="50398" rIns="100796" bIns="50398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527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ea typeface="ＭＳ Ｐゴシック" pitchFamily="34" charset="-128"/>
              </a:rPr>
              <a:t> Core concept:</a:t>
            </a:r>
          </a:p>
          <a:p>
            <a:pPr lvl="1"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ea typeface="ＭＳ Ｐゴシック" pitchFamily="34" charset="-128"/>
              </a:rPr>
              <a:t> All accesses are mediated through Roles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600" dirty="0">
                <a:ea typeface="ＭＳ Ｐゴシック" pitchFamily="34" charset="-128"/>
              </a:rPr>
              <a:t> Core drawback:</a:t>
            </a:r>
          </a:p>
          <a:p>
            <a:pPr lvl="1"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00" dirty="0">
                <a:ea typeface="ＭＳ Ｐゴシック" pitchFamily="34" charset="-128"/>
              </a:rPr>
              <a:t> Roles are a natural concept for human users</a:t>
            </a:r>
          </a:p>
          <a:p>
            <a:pPr lvl="1"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00" dirty="0">
                <a:ea typeface="ＭＳ Ｐゴシック" pitchFamily="34" charset="-128"/>
              </a:rPr>
              <a:t> Not so natural for:</a:t>
            </a:r>
          </a:p>
          <a:p>
            <a:pPr lvl="2"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2900" dirty="0">
                <a:ea typeface="ＭＳ Ｐゴシック" pitchFamily="34" charset="-128"/>
              </a:rPr>
              <a:t> Information objects</a:t>
            </a:r>
          </a:p>
          <a:p>
            <a:pPr lvl="2"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2900" dirty="0">
                <a:ea typeface="ＭＳ Ｐゴシック" pitchFamily="34" charset="-128"/>
              </a:rPr>
              <a:t> Smart objects (Internet of Things)</a:t>
            </a:r>
          </a:p>
          <a:p>
            <a:pPr lvl="2"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2900" dirty="0">
                <a:ea typeface="ＭＳ Ｐゴシック" pitchFamily="34" charset="-128"/>
              </a:rPr>
              <a:t> Contextual attributes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086" dirty="0">
                <a:ea typeface="ＭＳ Ｐゴシック" pitchFamily="34" charset="-128"/>
              </a:rPr>
              <a:t> </a:t>
            </a:r>
            <a:r>
              <a:rPr lang="en-US" sz="3527" dirty="0">
                <a:ea typeface="ＭＳ Ｐゴシック" pitchFamily="34" charset="-128"/>
              </a:rPr>
              <a:t>Sophistication:</a:t>
            </a:r>
          </a:p>
          <a:p>
            <a:pPr lvl="1">
              <a:lnSpc>
                <a:spcPct val="100000"/>
              </a:lnSpc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527" dirty="0">
                <a:ea typeface="ＭＳ Ｐゴシック" pitchFamily="34" charset="-128"/>
              </a:rPr>
              <a:t> </a:t>
            </a:r>
            <a:r>
              <a:rPr lang="en-US" sz="3200" dirty="0">
                <a:ea typeface="ＭＳ Ｐゴシック" pitchFamily="34" charset="-128"/>
              </a:rPr>
              <a:t>Role hierarchies</a:t>
            </a:r>
          </a:p>
          <a:p>
            <a:pPr lvl="1">
              <a:lnSpc>
                <a:spcPct val="100000"/>
              </a:lnSpc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00" dirty="0">
                <a:ea typeface="ＭＳ Ｐゴシック" pitchFamily="34" charset="-128"/>
              </a:rPr>
              <a:t>	 Role constraints</a:t>
            </a:r>
          </a:p>
          <a:p>
            <a:pPr marL="0" indent="0">
              <a:buSzPct val="90000"/>
              <a:buNone/>
              <a:defRPr/>
            </a:pPr>
            <a:endParaRPr lang="en-US" sz="3086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527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527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527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1984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1984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646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646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646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646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0320E-1E08-4E74-BB4A-7FEDC26FA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47"/>
    </mc:Choice>
    <mc:Fallback xmlns="">
      <p:transition spd="slow" advTm="20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</a:rPr>
              <a:t>RB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26A75-55CD-4AA3-8956-0CBB72FA0D28}"/>
              </a:ext>
            </a:extLst>
          </p:cNvPr>
          <p:cNvSpPr/>
          <p:nvPr/>
        </p:nvSpPr>
        <p:spPr>
          <a:xfrm>
            <a:off x="6370545" y="3298532"/>
            <a:ext cx="1958665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DAC, RBAC, 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0044F-D0E2-4CD4-AD1B-512C0DF34FED}"/>
              </a:ext>
            </a:extLst>
          </p:cNvPr>
          <p:cNvSpPr/>
          <p:nvPr/>
        </p:nvSpPr>
        <p:spPr>
          <a:xfrm>
            <a:off x="6123390" y="1339050"/>
            <a:ext cx="2205820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Our RBAC focus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16F617-ABB5-4008-A8E3-8DA92F406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8"/>
    </mc:Choice>
    <mc:Fallback xmlns="">
      <p:transition spd="slow" advTm="9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2533650" y="0"/>
            <a:ext cx="5197475" cy="684213"/>
          </a:xfrm>
        </p:spPr>
        <p:txBody>
          <a:bodyPr/>
          <a:lstStyle/>
          <a:p>
            <a:pPr algn="ctr"/>
            <a:r>
              <a:rPr lang="en-US" sz="2400" dirty="0"/>
              <a:t>Founding Principles of RBAC96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503238" y="1257300"/>
            <a:ext cx="9261475" cy="5403850"/>
          </a:xfrm>
        </p:spPr>
        <p:txBody>
          <a:bodyPr/>
          <a:lstStyle/>
          <a:p>
            <a:pPr marL="495300" lvl="1" indent="-381000">
              <a:lnSpc>
                <a:spcPct val="80000"/>
              </a:lnSpc>
            </a:pPr>
            <a:r>
              <a:rPr lang="en-US" b="1" dirty="0"/>
              <a:t>Abstraction</a:t>
            </a:r>
            <a:r>
              <a:rPr lang="en-US" dirty="0"/>
              <a:t> of Privileges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Credit is different from Debit even though both require read and write</a:t>
            </a:r>
          </a:p>
          <a:p>
            <a:pPr marL="495300" lvl="1" indent="-381000">
              <a:lnSpc>
                <a:spcPct val="80000"/>
              </a:lnSpc>
            </a:pPr>
            <a:r>
              <a:rPr lang="en-US" b="1" dirty="0"/>
              <a:t>Separation</a:t>
            </a:r>
            <a:r>
              <a:rPr lang="en-US" dirty="0"/>
              <a:t> of Administrative Functions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Separation of user-role assignment from role-permission assignment</a:t>
            </a:r>
          </a:p>
          <a:p>
            <a:pPr marL="495300" lvl="1" indent="-381000">
              <a:lnSpc>
                <a:spcPct val="80000"/>
              </a:lnSpc>
            </a:pPr>
            <a:r>
              <a:rPr lang="en-US" b="1" dirty="0"/>
              <a:t>Least Privilege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Right-size the roles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Don’t activate all roles all the time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Limit roles of a user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Limit users in a role</a:t>
            </a:r>
          </a:p>
          <a:p>
            <a:pPr marL="495300" lvl="1" indent="-381000">
              <a:lnSpc>
                <a:spcPct val="80000"/>
              </a:lnSpc>
            </a:pPr>
            <a:r>
              <a:rPr lang="en-US" b="1" dirty="0"/>
              <a:t>Separation of Duty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Static separation: purchasing manager vs accounts payable manager</a:t>
            </a:r>
          </a:p>
          <a:p>
            <a:pPr marL="793750" lvl="2" indent="227013">
              <a:lnSpc>
                <a:spcPct val="80000"/>
              </a:lnSpc>
            </a:pPr>
            <a:r>
              <a:rPr lang="en-US" sz="2000" dirty="0"/>
              <a:t>Dynamic separation: cash-register clerk versus cash-register manager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25835B1C-BA25-4B39-92E1-F97C9008D164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7E6F0D-83B8-4F4B-8A4A-AA5D6B825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44"/>
    </mc:Choice>
    <mc:Fallback xmlns="">
      <p:transition spd="slow" advTm="43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00350" y="0"/>
            <a:ext cx="4537075" cy="579438"/>
          </a:xfrm>
          <a:noFill/>
        </p:spPr>
        <p:txBody>
          <a:bodyPr lIns="99745" tIns="48997" rIns="99745" bIns="48997" anchor="b"/>
          <a:lstStyle/>
          <a:p>
            <a:pPr algn="ctr"/>
            <a:r>
              <a:rPr lang="en-US" sz="2800" dirty="0"/>
              <a:t>RBAC96 Model Family</a:t>
            </a:r>
          </a:p>
        </p:txBody>
      </p:sp>
      <p:sp>
        <p:nvSpPr>
          <p:cNvPr id="55326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7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3B1454FD-053B-4FE5-AC77-29C2795DBB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4352180" y="5476996"/>
            <a:ext cx="1650555" cy="5975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RBAC0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BASIC RBAC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3831351" y="1327924"/>
            <a:ext cx="2695713" cy="8468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9746" tIns="48998" rIns="99746" bIns="48998">
            <a:spAutoFit/>
          </a:bodyPr>
          <a:lstStyle/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RBAC3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ROLE HIERARCHIES +</a:t>
            </a:r>
          </a:p>
          <a:p>
            <a:pPr marL="0" marR="0" lvl="0" indent="0" algn="ctr" defTabSz="98694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CONSTRAINTS</a:t>
            </a:r>
          </a:p>
        </p:txBody>
      </p: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1442245" y="3315834"/>
            <a:ext cx="7458181" cy="846963"/>
            <a:chOff x="745" y="2304"/>
            <a:chExt cx="4262" cy="484"/>
          </a:xfrm>
        </p:grpSpPr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745" y="2304"/>
              <a:ext cx="1024" cy="4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RBAC1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ROLE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HIERARCHIES</a:t>
              </a:r>
            </a:p>
          </p:txBody>
        </p:sp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3939" y="2407"/>
              <a:ext cx="1068" cy="34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9746" tIns="48998" rIns="99746" bIns="48998">
              <a:spAutoFit/>
            </a:bodyPr>
            <a:lstStyle/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RBAC2</a:t>
              </a:r>
            </a:p>
            <a:p>
              <a:pPr marL="0" marR="0" lvl="0" indent="0" algn="ctr" defTabSz="98694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CONSTRAINTS</a:t>
              </a:r>
            </a:p>
          </p:txBody>
        </p:sp>
      </p:grpSp>
      <p:sp>
        <p:nvSpPr>
          <p:cNvPr id="43" name="Line 8"/>
          <p:cNvSpPr>
            <a:spLocks noChangeShapeType="1"/>
          </p:cNvSpPr>
          <p:nvPr/>
        </p:nvSpPr>
        <p:spPr bwMode="auto">
          <a:xfrm flipH="1">
            <a:off x="2378454" y="2587869"/>
            <a:ext cx="2827878" cy="44798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5206332" y="2587869"/>
            <a:ext cx="2631887" cy="44798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flipH="1" flipV="1">
            <a:off x="2294457" y="4463789"/>
            <a:ext cx="2911875" cy="89596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 flipV="1">
            <a:off x="5206332" y="4295796"/>
            <a:ext cx="2883876" cy="106395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D2993B-7DB8-48BA-8E5F-09176FD4F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05233"/>
      </p:ext>
    </p:extLst>
  </p:cSld>
  <p:clrMapOvr>
    <a:masterClrMapping/>
  </p:clrMapOvr>
  <p:transition advTm="73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00350" y="0"/>
            <a:ext cx="4537075" cy="579438"/>
          </a:xfrm>
          <a:noFill/>
        </p:spPr>
        <p:txBody>
          <a:bodyPr lIns="99745" tIns="48997" rIns="99745" bIns="48997" anchor="b"/>
          <a:lstStyle/>
          <a:p>
            <a:pPr algn="ctr"/>
            <a:r>
              <a:rPr lang="en-US" sz="2400" dirty="0"/>
              <a:t>RBAC96 Model Family: RBAC0</a:t>
            </a:r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3997325" y="2855913"/>
            <a:ext cx="1935163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ROLES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1931988" y="3443288"/>
            <a:ext cx="2009775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5932488" y="3486150"/>
            <a:ext cx="16335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16075" y="1882775"/>
            <a:ext cx="2438400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776913" y="1882775"/>
            <a:ext cx="3576637" cy="822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PERMISSIONS-ROLE</a:t>
            </a:r>
          </a:p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ASSIGNMENT</a:t>
            </a: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0" y="2887663"/>
            <a:ext cx="1933575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USERS</a:t>
            </a: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7648575" y="2855913"/>
            <a:ext cx="2432050" cy="126206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9745" tIns="48997" rIns="99745" bIns="48997" anchor="ctr"/>
          <a:lstStyle/>
          <a:p>
            <a:pPr marL="0" marR="0" lvl="0" indent="0" algn="ctr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PERMISSIONS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>
            <a:off x="6265863" y="3486150"/>
            <a:ext cx="9667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268538" y="3443288"/>
            <a:ext cx="1341437" cy="428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2798763" y="4584700"/>
            <a:ext cx="606425" cy="191928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pPr marL="0" marR="0" lvl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3200" y="4830763"/>
            <a:ext cx="703263" cy="1427162"/>
            <a:chOff x="1515" y="3164"/>
            <a:chExt cx="402" cy="815"/>
          </a:xfrm>
        </p:grpSpPr>
        <p:sp>
          <p:nvSpPr>
            <p:cNvPr id="55328" name="Oval 14"/>
            <p:cNvSpPr>
              <a:spLocks noChangeArrowheads="1"/>
            </p:cNvSpPr>
            <p:nvPr/>
          </p:nvSpPr>
          <p:spPr bwMode="auto">
            <a:xfrm>
              <a:off x="1665" y="3164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29" name="Oval 15"/>
            <p:cNvSpPr>
              <a:spLocks noChangeArrowheads="1"/>
            </p:cNvSpPr>
            <p:nvPr/>
          </p:nvSpPr>
          <p:spPr bwMode="auto">
            <a:xfrm>
              <a:off x="1665" y="3399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0" name="Oval 16"/>
            <p:cNvSpPr>
              <a:spLocks noChangeArrowheads="1"/>
            </p:cNvSpPr>
            <p:nvPr/>
          </p:nvSpPr>
          <p:spPr bwMode="auto">
            <a:xfrm>
              <a:off x="1665" y="3870"/>
              <a:ext cx="111" cy="109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marL="0" marR="0" lvl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31" name="Rectangle 17"/>
            <p:cNvSpPr>
              <a:spLocks noChangeArrowheads="1"/>
            </p:cNvSpPr>
            <p:nvPr/>
          </p:nvSpPr>
          <p:spPr bwMode="auto">
            <a:xfrm>
              <a:off x="1515" y="3401"/>
              <a:ext cx="402" cy="42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99745" tIns="48997" rIns="99745" bIns="48997">
              <a:spAutoFit/>
            </a:bodyPr>
            <a:lstStyle/>
            <a:p>
              <a:pPr marL="0" marR="0" lvl="0" indent="0" algn="l" defTabSz="987425" rtl="0" eaLnBrk="0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charset="0"/>
                </a:rPr>
                <a:t>...</a:t>
              </a:r>
            </a:p>
          </p:txBody>
        </p:sp>
      </p:grpSp>
      <p:sp>
        <p:nvSpPr>
          <p:cNvPr id="55310" name="Line 18"/>
          <p:cNvSpPr>
            <a:spLocks noChangeShapeType="1"/>
          </p:cNvSpPr>
          <p:nvPr/>
        </p:nvSpPr>
        <p:spPr bwMode="auto">
          <a:xfrm flipH="1" flipV="1">
            <a:off x="1370013" y="4117975"/>
            <a:ext cx="1654175" cy="1173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 flipV="1">
            <a:off x="3192463" y="4035425"/>
            <a:ext cx="1330325" cy="12557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2" name="Line 20"/>
          <p:cNvSpPr>
            <a:spLocks noChangeShapeType="1"/>
          </p:cNvSpPr>
          <p:nvPr/>
        </p:nvSpPr>
        <p:spPr bwMode="auto">
          <a:xfrm flipV="1">
            <a:off x="3529013" y="4281488"/>
            <a:ext cx="744537" cy="6746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13" name="Rectangle 21"/>
          <p:cNvSpPr>
            <a:spLocks noChangeArrowheads="1"/>
          </p:cNvSpPr>
          <p:nvPr/>
        </p:nvSpPr>
        <p:spPr bwMode="auto">
          <a:xfrm>
            <a:off x="3656013" y="5462588"/>
            <a:ext cx="1916112" cy="460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9745" tIns="48997" rIns="99745" bIns="48997">
            <a:spAutoFit/>
          </a:bodyPr>
          <a:lstStyle/>
          <a:p>
            <a:pPr marL="0" marR="0" lvl="0" indent="0" algn="l" defTabSz="987425" rtl="0" eaLnBrk="0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SESSIONS</a:t>
            </a:r>
          </a:p>
        </p:txBody>
      </p:sp>
      <p:sp>
        <p:nvSpPr>
          <p:cNvPr id="55326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27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3B1454FD-053B-4FE5-AC77-29C2795DBB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Charter" pitchFamily="16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Charter" pitchFamily="1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51771C-1B7F-4669-85DB-11D0438F5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7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2533650" y="0"/>
            <a:ext cx="5197475" cy="684213"/>
          </a:xfrm>
        </p:spPr>
        <p:txBody>
          <a:bodyPr/>
          <a:lstStyle/>
          <a:p>
            <a:pPr algn="ctr"/>
            <a:r>
              <a:rPr lang="en-US" sz="2400" dirty="0"/>
              <a:t>ROLES AS POLICY ANCHORS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503238" y="1352550"/>
            <a:ext cx="9261475" cy="5403850"/>
          </a:xfrm>
        </p:spPr>
        <p:txBody>
          <a:bodyPr/>
          <a:lstStyle/>
          <a:p>
            <a:r>
              <a:rPr lang="en-US" dirty="0"/>
              <a:t>A role brings together</a:t>
            </a:r>
          </a:p>
          <a:p>
            <a:pPr lvl="1"/>
            <a:r>
              <a:rPr lang="en-US" dirty="0"/>
              <a:t>a collection of users and</a:t>
            </a:r>
          </a:p>
          <a:p>
            <a:pPr lvl="1"/>
            <a:r>
              <a:rPr lang="en-US" dirty="0"/>
              <a:t>a collection of permissions</a:t>
            </a:r>
          </a:p>
          <a:p>
            <a:r>
              <a:rPr lang="en-US" dirty="0"/>
              <a:t>These collections will vary over time</a:t>
            </a:r>
          </a:p>
          <a:p>
            <a:pPr lvl="1"/>
            <a:r>
              <a:rPr lang="en-US" dirty="0"/>
              <a:t>A role has significance and meaning beyond the particular users and permissions brought together at any moment</a:t>
            </a:r>
          </a:p>
          <a:p>
            <a:pPr marL="576262" lvl="1" indent="0">
              <a:buNone/>
            </a:pPr>
            <a:endParaRPr lang="en-US" dirty="0"/>
          </a:p>
          <a:p>
            <a:r>
              <a:rPr lang="en-US" dirty="0"/>
              <a:t>Roles versus Operating System (OS) groups</a:t>
            </a:r>
          </a:p>
          <a:p>
            <a:pPr lvl="1"/>
            <a:r>
              <a:rPr lang="en-US" sz="2000" dirty="0"/>
              <a:t>Most OS’s support groups as ACL entries</a:t>
            </a:r>
          </a:p>
          <a:p>
            <a:pPr lvl="1"/>
            <a:r>
              <a:rPr lang="en-US" sz="2000" dirty="0"/>
              <a:t>An OS group is a collection of users</a:t>
            </a:r>
          </a:p>
          <a:p>
            <a:pPr lvl="1"/>
            <a:r>
              <a:rPr lang="en-US" sz="2000" dirty="0"/>
              <a:t>Selective activation typically not supported</a:t>
            </a:r>
            <a:endParaRPr lang="en-US" dirty="0"/>
          </a:p>
          <a:p>
            <a:endParaRPr lang="en-US" sz="2400" dirty="0"/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25835B1C-BA25-4B39-92E1-F97C9008D164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41"/>
          <p:cNvSpPr txBox="1">
            <a:spLocks noChangeArrowheads="1"/>
          </p:cNvSpPr>
          <p:nvPr/>
        </p:nvSpPr>
        <p:spPr bwMode="auto">
          <a:xfrm>
            <a:off x="2525714" y="6904041"/>
            <a:ext cx="4734613" cy="341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ADE6DB-C2ED-4A3B-B7E9-882F43E5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5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27"/>
    </mc:Choice>
    <mc:Fallback>
      <p:transition spd="slow" advTm="28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11048</TotalTime>
  <Words>1286</Words>
  <Application>Microsoft Office PowerPoint</Application>
  <PresentationFormat>Custom</PresentationFormat>
  <Paragraphs>376</Paragraphs>
  <Slides>22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Module 4.1  Role-Based Access Control (RBAC) </vt:lpstr>
      <vt:lpstr>Access Control Models</vt:lpstr>
      <vt:lpstr>PowerPoint Presentation</vt:lpstr>
      <vt:lpstr>Role-Based Access Control (RBAC)</vt:lpstr>
      <vt:lpstr>PowerPoint Presentation</vt:lpstr>
      <vt:lpstr>Founding Principles of RBAC96</vt:lpstr>
      <vt:lpstr>RBAC96 Model Family</vt:lpstr>
      <vt:lpstr>RBAC96 Model Family: RBAC0</vt:lpstr>
      <vt:lpstr>ROLES AS POLICY ANCHORS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SEPARATION OF DUTY (SOD)</vt:lpstr>
      <vt:lpstr>CARDINALITY CONSTRAINTS</vt:lpstr>
      <vt:lpstr>RBAC96 Model Family</vt:lpstr>
      <vt:lpstr>PowerPoint Presentation</vt:lpstr>
      <vt:lpstr>RBAC Administration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1184</cp:revision>
  <cp:lastPrinted>2021-03-23T20:54:46Z</cp:lastPrinted>
  <dcterms:created xsi:type="dcterms:W3CDTF">2010-02-19T20:53:39Z</dcterms:created>
  <dcterms:modified xsi:type="dcterms:W3CDTF">2021-03-29T19:46:04Z</dcterms:modified>
</cp:coreProperties>
</file>