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72" r:id="rId1"/>
    <p:sldMasterId id="2147483684" r:id="rId2"/>
    <p:sldMasterId id="2147483696" r:id="rId3"/>
    <p:sldMasterId id="2147483660" r:id="rId4"/>
    <p:sldMasterId id="2147484387" r:id="rId5"/>
    <p:sldMasterId id="2147484400" r:id="rId6"/>
  </p:sldMasterIdLst>
  <p:notesMasterIdLst>
    <p:notesMasterId r:id="rId29"/>
  </p:notesMasterIdLst>
  <p:handoutMasterIdLst>
    <p:handoutMasterId r:id="rId30"/>
  </p:handoutMasterIdLst>
  <p:sldIdLst>
    <p:sldId id="256" r:id="rId7"/>
    <p:sldId id="275" r:id="rId8"/>
    <p:sldId id="448" r:id="rId9"/>
    <p:sldId id="281" r:id="rId10"/>
    <p:sldId id="395" r:id="rId11"/>
    <p:sldId id="530" r:id="rId12"/>
    <p:sldId id="555" r:id="rId13"/>
    <p:sldId id="410" r:id="rId14"/>
    <p:sldId id="483" r:id="rId15"/>
    <p:sldId id="553" r:id="rId16"/>
    <p:sldId id="500" r:id="rId17"/>
    <p:sldId id="501" r:id="rId18"/>
    <p:sldId id="505" r:id="rId19"/>
    <p:sldId id="506" r:id="rId20"/>
    <p:sldId id="504" r:id="rId21"/>
    <p:sldId id="507" r:id="rId22"/>
    <p:sldId id="554" r:id="rId23"/>
    <p:sldId id="508" r:id="rId24"/>
    <p:sldId id="556" r:id="rId25"/>
    <p:sldId id="503" r:id="rId26"/>
    <p:sldId id="519" r:id="rId27"/>
    <p:sldId id="552" r:id="rId28"/>
  </p:sldIdLst>
  <p:sldSz cx="10080625" cy="7559675"/>
  <p:notesSz cx="9296400" cy="7010400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318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6477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8636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0795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007" userDrawn="1">
          <p15:clr>
            <a:srgbClr val="A4A3A4"/>
          </p15:clr>
        </p15:guide>
        <p15:guide id="2" pos="2583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  <a:srgbClr val="CC3300"/>
    <a:srgbClr val="131F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620"/>
    <p:restoredTop sz="94660"/>
  </p:normalViewPr>
  <p:slideViewPr>
    <p:cSldViewPr snapToGrid="0" snapToObjects="1">
      <p:cViewPr varScale="1">
        <p:scale>
          <a:sx n="94" d="100"/>
          <a:sy n="94" d="100"/>
        </p:scale>
        <p:origin x="1818" y="9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notesViewPr>
    <p:cSldViewPr snapToGrid="0" snapToObjects="1">
      <p:cViewPr varScale="1">
        <p:scale>
          <a:sx n="60" d="100"/>
          <a:sy n="60" d="100"/>
        </p:scale>
        <p:origin x="-2672" y="-104"/>
      </p:cViewPr>
      <p:guideLst>
        <p:guide orient="horz" pos="2007"/>
        <p:guide pos="2583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5.xml"/><Relationship Id="rId34" Type="http://schemas.openxmlformats.org/officeDocument/2006/relationships/tableStyles" Target="tableStyle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6" y="0"/>
            <a:ext cx="4028844" cy="35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524" tIns="41762" rIns="83524" bIns="41762" numCol="1" anchor="t" anchorCtr="0" compatLnSpc="1">
            <a:prstTxWarp prst="textNoShape">
              <a:avLst/>
            </a:prstTxWarp>
          </a:bodyPr>
          <a:lstStyle>
            <a:lvl1pPr defTabSz="44101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5265541" y="0"/>
            <a:ext cx="4028844" cy="35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524" tIns="41762" rIns="83524" bIns="41762" numCol="1" anchor="t" anchorCtr="0" compatLnSpc="1">
            <a:prstTxWarp prst="textNoShape">
              <a:avLst/>
            </a:prstTxWarp>
          </a:bodyPr>
          <a:lstStyle>
            <a:lvl1pPr algn="r" defTabSz="44101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9EFA1752-2B6F-40E1-9F93-0C9DB23DB42C}" type="datetime1">
              <a:rPr lang="en-US"/>
              <a:pPr>
                <a:defRPr/>
              </a:pPr>
              <a:t>3/29/2021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6" y="6658026"/>
            <a:ext cx="4028844" cy="35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524" tIns="41762" rIns="83524" bIns="41762" numCol="1" anchor="b" anchorCtr="0" compatLnSpc="1">
            <a:prstTxWarp prst="textNoShape">
              <a:avLst/>
            </a:prstTxWarp>
          </a:bodyPr>
          <a:lstStyle>
            <a:lvl1pPr defTabSz="44101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5265541" y="6658026"/>
            <a:ext cx="4028844" cy="35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524" tIns="41762" rIns="83524" bIns="41762" numCol="1" anchor="b" anchorCtr="0" compatLnSpc="1">
            <a:prstTxWarp prst="textNoShape">
              <a:avLst/>
            </a:prstTxWarp>
          </a:bodyPr>
          <a:lstStyle>
            <a:lvl1pPr algn="r" defTabSz="44101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5DDCD5CE-D939-433D-9705-3D24953AD6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5607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897188" y="533400"/>
            <a:ext cx="3500437" cy="2625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30048" y="3329013"/>
            <a:ext cx="7436314" cy="315398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4"/>
            <a:ext cx="4032880" cy="350056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44101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59940" algn="l"/>
                <a:tab pos="1323050" algn="l"/>
                <a:tab pos="1982992" algn="l"/>
                <a:tab pos="2646105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5261504" y="4"/>
            <a:ext cx="4032880" cy="350056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44101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59940" algn="l"/>
                <a:tab pos="1323050" algn="l"/>
                <a:tab pos="1982992" algn="l"/>
                <a:tab pos="2646105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6659188"/>
            <a:ext cx="4032880" cy="350056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44101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59940" algn="l"/>
                <a:tab pos="1323050" algn="l"/>
                <a:tab pos="1982992" algn="l"/>
                <a:tab pos="2646105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5261504" y="6659188"/>
            <a:ext cx="4032880" cy="350056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44101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59940" algn="l"/>
                <a:tab pos="1323050" algn="l"/>
                <a:tab pos="1982992" algn="l"/>
                <a:tab pos="2646105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EE6703E5-A21F-4313-BA9E-B2DFCA6C23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8976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ＭＳ Ｐゴシック" charset="-128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51ABA11-A19C-3E46-B99A-9DEC51A1FAC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289820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2213" y="701675"/>
            <a:ext cx="4637087" cy="3479800"/>
          </a:xfrm>
          <a:ln w="12700" cap="flat">
            <a:solidFill>
              <a:schemeClr val="tx1"/>
            </a:solidFill>
          </a:ln>
        </p:spPr>
      </p:sp>
      <p:sp>
        <p:nvSpPr>
          <p:cNvPr id="83971" name="Rectangle 3"/>
          <p:cNvSpPr>
            <a:spLocks noChangeArrowheads="1"/>
          </p:cNvSpPr>
          <p:nvPr/>
        </p:nvSpPr>
        <p:spPr bwMode="auto">
          <a:xfrm>
            <a:off x="798274" y="5759273"/>
            <a:ext cx="5010533" cy="1340481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lIns="63120" tIns="25897" rIns="63120" bIns="25897">
            <a:spAutoFit/>
          </a:bodyPr>
          <a:lstStyle/>
          <a:p>
            <a:pPr marL="482482" marR="0" lvl="0" indent="-482482" algn="l" defTabSz="909822" rtl="0" eaLnBrk="0" fontAlgn="base" latinLnBrk="0" hangingPunct="1">
              <a:lnSpc>
                <a:spcPct val="92000"/>
              </a:lnSpc>
              <a:spcBef>
                <a:spcPct val="46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34" charset="-128"/>
                <a:cs typeface="Arial" charset="0"/>
              </a:rPr>
              <a:t>This is a somewhat busy slide</a:t>
            </a:r>
          </a:p>
          <a:p>
            <a:pPr marL="482482" marR="0" lvl="0" indent="-482482" algn="l" defTabSz="909822" rtl="0" eaLnBrk="0" fontAlgn="base" latinLnBrk="0" hangingPunct="1">
              <a:lnSpc>
                <a:spcPct val="92000"/>
              </a:lnSpc>
              <a:spcBef>
                <a:spcPct val="46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34" charset="-128"/>
                <a:cs typeface="Arial" charset="0"/>
              </a:rPr>
              <a:t>It shows a bird’s eye view of RBAC</a:t>
            </a:r>
          </a:p>
          <a:p>
            <a:pPr marL="482482" marR="0" lvl="0" indent="-482482" algn="l" defTabSz="909822" rtl="0" eaLnBrk="0" fontAlgn="base" latinLnBrk="0" hangingPunct="1">
              <a:lnSpc>
                <a:spcPct val="92000"/>
              </a:lnSpc>
              <a:spcBef>
                <a:spcPct val="46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34" charset="-128"/>
                <a:cs typeface="Arial" charset="0"/>
              </a:rPr>
              <a:t>There are many details that need to be debated and filled in</a:t>
            </a:r>
          </a:p>
          <a:p>
            <a:pPr marL="482482" marR="0" lvl="0" indent="-482482" algn="l" defTabSz="909822" rtl="0" eaLnBrk="0" fontAlgn="base" latinLnBrk="0" hangingPunct="1">
              <a:lnSpc>
                <a:spcPct val="92000"/>
              </a:lnSpc>
              <a:spcBef>
                <a:spcPct val="46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34" charset="-128"/>
                <a:cs typeface="Arial" charset="0"/>
              </a:rPr>
              <a:t>Some of these will be discussed in the subsequent panel</a:t>
            </a:r>
          </a:p>
          <a:p>
            <a:pPr marL="482482" marR="0" lvl="0" indent="-482482" algn="l" defTabSz="909822" rtl="0" eaLnBrk="0" fontAlgn="base" latinLnBrk="0" hangingPunct="1">
              <a:lnSpc>
                <a:spcPct val="92000"/>
              </a:lnSpc>
              <a:spcBef>
                <a:spcPct val="46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34" charset="-128"/>
                <a:cs typeface="Arial" charset="0"/>
              </a:rPr>
              <a:t>For our purpose the bird’s eye view will suffice</a:t>
            </a:r>
          </a:p>
        </p:txBody>
      </p:sp>
    </p:spTree>
    <p:extLst>
      <p:ext uri="{BB962C8B-B14F-4D97-AF65-F5344CB8AC3E}">
        <p14:creationId xmlns:p14="http://schemas.microsoft.com/office/powerpoint/2010/main" val="30892397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2213" y="701675"/>
            <a:ext cx="4637087" cy="3479800"/>
          </a:xfrm>
          <a:ln w="12700" cap="flat">
            <a:solidFill>
              <a:schemeClr val="tx1"/>
            </a:solidFill>
          </a:ln>
        </p:spPr>
      </p:sp>
      <p:sp>
        <p:nvSpPr>
          <p:cNvPr id="83971" name="Rectangle 3"/>
          <p:cNvSpPr>
            <a:spLocks noChangeArrowheads="1"/>
          </p:cNvSpPr>
          <p:nvPr/>
        </p:nvSpPr>
        <p:spPr bwMode="auto">
          <a:xfrm>
            <a:off x="798274" y="5759273"/>
            <a:ext cx="5010533" cy="1340481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lIns="63120" tIns="25897" rIns="63120" bIns="25897">
            <a:spAutoFit/>
          </a:bodyPr>
          <a:lstStyle/>
          <a:p>
            <a:pPr marL="482482" marR="0" lvl="0" indent="-482482" algn="l" defTabSz="909822" rtl="0" eaLnBrk="0" fontAlgn="base" latinLnBrk="0" hangingPunct="1">
              <a:lnSpc>
                <a:spcPct val="92000"/>
              </a:lnSpc>
              <a:spcBef>
                <a:spcPct val="46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34" charset="-128"/>
                <a:cs typeface="Arial" charset="0"/>
              </a:rPr>
              <a:t>This is a somewhat busy slide</a:t>
            </a:r>
          </a:p>
          <a:p>
            <a:pPr marL="482482" marR="0" lvl="0" indent="-482482" algn="l" defTabSz="909822" rtl="0" eaLnBrk="0" fontAlgn="base" latinLnBrk="0" hangingPunct="1">
              <a:lnSpc>
                <a:spcPct val="92000"/>
              </a:lnSpc>
              <a:spcBef>
                <a:spcPct val="46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34" charset="-128"/>
                <a:cs typeface="Arial" charset="0"/>
              </a:rPr>
              <a:t>It shows a bird’s eye view of RBAC</a:t>
            </a:r>
          </a:p>
          <a:p>
            <a:pPr marL="482482" marR="0" lvl="0" indent="-482482" algn="l" defTabSz="909822" rtl="0" eaLnBrk="0" fontAlgn="base" latinLnBrk="0" hangingPunct="1">
              <a:lnSpc>
                <a:spcPct val="92000"/>
              </a:lnSpc>
              <a:spcBef>
                <a:spcPct val="46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34" charset="-128"/>
                <a:cs typeface="Arial" charset="0"/>
              </a:rPr>
              <a:t>There are many details that need to be debated and filled in</a:t>
            </a:r>
          </a:p>
          <a:p>
            <a:pPr marL="482482" marR="0" lvl="0" indent="-482482" algn="l" defTabSz="909822" rtl="0" eaLnBrk="0" fontAlgn="base" latinLnBrk="0" hangingPunct="1">
              <a:lnSpc>
                <a:spcPct val="92000"/>
              </a:lnSpc>
              <a:spcBef>
                <a:spcPct val="46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34" charset="-128"/>
                <a:cs typeface="Arial" charset="0"/>
              </a:rPr>
              <a:t>Some of these will be discussed in the subsequent panel</a:t>
            </a:r>
          </a:p>
          <a:p>
            <a:pPr marL="482482" marR="0" lvl="0" indent="-482482" algn="l" defTabSz="909822" rtl="0" eaLnBrk="0" fontAlgn="base" latinLnBrk="0" hangingPunct="1">
              <a:lnSpc>
                <a:spcPct val="92000"/>
              </a:lnSpc>
              <a:spcBef>
                <a:spcPct val="46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34" charset="-128"/>
                <a:cs typeface="Arial" charset="0"/>
              </a:rPr>
              <a:t>For our purpose the bird’s eye view will suffice</a:t>
            </a:r>
          </a:p>
        </p:txBody>
      </p:sp>
    </p:spTree>
    <p:extLst>
      <p:ext uri="{BB962C8B-B14F-4D97-AF65-F5344CB8AC3E}">
        <p14:creationId xmlns:p14="http://schemas.microsoft.com/office/powerpoint/2010/main" val="33343407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2213" y="701675"/>
            <a:ext cx="4637087" cy="3479800"/>
          </a:xfrm>
          <a:ln w="12700" cap="flat">
            <a:solidFill>
              <a:schemeClr val="tx1"/>
            </a:solidFill>
          </a:ln>
        </p:spPr>
      </p:sp>
      <p:sp>
        <p:nvSpPr>
          <p:cNvPr id="83971" name="Rectangle 3"/>
          <p:cNvSpPr>
            <a:spLocks noChangeArrowheads="1"/>
          </p:cNvSpPr>
          <p:nvPr/>
        </p:nvSpPr>
        <p:spPr bwMode="auto">
          <a:xfrm>
            <a:off x="798274" y="5759273"/>
            <a:ext cx="5010533" cy="1340481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lIns="63120" tIns="25897" rIns="63120" bIns="25897">
            <a:spAutoFit/>
          </a:bodyPr>
          <a:lstStyle/>
          <a:p>
            <a:pPr marL="482482" marR="0" lvl="0" indent="-482482" algn="l" defTabSz="909822" rtl="0" eaLnBrk="0" fontAlgn="base" latinLnBrk="0" hangingPunct="1">
              <a:lnSpc>
                <a:spcPct val="92000"/>
              </a:lnSpc>
              <a:spcBef>
                <a:spcPct val="46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34" charset="-128"/>
                <a:cs typeface="Arial" charset="0"/>
              </a:rPr>
              <a:t>This is a somewhat busy slide</a:t>
            </a:r>
          </a:p>
          <a:p>
            <a:pPr marL="482482" marR="0" lvl="0" indent="-482482" algn="l" defTabSz="909822" rtl="0" eaLnBrk="0" fontAlgn="base" latinLnBrk="0" hangingPunct="1">
              <a:lnSpc>
                <a:spcPct val="92000"/>
              </a:lnSpc>
              <a:spcBef>
                <a:spcPct val="46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34" charset="-128"/>
                <a:cs typeface="Arial" charset="0"/>
              </a:rPr>
              <a:t>It shows a bird’s eye view of RBAC</a:t>
            </a:r>
          </a:p>
          <a:p>
            <a:pPr marL="482482" marR="0" lvl="0" indent="-482482" algn="l" defTabSz="909822" rtl="0" eaLnBrk="0" fontAlgn="base" latinLnBrk="0" hangingPunct="1">
              <a:lnSpc>
                <a:spcPct val="92000"/>
              </a:lnSpc>
              <a:spcBef>
                <a:spcPct val="46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34" charset="-128"/>
                <a:cs typeface="Arial" charset="0"/>
              </a:rPr>
              <a:t>There are many details that need to be debated and filled in</a:t>
            </a:r>
          </a:p>
          <a:p>
            <a:pPr marL="482482" marR="0" lvl="0" indent="-482482" algn="l" defTabSz="909822" rtl="0" eaLnBrk="0" fontAlgn="base" latinLnBrk="0" hangingPunct="1">
              <a:lnSpc>
                <a:spcPct val="92000"/>
              </a:lnSpc>
              <a:spcBef>
                <a:spcPct val="46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34" charset="-128"/>
                <a:cs typeface="Arial" charset="0"/>
              </a:rPr>
              <a:t>Some of these will be discussed in the subsequent panel</a:t>
            </a:r>
          </a:p>
          <a:p>
            <a:pPr marL="482482" marR="0" lvl="0" indent="-482482" algn="l" defTabSz="909822" rtl="0" eaLnBrk="0" fontAlgn="base" latinLnBrk="0" hangingPunct="1">
              <a:lnSpc>
                <a:spcPct val="92000"/>
              </a:lnSpc>
              <a:spcBef>
                <a:spcPct val="46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34" charset="-128"/>
                <a:cs typeface="Arial" charset="0"/>
              </a:rPr>
              <a:t>For our purpose the bird’s eye view will suffice</a:t>
            </a:r>
          </a:p>
        </p:txBody>
      </p:sp>
    </p:spTree>
    <p:extLst>
      <p:ext uri="{BB962C8B-B14F-4D97-AF65-F5344CB8AC3E}">
        <p14:creationId xmlns:p14="http://schemas.microsoft.com/office/powerpoint/2010/main" val="2798520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2213" y="701675"/>
            <a:ext cx="4637087" cy="3479800"/>
          </a:xfrm>
          <a:ln w="12700" cap="flat">
            <a:solidFill>
              <a:schemeClr val="tx1"/>
            </a:solidFill>
          </a:ln>
        </p:spPr>
      </p:sp>
      <p:sp>
        <p:nvSpPr>
          <p:cNvPr id="83971" name="Rectangle 3"/>
          <p:cNvSpPr>
            <a:spLocks noChangeArrowheads="1"/>
          </p:cNvSpPr>
          <p:nvPr/>
        </p:nvSpPr>
        <p:spPr bwMode="auto">
          <a:xfrm>
            <a:off x="798274" y="5759273"/>
            <a:ext cx="5010533" cy="1340481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lIns="63120" tIns="25897" rIns="63120" bIns="25897">
            <a:spAutoFit/>
          </a:bodyPr>
          <a:lstStyle/>
          <a:p>
            <a:pPr marL="482482" marR="0" lvl="0" indent="-482482" algn="l" defTabSz="909822" rtl="0" eaLnBrk="0" fontAlgn="base" latinLnBrk="0" hangingPunct="1">
              <a:lnSpc>
                <a:spcPct val="92000"/>
              </a:lnSpc>
              <a:spcBef>
                <a:spcPct val="46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34" charset="-128"/>
                <a:cs typeface="Arial" charset="0"/>
              </a:rPr>
              <a:t>This is a somewhat busy slide</a:t>
            </a:r>
          </a:p>
          <a:p>
            <a:pPr marL="482482" marR="0" lvl="0" indent="-482482" algn="l" defTabSz="909822" rtl="0" eaLnBrk="0" fontAlgn="base" latinLnBrk="0" hangingPunct="1">
              <a:lnSpc>
                <a:spcPct val="92000"/>
              </a:lnSpc>
              <a:spcBef>
                <a:spcPct val="46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34" charset="-128"/>
                <a:cs typeface="Arial" charset="0"/>
              </a:rPr>
              <a:t>It shows a bird’s eye view of RBAC</a:t>
            </a:r>
          </a:p>
          <a:p>
            <a:pPr marL="482482" marR="0" lvl="0" indent="-482482" algn="l" defTabSz="909822" rtl="0" eaLnBrk="0" fontAlgn="base" latinLnBrk="0" hangingPunct="1">
              <a:lnSpc>
                <a:spcPct val="92000"/>
              </a:lnSpc>
              <a:spcBef>
                <a:spcPct val="46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34" charset="-128"/>
                <a:cs typeface="Arial" charset="0"/>
              </a:rPr>
              <a:t>There are many details that need to be debated and filled in</a:t>
            </a:r>
          </a:p>
          <a:p>
            <a:pPr marL="482482" marR="0" lvl="0" indent="-482482" algn="l" defTabSz="909822" rtl="0" eaLnBrk="0" fontAlgn="base" latinLnBrk="0" hangingPunct="1">
              <a:lnSpc>
                <a:spcPct val="92000"/>
              </a:lnSpc>
              <a:spcBef>
                <a:spcPct val="46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34" charset="-128"/>
                <a:cs typeface="Arial" charset="0"/>
              </a:rPr>
              <a:t>Some of these will be discussed in the subsequent panel</a:t>
            </a:r>
          </a:p>
          <a:p>
            <a:pPr marL="482482" marR="0" lvl="0" indent="-482482" algn="l" defTabSz="909822" rtl="0" eaLnBrk="0" fontAlgn="base" latinLnBrk="0" hangingPunct="1">
              <a:lnSpc>
                <a:spcPct val="92000"/>
              </a:lnSpc>
              <a:spcBef>
                <a:spcPct val="46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34" charset="-128"/>
                <a:cs typeface="Arial" charset="0"/>
              </a:rPr>
              <a:t>For our purpose the bird’s eye view will suffice</a:t>
            </a:r>
          </a:p>
        </p:txBody>
      </p:sp>
    </p:spTree>
    <p:extLst>
      <p:ext uri="{BB962C8B-B14F-4D97-AF65-F5344CB8AC3E}">
        <p14:creationId xmlns:p14="http://schemas.microsoft.com/office/powerpoint/2010/main" val="23798175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2213" y="701675"/>
            <a:ext cx="4637087" cy="3479800"/>
          </a:xfrm>
          <a:ln w="12700" cap="flat">
            <a:solidFill>
              <a:schemeClr val="tx1"/>
            </a:solidFill>
          </a:ln>
        </p:spPr>
      </p:sp>
      <p:sp>
        <p:nvSpPr>
          <p:cNvPr id="83971" name="Rectangle 3"/>
          <p:cNvSpPr>
            <a:spLocks noChangeArrowheads="1"/>
          </p:cNvSpPr>
          <p:nvPr/>
        </p:nvSpPr>
        <p:spPr bwMode="auto">
          <a:xfrm>
            <a:off x="798274" y="5759273"/>
            <a:ext cx="5010533" cy="1340481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lIns="63120" tIns="25897" rIns="63120" bIns="25897">
            <a:spAutoFit/>
          </a:bodyPr>
          <a:lstStyle/>
          <a:p>
            <a:pPr marL="482482" marR="0" lvl="0" indent="-482482" algn="l" defTabSz="909822" rtl="0" eaLnBrk="0" fontAlgn="base" latinLnBrk="0" hangingPunct="1">
              <a:lnSpc>
                <a:spcPct val="92000"/>
              </a:lnSpc>
              <a:spcBef>
                <a:spcPct val="46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34" charset="-128"/>
                <a:cs typeface="Arial" charset="0"/>
              </a:rPr>
              <a:t>This is a somewhat busy slide</a:t>
            </a:r>
          </a:p>
          <a:p>
            <a:pPr marL="482482" marR="0" lvl="0" indent="-482482" algn="l" defTabSz="909822" rtl="0" eaLnBrk="0" fontAlgn="base" latinLnBrk="0" hangingPunct="1">
              <a:lnSpc>
                <a:spcPct val="92000"/>
              </a:lnSpc>
              <a:spcBef>
                <a:spcPct val="46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34" charset="-128"/>
                <a:cs typeface="Arial" charset="0"/>
              </a:rPr>
              <a:t>It shows a bird’s eye view of RBAC</a:t>
            </a:r>
          </a:p>
          <a:p>
            <a:pPr marL="482482" marR="0" lvl="0" indent="-482482" algn="l" defTabSz="909822" rtl="0" eaLnBrk="0" fontAlgn="base" latinLnBrk="0" hangingPunct="1">
              <a:lnSpc>
                <a:spcPct val="92000"/>
              </a:lnSpc>
              <a:spcBef>
                <a:spcPct val="46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34" charset="-128"/>
                <a:cs typeface="Arial" charset="0"/>
              </a:rPr>
              <a:t>There are many details that need to be debated and filled in</a:t>
            </a:r>
          </a:p>
          <a:p>
            <a:pPr marL="482482" marR="0" lvl="0" indent="-482482" algn="l" defTabSz="909822" rtl="0" eaLnBrk="0" fontAlgn="base" latinLnBrk="0" hangingPunct="1">
              <a:lnSpc>
                <a:spcPct val="92000"/>
              </a:lnSpc>
              <a:spcBef>
                <a:spcPct val="46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34" charset="-128"/>
                <a:cs typeface="Arial" charset="0"/>
              </a:rPr>
              <a:t>Some of these will be discussed in the subsequent panel</a:t>
            </a:r>
          </a:p>
          <a:p>
            <a:pPr marL="482482" marR="0" lvl="0" indent="-482482" algn="l" defTabSz="909822" rtl="0" eaLnBrk="0" fontAlgn="base" latinLnBrk="0" hangingPunct="1">
              <a:lnSpc>
                <a:spcPct val="92000"/>
              </a:lnSpc>
              <a:spcBef>
                <a:spcPct val="46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34" charset="-128"/>
                <a:cs typeface="Arial" charset="0"/>
              </a:rPr>
              <a:t>For our purpose the bird’s eye view will suffice</a:t>
            </a:r>
          </a:p>
        </p:txBody>
      </p:sp>
    </p:spTree>
    <p:extLst>
      <p:ext uri="{BB962C8B-B14F-4D97-AF65-F5344CB8AC3E}">
        <p14:creationId xmlns:p14="http://schemas.microsoft.com/office/powerpoint/2010/main" val="14655153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2213" y="701675"/>
            <a:ext cx="4637087" cy="3479800"/>
          </a:xfrm>
          <a:ln w="12700" cap="flat">
            <a:solidFill>
              <a:schemeClr val="tx1"/>
            </a:solidFill>
          </a:ln>
        </p:spPr>
      </p:sp>
      <p:sp>
        <p:nvSpPr>
          <p:cNvPr id="83971" name="Rectangle 3"/>
          <p:cNvSpPr>
            <a:spLocks noChangeArrowheads="1"/>
          </p:cNvSpPr>
          <p:nvPr/>
        </p:nvSpPr>
        <p:spPr bwMode="auto">
          <a:xfrm>
            <a:off x="798274" y="5759273"/>
            <a:ext cx="5010533" cy="1340481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lIns="63120" tIns="25897" rIns="63120" bIns="25897">
            <a:spAutoFit/>
          </a:bodyPr>
          <a:lstStyle/>
          <a:p>
            <a:pPr marL="482482" marR="0" lvl="0" indent="-482482" algn="l" defTabSz="909822" rtl="0" eaLnBrk="0" fontAlgn="base" latinLnBrk="0" hangingPunct="1">
              <a:lnSpc>
                <a:spcPct val="92000"/>
              </a:lnSpc>
              <a:spcBef>
                <a:spcPct val="46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34" charset="-128"/>
                <a:cs typeface="Arial" charset="0"/>
              </a:rPr>
              <a:t>This is a somewhat busy slide</a:t>
            </a:r>
          </a:p>
          <a:p>
            <a:pPr marL="482482" marR="0" lvl="0" indent="-482482" algn="l" defTabSz="909822" rtl="0" eaLnBrk="0" fontAlgn="base" latinLnBrk="0" hangingPunct="1">
              <a:lnSpc>
                <a:spcPct val="92000"/>
              </a:lnSpc>
              <a:spcBef>
                <a:spcPct val="46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34" charset="-128"/>
                <a:cs typeface="Arial" charset="0"/>
              </a:rPr>
              <a:t>It shows a bird’s eye view of RBAC</a:t>
            </a:r>
          </a:p>
          <a:p>
            <a:pPr marL="482482" marR="0" lvl="0" indent="-482482" algn="l" defTabSz="909822" rtl="0" eaLnBrk="0" fontAlgn="base" latinLnBrk="0" hangingPunct="1">
              <a:lnSpc>
                <a:spcPct val="92000"/>
              </a:lnSpc>
              <a:spcBef>
                <a:spcPct val="46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34" charset="-128"/>
                <a:cs typeface="Arial" charset="0"/>
              </a:rPr>
              <a:t>There are many details that need to be debated and filled in</a:t>
            </a:r>
          </a:p>
          <a:p>
            <a:pPr marL="482482" marR="0" lvl="0" indent="-482482" algn="l" defTabSz="909822" rtl="0" eaLnBrk="0" fontAlgn="base" latinLnBrk="0" hangingPunct="1">
              <a:lnSpc>
                <a:spcPct val="92000"/>
              </a:lnSpc>
              <a:spcBef>
                <a:spcPct val="46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34" charset="-128"/>
                <a:cs typeface="Arial" charset="0"/>
              </a:rPr>
              <a:t>Some of these will be discussed in the subsequent panel</a:t>
            </a:r>
          </a:p>
          <a:p>
            <a:pPr marL="482482" marR="0" lvl="0" indent="-482482" algn="l" defTabSz="909822" rtl="0" eaLnBrk="0" fontAlgn="base" latinLnBrk="0" hangingPunct="1">
              <a:lnSpc>
                <a:spcPct val="92000"/>
              </a:lnSpc>
              <a:spcBef>
                <a:spcPct val="46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34" charset="-128"/>
                <a:cs typeface="Arial" charset="0"/>
              </a:rPr>
              <a:t>For our purpose the bird’s eye view will suffice</a:t>
            </a:r>
          </a:p>
        </p:txBody>
      </p:sp>
    </p:spTree>
    <p:extLst>
      <p:ext uri="{BB962C8B-B14F-4D97-AF65-F5344CB8AC3E}">
        <p14:creationId xmlns:p14="http://schemas.microsoft.com/office/powerpoint/2010/main" val="41338011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A8533-5538-4759-B24B-7285295CFABD}" type="datetime1">
              <a:rPr lang="en-US"/>
              <a:pPr>
                <a:defRPr/>
              </a:pPr>
              <a:t>3/29/2021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29D39-929B-47D6-9F07-C55381DFF5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FD001-DF5A-49ED-8BC5-7BBFC3FB44F9}" type="datetime1">
              <a:rPr lang="en-US"/>
              <a:pPr>
                <a:defRPr/>
              </a:pPr>
              <a:t>3/29/2021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C882D-BA0E-4156-A3F2-6CCA4F2A59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F0AE7-28DD-4852-BA3E-E7905EE3F562}" type="datetime1">
              <a:rPr lang="en-US"/>
              <a:pPr>
                <a:defRPr/>
              </a:pPr>
              <a:t>3/29/2021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7BA52-FCD2-45E7-A9BF-0C63A4B2FF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042CA-B8CD-41D9-8949-D03C1566A0E3}" type="datetime1">
              <a:rPr lang="en-US"/>
              <a:pPr>
                <a:defRPr/>
              </a:pPr>
              <a:t>3/29/2021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80607-37F1-48F1-8925-DA1C269E8E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0B157-99C1-4433-B83A-B82C44B5479D}" type="datetime1">
              <a:rPr lang="en-US"/>
              <a:pPr>
                <a:defRPr/>
              </a:pPr>
              <a:t>3/29/2021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C474C-46B2-4446-BA07-B1E887D7E7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D56CB-245D-4A10-8A5C-92A415482CCA}" type="datetime1">
              <a:rPr lang="en-US"/>
              <a:pPr>
                <a:defRPr/>
              </a:pPr>
              <a:t>3/29/2021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62919-9C21-4FD6-9997-562236006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DF5EE-C6D4-4B1E-92E0-D20E05AE8C1C}" type="datetime1">
              <a:rPr lang="en-US"/>
              <a:pPr>
                <a:defRPr/>
              </a:pPr>
              <a:t>3/29/2021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5F226-6A3A-4E06-99F4-9A0F29AB9F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AABD7-C966-40EA-9470-64EDB373436E}" type="datetime1">
              <a:rPr lang="en-US"/>
              <a:pPr>
                <a:defRPr/>
              </a:pPr>
              <a:t>3/29/2021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E3DD5-0851-4F4F-8B79-CE1028EA4C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71528-2F75-40B3-83AB-5E0C7F5FFE00}" type="datetime1">
              <a:rPr lang="en-US"/>
              <a:pPr>
                <a:defRPr/>
              </a:pPr>
              <a:t>3/29/2021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7CE04-270F-489C-8609-BD36C52103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8B1DD-2EEB-4C92-A939-6E15ED568C0A}" type="datetime1">
              <a:rPr lang="en-US"/>
              <a:pPr>
                <a:defRPr/>
              </a:pPr>
              <a:t>3/29/2021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53FF5-46BB-4294-AE5B-96801AF98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42173-893D-43B8-953F-46F57DCD2CB1}" type="datetime1">
              <a:rPr lang="en-US"/>
              <a:pPr>
                <a:defRPr/>
              </a:pPr>
              <a:t>3/29/2021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5EA9B-512A-4AF6-A1FD-0DBF8A248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2D772-0122-45E8-9279-27AD1ACB66F5}" type="datetime1">
              <a:rPr lang="en-US"/>
              <a:pPr>
                <a:defRPr/>
              </a:pPr>
              <a:t>3/29/2021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6AEA6-42C7-4650-B746-966DF6EC9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E7923-3BD9-4E2C-AE2B-C103004F0883}" type="datetime1">
              <a:rPr lang="en-US"/>
              <a:pPr>
                <a:defRPr/>
              </a:pPr>
              <a:t>3/29/2021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B6617-A612-4062-BE23-203378EC98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BDA36-4BE0-4353-AAC4-0131C4D69FDB}" type="datetime1">
              <a:rPr lang="en-US"/>
              <a:pPr>
                <a:defRPr/>
              </a:pPr>
              <a:t>3/29/2021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FA396-2E9F-423F-9BC1-B3A4D9506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CED28-C685-4939-A5D5-27F99889AF6E}" type="datetime1">
              <a:rPr lang="en-US"/>
              <a:pPr>
                <a:defRPr/>
              </a:pPr>
              <a:t>3/29/2021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A231E-3063-4692-B6D4-1D3D91F98C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EE209-7275-4909-97D1-F8A0D95EA75C}" type="datetime1">
              <a:rPr lang="en-US"/>
              <a:pPr>
                <a:defRPr/>
              </a:pPr>
              <a:t>3/29/2021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1E322-F0BB-4838-9F63-EA2CAAE09B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EA9BE-16EF-489E-BF20-57B585EC6CC9}" type="datetime1">
              <a:rPr lang="en-US"/>
              <a:pPr>
                <a:defRPr/>
              </a:pPr>
              <a:t>3/29/2021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539CF-4739-4542-A10F-6B52583B5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990B6-74C3-4125-8F0F-2C933149C71B}" type="datetime1">
              <a:rPr lang="en-US"/>
              <a:pPr>
                <a:defRPr/>
              </a:pPr>
              <a:t>3/29/2021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E3A25-ABD4-406C-921E-0CAE11307A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68C61-A4FA-4602-8348-0356D25F60A7}" type="datetime1">
              <a:rPr lang="en-US"/>
              <a:pPr>
                <a:defRPr/>
              </a:pPr>
              <a:t>3/29/2021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5FCEB-737C-4861-AE0F-6165CC74C6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00D1B-60A9-4757-876A-FFBF061455A1}" type="datetime1">
              <a:rPr lang="en-US"/>
              <a:pPr>
                <a:defRPr/>
              </a:pPr>
              <a:t>3/29/2021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A9942-232C-4926-BADB-CDF670E44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CA543-36D1-482B-A6B0-8C3E0820FA1B}" type="datetime1">
              <a:rPr lang="en-US"/>
              <a:pPr>
                <a:defRPr/>
              </a:pPr>
              <a:t>3/29/2021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76DA8-8693-4B28-B910-D6DD04FCC1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4DB5A-AD82-43C4-97F9-539A7A86B068}" type="datetime1">
              <a:rPr lang="en-US"/>
              <a:pPr>
                <a:defRPr/>
              </a:pPr>
              <a:t>3/29/2021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7F81A-DF60-4D16-865A-3A33A6246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EAB87-838F-438F-A3CF-FC5CD66EB65C}" type="datetime1">
              <a:rPr lang="en-US"/>
              <a:pPr>
                <a:defRPr/>
              </a:pPr>
              <a:t>3/29/2021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9FE96-4C50-4285-9E4E-F42E734AF1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34E17-700E-40E7-83AE-664FDDCCB4AC}" type="datetime1">
              <a:rPr lang="en-US"/>
              <a:pPr>
                <a:defRPr/>
              </a:pPr>
              <a:t>3/29/2021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0C0D1-6E3E-472C-AEE1-64D973207D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B8E3B-C21E-43E0-B284-FCB59AA662D1}" type="datetime1">
              <a:rPr lang="en-US"/>
              <a:pPr>
                <a:defRPr/>
              </a:pPr>
              <a:t>3/29/2021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1AA86-94FB-44EB-82C9-7716D904A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CE7DA-F81F-4ED0-827C-311EF0D810C4}" type="datetime1">
              <a:rPr lang="en-US"/>
              <a:pPr>
                <a:defRPr/>
              </a:pPr>
              <a:t>3/29/2021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D3A46-114A-4AC1-9A9D-A12BBCC19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D3DC3-E015-46ED-85A6-ABF7C5FE13F1}" type="datetime1">
              <a:rPr lang="en-US"/>
              <a:pPr>
                <a:defRPr/>
              </a:pPr>
              <a:t>3/29/2021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B850B-2489-4CB1-A1EC-995AFD52B9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09B26-E0FC-40AE-902A-28747004F551}" type="datetime1">
              <a:rPr lang="en-US"/>
              <a:pPr>
                <a:defRPr/>
              </a:pPr>
              <a:t>3/29/2021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3E78E-8BD0-4625-9C22-F59FBA683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D9BA3-C815-46C5-8537-EB5659753393}" type="datetime1">
              <a:rPr lang="en-US"/>
              <a:pPr>
                <a:defRPr/>
              </a:pPr>
              <a:t>3/29/2021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B2595-7489-4763-8ADA-B5EE6F5E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5FAA4-AE56-406D-A66B-666E6023E096}" type="datetime1">
              <a:rPr lang="en-US"/>
              <a:pPr>
                <a:defRPr/>
              </a:pPr>
              <a:t>3/29/2021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B87D8-701F-416A-8323-77B07D210D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81480-BFB3-4DDE-90CB-E57E0443E987}" type="datetime1">
              <a:rPr lang="en-US"/>
              <a:pPr>
                <a:defRPr/>
              </a:pPr>
              <a:t>3/29/2021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75CBD-E781-4854-A4A8-CCC5BD2D21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D003F-A569-490B-8E1A-16CC19E2F27E}" type="datetime1">
              <a:rPr lang="en-US"/>
              <a:pPr>
                <a:defRPr/>
              </a:pPr>
              <a:t>3/29/2021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D51AA-89A7-4D93-93B2-B313D917B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9D87FF-43A9-4947-B646-01BBB80BF1A4}" type="datetime1">
              <a:rPr lang="en-US"/>
              <a:pPr>
                <a:defRPr/>
              </a:pPr>
              <a:t>3/29/2021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1526D9-F268-4FBB-8041-B6F369E1AB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FC324-FA63-48F7-87F3-755973C2A6EE}" type="datetime1">
              <a:rPr lang="en-US"/>
              <a:pPr>
                <a:defRPr/>
              </a:pPr>
              <a:t>3/29/2021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40098-0EFE-4E55-9AF4-9BECC105AF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EEF30-4D1C-473C-A9C2-E2E15F758D89}" type="datetime1">
              <a:rPr lang="en-US"/>
              <a:pPr>
                <a:defRPr/>
              </a:pPr>
              <a:t>3/29/2021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3CF39-4DA2-41D0-91FF-0E5EE6338E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03CE4-0665-4827-A05B-586F539067A6}" type="datetime1">
              <a:rPr lang="en-US"/>
              <a:pPr>
                <a:defRPr/>
              </a:pPr>
              <a:t>3/29/2021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5DA87-D9B2-4A0B-ACAD-A7263E5003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34C9D-9DC9-447E-B9D7-AD3799284B23}" type="datetime1">
              <a:rPr lang="en-US"/>
              <a:pPr>
                <a:defRPr/>
              </a:pPr>
              <a:t>3/29/2021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FC467-D2A4-4587-BFD3-35FED9BBF3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9E979-A7A0-4DFD-8016-FAA76B28996F}" type="datetime1">
              <a:rPr lang="en-US"/>
              <a:pPr>
                <a:defRPr/>
              </a:pPr>
              <a:t>3/29/2021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656D5-3B46-4F42-8E53-4A737C0415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72033-AE60-4856-97CF-28E50271BBE1}" type="datetime1">
              <a:rPr lang="en-US"/>
              <a:pPr>
                <a:defRPr/>
              </a:pPr>
              <a:t>3/29/2021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B727F-B332-4C9F-93EC-2F16F7EAC2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0078" y="1096568"/>
            <a:ext cx="7560469" cy="2126677"/>
          </a:xfrm>
        </p:spPr>
        <p:txBody>
          <a:bodyPr anchor="b"/>
          <a:lstStyle>
            <a:lvl1pPr algn="ctr">
              <a:defRPr sz="308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0078" y="3223245"/>
            <a:ext cx="7560469" cy="2572506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79" indent="0" algn="ctr">
              <a:buNone/>
              <a:defRPr sz="1653"/>
            </a:lvl2pPr>
            <a:lvl3pPr marL="755957" indent="0" algn="ctr">
              <a:buNone/>
              <a:defRPr sz="1488"/>
            </a:lvl3pPr>
            <a:lvl4pPr marL="1133936" indent="0" algn="ctr">
              <a:buNone/>
              <a:defRPr sz="1323"/>
            </a:lvl4pPr>
            <a:lvl5pPr marL="1511915" indent="0" algn="ctr">
              <a:buNone/>
              <a:defRPr sz="1323"/>
            </a:lvl5pPr>
            <a:lvl6pPr marL="1889893" indent="0" algn="ctr">
              <a:buNone/>
              <a:defRPr sz="1323"/>
            </a:lvl6pPr>
            <a:lvl7pPr marL="2267872" indent="0" algn="ctr">
              <a:buNone/>
              <a:defRPr sz="1323"/>
            </a:lvl7pPr>
            <a:lvl8pPr marL="2645851" indent="0" algn="ctr">
              <a:buNone/>
              <a:defRPr sz="1323"/>
            </a:lvl8pPr>
            <a:lvl9pPr marL="3023829" indent="0" algn="ctr">
              <a:buNone/>
              <a:defRPr sz="1323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42113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3043" y="1163027"/>
            <a:ext cx="8694539" cy="564593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2005021" y="343243"/>
            <a:ext cx="5438094" cy="509516"/>
          </a:xfrm>
        </p:spPr>
        <p:txBody>
          <a:bodyPr anchor="b"/>
          <a:lstStyle>
            <a:lvl1pPr algn="ctr">
              <a:defRPr sz="3527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772702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793" y="1063340"/>
            <a:ext cx="8694539" cy="5745618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1pPr>
            <a:lvl2pPr marL="377979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57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915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9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7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85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82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2005021" y="343243"/>
            <a:ext cx="5438094" cy="509516"/>
          </a:xfrm>
        </p:spPr>
        <p:txBody>
          <a:bodyPr anchor="b"/>
          <a:lstStyle>
            <a:lvl1pPr algn="ctr">
              <a:defRPr sz="3527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632804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3043" y="1063340"/>
            <a:ext cx="4284266" cy="574561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3316" y="1063340"/>
            <a:ext cx="4284266" cy="574561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2005021" y="343243"/>
            <a:ext cx="5438094" cy="509516"/>
          </a:xfrm>
        </p:spPr>
        <p:txBody>
          <a:bodyPr anchor="b"/>
          <a:lstStyle>
            <a:lvl1pPr algn="ctr">
              <a:defRPr sz="3527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03120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4357" y="1081375"/>
            <a:ext cx="4264576" cy="908210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79" indent="0">
              <a:buNone/>
              <a:defRPr sz="1653" b="1"/>
            </a:lvl2pPr>
            <a:lvl3pPr marL="755957" indent="0">
              <a:buNone/>
              <a:defRPr sz="1488" b="1"/>
            </a:lvl3pPr>
            <a:lvl4pPr marL="1133936" indent="0">
              <a:buNone/>
              <a:defRPr sz="1323" b="1"/>
            </a:lvl4pPr>
            <a:lvl5pPr marL="1511915" indent="0">
              <a:buNone/>
              <a:defRPr sz="1323" b="1"/>
            </a:lvl5pPr>
            <a:lvl6pPr marL="1889893" indent="0">
              <a:buNone/>
              <a:defRPr sz="1323" b="1"/>
            </a:lvl6pPr>
            <a:lvl7pPr marL="2267872" indent="0">
              <a:buNone/>
              <a:defRPr sz="1323" b="1"/>
            </a:lvl7pPr>
            <a:lvl8pPr marL="2645851" indent="0">
              <a:buNone/>
              <a:defRPr sz="1323" b="1"/>
            </a:lvl8pPr>
            <a:lvl9pPr marL="3023829" indent="0">
              <a:buNone/>
              <a:defRPr sz="132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357" y="1989586"/>
            <a:ext cx="4264576" cy="48333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3317" y="1081375"/>
            <a:ext cx="4285579" cy="908210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79" indent="0">
              <a:buNone/>
              <a:defRPr sz="1653" b="1"/>
            </a:lvl2pPr>
            <a:lvl3pPr marL="755957" indent="0">
              <a:buNone/>
              <a:defRPr sz="1488" b="1"/>
            </a:lvl3pPr>
            <a:lvl4pPr marL="1133936" indent="0">
              <a:buNone/>
              <a:defRPr sz="1323" b="1"/>
            </a:lvl4pPr>
            <a:lvl5pPr marL="1511915" indent="0">
              <a:buNone/>
              <a:defRPr sz="1323" b="1"/>
            </a:lvl5pPr>
            <a:lvl6pPr marL="1889893" indent="0">
              <a:buNone/>
              <a:defRPr sz="1323" b="1"/>
            </a:lvl6pPr>
            <a:lvl7pPr marL="2267872" indent="0">
              <a:buNone/>
              <a:defRPr sz="1323" b="1"/>
            </a:lvl7pPr>
            <a:lvl8pPr marL="2645851" indent="0">
              <a:buNone/>
              <a:defRPr sz="1323" b="1"/>
            </a:lvl8pPr>
            <a:lvl9pPr marL="3023829" indent="0">
              <a:buNone/>
              <a:defRPr sz="132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3317" y="1989586"/>
            <a:ext cx="4285579" cy="48333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2005021" y="343243"/>
            <a:ext cx="5438094" cy="509516"/>
          </a:xfrm>
        </p:spPr>
        <p:txBody>
          <a:bodyPr anchor="b"/>
          <a:lstStyle>
            <a:lvl1pPr algn="ctr">
              <a:defRPr sz="3527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4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000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1FEAC-EFBC-4F59-9ED1-883C63297C14}" type="datetime1">
              <a:rPr lang="en-US"/>
              <a:pPr>
                <a:defRPr/>
              </a:pPr>
              <a:t>3/29/2021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4BB1D-2AFD-4006-B095-647BD40C73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2005021" y="343243"/>
            <a:ext cx="5438094" cy="509516"/>
          </a:xfrm>
        </p:spPr>
        <p:txBody>
          <a:bodyPr anchor="b"/>
          <a:lstStyle>
            <a:lvl1pPr algn="ctr">
              <a:defRPr sz="3527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7810412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2005021" y="343243"/>
            <a:ext cx="5438094" cy="509516"/>
          </a:xfrm>
        </p:spPr>
        <p:txBody>
          <a:bodyPr anchor="b"/>
          <a:lstStyle>
            <a:lvl1pPr algn="ctr">
              <a:defRPr sz="3527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5639981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579" y="1088455"/>
            <a:ext cx="5103316" cy="5372269"/>
          </a:xfrm>
        </p:spPr>
        <p:txBody>
          <a:bodyPr/>
          <a:lstStyle>
            <a:lvl1pPr>
              <a:defRPr sz="2646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4356" y="1088454"/>
            <a:ext cx="3251264" cy="5381018"/>
          </a:xfrm>
        </p:spPr>
        <p:txBody>
          <a:bodyPr/>
          <a:lstStyle>
            <a:lvl1pPr marL="0" indent="0">
              <a:buNone/>
              <a:defRPr sz="1323"/>
            </a:lvl1pPr>
            <a:lvl2pPr marL="377979" indent="0">
              <a:buNone/>
              <a:defRPr sz="1157"/>
            </a:lvl2pPr>
            <a:lvl3pPr marL="755957" indent="0">
              <a:buNone/>
              <a:defRPr sz="992"/>
            </a:lvl3pPr>
            <a:lvl4pPr marL="1133936" indent="0">
              <a:buNone/>
              <a:defRPr sz="827"/>
            </a:lvl4pPr>
            <a:lvl5pPr marL="1511915" indent="0">
              <a:buNone/>
              <a:defRPr sz="827"/>
            </a:lvl5pPr>
            <a:lvl6pPr marL="1889893" indent="0">
              <a:buNone/>
              <a:defRPr sz="827"/>
            </a:lvl6pPr>
            <a:lvl7pPr marL="2267872" indent="0">
              <a:buNone/>
              <a:defRPr sz="827"/>
            </a:lvl7pPr>
            <a:lvl8pPr marL="2645851" indent="0">
              <a:buNone/>
              <a:defRPr sz="827"/>
            </a:lvl8pPr>
            <a:lvl9pPr marL="3023829" indent="0">
              <a:buNone/>
              <a:defRPr sz="827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2005021" y="343243"/>
            <a:ext cx="5438094" cy="509516"/>
          </a:xfrm>
        </p:spPr>
        <p:txBody>
          <a:bodyPr anchor="b"/>
          <a:lstStyle>
            <a:lvl1pPr algn="ctr">
              <a:defRPr sz="3527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557126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85579" y="1088455"/>
            <a:ext cx="5103316" cy="5372269"/>
          </a:xfrm>
        </p:spPr>
        <p:txBody>
          <a:bodyPr/>
          <a:lstStyle>
            <a:lvl1pPr marL="0" indent="0">
              <a:buNone/>
              <a:defRPr sz="2646"/>
            </a:lvl1pPr>
            <a:lvl2pPr marL="377979" indent="0">
              <a:buNone/>
              <a:defRPr sz="2315"/>
            </a:lvl2pPr>
            <a:lvl3pPr marL="755957" indent="0">
              <a:buNone/>
              <a:defRPr sz="1984"/>
            </a:lvl3pPr>
            <a:lvl4pPr marL="1133936" indent="0">
              <a:buNone/>
              <a:defRPr sz="1653"/>
            </a:lvl4pPr>
            <a:lvl5pPr marL="1511915" indent="0">
              <a:buNone/>
              <a:defRPr sz="1653"/>
            </a:lvl5pPr>
            <a:lvl6pPr marL="1889893" indent="0">
              <a:buNone/>
              <a:defRPr sz="1653"/>
            </a:lvl6pPr>
            <a:lvl7pPr marL="2267872" indent="0">
              <a:buNone/>
              <a:defRPr sz="1653"/>
            </a:lvl7pPr>
            <a:lvl8pPr marL="2645851" indent="0">
              <a:buNone/>
              <a:defRPr sz="1653"/>
            </a:lvl8pPr>
            <a:lvl9pPr marL="3023829" indent="0">
              <a:buNone/>
              <a:defRPr sz="1653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4356" y="1063339"/>
            <a:ext cx="3251264" cy="5406133"/>
          </a:xfrm>
        </p:spPr>
        <p:txBody>
          <a:bodyPr/>
          <a:lstStyle>
            <a:lvl1pPr marL="0" indent="0">
              <a:buNone/>
              <a:defRPr sz="1323"/>
            </a:lvl1pPr>
            <a:lvl2pPr marL="377979" indent="0">
              <a:buNone/>
              <a:defRPr sz="1157"/>
            </a:lvl2pPr>
            <a:lvl3pPr marL="755957" indent="0">
              <a:buNone/>
              <a:defRPr sz="992"/>
            </a:lvl3pPr>
            <a:lvl4pPr marL="1133936" indent="0">
              <a:buNone/>
              <a:defRPr sz="827"/>
            </a:lvl4pPr>
            <a:lvl5pPr marL="1511915" indent="0">
              <a:buNone/>
              <a:defRPr sz="827"/>
            </a:lvl5pPr>
            <a:lvl6pPr marL="1889893" indent="0">
              <a:buNone/>
              <a:defRPr sz="827"/>
            </a:lvl6pPr>
            <a:lvl7pPr marL="2267872" indent="0">
              <a:buNone/>
              <a:defRPr sz="827"/>
            </a:lvl7pPr>
            <a:lvl8pPr marL="2645851" indent="0">
              <a:buNone/>
              <a:defRPr sz="827"/>
            </a:lvl8pPr>
            <a:lvl9pPr marL="3023829" indent="0">
              <a:buNone/>
              <a:defRPr sz="827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2005021" y="343243"/>
            <a:ext cx="5438094" cy="509516"/>
          </a:xfrm>
        </p:spPr>
        <p:txBody>
          <a:bodyPr anchor="b"/>
          <a:lstStyle>
            <a:lvl1pPr algn="ctr">
              <a:defRPr sz="3527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071258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3043" y="1063339"/>
            <a:ext cx="8694539" cy="574561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2005021" y="343243"/>
            <a:ext cx="5438094" cy="509516"/>
          </a:xfrm>
        </p:spPr>
        <p:txBody>
          <a:bodyPr anchor="b"/>
          <a:lstStyle>
            <a:lvl1pPr algn="ctr">
              <a:defRPr sz="3527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698680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13948" y="1140873"/>
            <a:ext cx="2173635" cy="566808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3044" y="1140873"/>
            <a:ext cx="6394896" cy="566808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1484523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527300" y="687388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800">
              <a:ea typeface="+mn-ea"/>
            </a:endParaRPr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98475" y="6811964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800">
              <a:ea typeface="+mn-ea"/>
            </a:endParaRPr>
          </a:p>
        </p:txBody>
      </p:sp>
      <p:pic>
        <p:nvPicPr>
          <p:cNvPr id="4" name="Picture 9" descr="UTSAGifBlu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7089" y="304802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263" y="0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0AC0B-A916-4877-ADE0-E50404926DAE}" type="datetime1">
              <a:rPr lang="en-US"/>
              <a:pPr>
                <a:defRPr/>
              </a:pPr>
              <a:t>3/29/2021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D5EB0-CF48-4948-8478-82307DB621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732082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527300" y="687388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pic>
        <p:nvPicPr>
          <p:cNvPr id="4" name="Picture 9" descr="UTSAGifBlu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263" y="0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0AC0B-A916-4877-ADE0-E50404926DAE}" type="datetime1">
              <a:rPr lang="en-US"/>
              <a:pPr>
                <a:defRPr/>
              </a:pPr>
              <a:t>3/29/2021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D5EB0-CF48-4948-8478-82307DB621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977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BC112-D9B6-4B9C-86C3-4D8E2649AA72}" type="datetime1">
              <a:rPr lang="en-US"/>
              <a:pPr>
                <a:defRPr/>
              </a:pPr>
              <a:t>3/29/2021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5EB1F-37DE-4C51-9E66-337583CBBE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95961-C4CA-42E6-96F8-89428B0DC235}" type="datetime1">
              <a:rPr lang="en-US"/>
              <a:pPr>
                <a:defRPr/>
              </a:pPr>
              <a:t>3/29/2021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8F701-7412-4176-B81B-535EC073A9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D9104-C032-4CBE-8F37-8867382B493F}" type="datetime1">
              <a:rPr lang="en-US"/>
              <a:pPr>
                <a:defRPr/>
              </a:pPr>
              <a:t>3/29/2021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7894E-BB77-4D63-A5EA-B83339D01D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2EC7E-925E-4441-B13E-B43806856169}" type="datetime1">
              <a:rPr lang="en-US"/>
              <a:pPr>
                <a:defRPr/>
              </a:pPr>
              <a:t>3/29/2021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20E3F-7349-4CB6-9CDC-27BB8E8AD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jpe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slideLayout" Target="../slideLayouts/slideLayout56.xml"/><Relationship Id="rId2" Type="http://schemas.openxmlformats.org/officeDocument/2006/relationships/slideLayout" Target="../slideLayouts/slideLayout46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Relationship Id="rId14" Type="http://schemas.openxmlformats.org/officeDocument/2006/relationships/image" Target="../media/image3.jpeg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5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58642E3D-FE0C-4A26-BB08-3B273E1EEAC9}" type="datetime1">
              <a:rPr lang="en-US"/>
              <a:pPr>
                <a:defRPr/>
              </a:pPr>
              <a:t>3/29/2021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3A962563-6407-4E9B-88F1-1AD04C99F4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2" r:id="rId1"/>
    <p:sldLayoutId id="2147484343" r:id="rId2"/>
    <p:sldLayoutId id="2147484344" r:id="rId3"/>
    <p:sldLayoutId id="2147484345" r:id="rId4"/>
    <p:sldLayoutId id="2147484346" r:id="rId5"/>
    <p:sldLayoutId id="2147484347" r:id="rId6"/>
    <p:sldLayoutId id="2147484348" r:id="rId7"/>
    <p:sldLayoutId id="2147484349" r:id="rId8"/>
    <p:sldLayoutId id="2147484350" r:id="rId9"/>
    <p:sldLayoutId id="2147484351" r:id="rId10"/>
    <p:sldLayoutId id="214748435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474FC442-BB0D-4A0D-884B-021EE3E35A59}" type="datetime1">
              <a:rPr lang="en-US"/>
              <a:pPr>
                <a:defRPr/>
              </a:pPr>
              <a:t>3/29/2021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E32EDE55-3144-4269-9BDB-65928EBB1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53" r:id="rId1"/>
    <p:sldLayoutId id="2147484354" r:id="rId2"/>
    <p:sldLayoutId id="2147484355" r:id="rId3"/>
    <p:sldLayoutId id="2147484356" r:id="rId4"/>
    <p:sldLayoutId id="2147484357" r:id="rId5"/>
    <p:sldLayoutId id="2147484358" r:id="rId6"/>
    <p:sldLayoutId id="2147484359" r:id="rId7"/>
    <p:sldLayoutId id="2147484360" r:id="rId8"/>
    <p:sldLayoutId id="2147484361" r:id="rId9"/>
    <p:sldLayoutId id="2147484362" r:id="rId10"/>
    <p:sldLayoutId id="214748436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D53CCD91-9A9B-449B-AA0D-FBBFCB6024C2}" type="datetime1">
              <a:rPr lang="en-US"/>
              <a:pPr>
                <a:defRPr/>
              </a:pPr>
              <a:t>3/29/2021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BB840911-77F9-430E-9286-9CE0CF8B5D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64" r:id="rId1"/>
    <p:sldLayoutId id="2147484365" r:id="rId2"/>
    <p:sldLayoutId id="2147484366" r:id="rId3"/>
    <p:sldLayoutId id="2147484367" r:id="rId4"/>
    <p:sldLayoutId id="2147484368" r:id="rId5"/>
    <p:sldLayoutId id="2147484369" r:id="rId6"/>
    <p:sldLayoutId id="2147484370" r:id="rId7"/>
    <p:sldLayoutId id="2147484371" r:id="rId8"/>
    <p:sldLayoutId id="2147484372" r:id="rId9"/>
    <p:sldLayoutId id="2147484373" r:id="rId10"/>
    <p:sldLayoutId id="214748437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2690813" y="57150"/>
            <a:ext cx="4721225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204913"/>
            <a:ext cx="9072563" cy="531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6980238"/>
            <a:ext cx="2351088" cy="401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E6E2357-4B04-4F99-AF83-0C6F0A23AA75}" type="datetime1">
              <a:rPr lang="en-US"/>
              <a:pPr>
                <a:defRPr/>
              </a:pPr>
              <a:t>3/29/2021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14700" y="7007225"/>
            <a:ext cx="3321050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pic>
        <p:nvPicPr>
          <p:cNvPr id="4102" name="Picture 9" descr="UTSAGifBlue.gif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9" descr="2010-02-17 ICS Master Logo.jp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88925" y="233363"/>
            <a:ext cx="17907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2527300" y="828675"/>
            <a:ext cx="5257800" cy="1588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0" name="Line 9"/>
          <p:cNvSpPr>
            <a:spLocks noChangeShapeType="1"/>
          </p:cNvSpPr>
          <p:nvPr userDrawn="1"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3B8BEDD-5D90-4C8F-A080-7865D9DB29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75" r:id="rId1"/>
    <p:sldLayoutId id="2147484376" r:id="rId2"/>
    <p:sldLayoutId id="2147484377" r:id="rId3"/>
    <p:sldLayoutId id="2147484378" r:id="rId4"/>
    <p:sldLayoutId id="2147484379" r:id="rId5"/>
    <p:sldLayoutId id="2147484380" r:id="rId6"/>
    <p:sldLayoutId id="2147484381" r:id="rId7"/>
    <p:sldLayoutId id="2147484382" r:id="rId8"/>
    <p:sldLayoutId id="2147484383" r:id="rId9"/>
    <p:sldLayoutId id="2147484384" r:id="rId10"/>
    <p:sldLayoutId id="214748438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v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3043" y="1418977"/>
            <a:ext cx="8694539" cy="22989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3043" y="3721686"/>
            <a:ext cx="8694539" cy="30872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  <p:pic>
        <p:nvPicPr>
          <p:cNvPr id="8" name="Content Placeholder 3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6484" y="6873031"/>
            <a:ext cx="1399587" cy="50397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3131" y="271306"/>
            <a:ext cx="2080498" cy="836826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789" y="197706"/>
            <a:ext cx="1621979" cy="877522"/>
          </a:xfrm>
          <a:prstGeom prst="rect">
            <a:avLst/>
          </a:prstGeom>
        </p:spPr>
      </p:pic>
      <p:cxnSp>
        <p:nvCxnSpPr>
          <p:cNvPr id="17" name="Straight Connector 16"/>
          <p:cNvCxnSpPr/>
          <p:nvPr userDrawn="1"/>
        </p:nvCxnSpPr>
        <p:spPr>
          <a:xfrm>
            <a:off x="2039568" y="1081088"/>
            <a:ext cx="5544344" cy="0"/>
          </a:xfrm>
          <a:prstGeom prst="line">
            <a:avLst/>
          </a:prstGeom>
          <a:ln w="50800" cap="rnd">
            <a:solidFill>
              <a:srgbClr val="FF950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528091" y="6840993"/>
            <a:ext cx="9274952" cy="0"/>
          </a:xfrm>
          <a:prstGeom prst="line">
            <a:avLst/>
          </a:prstGeom>
          <a:ln w="50800" cap="rnd">
            <a:solidFill>
              <a:srgbClr val="FF950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</p:spTree>
    <p:extLst>
      <p:ext uri="{BB962C8B-B14F-4D97-AF65-F5344CB8AC3E}">
        <p14:creationId xmlns:p14="http://schemas.microsoft.com/office/powerpoint/2010/main" val="3322717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8" r:id="rId1"/>
    <p:sldLayoutId id="2147484389" r:id="rId2"/>
    <p:sldLayoutId id="2147484390" r:id="rId3"/>
    <p:sldLayoutId id="2147484391" r:id="rId4"/>
    <p:sldLayoutId id="2147484392" r:id="rId5"/>
    <p:sldLayoutId id="2147484393" r:id="rId6"/>
    <p:sldLayoutId id="2147484394" r:id="rId7"/>
    <p:sldLayoutId id="2147484395" r:id="rId8"/>
    <p:sldLayoutId id="2147484396" r:id="rId9"/>
    <p:sldLayoutId id="2147484397" r:id="rId10"/>
    <p:sldLayoutId id="2147484398" r:id="rId11"/>
    <p:sldLayoutId id="2147484399" r:id="rId12"/>
  </p:sldLayoutIdLst>
  <p:hf hdr="0" dt="0"/>
  <p:txStyles>
    <p:titleStyle>
      <a:lvl1pPr algn="ctr" defTabSz="755957" rtl="0" eaLnBrk="1" latinLnBrk="0" hangingPunct="1">
        <a:lnSpc>
          <a:spcPct val="90000"/>
        </a:lnSpc>
        <a:spcBef>
          <a:spcPct val="0"/>
        </a:spcBef>
        <a:buNone/>
        <a:defRPr sz="330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9" indent="-188989" algn="l" defTabSz="755957" rtl="0" eaLnBrk="1" latinLnBrk="0" hangingPunct="1">
        <a:lnSpc>
          <a:spcPct val="90000"/>
        </a:lnSpc>
        <a:spcBef>
          <a:spcPts val="827"/>
        </a:spcBef>
        <a:buFont typeface="Arial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68" indent="-188989" algn="l" defTabSz="755957" rtl="0" eaLnBrk="1" latinLnBrk="0" hangingPunct="1">
        <a:lnSpc>
          <a:spcPct val="90000"/>
        </a:lnSpc>
        <a:spcBef>
          <a:spcPts val="413"/>
        </a:spcBef>
        <a:buFont typeface="Arial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47" indent="-188989" algn="l" defTabSz="755957" rtl="0" eaLnBrk="1" latinLnBrk="0" hangingPunct="1">
        <a:lnSpc>
          <a:spcPct val="90000"/>
        </a:lnSpc>
        <a:spcBef>
          <a:spcPts val="413"/>
        </a:spcBef>
        <a:buFont typeface="Arial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925" indent="-188989" algn="l" defTabSz="755957" rtl="0" eaLnBrk="1" latinLnBrk="0" hangingPunct="1">
        <a:lnSpc>
          <a:spcPct val="90000"/>
        </a:lnSpc>
        <a:spcBef>
          <a:spcPts val="413"/>
        </a:spcBef>
        <a:buFont typeface="Arial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904" indent="-188989" algn="l" defTabSz="755957" rtl="0" eaLnBrk="1" latinLnBrk="0" hangingPunct="1">
        <a:lnSpc>
          <a:spcPct val="90000"/>
        </a:lnSpc>
        <a:spcBef>
          <a:spcPts val="413"/>
        </a:spcBef>
        <a:buFont typeface="Arial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83" indent="-188989" algn="l" defTabSz="755957" rtl="0" eaLnBrk="1" latinLnBrk="0" hangingPunct="1">
        <a:lnSpc>
          <a:spcPct val="90000"/>
        </a:lnSpc>
        <a:spcBef>
          <a:spcPts val="413"/>
        </a:spcBef>
        <a:buFont typeface="Arial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861" indent="-188989" algn="l" defTabSz="755957" rtl="0" eaLnBrk="1" latinLnBrk="0" hangingPunct="1">
        <a:lnSpc>
          <a:spcPct val="90000"/>
        </a:lnSpc>
        <a:spcBef>
          <a:spcPts val="413"/>
        </a:spcBef>
        <a:buFont typeface="Arial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840" indent="-188989" algn="l" defTabSz="755957" rtl="0" eaLnBrk="1" latinLnBrk="0" hangingPunct="1">
        <a:lnSpc>
          <a:spcPct val="90000"/>
        </a:lnSpc>
        <a:spcBef>
          <a:spcPts val="413"/>
        </a:spcBef>
        <a:buFont typeface="Arial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819" indent="-188989" algn="l" defTabSz="755957" rtl="0" eaLnBrk="1" latinLnBrk="0" hangingPunct="1">
        <a:lnSpc>
          <a:spcPct val="90000"/>
        </a:lnSpc>
        <a:spcBef>
          <a:spcPts val="413"/>
        </a:spcBef>
        <a:buFont typeface="Arial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79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57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36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915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93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72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851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829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343400" y="0"/>
            <a:ext cx="5197475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914400"/>
            <a:ext cx="9069387" cy="584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idx="2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defRPr>
            </a:lvl1pPr>
          </a:lstStyle>
          <a:p>
            <a:pPr>
              <a:defRPr/>
            </a:pPr>
            <a:fld id="{779B0FFF-52D7-4B48-8273-CB03D59A2296}" type="datetime1">
              <a:rPr lang="en-US"/>
              <a:pPr>
                <a:defRPr/>
              </a:pPr>
              <a:t>3/29/2021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idx="3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idx="4"/>
          </p:nvPr>
        </p:nvSpPr>
        <p:spPr bwMode="auto">
          <a:xfrm>
            <a:off x="7226300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7084A2E2-4245-4880-AA04-A3886BD21E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4836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1" r:id="rId1"/>
  </p:sldLayoutIdLst>
  <p:hf hdr="0" ftr="0" dt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5pPr>
      <a:lvl6pPr marL="15367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6pPr>
      <a:lvl7pPr marL="19939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7pPr>
      <a:lvl8pPr marL="24511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8pPr>
      <a:lvl9pPr marL="29083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9pPr>
    </p:titleStyle>
    <p:bodyStyle>
      <a:lvl1pPr marL="431800" indent="-32385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buChar char=""/>
        <a:defRPr sz="28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marL="863600" indent="-287338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75000"/>
        <a:buFont typeface="Symbol" pitchFamily="18" charset="2"/>
        <a:buChar char=""/>
        <a:defRPr sz="2400">
          <a:solidFill>
            <a:srgbClr val="000000"/>
          </a:solidFill>
          <a:latin typeface="Arial" charset="0"/>
          <a:ea typeface="ＭＳ Ｐゴシック" charset="-128"/>
        </a:defRPr>
      </a:lvl2pPr>
      <a:lvl3pPr marL="1295400" indent="-215900" algn="l" defTabSz="457200" rtl="0" eaLnBrk="0" fontAlgn="base" hangingPunct="0">
        <a:spcBef>
          <a:spcPct val="0"/>
        </a:spcBef>
        <a:spcAft>
          <a:spcPts val="850"/>
        </a:spcAft>
        <a:buClr>
          <a:srgbClr val="000000"/>
        </a:buClr>
        <a:buSzPct val="45000"/>
        <a:buFont typeface="Wingdings" pitchFamily="2" charset="2"/>
        <a:buChar char=""/>
        <a:defRPr sz="2400">
          <a:solidFill>
            <a:srgbClr val="000000"/>
          </a:solidFill>
          <a:latin typeface="Arial" charset="0"/>
          <a:ea typeface="ＭＳ Ｐゴシック" charset="-128"/>
        </a:defRPr>
      </a:lvl3pPr>
      <a:lvl4pPr marL="1727200" indent="-215900" algn="l" defTabSz="457200" rtl="0" eaLnBrk="0" fontAlgn="base" hangingPunct="0"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pitchFamily="18" charset="2"/>
        <a:buChar char=""/>
        <a:defRPr sz="2000">
          <a:solidFill>
            <a:srgbClr val="000000"/>
          </a:solidFill>
          <a:latin typeface="Arial" charset="0"/>
          <a:ea typeface="ＭＳ Ｐゴシック" charset="-128"/>
        </a:defRPr>
      </a:lvl4pPr>
      <a:lvl5pPr marL="2159000" indent="-215900" algn="l" defTabSz="457200" rtl="0" eaLnBrk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Arial" charset="0"/>
          <a:ea typeface="ＭＳ Ｐゴシック" charset="-128"/>
        </a:defRPr>
      </a:lvl5pPr>
      <a:lvl6pPr marL="26162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6pPr>
      <a:lvl7pPr marL="30734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7pPr>
      <a:lvl8pPr marL="35306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8pPr>
      <a:lvl9pPr marL="39878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47169" y="1738715"/>
            <a:ext cx="7929259" cy="1633315"/>
          </a:xfrm>
        </p:spPr>
        <p:txBody>
          <a:bodyPr/>
          <a:lstStyle/>
          <a:p>
            <a:r>
              <a:rPr lang="en-US" sz="2646" b="1" dirty="0">
                <a:solidFill>
                  <a:prstClr val="black"/>
                </a:solidFill>
              </a:rPr>
              <a:t>Module 4.1</a:t>
            </a:r>
            <a:br>
              <a:rPr lang="en-US" sz="2646" dirty="0"/>
            </a:br>
            <a:r>
              <a:rPr lang="en-US" sz="2646" b="1" dirty="0">
                <a:solidFill>
                  <a:prstClr val="black"/>
                </a:solidFill>
              </a:rPr>
              <a:t> Role-Based Access Control</a:t>
            </a:r>
            <a:br>
              <a:rPr lang="en-US" sz="2646" b="1" dirty="0">
                <a:solidFill>
                  <a:prstClr val="black"/>
                </a:solidFill>
              </a:rPr>
            </a:br>
            <a:r>
              <a:rPr lang="en-US" sz="2646" b="1" dirty="0">
                <a:solidFill>
                  <a:prstClr val="black"/>
                </a:solidFill>
              </a:rPr>
              <a:t>(RBAC)</a:t>
            </a:r>
            <a:br>
              <a:rPr lang="en-US" sz="2646" b="1" dirty="0">
                <a:solidFill>
                  <a:prstClr val="black"/>
                </a:solidFill>
              </a:rPr>
            </a:br>
            <a:endParaRPr lang="en-US" sz="1543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40606" y="3981428"/>
            <a:ext cx="7559675" cy="1633315"/>
          </a:xfrm>
        </p:spPr>
        <p:txBody>
          <a:bodyPr>
            <a:noAutofit/>
          </a:bodyPr>
          <a:lstStyle/>
          <a:p>
            <a:r>
              <a:rPr lang="en-US" sz="2646" dirty="0"/>
              <a:t>Ravi Sandhu</a:t>
            </a:r>
            <a:br>
              <a:rPr lang="en-US" sz="2646" dirty="0"/>
            </a:br>
            <a:endParaRPr lang="en-US" sz="2646" dirty="0"/>
          </a:p>
          <a:p>
            <a:r>
              <a:rPr lang="en-US" sz="2646" dirty="0"/>
              <a:t>Spring 2021</a:t>
            </a:r>
            <a:br>
              <a:rPr lang="en-US" sz="2646" dirty="0"/>
            </a:br>
            <a:endParaRPr lang="en-US" sz="2646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4F9D99-3E73-486F-A7E4-9C456EA65B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defTabSz="1007943" fontAlgn="auto" hangingPunct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</a:pPr>
            <a:r>
              <a:rPr lang="en-US" i="1">
                <a:solidFill>
                  <a:prstClr val="black">
                    <a:tint val="75000"/>
                  </a:prstClr>
                </a:solidFill>
                <a:latin typeface="Calibri" panose="020F0502020204030204"/>
                <a:ea typeface="+mn-ea"/>
              </a:rPr>
              <a:t>World-Leading Research with Real-World Impact!</a:t>
            </a:r>
            <a:endParaRPr lang="en-US" i="1" dirty="0">
              <a:solidFill>
                <a:prstClr val="black">
                  <a:tint val="75000"/>
                </a:prstClr>
              </a:solidFill>
              <a:latin typeface="Calibri" panose="020F0502020204030204"/>
              <a:ea typeface="+mn-ea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C8E156-4BDA-425A-AE15-14F9D157E6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defTabSz="1007943" fontAlgn="auto">
              <a:spcBef>
                <a:spcPts val="0"/>
              </a:spcBef>
              <a:spcAft>
                <a:spcPts val="0"/>
              </a:spcAft>
            </a:pPr>
            <a:fld id="{CAB5F52E-1A2D-AF47-834F-5A302267C843}" type="slidenum">
              <a:rPr lang="en-US">
                <a:solidFill>
                  <a:prstClr val="black">
                    <a:tint val="75000"/>
                  </a:prstClr>
                </a:solidFill>
                <a:latin typeface="Calibri" panose="020F0502020204030204"/>
                <a:ea typeface="+mn-ea"/>
              </a:rPr>
              <a:pPr defTabSz="1007943" fontAlgn="auto">
                <a:spcBef>
                  <a:spcPts val="0"/>
                </a:spcBef>
                <a:spcAft>
                  <a:spcPts val="0"/>
                </a:spcAft>
              </a:pPr>
              <a:t>1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 panose="020F0502020204030204"/>
              <a:ea typeface="+mn-ea"/>
            </a:endParaRPr>
          </a:p>
        </p:txBody>
      </p:sp>
      <p:sp>
        <p:nvSpPr>
          <p:cNvPr id="8" name="Date Placeholder 5">
            <a:extLst>
              <a:ext uri="{FF2B5EF4-FFF2-40B4-BE49-F238E27FC236}">
                <a16:creationId xmlns:a16="http://schemas.microsoft.com/office/drawing/2014/main" id="{BFB925B1-2B03-4A39-8903-7E05198BB7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55287" y="6840993"/>
            <a:ext cx="2769111" cy="366716"/>
          </a:xfrm>
        </p:spPr>
        <p:txBody>
          <a:bodyPr/>
          <a:lstStyle/>
          <a:p>
            <a:pPr defTabSz="1007943" fontAlgn="auto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prstClr val="black">
                    <a:tint val="75000"/>
                  </a:prstClr>
                </a:solidFill>
                <a:latin typeface="Calibri" panose="020F0502020204030204"/>
                <a:ea typeface="+mn-ea"/>
              </a:rPr>
              <a:t>© Ravi Sandhu</a:t>
            </a: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A6603799-8EE1-4639-B9D4-A7406AF92102}"/>
              </a:ext>
            </a:extLst>
          </p:cNvPr>
          <p:cNvSpPr txBox="1">
            <a:spLocks/>
          </p:cNvSpPr>
          <p:nvPr/>
        </p:nvSpPr>
        <p:spPr>
          <a:xfrm>
            <a:off x="2005339" y="343243"/>
            <a:ext cx="5437523" cy="509516"/>
          </a:xfrm>
          <a:prstGeom prst="rect">
            <a:avLst/>
          </a:prstGeom>
        </p:spPr>
        <p:txBody>
          <a:bodyPr vert="horz" lIns="100796" tIns="50398" rIns="100796" bIns="50398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755957" fontAlgn="auto">
              <a:spcAft>
                <a:spcPts val="0"/>
              </a:spcAft>
            </a:pPr>
            <a:r>
              <a:rPr lang="en-US" sz="2646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CS 6393 and CS 4483</a:t>
            </a:r>
          </a:p>
          <a:p>
            <a:pPr defTabSz="755957" fontAlgn="auto">
              <a:spcAft>
                <a:spcPts val="0"/>
              </a:spcAft>
            </a:pPr>
            <a:r>
              <a:rPr lang="en-US" sz="2205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Cyber Security Foundations and Practice</a:t>
            </a:r>
          </a:p>
        </p:txBody>
      </p:sp>
    </p:spTree>
    <p:extLst>
      <p:ext uri="{BB962C8B-B14F-4D97-AF65-F5344CB8AC3E}">
        <p14:creationId xmlns:p14="http://schemas.microsoft.com/office/powerpoint/2010/main" val="14909748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Oval 3"/>
          <p:cNvSpPr>
            <a:spLocks noChangeArrowheads="1"/>
          </p:cNvSpPr>
          <p:nvPr/>
        </p:nvSpPr>
        <p:spPr bwMode="auto">
          <a:xfrm>
            <a:off x="3997325" y="2855913"/>
            <a:ext cx="1935163" cy="1262062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lIns="99745" tIns="48997" rIns="99745" bIns="48997" anchor="ctr"/>
          <a:lstStyle/>
          <a:p>
            <a:pPr marL="0" marR="0" lvl="0" indent="0" algn="ctr" defTabSz="987425" rtl="0" eaLnBrk="0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Arial" charset="0"/>
              </a:rPr>
              <a:t>ROLES</a:t>
            </a:r>
          </a:p>
        </p:txBody>
      </p:sp>
      <p:sp>
        <p:nvSpPr>
          <p:cNvPr id="55300" name="Line 4"/>
          <p:cNvSpPr>
            <a:spLocks noChangeShapeType="1"/>
          </p:cNvSpPr>
          <p:nvPr/>
        </p:nvSpPr>
        <p:spPr bwMode="auto">
          <a:xfrm>
            <a:off x="1931988" y="3443288"/>
            <a:ext cx="2009775" cy="42862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55301" name="Line 5"/>
          <p:cNvSpPr>
            <a:spLocks noChangeShapeType="1"/>
          </p:cNvSpPr>
          <p:nvPr/>
        </p:nvSpPr>
        <p:spPr bwMode="auto">
          <a:xfrm flipH="1">
            <a:off x="5932488" y="3486150"/>
            <a:ext cx="1633537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55302" name="Rectangle 6"/>
          <p:cNvSpPr>
            <a:spLocks noChangeArrowheads="1"/>
          </p:cNvSpPr>
          <p:nvPr/>
        </p:nvSpPr>
        <p:spPr bwMode="auto">
          <a:xfrm>
            <a:off x="1616075" y="1882775"/>
            <a:ext cx="2438400" cy="822325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99745" tIns="48997" rIns="99745" bIns="48997">
            <a:spAutoFit/>
          </a:bodyPr>
          <a:lstStyle/>
          <a:p>
            <a:pPr marL="0" marR="0" lvl="0" indent="0" algn="ctr" defTabSz="987425" rtl="0" eaLnBrk="0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Arial" charset="0"/>
              </a:rPr>
              <a:t>USER-ROLE</a:t>
            </a:r>
          </a:p>
          <a:p>
            <a:pPr marL="0" marR="0" lvl="0" indent="0" algn="ctr" defTabSz="987425" rtl="0" eaLnBrk="0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Arial" charset="0"/>
              </a:rPr>
              <a:t>ASSIGNMENT</a:t>
            </a:r>
          </a:p>
        </p:txBody>
      </p:sp>
      <p:sp>
        <p:nvSpPr>
          <p:cNvPr id="55303" name="Rectangle 7"/>
          <p:cNvSpPr>
            <a:spLocks noChangeArrowheads="1"/>
          </p:cNvSpPr>
          <p:nvPr/>
        </p:nvSpPr>
        <p:spPr bwMode="auto">
          <a:xfrm>
            <a:off x="5776913" y="1882775"/>
            <a:ext cx="3576637" cy="822325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99745" tIns="48997" rIns="99745" bIns="48997">
            <a:spAutoFit/>
          </a:bodyPr>
          <a:lstStyle/>
          <a:p>
            <a:pPr marL="0" marR="0" lvl="0" indent="0" algn="ctr" defTabSz="987425" rtl="0" eaLnBrk="0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Arial" charset="0"/>
              </a:rPr>
              <a:t>PERMISSIONS-ROLE</a:t>
            </a:r>
          </a:p>
          <a:p>
            <a:pPr marL="0" marR="0" lvl="0" indent="0" algn="ctr" defTabSz="987425" rtl="0" eaLnBrk="0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Arial" charset="0"/>
              </a:rPr>
              <a:t>ASSIGNMENT</a:t>
            </a:r>
          </a:p>
        </p:txBody>
      </p:sp>
      <p:sp>
        <p:nvSpPr>
          <p:cNvPr id="55304" name="Oval 8"/>
          <p:cNvSpPr>
            <a:spLocks noChangeArrowheads="1"/>
          </p:cNvSpPr>
          <p:nvPr/>
        </p:nvSpPr>
        <p:spPr bwMode="auto">
          <a:xfrm>
            <a:off x="0" y="2887663"/>
            <a:ext cx="1933575" cy="1262062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lIns="99745" tIns="48997" rIns="99745" bIns="48997" anchor="ctr"/>
          <a:lstStyle/>
          <a:p>
            <a:pPr marL="0" marR="0" lvl="0" indent="0" algn="ctr" defTabSz="987425" rtl="0" eaLnBrk="0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Arial" charset="0"/>
              </a:rPr>
              <a:t>USERS</a:t>
            </a:r>
          </a:p>
        </p:txBody>
      </p:sp>
      <p:sp>
        <p:nvSpPr>
          <p:cNvPr id="55305" name="Oval 9"/>
          <p:cNvSpPr>
            <a:spLocks noChangeArrowheads="1"/>
          </p:cNvSpPr>
          <p:nvPr/>
        </p:nvSpPr>
        <p:spPr bwMode="auto">
          <a:xfrm>
            <a:off x="7648575" y="2855913"/>
            <a:ext cx="2432050" cy="1262062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lIns="99745" tIns="48997" rIns="99745" bIns="48997" anchor="ctr"/>
          <a:lstStyle/>
          <a:p>
            <a:pPr marL="0" marR="0" lvl="0" indent="0" algn="ctr" defTabSz="987425" rtl="0" eaLnBrk="0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Arial" charset="0"/>
              </a:rPr>
              <a:t>PERMISSIONS</a:t>
            </a:r>
          </a:p>
        </p:txBody>
      </p:sp>
      <p:sp>
        <p:nvSpPr>
          <p:cNvPr id="55306" name="Line 10"/>
          <p:cNvSpPr>
            <a:spLocks noChangeShapeType="1"/>
          </p:cNvSpPr>
          <p:nvPr/>
        </p:nvSpPr>
        <p:spPr bwMode="auto">
          <a:xfrm flipH="1">
            <a:off x="6265863" y="3486150"/>
            <a:ext cx="966787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55307" name="Line 11"/>
          <p:cNvSpPr>
            <a:spLocks noChangeShapeType="1"/>
          </p:cNvSpPr>
          <p:nvPr/>
        </p:nvSpPr>
        <p:spPr bwMode="auto">
          <a:xfrm>
            <a:off x="2268538" y="3443288"/>
            <a:ext cx="1341437" cy="42862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55308" name="Oval 12"/>
          <p:cNvSpPr>
            <a:spLocks noChangeArrowheads="1"/>
          </p:cNvSpPr>
          <p:nvPr/>
        </p:nvSpPr>
        <p:spPr bwMode="auto">
          <a:xfrm>
            <a:off x="2798763" y="4584700"/>
            <a:ext cx="606425" cy="1919288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lIns="100794" tIns="50397" rIns="100794" bIns="50397" anchor="ctr"/>
          <a:lstStyle/>
          <a:p>
            <a:pPr marL="0" marR="0" lvl="0" indent="0" algn="l" defTabSz="10080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" pitchFamily="18" charset="0"/>
              <a:ea typeface="ＭＳ Ｐゴシック" pitchFamily="34" charset="-128"/>
              <a:cs typeface="Arial" charset="0"/>
            </a:endParaRPr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2743200" y="4830763"/>
            <a:ext cx="703263" cy="1427162"/>
            <a:chOff x="1515" y="3164"/>
            <a:chExt cx="402" cy="815"/>
          </a:xfrm>
        </p:grpSpPr>
        <p:sp>
          <p:nvSpPr>
            <p:cNvPr id="55328" name="Oval 14"/>
            <p:cNvSpPr>
              <a:spLocks noChangeArrowheads="1"/>
            </p:cNvSpPr>
            <p:nvPr/>
          </p:nvSpPr>
          <p:spPr bwMode="auto">
            <a:xfrm>
              <a:off x="1665" y="3164"/>
              <a:ext cx="111" cy="109"/>
            </a:xfrm>
            <a:prstGeom prst="ellipse">
              <a:avLst/>
            </a:prstGeom>
            <a:solidFill>
              <a:schemeClr val="accent1"/>
            </a:solidFill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100794" tIns="50397" rIns="100794" bIns="50397" anchor="ctr"/>
            <a:lstStyle/>
            <a:p>
              <a:pPr marL="0" marR="0" lvl="0" indent="0" algn="l" defTabSz="10080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" pitchFamily="18" charset="0"/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55329" name="Oval 15"/>
            <p:cNvSpPr>
              <a:spLocks noChangeArrowheads="1"/>
            </p:cNvSpPr>
            <p:nvPr/>
          </p:nvSpPr>
          <p:spPr bwMode="auto">
            <a:xfrm>
              <a:off x="1665" y="3399"/>
              <a:ext cx="111" cy="109"/>
            </a:xfrm>
            <a:prstGeom prst="ellipse">
              <a:avLst/>
            </a:prstGeom>
            <a:solidFill>
              <a:schemeClr val="accent1"/>
            </a:solidFill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100794" tIns="50397" rIns="100794" bIns="50397" anchor="ctr"/>
            <a:lstStyle/>
            <a:p>
              <a:pPr marL="0" marR="0" lvl="0" indent="0" algn="l" defTabSz="10080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" pitchFamily="18" charset="0"/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55330" name="Oval 16"/>
            <p:cNvSpPr>
              <a:spLocks noChangeArrowheads="1"/>
            </p:cNvSpPr>
            <p:nvPr/>
          </p:nvSpPr>
          <p:spPr bwMode="auto">
            <a:xfrm>
              <a:off x="1665" y="3870"/>
              <a:ext cx="111" cy="109"/>
            </a:xfrm>
            <a:prstGeom prst="ellipse">
              <a:avLst/>
            </a:prstGeom>
            <a:solidFill>
              <a:schemeClr val="accent1"/>
            </a:solidFill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100794" tIns="50397" rIns="100794" bIns="50397" anchor="ctr"/>
            <a:lstStyle/>
            <a:p>
              <a:pPr marL="0" marR="0" lvl="0" indent="0" algn="l" defTabSz="10080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" pitchFamily="18" charset="0"/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55331" name="Rectangle 17"/>
            <p:cNvSpPr>
              <a:spLocks noChangeArrowheads="1"/>
            </p:cNvSpPr>
            <p:nvPr/>
          </p:nvSpPr>
          <p:spPr bwMode="auto">
            <a:xfrm>
              <a:off x="1515" y="3401"/>
              <a:ext cx="402" cy="428"/>
            </a:xfrm>
            <a:prstGeom prst="rect">
              <a:avLst/>
            </a:prstGeom>
            <a:noFill/>
            <a:ln w="50800">
              <a:noFill/>
              <a:miter lim="800000"/>
              <a:headEnd/>
              <a:tailEnd/>
            </a:ln>
          </p:spPr>
          <p:txBody>
            <a:bodyPr wrap="none" lIns="99745" tIns="48997" rIns="99745" bIns="48997">
              <a:spAutoFit/>
            </a:bodyPr>
            <a:lstStyle/>
            <a:p>
              <a:pPr marL="0" marR="0" lvl="0" indent="0" algn="l" defTabSz="987425" rtl="0" eaLnBrk="0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7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Arial" charset="0"/>
                </a:rPr>
                <a:t>...</a:t>
              </a:r>
            </a:p>
          </p:txBody>
        </p:sp>
      </p:grpSp>
      <p:sp>
        <p:nvSpPr>
          <p:cNvPr id="55310" name="Line 18"/>
          <p:cNvSpPr>
            <a:spLocks noChangeShapeType="1"/>
          </p:cNvSpPr>
          <p:nvPr/>
        </p:nvSpPr>
        <p:spPr bwMode="auto">
          <a:xfrm flipH="1" flipV="1">
            <a:off x="1370013" y="4117975"/>
            <a:ext cx="1654175" cy="1173163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55311" name="Line 19"/>
          <p:cNvSpPr>
            <a:spLocks noChangeShapeType="1"/>
          </p:cNvSpPr>
          <p:nvPr/>
        </p:nvSpPr>
        <p:spPr bwMode="auto">
          <a:xfrm flipV="1">
            <a:off x="3192463" y="4035425"/>
            <a:ext cx="1330325" cy="1255713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55312" name="Line 20"/>
          <p:cNvSpPr>
            <a:spLocks noChangeShapeType="1"/>
          </p:cNvSpPr>
          <p:nvPr/>
        </p:nvSpPr>
        <p:spPr bwMode="auto">
          <a:xfrm flipV="1">
            <a:off x="3529013" y="4281488"/>
            <a:ext cx="744537" cy="674687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55313" name="Rectangle 21"/>
          <p:cNvSpPr>
            <a:spLocks noChangeArrowheads="1"/>
          </p:cNvSpPr>
          <p:nvPr/>
        </p:nvSpPr>
        <p:spPr bwMode="auto">
          <a:xfrm>
            <a:off x="3656013" y="5462588"/>
            <a:ext cx="1916112" cy="460375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99745" tIns="48997" rIns="99745" bIns="48997">
            <a:spAutoFit/>
          </a:bodyPr>
          <a:lstStyle/>
          <a:p>
            <a:pPr marL="0" marR="0" lvl="0" indent="0" algn="l" defTabSz="987425" rtl="0" eaLnBrk="0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Arial" charset="0"/>
              </a:rPr>
              <a:t>SESSIONS</a:t>
            </a:r>
          </a:p>
        </p:txBody>
      </p:sp>
      <p:sp>
        <p:nvSpPr>
          <p:cNvPr id="55314" name="Line 22"/>
          <p:cNvSpPr>
            <a:spLocks noChangeShapeType="1"/>
          </p:cNvSpPr>
          <p:nvPr/>
        </p:nvSpPr>
        <p:spPr bwMode="auto">
          <a:xfrm>
            <a:off x="4549775" y="1866900"/>
            <a:ext cx="0" cy="1016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55315" name="Line 23"/>
          <p:cNvSpPr>
            <a:spLocks noChangeShapeType="1"/>
          </p:cNvSpPr>
          <p:nvPr/>
        </p:nvSpPr>
        <p:spPr bwMode="auto">
          <a:xfrm>
            <a:off x="4549775" y="1784350"/>
            <a:ext cx="0" cy="76835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55316" name="Line 24"/>
          <p:cNvSpPr>
            <a:spLocks noChangeShapeType="1"/>
          </p:cNvSpPr>
          <p:nvPr/>
        </p:nvSpPr>
        <p:spPr bwMode="auto">
          <a:xfrm>
            <a:off x="5546725" y="1866900"/>
            <a:ext cx="0" cy="1016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55317" name="Line 25"/>
          <p:cNvSpPr>
            <a:spLocks noChangeShapeType="1"/>
          </p:cNvSpPr>
          <p:nvPr/>
        </p:nvSpPr>
        <p:spPr bwMode="auto">
          <a:xfrm>
            <a:off x="5546725" y="1784350"/>
            <a:ext cx="0" cy="76835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55318" name="Line 26"/>
          <p:cNvSpPr>
            <a:spLocks noChangeShapeType="1"/>
          </p:cNvSpPr>
          <p:nvPr/>
        </p:nvSpPr>
        <p:spPr bwMode="auto">
          <a:xfrm>
            <a:off x="4578350" y="1757363"/>
            <a:ext cx="939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55319" name="Rectangle 27"/>
          <p:cNvSpPr>
            <a:spLocks noChangeArrowheads="1"/>
          </p:cNvSpPr>
          <p:nvPr/>
        </p:nvSpPr>
        <p:spPr bwMode="auto">
          <a:xfrm>
            <a:off x="3360738" y="1060450"/>
            <a:ext cx="3541712" cy="460375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99745" tIns="48997" rIns="99745" bIns="48997">
            <a:spAutoFit/>
          </a:bodyPr>
          <a:lstStyle/>
          <a:p>
            <a:pPr marL="0" marR="0" lvl="0" indent="0" algn="ctr" defTabSz="987425" rtl="0" eaLnBrk="0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Arial" charset="0"/>
              </a:rPr>
              <a:t>ROLE HIERARCHIES</a:t>
            </a:r>
          </a:p>
        </p:txBody>
      </p:sp>
      <p:sp>
        <p:nvSpPr>
          <p:cNvPr id="55326" name="Date Placeholder 3"/>
          <p:cNvSpPr txBox="1">
            <a:spLocks noGrp="1"/>
          </p:cNvSpPr>
          <p:nvPr/>
        </p:nvSpPr>
        <p:spPr bwMode="auto">
          <a:xfrm>
            <a:off x="503238" y="6886575"/>
            <a:ext cx="2346325" cy="519113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tstream Charter" pitchFamily="16" charset="0"/>
                <a:ea typeface="ＭＳ Ｐゴシック" pitchFamily="34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itstream Charter" pitchFamily="16" charset="0"/>
              <a:ea typeface="ＭＳ Ｐゴシック" pitchFamily="34" charset="-128"/>
              <a:cs typeface="+mn-cs"/>
            </a:endParaRPr>
          </a:p>
        </p:txBody>
      </p:sp>
      <p:sp>
        <p:nvSpPr>
          <p:cNvPr id="55327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3B1454FD-053B-4FE5-AC77-29C2795DBB75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tstream Charter" pitchFamily="16" charset="0"/>
                <a:ea typeface="ＭＳ Ｐゴシック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10</a:t>
            </a:fld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itstream Charter" pitchFamily="16" charset="0"/>
              <a:ea typeface="ＭＳ Ｐゴシック" pitchFamily="34" charset="-128"/>
              <a:cs typeface="+mn-cs"/>
            </a:endParaRPr>
          </a:p>
        </p:txBody>
      </p:sp>
      <p:sp>
        <p:nvSpPr>
          <p:cNvPr id="37" name="TextBox 41"/>
          <p:cNvSpPr txBox="1">
            <a:spLocks noChangeArrowheads="1"/>
          </p:cNvSpPr>
          <p:nvPr/>
        </p:nvSpPr>
        <p:spPr bwMode="auto">
          <a:xfrm>
            <a:off x="2525714" y="6904041"/>
            <a:ext cx="4734613" cy="341116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91423" tIns="45711" rIns="91423" bIns="45711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38" name="Rectangle 2">
            <a:extLst>
              <a:ext uri="{FF2B5EF4-FFF2-40B4-BE49-F238E27FC236}">
                <a16:creationId xmlns:a16="http://schemas.microsoft.com/office/drawing/2014/main" id="{DD10DF7D-4002-4A8D-BD6E-49428C540F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0350" y="0"/>
            <a:ext cx="4537075" cy="579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9745" tIns="48997" rIns="99745" bIns="48997" numCol="1" anchor="b" anchorCtr="0" compatLnSpc="1">
            <a:prstTxWarp prst="textNoShape">
              <a:avLst/>
            </a:prstTxWarp>
          </a:bodyPr>
          <a:lstStyle>
            <a:lvl1pPr algn="r" defTabSz="45720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1pPr>
            <a:lvl2pPr algn="r" defTabSz="45720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2pPr>
            <a:lvl3pPr algn="r" defTabSz="45720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3pPr>
            <a:lvl4pPr algn="r" defTabSz="45720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4pPr>
            <a:lvl5pPr algn="r" defTabSz="45720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5pPr>
            <a:lvl6pPr marL="1536700" indent="-215900" algn="r" defTabSz="457200" rtl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 sz="3200">
                <a:solidFill>
                  <a:srgbClr val="000000"/>
                </a:solidFill>
                <a:latin typeface="Bitstream Charter" pitchFamily="16" charset="0"/>
              </a:defRPr>
            </a:lvl6pPr>
            <a:lvl7pPr marL="1993900" indent="-215900" algn="r" defTabSz="457200" rtl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 sz="3200">
                <a:solidFill>
                  <a:srgbClr val="000000"/>
                </a:solidFill>
                <a:latin typeface="Bitstream Charter" pitchFamily="16" charset="0"/>
              </a:defRPr>
            </a:lvl7pPr>
            <a:lvl8pPr marL="2451100" indent="-215900" algn="r" defTabSz="457200" rtl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 sz="3200">
                <a:solidFill>
                  <a:srgbClr val="000000"/>
                </a:solidFill>
                <a:latin typeface="Bitstream Charter" pitchFamily="16" charset="0"/>
              </a:defRPr>
            </a:lvl8pPr>
            <a:lvl9pPr marL="2908300" indent="-215900" algn="r" defTabSz="457200" rtl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 sz="3200">
                <a:solidFill>
                  <a:srgbClr val="000000"/>
                </a:solidFill>
                <a:latin typeface="Bitstream Charter" pitchFamily="16" charset="0"/>
              </a:defRPr>
            </a:lvl9pPr>
          </a:lstStyle>
          <a:p>
            <a:pPr algn="ctr"/>
            <a:r>
              <a:rPr lang="en-US" sz="2400" kern="0" dirty="0"/>
              <a:t>RBAC96 Model Family: RBAC1</a:t>
            </a:r>
          </a:p>
        </p:txBody>
      </p:sp>
    </p:spTree>
    <p:extLst>
      <p:ext uri="{BB962C8B-B14F-4D97-AF65-F5344CB8AC3E}">
        <p14:creationId xmlns:p14="http://schemas.microsoft.com/office/powerpoint/2010/main" val="2200514585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4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23762" algn="l"/>
                <a:tab pos="1447524" algn="l"/>
                <a:tab pos="2171287" algn="l"/>
              </a:tabLst>
              <a:defRPr/>
            </a:pP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</a:t>
            </a:r>
            <a:r>
              <a:rPr kumimoji="0" lang="en-US" sz="15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Sandhu</a:t>
            </a:r>
            <a:endParaRPr kumimoji="0" lang="en-GB" sz="15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6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23762" algn="l"/>
                <a:tab pos="1447524" algn="l"/>
                <a:tab pos="2171287" algn="l"/>
              </a:tabLst>
              <a:defRPr/>
            </a:pPr>
            <a:fld id="{C55B82BF-3B5A-457C-B93A-3BCFAEB56B4A}" type="slidenum">
              <a:rPr kumimoji="0" lang="en-GB" sz="15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723762" algn="l"/>
                  <a:tab pos="1447524" algn="l"/>
                  <a:tab pos="2171287" algn="l"/>
                </a:tabLst>
                <a:defRPr/>
              </a:pPr>
              <a:t>11</a:t>
            </a:fld>
            <a:endParaRPr kumimoji="0" lang="en-GB" sz="15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4" y="6904041"/>
            <a:ext cx="4734613" cy="341116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91423" tIns="45711" rIns="91423" bIns="45711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2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0" cap="none" spc="0" normalizeH="0" baseline="0" noProof="0" dirty="0">
                <a:ln>
                  <a:noFill/>
                </a:ln>
                <a:solidFill>
                  <a:srgbClr val="131F49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HIERARCHICAL ROLES</a:t>
            </a:r>
          </a:p>
        </p:txBody>
      </p:sp>
      <p:sp>
        <p:nvSpPr>
          <p:cNvPr id="17" name="Rectangle 3"/>
          <p:cNvSpPr>
            <a:spLocks noChangeArrowheads="1"/>
          </p:cNvSpPr>
          <p:nvPr/>
        </p:nvSpPr>
        <p:spPr bwMode="auto">
          <a:xfrm>
            <a:off x="3764833" y="5351369"/>
            <a:ext cx="2496940" cy="348252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99746" tIns="48998" rIns="99746" bIns="48998">
            <a:spAutoFit/>
          </a:bodyPr>
          <a:lstStyle/>
          <a:p>
            <a:pPr marL="0" marR="0" lvl="0" indent="0" algn="l" defTabSz="986944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Health-Care Provider</a:t>
            </a:r>
          </a:p>
        </p:txBody>
      </p:sp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4356878" y="3788687"/>
            <a:ext cx="1278658" cy="348252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99746" tIns="48998" rIns="99746" bIns="48998">
            <a:spAutoFit/>
          </a:bodyPr>
          <a:lstStyle/>
          <a:p>
            <a:pPr marL="0" marR="0" lvl="0" indent="0" algn="l" defTabSz="986944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Physician</a:t>
            </a:r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auto">
          <a:xfrm>
            <a:off x="1821137" y="1400038"/>
            <a:ext cx="1650555" cy="597551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99746" tIns="48998" rIns="99746" bIns="48998">
            <a:spAutoFit/>
          </a:bodyPr>
          <a:lstStyle/>
          <a:p>
            <a:pPr marL="0" marR="0" lvl="0" indent="0" algn="ctr" defTabSz="986944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Primary-Care</a:t>
            </a:r>
          </a:p>
          <a:p>
            <a:pPr marL="0" marR="0" lvl="0" indent="0" algn="ctr" defTabSz="986944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Physician</a:t>
            </a:r>
          </a:p>
        </p:txBody>
      </p:sp>
      <p:sp>
        <p:nvSpPr>
          <p:cNvPr id="24" name="Rectangle 6"/>
          <p:cNvSpPr>
            <a:spLocks noChangeArrowheads="1"/>
          </p:cNvSpPr>
          <p:nvPr/>
        </p:nvSpPr>
        <p:spPr bwMode="auto">
          <a:xfrm>
            <a:off x="7067869" y="1400038"/>
            <a:ext cx="1278658" cy="597551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99746" tIns="48998" rIns="99746" bIns="48998">
            <a:spAutoFit/>
          </a:bodyPr>
          <a:lstStyle/>
          <a:p>
            <a:pPr marL="0" marR="0" lvl="0" indent="0" algn="ctr" defTabSz="986944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Specialist</a:t>
            </a:r>
          </a:p>
          <a:p>
            <a:pPr marL="0" marR="0" lvl="0" indent="0" algn="ctr" defTabSz="986944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Physician</a:t>
            </a:r>
          </a:p>
        </p:txBody>
      </p:sp>
      <p:sp>
        <p:nvSpPr>
          <p:cNvPr id="25" name="Line 7"/>
          <p:cNvSpPr>
            <a:spLocks noChangeShapeType="1"/>
          </p:cNvSpPr>
          <p:nvPr/>
        </p:nvSpPr>
        <p:spPr bwMode="auto">
          <a:xfrm>
            <a:off x="5040312" y="4465907"/>
            <a:ext cx="0" cy="684221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26" name="Line 8"/>
          <p:cNvSpPr>
            <a:spLocks noChangeShapeType="1"/>
          </p:cNvSpPr>
          <p:nvPr/>
        </p:nvSpPr>
        <p:spPr bwMode="auto">
          <a:xfrm>
            <a:off x="2716412" y="2309999"/>
            <a:ext cx="2295901" cy="1119952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27" name="Line 9"/>
          <p:cNvSpPr>
            <a:spLocks noChangeShapeType="1"/>
          </p:cNvSpPr>
          <p:nvPr/>
        </p:nvSpPr>
        <p:spPr bwMode="auto">
          <a:xfrm flipH="1">
            <a:off x="5012313" y="2309999"/>
            <a:ext cx="2407896" cy="1119952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377364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4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23762" algn="l"/>
                <a:tab pos="1447524" algn="l"/>
                <a:tab pos="2171287" algn="l"/>
              </a:tabLst>
              <a:defRPr/>
            </a:pP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</a:t>
            </a:r>
            <a:r>
              <a:rPr kumimoji="0" lang="en-US" sz="15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Sandhu</a:t>
            </a:r>
            <a:endParaRPr kumimoji="0" lang="en-GB" sz="15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6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23762" algn="l"/>
                <a:tab pos="1447524" algn="l"/>
                <a:tab pos="2171287" algn="l"/>
              </a:tabLst>
              <a:defRPr/>
            </a:pPr>
            <a:fld id="{C55B82BF-3B5A-457C-B93A-3BCFAEB56B4A}" type="slidenum">
              <a:rPr kumimoji="0" lang="en-GB" sz="15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723762" algn="l"/>
                  <a:tab pos="1447524" algn="l"/>
                  <a:tab pos="2171287" algn="l"/>
                </a:tabLst>
                <a:defRPr/>
              </a:pPr>
              <a:t>12</a:t>
            </a:fld>
            <a:endParaRPr kumimoji="0" lang="en-GB" sz="15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4" y="6904041"/>
            <a:ext cx="4734613" cy="341116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91423" tIns="45711" rIns="91423" bIns="45711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2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0" cap="none" spc="0" normalizeH="0" baseline="0" noProof="0" dirty="0">
                <a:ln>
                  <a:noFill/>
                </a:ln>
                <a:solidFill>
                  <a:srgbClr val="131F49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HIERARCHICAL ROLES</a:t>
            </a:r>
          </a:p>
        </p:txBody>
      </p:sp>
      <p:grpSp>
        <p:nvGrpSpPr>
          <p:cNvPr id="13" name="Group 3"/>
          <p:cNvGrpSpPr>
            <a:grpSpLocks/>
          </p:cNvGrpSpPr>
          <p:nvPr/>
        </p:nvGrpSpPr>
        <p:grpSpPr bwMode="auto">
          <a:xfrm>
            <a:off x="1988445" y="1418308"/>
            <a:ext cx="6115987" cy="4306565"/>
            <a:chOff x="1136" y="1195"/>
            <a:chExt cx="3495" cy="2461"/>
          </a:xfrm>
        </p:grpSpPr>
        <p:sp>
          <p:nvSpPr>
            <p:cNvPr id="14" name="Rectangle 4"/>
            <p:cNvSpPr>
              <a:spLocks noChangeArrowheads="1"/>
            </p:cNvSpPr>
            <p:nvPr/>
          </p:nvSpPr>
          <p:spPr bwMode="auto">
            <a:xfrm>
              <a:off x="2557" y="3457"/>
              <a:ext cx="679" cy="199"/>
            </a:xfrm>
            <a:prstGeom prst="rect">
              <a:avLst/>
            </a:prstGeom>
            <a:noFill/>
            <a:ln w="50800">
              <a:noFill/>
              <a:miter lim="800000"/>
              <a:headEnd/>
              <a:tailEnd/>
            </a:ln>
            <a:effectLst/>
          </p:spPr>
          <p:txBody>
            <a:bodyPr wrap="none" lIns="99746" tIns="48998" rIns="99746" bIns="48998">
              <a:spAutoFit/>
            </a:bodyPr>
            <a:lstStyle/>
            <a:p>
              <a:pPr marL="0" marR="0" lvl="0" indent="0" algn="l" defTabSz="986944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Engineer</a:t>
              </a:r>
            </a:p>
          </p:txBody>
        </p:sp>
        <p:sp>
          <p:nvSpPr>
            <p:cNvPr id="15" name="Rectangle 5"/>
            <p:cNvSpPr>
              <a:spLocks noChangeArrowheads="1"/>
            </p:cNvSpPr>
            <p:nvPr/>
          </p:nvSpPr>
          <p:spPr bwMode="auto">
            <a:xfrm>
              <a:off x="1136" y="2443"/>
              <a:ext cx="716" cy="341"/>
            </a:xfrm>
            <a:prstGeom prst="rect">
              <a:avLst/>
            </a:prstGeom>
            <a:noFill/>
            <a:ln w="50800">
              <a:noFill/>
              <a:miter lim="800000"/>
              <a:headEnd/>
              <a:tailEnd/>
            </a:ln>
            <a:effectLst/>
          </p:spPr>
          <p:txBody>
            <a:bodyPr wrap="none" lIns="99746" tIns="48998" rIns="99746" bIns="48998">
              <a:spAutoFit/>
            </a:bodyPr>
            <a:lstStyle/>
            <a:p>
              <a:pPr marL="0" marR="0" lvl="0" indent="0" algn="ctr" defTabSz="986944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Hardware</a:t>
              </a:r>
            </a:p>
            <a:p>
              <a:pPr marL="0" marR="0" lvl="0" indent="0" algn="ctr" defTabSz="986944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Engineer</a:t>
              </a:r>
            </a:p>
          </p:txBody>
        </p:sp>
        <p:sp>
          <p:nvSpPr>
            <p:cNvPr id="16" name="Rectangle 6"/>
            <p:cNvSpPr>
              <a:spLocks noChangeArrowheads="1"/>
            </p:cNvSpPr>
            <p:nvPr/>
          </p:nvSpPr>
          <p:spPr bwMode="auto">
            <a:xfrm>
              <a:off x="3952" y="2443"/>
              <a:ext cx="679" cy="341"/>
            </a:xfrm>
            <a:prstGeom prst="rect">
              <a:avLst/>
            </a:prstGeom>
            <a:noFill/>
            <a:ln w="50800">
              <a:noFill/>
              <a:miter lim="800000"/>
              <a:headEnd/>
              <a:tailEnd/>
            </a:ln>
            <a:effectLst/>
          </p:spPr>
          <p:txBody>
            <a:bodyPr wrap="none" lIns="99746" tIns="48998" rIns="99746" bIns="48998">
              <a:spAutoFit/>
            </a:bodyPr>
            <a:lstStyle/>
            <a:p>
              <a:pPr marL="0" marR="0" lvl="0" indent="0" algn="ctr" defTabSz="986944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Software</a:t>
              </a:r>
            </a:p>
            <a:p>
              <a:pPr marL="0" marR="0" lvl="0" indent="0" algn="ctr" defTabSz="986944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Engineer</a:t>
              </a:r>
            </a:p>
          </p:txBody>
        </p:sp>
        <p:sp>
          <p:nvSpPr>
            <p:cNvPr id="18" name="Rectangle 7"/>
            <p:cNvSpPr>
              <a:spLocks noChangeArrowheads="1"/>
            </p:cNvSpPr>
            <p:nvPr/>
          </p:nvSpPr>
          <p:spPr bwMode="auto">
            <a:xfrm>
              <a:off x="2445" y="1195"/>
              <a:ext cx="870" cy="341"/>
            </a:xfrm>
            <a:prstGeom prst="rect">
              <a:avLst/>
            </a:prstGeom>
            <a:noFill/>
            <a:ln w="50800">
              <a:noFill/>
              <a:miter lim="800000"/>
              <a:headEnd/>
              <a:tailEnd/>
            </a:ln>
            <a:effectLst/>
          </p:spPr>
          <p:txBody>
            <a:bodyPr wrap="none" lIns="99746" tIns="48998" rIns="99746" bIns="48998">
              <a:spAutoFit/>
            </a:bodyPr>
            <a:lstStyle/>
            <a:p>
              <a:pPr marL="0" marR="0" lvl="0" indent="0" algn="ctr" defTabSz="986944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Supervising</a:t>
              </a:r>
            </a:p>
            <a:p>
              <a:pPr marL="0" marR="0" lvl="0" indent="0" algn="ctr" defTabSz="986944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Engineer</a:t>
              </a:r>
            </a:p>
          </p:txBody>
        </p:sp>
        <p:sp>
          <p:nvSpPr>
            <p:cNvPr id="20" name="Line 8"/>
            <p:cNvSpPr>
              <a:spLocks noChangeShapeType="1"/>
            </p:cNvSpPr>
            <p:nvPr/>
          </p:nvSpPr>
          <p:spPr bwMode="auto">
            <a:xfrm flipH="1">
              <a:off x="1726" y="1800"/>
              <a:ext cx="1170" cy="532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endParaRPr>
            </a:p>
          </p:txBody>
        </p:sp>
        <p:sp>
          <p:nvSpPr>
            <p:cNvPr id="21" name="Line 9"/>
            <p:cNvSpPr>
              <a:spLocks noChangeShapeType="1"/>
            </p:cNvSpPr>
            <p:nvPr/>
          </p:nvSpPr>
          <p:spPr bwMode="auto">
            <a:xfrm>
              <a:off x="1711" y="2976"/>
              <a:ext cx="1153" cy="344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endParaRPr>
            </a:p>
          </p:txBody>
        </p:sp>
        <p:sp>
          <p:nvSpPr>
            <p:cNvPr id="22" name="Line 10"/>
            <p:cNvSpPr>
              <a:spLocks noChangeShapeType="1"/>
            </p:cNvSpPr>
            <p:nvPr/>
          </p:nvSpPr>
          <p:spPr bwMode="auto">
            <a:xfrm flipV="1">
              <a:off x="2896" y="2944"/>
              <a:ext cx="1343" cy="408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endParaRPr>
            </a:p>
          </p:txBody>
        </p:sp>
        <p:sp>
          <p:nvSpPr>
            <p:cNvPr id="28" name="Line 11"/>
            <p:cNvSpPr>
              <a:spLocks noChangeShapeType="1"/>
            </p:cNvSpPr>
            <p:nvPr/>
          </p:nvSpPr>
          <p:spPr bwMode="auto">
            <a:xfrm>
              <a:off x="2896" y="1800"/>
              <a:ext cx="1343" cy="532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569492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4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23762" algn="l"/>
                <a:tab pos="1447524" algn="l"/>
                <a:tab pos="2171287" algn="l"/>
              </a:tabLst>
              <a:defRPr/>
            </a:pP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</a:t>
            </a:r>
            <a:r>
              <a:rPr kumimoji="0" lang="en-US" sz="15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Sandhu</a:t>
            </a:r>
            <a:endParaRPr kumimoji="0" lang="en-GB" sz="15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6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23762" algn="l"/>
                <a:tab pos="1447524" algn="l"/>
                <a:tab pos="2171287" algn="l"/>
              </a:tabLst>
              <a:defRPr/>
            </a:pPr>
            <a:fld id="{C55B82BF-3B5A-457C-B93A-3BCFAEB56B4A}" type="slidenum">
              <a:rPr kumimoji="0" lang="en-GB" sz="15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723762" algn="l"/>
                  <a:tab pos="1447524" algn="l"/>
                  <a:tab pos="2171287" algn="l"/>
                </a:tabLst>
                <a:defRPr/>
              </a:pPr>
              <a:t>13</a:t>
            </a:fld>
            <a:endParaRPr kumimoji="0" lang="en-GB" sz="15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4" y="6904041"/>
            <a:ext cx="4734613" cy="341116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91423" tIns="45711" rIns="91423" bIns="45711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2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EXAMPLE ROLE HIERARCHY</a:t>
            </a: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131F49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0" name="Rectangle 3"/>
          <p:cNvSpPr>
            <a:spLocks noChangeArrowheads="1"/>
          </p:cNvSpPr>
          <p:nvPr/>
        </p:nvSpPr>
        <p:spPr bwMode="auto">
          <a:xfrm>
            <a:off x="4134084" y="5897043"/>
            <a:ext cx="1812458" cy="40429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9746" tIns="48998" rIns="99746" bIns="48998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84" b="1" i="0" u="none" strike="noStrike" kern="1200" cap="none" spc="0" normalizeH="0" baseline="0" noProof="0">
                <a:ln>
                  <a:noFill/>
                </a:ln>
                <a:solidFill>
                  <a:srgbClr val="007774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Employee (E)</a:t>
            </a:r>
          </a:p>
        </p:txBody>
      </p:sp>
      <p:sp>
        <p:nvSpPr>
          <p:cNvPr id="21" name="Rectangle 4"/>
          <p:cNvSpPr>
            <a:spLocks noChangeArrowheads="1"/>
          </p:cNvSpPr>
          <p:nvPr/>
        </p:nvSpPr>
        <p:spPr bwMode="auto">
          <a:xfrm>
            <a:off x="3129803" y="4889086"/>
            <a:ext cx="3821021" cy="40429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9746" tIns="48998" rIns="99746" bIns="48998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84" b="1" i="0" u="none" strike="noStrike" kern="1200" cap="none" spc="0" normalizeH="0" baseline="0" noProof="0">
                <a:ln>
                  <a:noFill/>
                </a:ln>
                <a:solidFill>
                  <a:srgbClr val="007774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Engineering Department  (ED)</a:t>
            </a:r>
          </a:p>
        </p:txBody>
      </p:sp>
      <p:sp>
        <p:nvSpPr>
          <p:cNvPr id="22" name="Rectangle 5"/>
          <p:cNvSpPr>
            <a:spLocks noChangeArrowheads="1"/>
          </p:cNvSpPr>
          <p:nvPr/>
        </p:nvSpPr>
        <p:spPr bwMode="auto">
          <a:xfrm>
            <a:off x="1214888" y="1697223"/>
            <a:ext cx="1939095" cy="7096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9746" tIns="48998" rIns="99746" bIns="48998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84" b="1" i="0" u="none" strike="noStrike" kern="1200" cap="none" spc="0" normalizeH="0" baseline="0" noProof="0">
                <a:ln>
                  <a:noFill/>
                </a:ln>
                <a:solidFill>
                  <a:srgbClr val="007774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Project Lead 1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84" b="1" i="0" u="none" strike="noStrike" kern="1200" cap="none" spc="0" normalizeH="0" baseline="0" noProof="0">
                <a:ln>
                  <a:noFill/>
                </a:ln>
                <a:solidFill>
                  <a:srgbClr val="007774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(PL1)</a:t>
            </a:r>
          </a:p>
        </p:txBody>
      </p:sp>
      <p:sp>
        <p:nvSpPr>
          <p:cNvPr id="28" name="Rectangle 6"/>
          <p:cNvSpPr>
            <a:spLocks noChangeArrowheads="1"/>
          </p:cNvSpPr>
          <p:nvPr/>
        </p:nvSpPr>
        <p:spPr bwMode="auto">
          <a:xfrm>
            <a:off x="1433697" y="3797133"/>
            <a:ext cx="1501476" cy="7096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9746" tIns="48998" rIns="99746" bIns="48998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84" b="1" i="0" u="none" strike="noStrike" kern="1200" cap="none" spc="0" normalizeH="0" baseline="0" noProof="0">
                <a:ln>
                  <a:noFill/>
                </a:ln>
                <a:solidFill>
                  <a:srgbClr val="007774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Engineer 1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84" b="1" i="0" u="none" strike="noStrike" kern="1200" cap="none" spc="0" normalizeH="0" baseline="0" noProof="0">
                <a:ln>
                  <a:noFill/>
                </a:ln>
                <a:solidFill>
                  <a:srgbClr val="007774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(E1)</a:t>
            </a:r>
          </a:p>
        </p:txBody>
      </p:sp>
      <p:sp>
        <p:nvSpPr>
          <p:cNvPr id="35" name="Rectangle 7"/>
          <p:cNvSpPr>
            <a:spLocks noChangeArrowheads="1"/>
          </p:cNvSpPr>
          <p:nvPr/>
        </p:nvSpPr>
        <p:spPr bwMode="auto">
          <a:xfrm>
            <a:off x="459296" y="2713930"/>
            <a:ext cx="1756353" cy="7096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9746" tIns="48998" rIns="99746" bIns="48998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84" b="1" i="0" u="none" strike="noStrike" kern="1200" cap="none" spc="0" normalizeH="0" baseline="0" noProof="0">
                <a:ln>
                  <a:noFill/>
                </a:ln>
                <a:solidFill>
                  <a:srgbClr val="007774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Production 1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84" b="1" i="0" u="none" strike="noStrike" kern="1200" cap="none" spc="0" normalizeH="0" baseline="0" noProof="0">
                <a:ln>
                  <a:noFill/>
                </a:ln>
                <a:solidFill>
                  <a:srgbClr val="007774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(P1)</a:t>
            </a:r>
          </a:p>
        </p:txBody>
      </p:sp>
      <p:sp>
        <p:nvSpPr>
          <p:cNvPr id="36" name="Rectangle 8"/>
          <p:cNvSpPr>
            <a:spLocks noChangeArrowheads="1"/>
          </p:cNvSpPr>
          <p:nvPr/>
        </p:nvSpPr>
        <p:spPr bwMode="auto">
          <a:xfrm>
            <a:off x="2632464" y="2713930"/>
            <a:ext cx="1273850" cy="7096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9746" tIns="48998" rIns="99746" bIns="48998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84" b="1" i="0" u="none" strike="noStrike" kern="1200" cap="none" spc="0" normalizeH="0" baseline="0" noProof="0">
                <a:ln>
                  <a:noFill/>
                </a:ln>
                <a:solidFill>
                  <a:srgbClr val="007774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Quality 1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84" b="1" i="0" u="none" strike="noStrike" kern="1200" cap="none" spc="0" normalizeH="0" baseline="0" noProof="0">
                <a:ln>
                  <a:noFill/>
                </a:ln>
                <a:solidFill>
                  <a:srgbClr val="007774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(Q1)</a:t>
            </a:r>
          </a:p>
        </p:txBody>
      </p:sp>
      <p:sp>
        <p:nvSpPr>
          <p:cNvPr id="37" name="Line 9"/>
          <p:cNvSpPr>
            <a:spLocks noChangeShapeType="1"/>
          </p:cNvSpPr>
          <p:nvPr/>
        </p:nvSpPr>
        <p:spPr bwMode="auto">
          <a:xfrm flipH="1">
            <a:off x="1330471" y="2407693"/>
            <a:ext cx="867963" cy="223990"/>
          </a:xfrm>
          <a:prstGeom prst="line">
            <a:avLst/>
          </a:prstGeom>
          <a:noFill/>
          <a:ln w="25400">
            <a:solidFill>
              <a:srgbClr val="FC012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38" name="Line 10"/>
          <p:cNvSpPr>
            <a:spLocks noChangeShapeType="1"/>
          </p:cNvSpPr>
          <p:nvPr/>
        </p:nvSpPr>
        <p:spPr bwMode="auto">
          <a:xfrm flipH="1">
            <a:off x="2338428" y="3499646"/>
            <a:ext cx="867963" cy="223990"/>
          </a:xfrm>
          <a:prstGeom prst="line">
            <a:avLst/>
          </a:prstGeom>
          <a:noFill/>
          <a:ln w="25400">
            <a:solidFill>
              <a:srgbClr val="FC012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39" name="Line 11"/>
          <p:cNvSpPr>
            <a:spLocks noChangeShapeType="1"/>
          </p:cNvSpPr>
          <p:nvPr/>
        </p:nvSpPr>
        <p:spPr bwMode="auto">
          <a:xfrm flipH="1" flipV="1">
            <a:off x="1498464" y="3471647"/>
            <a:ext cx="867963" cy="279988"/>
          </a:xfrm>
          <a:prstGeom prst="line">
            <a:avLst/>
          </a:prstGeom>
          <a:noFill/>
          <a:ln w="25400">
            <a:solidFill>
              <a:srgbClr val="FC012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40" name="Line 12"/>
          <p:cNvSpPr>
            <a:spLocks noChangeShapeType="1"/>
          </p:cNvSpPr>
          <p:nvPr/>
        </p:nvSpPr>
        <p:spPr bwMode="auto">
          <a:xfrm flipH="1" flipV="1">
            <a:off x="2170435" y="2379694"/>
            <a:ext cx="867963" cy="279988"/>
          </a:xfrm>
          <a:prstGeom prst="line">
            <a:avLst/>
          </a:prstGeom>
          <a:noFill/>
          <a:ln w="25400">
            <a:solidFill>
              <a:srgbClr val="FC012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41" name="Line 13"/>
          <p:cNvSpPr>
            <a:spLocks noChangeShapeType="1"/>
          </p:cNvSpPr>
          <p:nvPr/>
        </p:nvSpPr>
        <p:spPr bwMode="auto">
          <a:xfrm>
            <a:off x="2282431" y="4507602"/>
            <a:ext cx="2743882" cy="307987"/>
          </a:xfrm>
          <a:prstGeom prst="line">
            <a:avLst/>
          </a:prstGeom>
          <a:noFill/>
          <a:ln w="25400">
            <a:solidFill>
              <a:srgbClr val="FC012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42" name="Line 14"/>
          <p:cNvSpPr>
            <a:spLocks noChangeShapeType="1"/>
          </p:cNvSpPr>
          <p:nvPr/>
        </p:nvSpPr>
        <p:spPr bwMode="auto">
          <a:xfrm>
            <a:off x="5040312" y="5347566"/>
            <a:ext cx="0" cy="559976"/>
          </a:xfrm>
          <a:prstGeom prst="line">
            <a:avLst/>
          </a:prstGeom>
          <a:noFill/>
          <a:ln w="25400">
            <a:solidFill>
              <a:srgbClr val="FC012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43" name="Rectangle 15"/>
          <p:cNvSpPr>
            <a:spLocks noChangeArrowheads="1"/>
          </p:cNvSpPr>
          <p:nvPr/>
        </p:nvSpPr>
        <p:spPr bwMode="auto">
          <a:xfrm>
            <a:off x="4111642" y="941256"/>
            <a:ext cx="1857342" cy="40429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9746" tIns="48998" rIns="99746" bIns="48998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84" b="1" i="0" u="none" strike="noStrike" kern="1200" cap="none" spc="0" normalizeH="0" baseline="0" noProof="0">
                <a:ln>
                  <a:noFill/>
                </a:ln>
                <a:solidFill>
                  <a:srgbClr val="007774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Director (DIR)</a:t>
            </a:r>
          </a:p>
        </p:txBody>
      </p:sp>
      <p:sp>
        <p:nvSpPr>
          <p:cNvPr id="44" name="Line 16"/>
          <p:cNvSpPr>
            <a:spLocks noChangeShapeType="1"/>
          </p:cNvSpPr>
          <p:nvPr/>
        </p:nvSpPr>
        <p:spPr bwMode="auto">
          <a:xfrm flipH="1">
            <a:off x="2254432" y="1315739"/>
            <a:ext cx="2799880" cy="307987"/>
          </a:xfrm>
          <a:prstGeom prst="line">
            <a:avLst/>
          </a:prstGeom>
          <a:noFill/>
          <a:ln w="25400">
            <a:solidFill>
              <a:srgbClr val="FC012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45" name="Line 17"/>
          <p:cNvSpPr>
            <a:spLocks noChangeShapeType="1"/>
          </p:cNvSpPr>
          <p:nvPr/>
        </p:nvSpPr>
        <p:spPr bwMode="auto">
          <a:xfrm flipH="1" flipV="1">
            <a:off x="5026312" y="1287741"/>
            <a:ext cx="2799880" cy="363984"/>
          </a:xfrm>
          <a:prstGeom prst="line">
            <a:avLst/>
          </a:prstGeom>
          <a:noFill/>
          <a:ln w="25400">
            <a:solidFill>
              <a:srgbClr val="FC012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46" name="Line 18"/>
          <p:cNvSpPr>
            <a:spLocks noChangeShapeType="1"/>
          </p:cNvSpPr>
          <p:nvPr/>
        </p:nvSpPr>
        <p:spPr bwMode="auto">
          <a:xfrm flipV="1">
            <a:off x="5054311" y="4479604"/>
            <a:ext cx="2743882" cy="363984"/>
          </a:xfrm>
          <a:prstGeom prst="line">
            <a:avLst/>
          </a:prstGeom>
          <a:noFill/>
          <a:ln w="25400">
            <a:solidFill>
              <a:srgbClr val="FC012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47" name="Rectangle 19"/>
          <p:cNvSpPr>
            <a:spLocks noChangeArrowheads="1"/>
          </p:cNvSpPr>
          <p:nvPr/>
        </p:nvSpPr>
        <p:spPr bwMode="auto">
          <a:xfrm>
            <a:off x="6926642" y="1697223"/>
            <a:ext cx="1939095" cy="7096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9746" tIns="48998" rIns="99746" bIns="48998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84" b="1" i="0" u="none" strike="noStrike" kern="1200" cap="none" spc="0" normalizeH="0" baseline="0" noProof="0">
                <a:ln>
                  <a:noFill/>
                </a:ln>
                <a:solidFill>
                  <a:srgbClr val="007774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Project Lead 2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84" b="1" i="0" u="none" strike="noStrike" kern="1200" cap="none" spc="0" normalizeH="0" baseline="0" noProof="0">
                <a:ln>
                  <a:noFill/>
                </a:ln>
                <a:solidFill>
                  <a:srgbClr val="007774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(PL2)</a:t>
            </a:r>
          </a:p>
        </p:txBody>
      </p:sp>
      <p:sp>
        <p:nvSpPr>
          <p:cNvPr id="48" name="Rectangle 20"/>
          <p:cNvSpPr>
            <a:spLocks noChangeArrowheads="1"/>
          </p:cNvSpPr>
          <p:nvPr/>
        </p:nvSpPr>
        <p:spPr bwMode="auto">
          <a:xfrm>
            <a:off x="7145452" y="3797133"/>
            <a:ext cx="1501476" cy="7096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9746" tIns="48998" rIns="99746" bIns="48998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84" b="1" i="0" u="none" strike="noStrike" kern="1200" cap="none" spc="0" normalizeH="0" baseline="0" noProof="0">
                <a:ln>
                  <a:noFill/>
                </a:ln>
                <a:solidFill>
                  <a:srgbClr val="007774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Engineer 2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84" b="1" i="0" u="none" strike="noStrike" kern="1200" cap="none" spc="0" normalizeH="0" baseline="0" noProof="0">
                <a:ln>
                  <a:noFill/>
                </a:ln>
                <a:solidFill>
                  <a:srgbClr val="007774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(E2)</a:t>
            </a:r>
          </a:p>
        </p:txBody>
      </p:sp>
      <p:sp>
        <p:nvSpPr>
          <p:cNvPr id="49" name="Rectangle 21"/>
          <p:cNvSpPr>
            <a:spLocks noChangeArrowheads="1"/>
          </p:cNvSpPr>
          <p:nvPr/>
        </p:nvSpPr>
        <p:spPr bwMode="auto">
          <a:xfrm>
            <a:off x="6171050" y="2713930"/>
            <a:ext cx="1756353" cy="7096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9746" tIns="48998" rIns="99746" bIns="48998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84" b="1" i="0" u="none" strike="noStrike" kern="1200" cap="none" spc="0" normalizeH="0" baseline="0" noProof="0">
                <a:ln>
                  <a:noFill/>
                </a:ln>
                <a:solidFill>
                  <a:srgbClr val="007774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Production 2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84" b="1" i="0" u="none" strike="noStrike" kern="1200" cap="none" spc="0" normalizeH="0" baseline="0" noProof="0">
                <a:ln>
                  <a:noFill/>
                </a:ln>
                <a:solidFill>
                  <a:srgbClr val="007774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(P2)</a:t>
            </a:r>
          </a:p>
        </p:txBody>
      </p:sp>
      <p:sp>
        <p:nvSpPr>
          <p:cNvPr id="50" name="Rectangle 22"/>
          <p:cNvSpPr>
            <a:spLocks noChangeArrowheads="1"/>
          </p:cNvSpPr>
          <p:nvPr/>
        </p:nvSpPr>
        <p:spPr bwMode="auto">
          <a:xfrm>
            <a:off x="8344219" y="2713930"/>
            <a:ext cx="1273850" cy="7096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9746" tIns="48998" rIns="99746" bIns="48998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84" b="1" i="0" u="none" strike="noStrike" kern="1200" cap="none" spc="0" normalizeH="0" baseline="0" noProof="0">
                <a:ln>
                  <a:noFill/>
                </a:ln>
                <a:solidFill>
                  <a:srgbClr val="007774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Quality 2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84" b="1" i="0" u="none" strike="noStrike" kern="1200" cap="none" spc="0" normalizeH="0" baseline="0" noProof="0">
                <a:ln>
                  <a:noFill/>
                </a:ln>
                <a:solidFill>
                  <a:srgbClr val="007774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(Q2)</a:t>
            </a:r>
          </a:p>
        </p:txBody>
      </p:sp>
      <p:sp>
        <p:nvSpPr>
          <p:cNvPr id="51" name="Line 23"/>
          <p:cNvSpPr>
            <a:spLocks noChangeShapeType="1"/>
          </p:cNvSpPr>
          <p:nvPr/>
        </p:nvSpPr>
        <p:spPr bwMode="auto">
          <a:xfrm flipH="1">
            <a:off x="7042226" y="2407693"/>
            <a:ext cx="867963" cy="223990"/>
          </a:xfrm>
          <a:prstGeom prst="line">
            <a:avLst/>
          </a:prstGeom>
          <a:noFill/>
          <a:ln w="25400">
            <a:solidFill>
              <a:srgbClr val="FC012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52" name="Line 24"/>
          <p:cNvSpPr>
            <a:spLocks noChangeShapeType="1"/>
          </p:cNvSpPr>
          <p:nvPr/>
        </p:nvSpPr>
        <p:spPr bwMode="auto">
          <a:xfrm flipH="1">
            <a:off x="8050182" y="3499646"/>
            <a:ext cx="867963" cy="223990"/>
          </a:xfrm>
          <a:prstGeom prst="line">
            <a:avLst/>
          </a:prstGeom>
          <a:noFill/>
          <a:ln w="25400">
            <a:solidFill>
              <a:srgbClr val="FC012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53" name="Line 25"/>
          <p:cNvSpPr>
            <a:spLocks noChangeShapeType="1"/>
          </p:cNvSpPr>
          <p:nvPr/>
        </p:nvSpPr>
        <p:spPr bwMode="auto">
          <a:xfrm flipH="1" flipV="1">
            <a:off x="7210219" y="3471647"/>
            <a:ext cx="867963" cy="279988"/>
          </a:xfrm>
          <a:prstGeom prst="line">
            <a:avLst/>
          </a:prstGeom>
          <a:noFill/>
          <a:ln w="25400">
            <a:solidFill>
              <a:srgbClr val="FC012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54" name="Line 26"/>
          <p:cNvSpPr>
            <a:spLocks noChangeShapeType="1"/>
          </p:cNvSpPr>
          <p:nvPr/>
        </p:nvSpPr>
        <p:spPr bwMode="auto">
          <a:xfrm flipH="1" flipV="1">
            <a:off x="7882190" y="2379694"/>
            <a:ext cx="867963" cy="279988"/>
          </a:xfrm>
          <a:prstGeom prst="line">
            <a:avLst/>
          </a:prstGeom>
          <a:noFill/>
          <a:ln w="25400">
            <a:solidFill>
              <a:srgbClr val="FC012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55" name="Rectangle 27"/>
          <p:cNvSpPr>
            <a:spLocks noChangeArrowheads="1"/>
          </p:cNvSpPr>
          <p:nvPr/>
        </p:nvSpPr>
        <p:spPr bwMode="auto">
          <a:xfrm>
            <a:off x="8048433" y="4948583"/>
            <a:ext cx="1772383" cy="43827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9746" tIns="48998" rIns="99746" bIns="48998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5" b="1" i="0" u="sng" strike="noStrike" kern="1200" cap="none" spc="0" normalizeH="0" baseline="0" noProof="0">
                <a:ln>
                  <a:noFill/>
                </a:ln>
                <a:solidFill>
                  <a:srgbClr val="08019D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PROJECT 2</a:t>
            </a:r>
          </a:p>
        </p:txBody>
      </p:sp>
      <p:sp>
        <p:nvSpPr>
          <p:cNvPr id="56" name="Rectangle 28"/>
          <p:cNvSpPr>
            <a:spLocks noChangeArrowheads="1"/>
          </p:cNvSpPr>
          <p:nvPr/>
        </p:nvSpPr>
        <p:spPr bwMode="auto">
          <a:xfrm>
            <a:off x="572755" y="4948583"/>
            <a:ext cx="1772383" cy="43827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9746" tIns="48998" rIns="99746" bIns="48998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5" b="1" i="0" u="sng" strike="noStrike" kern="1200" cap="none" spc="0" normalizeH="0" baseline="0" noProof="0">
                <a:ln>
                  <a:noFill/>
                </a:ln>
                <a:solidFill>
                  <a:srgbClr val="08019D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PROJECT 1</a:t>
            </a:r>
          </a:p>
        </p:txBody>
      </p:sp>
    </p:spTree>
    <p:extLst>
      <p:ext uri="{BB962C8B-B14F-4D97-AF65-F5344CB8AC3E}">
        <p14:creationId xmlns:p14="http://schemas.microsoft.com/office/powerpoint/2010/main" val="22716863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4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23762" algn="l"/>
                <a:tab pos="1447524" algn="l"/>
                <a:tab pos="2171287" algn="l"/>
              </a:tabLst>
              <a:defRPr/>
            </a:pP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</a:t>
            </a:r>
            <a:r>
              <a:rPr kumimoji="0" lang="en-US" sz="15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Sandhu</a:t>
            </a:r>
            <a:endParaRPr kumimoji="0" lang="en-GB" sz="15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6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23762" algn="l"/>
                <a:tab pos="1447524" algn="l"/>
                <a:tab pos="2171287" algn="l"/>
              </a:tabLst>
              <a:defRPr/>
            </a:pPr>
            <a:fld id="{C55B82BF-3B5A-457C-B93A-3BCFAEB56B4A}" type="slidenum">
              <a:rPr kumimoji="0" lang="en-GB" sz="15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723762" algn="l"/>
                  <a:tab pos="1447524" algn="l"/>
                  <a:tab pos="2171287" algn="l"/>
                </a:tabLst>
                <a:defRPr/>
              </a:pPr>
              <a:t>14</a:t>
            </a:fld>
            <a:endParaRPr kumimoji="0" lang="en-GB" sz="15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4" y="6904041"/>
            <a:ext cx="4734613" cy="341116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91423" tIns="45711" rIns="91423" bIns="45711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2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EXAMPLE ROLE HIERARCHY</a:t>
            </a: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131F49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0" name="Rectangle 3"/>
          <p:cNvSpPr>
            <a:spLocks noChangeArrowheads="1"/>
          </p:cNvSpPr>
          <p:nvPr/>
        </p:nvSpPr>
        <p:spPr bwMode="auto">
          <a:xfrm>
            <a:off x="4134084" y="5897043"/>
            <a:ext cx="1812458" cy="40429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9746" tIns="48998" rIns="99746" bIns="48998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84" b="1" i="0" u="none" strike="noStrike" kern="1200" cap="none" spc="0" normalizeH="0" baseline="0" noProof="0">
                <a:ln>
                  <a:noFill/>
                </a:ln>
                <a:solidFill>
                  <a:srgbClr val="007774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Employee (E)</a:t>
            </a:r>
          </a:p>
        </p:txBody>
      </p:sp>
      <p:sp>
        <p:nvSpPr>
          <p:cNvPr id="21" name="Rectangle 4"/>
          <p:cNvSpPr>
            <a:spLocks noChangeArrowheads="1"/>
          </p:cNvSpPr>
          <p:nvPr/>
        </p:nvSpPr>
        <p:spPr bwMode="auto">
          <a:xfrm>
            <a:off x="3129803" y="4889086"/>
            <a:ext cx="3821021" cy="40429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9746" tIns="48998" rIns="99746" bIns="48998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84" b="1" i="0" u="none" strike="noStrike" kern="1200" cap="none" spc="0" normalizeH="0" baseline="0" noProof="0">
                <a:ln>
                  <a:noFill/>
                </a:ln>
                <a:solidFill>
                  <a:srgbClr val="007774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Engineering Department  (ED)</a:t>
            </a:r>
          </a:p>
        </p:txBody>
      </p:sp>
      <p:sp>
        <p:nvSpPr>
          <p:cNvPr id="22" name="Rectangle 5"/>
          <p:cNvSpPr>
            <a:spLocks noChangeArrowheads="1"/>
          </p:cNvSpPr>
          <p:nvPr/>
        </p:nvSpPr>
        <p:spPr bwMode="auto">
          <a:xfrm>
            <a:off x="1214888" y="1697223"/>
            <a:ext cx="1939095" cy="7096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9746" tIns="48998" rIns="99746" bIns="48998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84" b="1" i="0" u="none" strike="noStrike" kern="1200" cap="none" spc="0" normalizeH="0" baseline="0" noProof="0">
                <a:ln>
                  <a:noFill/>
                </a:ln>
                <a:solidFill>
                  <a:srgbClr val="007774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Project Lead 1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84" b="1" i="0" u="none" strike="noStrike" kern="1200" cap="none" spc="0" normalizeH="0" baseline="0" noProof="0">
                <a:ln>
                  <a:noFill/>
                </a:ln>
                <a:solidFill>
                  <a:srgbClr val="007774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(PL1)</a:t>
            </a:r>
          </a:p>
        </p:txBody>
      </p:sp>
      <p:sp>
        <p:nvSpPr>
          <p:cNvPr id="28" name="Rectangle 6"/>
          <p:cNvSpPr>
            <a:spLocks noChangeArrowheads="1"/>
          </p:cNvSpPr>
          <p:nvPr/>
        </p:nvSpPr>
        <p:spPr bwMode="auto">
          <a:xfrm>
            <a:off x="1433697" y="3797133"/>
            <a:ext cx="1501476" cy="7096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9746" tIns="48998" rIns="99746" bIns="48998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84" b="1" i="0" u="none" strike="noStrike" kern="1200" cap="none" spc="0" normalizeH="0" baseline="0" noProof="0">
                <a:ln>
                  <a:noFill/>
                </a:ln>
                <a:solidFill>
                  <a:srgbClr val="007774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Engineer 1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84" b="1" i="0" u="none" strike="noStrike" kern="1200" cap="none" spc="0" normalizeH="0" baseline="0" noProof="0">
                <a:ln>
                  <a:noFill/>
                </a:ln>
                <a:solidFill>
                  <a:srgbClr val="007774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(E1)</a:t>
            </a:r>
          </a:p>
        </p:txBody>
      </p:sp>
      <p:sp>
        <p:nvSpPr>
          <p:cNvPr id="35" name="Rectangle 7"/>
          <p:cNvSpPr>
            <a:spLocks noChangeArrowheads="1"/>
          </p:cNvSpPr>
          <p:nvPr/>
        </p:nvSpPr>
        <p:spPr bwMode="auto">
          <a:xfrm>
            <a:off x="459296" y="2713930"/>
            <a:ext cx="1756353" cy="7096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9746" tIns="48998" rIns="99746" bIns="48998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84" b="1" i="0" u="none" strike="noStrike" kern="1200" cap="none" spc="0" normalizeH="0" baseline="0" noProof="0">
                <a:ln>
                  <a:noFill/>
                </a:ln>
                <a:solidFill>
                  <a:srgbClr val="007774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Production 1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84" b="1" i="0" u="none" strike="noStrike" kern="1200" cap="none" spc="0" normalizeH="0" baseline="0" noProof="0">
                <a:ln>
                  <a:noFill/>
                </a:ln>
                <a:solidFill>
                  <a:srgbClr val="007774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(P1)</a:t>
            </a:r>
          </a:p>
        </p:txBody>
      </p:sp>
      <p:sp>
        <p:nvSpPr>
          <p:cNvPr id="36" name="Rectangle 8"/>
          <p:cNvSpPr>
            <a:spLocks noChangeArrowheads="1"/>
          </p:cNvSpPr>
          <p:nvPr/>
        </p:nvSpPr>
        <p:spPr bwMode="auto">
          <a:xfrm>
            <a:off x="2632464" y="2713930"/>
            <a:ext cx="1273850" cy="7096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9746" tIns="48998" rIns="99746" bIns="48998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84" b="1" i="0" u="none" strike="noStrike" kern="1200" cap="none" spc="0" normalizeH="0" baseline="0" noProof="0">
                <a:ln>
                  <a:noFill/>
                </a:ln>
                <a:solidFill>
                  <a:srgbClr val="007774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Quality 1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84" b="1" i="0" u="none" strike="noStrike" kern="1200" cap="none" spc="0" normalizeH="0" baseline="0" noProof="0">
                <a:ln>
                  <a:noFill/>
                </a:ln>
                <a:solidFill>
                  <a:srgbClr val="007774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(Q1)</a:t>
            </a:r>
          </a:p>
        </p:txBody>
      </p:sp>
      <p:sp>
        <p:nvSpPr>
          <p:cNvPr id="37" name="Line 9"/>
          <p:cNvSpPr>
            <a:spLocks noChangeShapeType="1"/>
          </p:cNvSpPr>
          <p:nvPr/>
        </p:nvSpPr>
        <p:spPr bwMode="auto">
          <a:xfrm flipH="1">
            <a:off x="1330471" y="2407693"/>
            <a:ext cx="867963" cy="223990"/>
          </a:xfrm>
          <a:prstGeom prst="line">
            <a:avLst/>
          </a:prstGeom>
          <a:noFill/>
          <a:ln w="25400">
            <a:solidFill>
              <a:srgbClr val="FC012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38" name="Line 10"/>
          <p:cNvSpPr>
            <a:spLocks noChangeShapeType="1"/>
          </p:cNvSpPr>
          <p:nvPr/>
        </p:nvSpPr>
        <p:spPr bwMode="auto">
          <a:xfrm flipH="1">
            <a:off x="2338428" y="3499646"/>
            <a:ext cx="867963" cy="223990"/>
          </a:xfrm>
          <a:prstGeom prst="line">
            <a:avLst/>
          </a:prstGeom>
          <a:noFill/>
          <a:ln w="25400">
            <a:solidFill>
              <a:srgbClr val="FC012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39" name="Line 11"/>
          <p:cNvSpPr>
            <a:spLocks noChangeShapeType="1"/>
          </p:cNvSpPr>
          <p:nvPr/>
        </p:nvSpPr>
        <p:spPr bwMode="auto">
          <a:xfrm flipH="1" flipV="1">
            <a:off x="1498464" y="3471647"/>
            <a:ext cx="867963" cy="279988"/>
          </a:xfrm>
          <a:prstGeom prst="line">
            <a:avLst/>
          </a:prstGeom>
          <a:noFill/>
          <a:ln w="25400">
            <a:solidFill>
              <a:srgbClr val="FC012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40" name="Line 12"/>
          <p:cNvSpPr>
            <a:spLocks noChangeShapeType="1"/>
          </p:cNvSpPr>
          <p:nvPr/>
        </p:nvSpPr>
        <p:spPr bwMode="auto">
          <a:xfrm flipH="1" flipV="1">
            <a:off x="2170435" y="2379694"/>
            <a:ext cx="867963" cy="279988"/>
          </a:xfrm>
          <a:prstGeom prst="line">
            <a:avLst/>
          </a:prstGeom>
          <a:noFill/>
          <a:ln w="25400">
            <a:solidFill>
              <a:srgbClr val="FC012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41" name="Line 13"/>
          <p:cNvSpPr>
            <a:spLocks noChangeShapeType="1"/>
          </p:cNvSpPr>
          <p:nvPr/>
        </p:nvSpPr>
        <p:spPr bwMode="auto">
          <a:xfrm>
            <a:off x="2282431" y="4507602"/>
            <a:ext cx="2743882" cy="307987"/>
          </a:xfrm>
          <a:prstGeom prst="line">
            <a:avLst/>
          </a:prstGeom>
          <a:noFill/>
          <a:ln w="25400">
            <a:solidFill>
              <a:srgbClr val="FC012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42" name="Line 14"/>
          <p:cNvSpPr>
            <a:spLocks noChangeShapeType="1"/>
          </p:cNvSpPr>
          <p:nvPr/>
        </p:nvSpPr>
        <p:spPr bwMode="auto">
          <a:xfrm>
            <a:off x="5040312" y="5347566"/>
            <a:ext cx="0" cy="559976"/>
          </a:xfrm>
          <a:prstGeom prst="line">
            <a:avLst/>
          </a:prstGeom>
          <a:noFill/>
          <a:ln w="25400">
            <a:solidFill>
              <a:srgbClr val="FC012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46" name="Line 18"/>
          <p:cNvSpPr>
            <a:spLocks noChangeShapeType="1"/>
          </p:cNvSpPr>
          <p:nvPr/>
        </p:nvSpPr>
        <p:spPr bwMode="auto">
          <a:xfrm flipV="1">
            <a:off x="5054311" y="4479604"/>
            <a:ext cx="2743882" cy="363984"/>
          </a:xfrm>
          <a:prstGeom prst="line">
            <a:avLst/>
          </a:prstGeom>
          <a:noFill/>
          <a:ln w="25400">
            <a:solidFill>
              <a:srgbClr val="FC012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47" name="Rectangle 19"/>
          <p:cNvSpPr>
            <a:spLocks noChangeArrowheads="1"/>
          </p:cNvSpPr>
          <p:nvPr/>
        </p:nvSpPr>
        <p:spPr bwMode="auto">
          <a:xfrm>
            <a:off x="6926642" y="1697223"/>
            <a:ext cx="1939095" cy="7096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9746" tIns="48998" rIns="99746" bIns="48998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84" b="1" i="0" u="none" strike="noStrike" kern="1200" cap="none" spc="0" normalizeH="0" baseline="0" noProof="0">
                <a:ln>
                  <a:noFill/>
                </a:ln>
                <a:solidFill>
                  <a:srgbClr val="007774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Project Lead 2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84" b="1" i="0" u="none" strike="noStrike" kern="1200" cap="none" spc="0" normalizeH="0" baseline="0" noProof="0">
                <a:ln>
                  <a:noFill/>
                </a:ln>
                <a:solidFill>
                  <a:srgbClr val="007774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(PL2)</a:t>
            </a:r>
          </a:p>
        </p:txBody>
      </p:sp>
      <p:sp>
        <p:nvSpPr>
          <p:cNvPr id="48" name="Rectangle 20"/>
          <p:cNvSpPr>
            <a:spLocks noChangeArrowheads="1"/>
          </p:cNvSpPr>
          <p:nvPr/>
        </p:nvSpPr>
        <p:spPr bwMode="auto">
          <a:xfrm>
            <a:off x="7145452" y="3797133"/>
            <a:ext cx="1501476" cy="7096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9746" tIns="48998" rIns="99746" bIns="48998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84" b="1" i="0" u="none" strike="noStrike" kern="1200" cap="none" spc="0" normalizeH="0" baseline="0" noProof="0">
                <a:ln>
                  <a:noFill/>
                </a:ln>
                <a:solidFill>
                  <a:srgbClr val="007774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Engineer 2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84" b="1" i="0" u="none" strike="noStrike" kern="1200" cap="none" spc="0" normalizeH="0" baseline="0" noProof="0">
                <a:ln>
                  <a:noFill/>
                </a:ln>
                <a:solidFill>
                  <a:srgbClr val="007774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(E2)</a:t>
            </a:r>
          </a:p>
        </p:txBody>
      </p:sp>
      <p:sp>
        <p:nvSpPr>
          <p:cNvPr id="49" name="Rectangle 21"/>
          <p:cNvSpPr>
            <a:spLocks noChangeArrowheads="1"/>
          </p:cNvSpPr>
          <p:nvPr/>
        </p:nvSpPr>
        <p:spPr bwMode="auto">
          <a:xfrm>
            <a:off x="6171050" y="2713930"/>
            <a:ext cx="1756353" cy="7096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9746" tIns="48998" rIns="99746" bIns="48998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84" b="1" i="0" u="none" strike="noStrike" kern="1200" cap="none" spc="0" normalizeH="0" baseline="0" noProof="0">
                <a:ln>
                  <a:noFill/>
                </a:ln>
                <a:solidFill>
                  <a:srgbClr val="007774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Production 2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84" b="1" i="0" u="none" strike="noStrike" kern="1200" cap="none" spc="0" normalizeH="0" baseline="0" noProof="0">
                <a:ln>
                  <a:noFill/>
                </a:ln>
                <a:solidFill>
                  <a:srgbClr val="007774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(P2)</a:t>
            </a:r>
          </a:p>
        </p:txBody>
      </p:sp>
      <p:sp>
        <p:nvSpPr>
          <p:cNvPr id="50" name="Rectangle 22"/>
          <p:cNvSpPr>
            <a:spLocks noChangeArrowheads="1"/>
          </p:cNvSpPr>
          <p:nvPr/>
        </p:nvSpPr>
        <p:spPr bwMode="auto">
          <a:xfrm>
            <a:off x="8344219" y="2713930"/>
            <a:ext cx="1273850" cy="7096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9746" tIns="48998" rIns="99746" bIns="48998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84" b="1" i="0" u="none" strike="noStrike" kern="1200" cap="none" spc="0" normalizeH="0" baseline="0" noProof="0">
                <a:ln>
                  <a:noFill/>
                </a:ln>
                <a:solidFill>
                  <a:srgbClr val="007774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Quality 2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84" b="1" i="0" u="none" strike="noStrike" kern="1200" cap="none" spc="0" normalizeH="0" baseline="0" noProof="0">
                <a:ln>
                  <a:noFill/>
                </a:ln>
                <a:solidFill>
                  <a:srgbClr val="007774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(Q2)</a:t>
            </a:r>
          </a:p>
        </p:txBody>
      </p:sp>
      <p:sp>
        <p:nvSpPr>
          <p:cNvPr id="51" name="Line 23"/>
          <p:cNvSpPr>
            <a:spLocks noChangeShapeType="1"/>
          </p:cNvSpPr>
          <p:nvPr/>
        </p:nvSpPr>
        <p:spPr bwMode="auto">
          <a:xfrm flipH="1">
            <a:off x="7042226" y="2407693"/>
            <a:ext cx="867963" cy="223990"/>
          </a:xfrm>
          <a:prstGeom prst="line">
            <a:avLst/>
          </a:prstGeom>
          <a:noFill/>
          <a:ln w="25400">
            <a:solidFill>
              <a:srgbClr val="FC012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52" name="Line 24"/>
          <p:cNvSpPr>
            <a:spLocks noChangeShapeType="1"/>
          </p:cNvSpPr>
          <p:nvPr/>
        </p:nvSpPr>
        <p:spPr bwMode="auto">
          <a:xfrm flipH="1">
            <a:off x="8050182" y="3499646"/>
            <a:ext cx="867963" cy="223990"/>
          </a:xfrm>
          <a:prstGeom prst="line">
            <a:avLst/>
          </a:prstGeom>
          <a:noFill/>
          <a:ln w="25400">
            <a:solidFill>
              <a:srgbClr val="FC012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53" name="Line 25"/>
          <p:cNvSpPr>
            <a:spLocks noChangeShapeType="1"/>
          </p:cNvSpPr>
          <p:nvPr/>
        </p:nvSpPr>
        <p:spPr bwMode="auto">
          <a:xfrm flipH="1" flipV="1">
            <a:off x="7210219" y="3471647"/>
            <a:ext cx="867963" cy="279988"/>
          </a:xfrm>
          <a:prstGeom prst="line">
            <a:avLst/>
          </a:prstGeom>
          <a:noFill/>
          <a:ln w="25400">
            <a:solidFill>
              <a:srgbClr val="FC012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54" name="Line 26"/>
          <p:cNvSpPr>
            <a:spLocks noChangeShapeType="1"/>
          </p:cNvSpPr>
          <p:nvPr/>
        </p:nvSpPr>
        <p:spPr bwMode="auto">
          <a:xfrm flipH="1" flipV="1">
            <a:off x="7882190" y="2379694"/>
            <a:ext cx="867963" cy="279988"/>
          </a:xfrm>
          <a:prstGeom prst="line">
            <a:avLst/>
          </a:prstGeom>
          <a:noFill/>
          <a:ln w="25400">
            <a:solidFill>
              <a:srgbClr val="FC012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55" name="Rectangle 27"/>
          <p:cNvSpPr>
            <a:spLocks noChangeArrowheads="1"/>
          </p:cNvSpPr>
          <p:nvPr/>
        </p:nvSpPr>
        <p:spPr bwMode="auto">
          <a:xfrm>
            <a:off x="8048433" y="4948583"/>
            <a:ext cx="1772383" cy="43827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9746" tIns="48998" rIns="99746" bIns="48998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5" b="1" i="0" u="sng" strike="noStrike" kern="1200" cap="none" spc="0" normalizeH="0" baseline="0" noProof="0">
                <a:ln>
                  <a:noFill/>
                </a:ln>
                <a:solidFill>
                  <a:srgbClr val="08019D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PROJECT 2</a:t>
            </a:r>
          </a:p>
        </p:txBody>
      </p:sp>
      <p:sp>
        <p:nvSpPr>
          <p:cNvPr id="56" name="Rectangle 28"/>
          <p:cNvSpPr>
            <a:spLocks noChangeArrowheads="1"/>
          </p:cNvSpPr>
          <p:nvPr/>
        </p:nvSpPr>
        <p:spPr bwMode="auto">
          <a:xfrm>
            <a:off x="572755" y="4948583"/>
            <a:ext cx="1772383" cy="43827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9746" tIns="48998" rIns="99746" bIns="48998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5" b="1" i="0" u="sng" strike="noStrike" kern="1200" cap="none" spc="0" normalizeH="0" baseline="0" noProof="0">
                <a:ln>
                  <a:noFill/>
                </a:ln>
                <a:solidFill>
                  <a:srgbClr val="08019D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PROJECT 1</a:t>
            </a:r>
          </a:p>
        </p:txBody>
      </p:sp>
    </p:spTree>
    <p:extLst>
      <p:ext uri="{BB962C8B-B14F-4D97-AF65-F5344CB8AC3E}">
        <p14:creationId xmlns:p14="http://schemas.microsoft.com/office/powerpoint/2010/main" val="5531964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4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23762" algn="l"/>
                <a:tab pos="1447524" algn="l"/>
                <a:tab pos="2171287" algn="l"/>
              </a:tabLst>
              <a:defRPr/>
            </a:pP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</a:t>
            </a:r>
            <a:r>
              <a:rPr kumimoji="0" lang="en-US" sz="15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Sandhu</a:t>
            </a:r>
            <a:endParaRPr kumimoji="0" lang="en-GB" sz="15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6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23762" algn="l"/>
                <a:tab pos="1447524" algn="l"/>
                <a:tab pos="2171287" algn="l"/>
              </a:tabLst>
              <a:defRPr/>
            </a:pPr>
            <a:fld id="{C55B82BF-3B5A-457C-B93A-3BCFAEB56B4A}" type="slidenum">
              <a:rPr kumimoji="0" lang="en-GB" sz="15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723762" algn="l"/>
                  <a:tab pos="1447524" algn="l"/>
                  <a:tab pos="2171287" algn="l"/>
                </a:tabLst>
                <a:defRPr/>
              </a:pPr>
              <a:t>15</a:t>
            </a:fld>
            <a:endParaRPr kumimoji="0" lang="en-GB" sz="15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4" y="6904041"/>
            <a:ext cx="4734613" cy="341116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91423" tIns="45711" rIns="91423" bIns="45711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2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EXAMPLE ROLE HIERARCHY</a:t>
            </a: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131F49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2" name="Rectangle 5"/>
          <p:cNvSpPr>
            <a:spLocks noChangeArrowheads="1"/>
          </p:cNvSpPr>
          <p:nvPr/>
        </p:nvSpPr>
        <p:spPr bwMode="auto">
          <a:xfrm>
            <a:off x="1214888" y="1697223"/>
            <a:ext cx="1939095" cy="7096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9746" tIns="48998" rIns="99746" bIns="48998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84" b="1" i="0" u="none" strike="noStrike" kern="1200" cap="none" spc="0" normalizeH="0" baseline="0" noProof="0">
                <a:ln>
                  <a:noFill/>
                </a:ln>
                <a:solidFill>
                  <a:srgbClr val="007774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Project Lead 1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84" b="1" i="0" u="none" strike="noStrike" kern="1200" cap="none" spc="0" normalizeH="0" baseline="0" noProof="0">
                <a:ln>
                  <a:noFill/>
                </a:ln>
                <a:solidFill>
                  <a:srgbClr val="007774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(PL1)</a:t>
            </a:r>
          </a:p>
        </p:txBody>
      </p:sp>
      <p:sp>
        <p:nvSpPr>
          <p:cNvPr id="28" name="Rectangle 6"/>
          <p:cNvSpPr>
            <a:spLocks noChangeArrowheads="1"/>
          </p:cNvSpPr>
          <p:nvPr/>
        </p:nvSpPr>
        <p:spPr bwMode="auto">
          <a:xfrm>
            <a:off x="1433697" y="3797133"/>
            <a:ext cx="1501476" cy="7096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9746" tIns="48998" rIns="99746" bIns="48998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84" b="1" i="0" u="none" strike="noStrike" kern="1200" cap="none" spc="0" normalizeH="0" baseline="0" noProof="0">
                <a:ln>
                  <a:noFill/>
                </a:ln>
                <a:solidFill>
                  <a:srgbClr val="007774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Engineer 1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84" b="1" i="0" u="none" strike="noStrike" kern="1200" cap="none" spc="0" normalizeH="0" baseline="0" noProof="0">
                <a:ln>
                  <a:noFill/>
                </a:ln>
                <a:solidFill>
                  <a:srgbClr val="007774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(E1)</a:t>
            </a:r>
          </a:p>
        </p:txBody>
      </p:sp>
      <p:sp>
        <p:nvSpPr>
          <p:cNvPr id="35" name="Rectangle 7"/>
          <p:cNvSpPr>
            <a:spLocks noChangeArrowheads="1"/>
          </p:cNvSpPr>
          <p:nvPr/>
        </p:nvSpPr>
        <p:spPr bwMode="auto">
          <a:xfrm>
            <a:off x="459296" y="2713930"/>
            <a:ext cx="1756353" cy="7096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9746" tIns="48998" rIns="99746" bIns="48998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84" b="1" i="0" u="none" strike="noStrike" kern="1200" cap="none" spc="0" normalizeH="0" baseline="0" noProof="0">
                <a:ln>
                  <a:noFill/>
                </a:ln>
                <a:solidFill>
                  <a:srgbClr val="007774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Production 1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84" b="1" i="0" u="none" strike="noStrike" kern="1200" cap="none" spc="0" normalizeH="0" baseline="0" noProof="0">
                <a:ln>
                  <a:noFill/>
                </a:ln>
                <a:solidFill>
                  <a:srgbClr val="007774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(P1)</a:t>
            </a:r>
          </a:p>
        </p:txBody>
      </p:sp>
      <p:sp>
        <p:nvSpPr>
          <p:cNvPr id="36" name="Rectangle 8"/>
          <p:cNvSpPr>
            <a:spLocks noChangeArrowheads="1"/>
          </p:cNvSpPr>
          <p:nvPr/>
        </p:nvSpPr>
        <p:spPr bwMode="auto">
          <a:xfrm>
            <a:off x="2632464" y="2713930"/>
            <a:ext cx="1273850" cy="7096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9746" tIns="48998" rIns="99746" bIns="48998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84" b="1" i="0" u="none" strike="noStrike" kern="1200" cap="none" spc="0" normalizeH="0" baseline="0" noProof="0">
                <a:ln>
                  <a:noFill/>
                </a:ln>
                <a:solidFill>
                  <a:srgbClr val="007774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Quality 1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84" b="1" i="0" u="none" strike="noStrike" kern="1200" cap="none" spc="0" normalizeH="0" baseline="0" noProof="0">
                <a:ln>
                  <a:noFill/>
                </a:ln>
                <a:solidFill>
                  <a:srgbClr val="007774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(Q1)</a:t>
            </a:r>
          </a:p>
        </p:txBody>
      </p:sp>
      <p:sp>
        <p:nvSpPr>
          <p:cNvPr id="37" name="Line 9"/>
          <p:cNvSpPr>
            <a:spLocks noChangeShapeType="1"/>
          </p:cNvSpPr>
          <p:nvPr/>
        </p:nvSpPr>
        <p:spPr bwMode="auto">
          <a:xfrm flipH="1">
            <a:off x="1330471" y="2407693"/>
            <a:ext cx="867963" cy="223990"/>
          </a:xfrm>
          <a:prstGeom prst="line">
            <a:avLst/>
          </a:prstGeom>
          <a:noFill/>
          <a:ln w="25400">
            <a:solidFill>
              <a:srgbClr val="FC012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38" name="Line 10"/>
          <p:cNvSpPr>
            <a:spLocks noChangeShapeType="1"/>
          </p:cNvSpPr>
          <p:nvPr/>
        </p:nvSpPr>
        <p:spPr bwMode="auto">
          <a:xfrm flipH="1">
            <a:off x="2338428" y="3499646"/>
            <a:ext cx="867963" cy="223990"/>
          </a:xfrm>
          <a:prstGeom prst="line">
            <a:avLst/>
          </a:prstGeom>
          <a:noFill/>
          <a:ln w="25400">
            <a:solidFill>
              <a:srgbClr val="FC012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39" name="Line 11"/>
          <p:cNvSpPr>
            <a:spLocks noChangeShapeType="1"/>
          </p:cNvSpPr>
          <p:nvPr/>
        </p:nvSpPr>
        <p:spPr bwMode="auto">
          <a:xfrm flipH="1" flipV="1">
            <a:off x="1498464" y="3471647"/>
            <a:ext cx="867963" cy="279988"/>
          </a:xfrm>
          <a:prstGeom prst="line">
            <a:avLst/>
          </a:prstGeom>
          <a:noFill/>
          <a:ln w="25400">
            <a:solidFill>
              <a:srgbClr val="FC012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40" name="Line 12"/>
          <p:cNvSpPr>
            <a:spLocks noChangeShapeType="1"/>
          </p:cNvSpPr>
          <p:nvPr/>
        </p:nvSpPr>
        <p:spPr bwMode="auto">
          <a:xfrm flipH="1" flipV="1">
            <a:off x="2170435" y="2379694"/>
            <a:ext cx="867963" cy="279988"/>
          </a:xfrm>
          <a:prstGeom prst="line">
            <a:avLst/>
          </a:prstGeom>
          <a:noFill/>
          <a:ln w="25400">
            <a:solidFill>
              <a:srgbClr val="FC012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43" name="Rectangle 15"/>
          <p:cNvSpPr>
            <a:spLocks noChangeArrowheads="1"/>
          </p:cNvSpPr>
          <p:nvPr/>
        </p:nvSpPr>
        <p:spPr bwMode="auto">
          <a:xfrm>
            <a:off x="4111642" y="941256"/>
            <a:ext cx="1857342" cy="40429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9746" tIns="48998" rIns="99746" bIns="48998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84" b="1" i="0" u="none" strike="noStrike" kern="1200" cap="none" spc="0" normalizeH="0" baseline="0" noProof="0">
                <a:ln>
                  <a:noFill/>
                </a:ln>
                <a:solidFill>
                  <a:srgbClr val="007774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Director (DIR)</a:t>
            </a:r>
          </a:p>
        </p:txBody>
      </p:sp>
      <p:sp>
        <p:nvSpPr>
          <p:cNvPr id="44" name="Line 16"/>
          <p:cNvSpPr>
            <a:spLocks noChangeShapeType="1"/>
          </p:cNvSpPr>
          <p:nvPr/>
        </p:nvSpPr>
        <p:spPr bwMode="auto">
          <a:xfrm flipH="1">
            <a:off x="2254432" y="1315739"/>
            <a:ext cx="2799880" cy="307987"/>
          </a:xfrm>
          <a:prstGeom prst="line">
            <a:avLst/>
          </a:prstGeom>
          <a:noFill/>
          <a:ln w="25400">
            <a:solidFill>
              <a:srgbClr val="FC012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45" name="Line 17"/>
          <p:cNvSpPr>
            <a:spLocks noChangeShapeType="1"/>
          </p:cNvSpPr>
          <p:nvPr/>
        </p:nvSpPr>
        <p:spPr bwMode="auto">
          <a:xfrm flipH="1" flipV="1">
            <a:off x="5026312" y="1287741"/>
            <a:ext cx="2799880" cy="363984"/>
          </a:xfrm>
          <a:prstGeom prst="line">
            <a:avLst/>
          </a:prstGeom>
          <a:noFill/>
          <a:ln w="25400">
            <a:solidFill>
              <a:srgbClr val="FC012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47" name="Rectangle 19"/>
          <p:cNvSpPr>
            <a:spLocks noChangeArrowheads="1"/>
          </p:cNvSpPr>
          <p:nvPr/>
        </p:nvSpPr>
        <p:spPr bwMode="auto">
          <a:xfrm>
            <a:off x="6926642" y="1697223"/>
            <a:ext cx="1939095" cy="7096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9746" tIns="48998" rIns="99746" bIns="48998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84" b="1" i="0" u="none" strike="noStrike" kern="1200" cap="none" spc="0" normalizeH="0" baseline="0" noProof="0">
                <a:ln>
                  <a:noFill/>
                </a:ln>
                <a:solidFill>
                  <a:srgbClr val="007774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Project Lead 2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84" b="1" i="0" u="none" strike="noStrike" kern="1200" cap="none" spc="0" normalizeH="0" baseline="0" noProof="0">
                <a:ln>
                  <a:noFill/>
                </a:ln>
                <a:solidFill>
                  <a:srgbClr val="007774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(PL2)</a:t>
            </a:r>
          </a:p>
        </p:txBody>
      </p:sp>
      <p:sp>
        <p:nvSpPr>
          <p:cNvPr id="48" name="Rectangle 20"/>
          <p:cNvSpPr>
            <a:spLocks noChangeArrowheads="1"/>
          </p:cNvSpPr>
          <p:nvPr/>
        </p:nvSpPr>
        <p:spPr bwMode="auto">
          <a:xfrm>
            <a:off x="7145452" y="3797133"/>
            <a:ext cx="1501476" cy="7096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9746" tIns="48998" rIns="99746" bIns="48998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84" b="1" i="0" u="none" strike="noStrike" kern="1200" cap="none" spc="0" normalizeH="0" baseline="0" noProof="0">
                <a:ln>
                  <a:noFill/>
                </a:ln>
                <a:solidFill>
                  <a:srgbClr val="007774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Engineer 2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84" b="1" i="0" u="none" strike="noStrike" kern="1200" cap="none" spc="0" normalizeH="0" baseline="0" noProof="0">
                <a:ln>
                  <a:noFill/>
                </a:ln>
                <a:solidFill>
                  <a:srgbClr val="007774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(E2)</a:t>
            </a:r>
          </a:p>
        </p:txBody>
      </p:sp>
      <p:sp>
        <p:nvSpPr>
          <p:cNvPr id="49" name="Rectangle 21"/>
          <p:cNvSpPr>
            <a:spLocks noChangeArrowheads="1"/>
          </p:cNvSpPr>
          <p:nvPr/>
        </p:nvSpPr>
        <p:spPr bwMode="auto">
          <a:xfrm>
            <a:off x="6171050" y="2713930"/>
            <a:ext cx="1756353" cy="7096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9746" tIns="48998" rIns="99746" bIns="48998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84" b="1" i="0" u="none" strike="noStrike" kern="1200" cap="none" spc="0" normalizeH="0" baseline="0" noProof="0">
                <a:ln>
                  <a:noFill/>
                </a:ln>
                <a:solidFill>
                  <a:srgbClr val="007774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Production 2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84" b="1" i="0" u="none" strike="noStrike" kern="1200" cap="none" spc="0" normalizeH="0" baseline="0" noProof="0">
                <a:ln>
                  <a:noFill/>
                </a:ln>
                <a:solidFill>
                  <a:srgbClr val="007774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(P2)</a:t>
            </a:r>
          </a:p>
        </p:txBody>
      </p:sp>
      <p:sp>
        <p:nvSpPr>
          <p:cNvPr id="50" name="Rectangle 22"/>
          <p:cNvSpPr>
            <a:spLocks noChangeArrowheads="1"/>
          </p:cNvSpPr>
          <p:nvPr/>
        </p:nvSpPr>
        <p:spPr bwMode="auto">
          <a:xfrm>
            <a:off x="8344219" y="2713930"/>
            <a:ext cx="1273850" cy="7096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9746" tIns="48998" rIns="99746" bIns="48998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84" b="1" i="0" u="none" strike="noStrike" kern="1200" cap="none" spc="0" normalizeH="0" baseline="0" noProof="0">
                <a:ln>
                  <a:noFill/>
                </a:ln>
                <a:solidFill>
                  <a:srgbClr val="007774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Quality 2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84" b="1" i="0" u="none" strike="noStrike" kern="1200" cap="none" spc="0" normalizeH="0" baseline="0" noProof="0">
                <a:ln>
                  <a:noFill/>
                </a:ln>
                <a:solidFill>
                  <a:srgbClr val="007774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(Q2)</a:t>
            </a:r>
          </a:p>
        </p:txBody>
      </p:sp>
      <p:sp>
        <p:nvSpPr>
          <p:cNvPr id="51" name="Line 23"/>
          <p:cNvSpPr>
            <a:spLocks noChangeShapeType="1"/>
          </p:cNvSpPr>
          <p:nvPr/>
        </p:nvSpPr>
        <p:spPr bwMode="auto">
          <a:xfrm flipH="1">
            <a:off x="7042226" y="2407693"/>
            <a:ext cx="867963" cy="223990"/>
          </a:xfrm>
          <a:prstGeom prst="line">
            <a:avLst/>
          </a:prstGeom>
          <a:noFill/>
          <a:ln w="25400">
            <a:solidFill>
              <a:srgbClr val="FC012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52" name="Line 24"/>
          <p:cNvSpPr>
            <a:spLocks noChangeShapeType="1"/>
          </p:cNvSpPr>
          <p:nvPr/>
        </p:nvSpPr>
        <p:spPr bwMode="auto">
          <a:xfrm flipH="1">
            <a:off x="8050182" y="3499646"/>
            <a:ext cx="867963" cy="223990"/>
          </a:xfrm>
          <a:prstGeom prst="line">
            <a:avLst/>
          </a:prstGeom>
          <a:noFill/>
          <a:ln w="25400">
            <a:solidFill>
              <a:srgbClr val="FC012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53" name="Line 25"/>
          <p:cNvSpPr>
            <a:spLocks noChangeShapeType="1"/>
          </p:cNvSpPr>
          <p:nvPr/>
        </p:nvSpPr>
        <p:spPr bwMode="auto">
          <a:xfrm flipH="1" flipV="1">
            <a:off x="7210219" y="3471647"/>
            <a:ext cx="867963" cy="279988"/>
          </a:xfrm>
          <a:prstGeom prst="line">
            <a:avLst/>
          </a:prstGeom>
          <a:noFill/>
          <a:ln w="25400">
            <a:solidFill>
              <a:srgbClr val="FC012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54" name="Line 26"/>
          <p:cNvSpPr>
            <a:spLocks noChangeShapeType="1"/>
          </p:cNvSpPr>
          <p:nvPr/>
        </p:nvSpPr>
        <p:spPr bwMode="auto">
          <a:xfrm flipH="1" flipV="1">
            <a:off x="7882190" y="2379694"/>
            <a:ext cx="867963" cy="279988"/>
          </a:xfrm>
          <a:prstGeom prst="line">
            <a:avLst/>
          </a:prstGeom>
          <a:noFill/>
          <a:ln w="25400">
            <a:solidFill>
              <a:srgbClr val="FC012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55" name="Rectangle 27"/>
          <p:cNvSpPr>
            <a:spLocks noChangeArrowheads="1"/>
          </p:cNvSpPr>
          <p:nvPr/>
        </p:nvSpPr>
        <p:spPr bwMode="auto">
          <a:xfrm>
            <a:off x="8048433" y="4948583"/>
            <a:ext cx="1772383" cy="43827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9746" tIns="48998" rIns="99746" bIns="48998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5" b="1" i="0" u="sng" strike="noStrike" kern="1200" cap="none" spc="0" normalizeH="0" baseline="0" noProof="0">
                <a:ln>
                  <a:noFill/>
                </a:ln>
                <a:solidFill>
                  <a:srgbClr val="08019D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PROJECT 2</a:t>
            </a:r>
          </a:p>
        </p:txBody>
      </p:sp>
      <p:sp>
        <p:nvSpPr>
          <p:cNvPr id="56" name="Rectangle 28"/>
          <p:cNvSpPr>
            <a:spLocks noChangeArrowheads="1"/>
          </p:cNvSpPr>
          <p:nvPr/>
        </p:nvSpPr>
        <p:spPr bwMode="auto">
          <a:xfrm>
            <a:off x="572755" y="4948583"/>
            <a:ext cx="1772383" cy="43827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9746" tIns="48998" rIns="99746" bIns="48998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5" b="1" i="0" u="sng" strike="noStrike" kern="1200" cap="none" spc="0" normalizeH="0" baseline="0" noProof="0">
                <a:ln>
                  <a:noFill/>
                </a:ln>
                <a:solidFill>
                  <a:srgbClr val="08019D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PROJECT 1</a:t>
            </a:r>
          </a:p>
        </p:txBody>
      </p:sp>
    </p:spTree>
    <p:extLst>
      <p:ext uri="{BB962C8B-B14F-4D97-AF65-F5344CB8AC3E}">
        <p14:creationId xmlns:p14="http://schemas.microsoft.com/office/powerpoint/2010/main" val="25528568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4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23762" algn="l"/>
                <a:tab pos="1447524" algn="l"/>
                <a:tab pos="2171287" algn="l"/>
              </a:tabLst>
              <a:defRPr/>
            </a:pP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</a:t>
            </a:r>
            <a:r>
              <a:rPr kumimoji="0" lang="en-US" sz="15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Sandhu</a:t>
            </a:r>
            <a:endParaRPr kumimoji="0" lang="en-GB" sz="15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6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23762" algn="l"/>
                <a:tab pos="1447524" algn="l"/>
                <a:tab pos="2171287" algn="l"/>
              </a:tabLst>
              <a:defRPr/>
            </a:pPr>
            <a:fld id="{C55B82BF-3B5A-457C-B93A-3BCFAEB56B4A}" type="slidenum">
              <a:rPr kumimoji="0" lang="en-GB" sz="15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723762" algn="l"/>
                  <a:tab pos="1447524" algn="l"/>
                  <a:tab pos="2171287" algn="l"/>
                </a:tabLst>
                <a:defRPr/>
              </a:pPr>
              <a:t>16</a:t>
            </a:fld>
            <a:endParaRPr kumimoji="0" lang="en-GB" sz="15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4" y="6904041"/>
            <a:ext cx="4734613" cy="341116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91423" tIns="45711" rIns="91423" bIns="45711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2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EXAMPLE ROLE HIERARCHY</a:t>
            </a: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131F49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2" name="Rectangle 5"/>
          <p:cNvSpPr>
            <a:spLocks noChangeArrowheads="1"/>
          </p:cNvSpPr>
          <p:nvPr/>
        </p:nvSpPr>
        <p:spPr bwMode="auto">
          <a:xfrm>
            <a:off x="1214888" y="1697223"/>
            <a:ext cx="1939095" cy="7096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9746" tIns="48998" rIns="99746" bIns="48998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84" b="1" i="0" u="none" strike="noStrike" kern="1200" cap="none" spc="0" normalizeH="0" baseline="0" noProof="0">
                <a:ln>
                  <a:noFill/>
                </a:ln>
                <a:solidFill>
                  <a:srgbClr val="007774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Project Lead 1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84" b="1" i="0" u="none" strike="noStrike" kern="1200" cap="none" spc="0" normalizeH="0" baseline="0" noProof="0">
                <a:ln>
                  <a:noFill/>
                </a:ln>
                <a:solidFill>
                  <a:srgbClr val="007774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(PL1)</a:t>
            </a:r>
          </a:p>
        </p:txBody>
      </p:sp>
      <p:sp>
        <p:nvSpPr>
          <p:cNvPr id="28" name="Rectangle 6"/>
          <p:cNvSpPr>
            <a:spLocks noChangeArrowheads="1"/>
          </p:cNvSpPr>
          <p:nvPr/>
        </p:nvSpPr>
        <p:spPr bwMode="auto">
          <a:xfrm>
            <a:off x="1433697" y="3797133"/>
            <a:ext cx="1501476" cy="7096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9746" tIns="48998" rIns="99746" bIns="48998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84" b="1" i="0" u="none" strike="noStrike" kern="1200" cap="none" spc="0" normalizeH="0" baseline="0" noProof="0">
                <a:ln>
                  <a:noFill/>
                </a:ln>
                <a:solidFill>
                  <a:srgbClr val="007774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Engineer 1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84" b="1" i="0" u="none" strike="noStrike" kern="1200" cap="none" spc="0" normalizeH="0" baseline="0" noProof="0">
                <a:ln>
                  <a:noFill/>
                </a:ln>
                <a:solidFill>
                  <a:srgbClr val="007774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(E1)</a:t>
            </a:r>
          </a:p>
        </p:txBody>
      </p:sp>
      <p:sp>
        <p:nvSpPr>
          <p:cNvPr id="35" name="Rectangle 7"/>
          <p:cNvSpPr>
            <a:spLocks noChangeArrowheads="1"/>
          </p:cNvSpPr>
          <p:nvPr/>
        </p:nvSpPr>
        <p:spPr bwMode="auto">
          <a:xfrm>
            <a:off x="459296" y="2713930"/>
            <a:ext cx="1756353" cy="7096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9746" tIns="48998" rIns="99746" bIns="48998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84" b="1" i="0" u="none" strike="noStrike" kern="1200" cap="none" spc="0" normalizeH="0" baseline="0" noProof="0">
                <a:ln>
                  <a:noFill/>
                </a:ln>
                <a:solidFill>
                  <a:srgbClr val="007774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Production 1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84" b="1" i="0" u="none" strike="noStrike" kern="1200" cap="none" spc="0" normalizeH="0" baseline="0" noProof="0">
                <a:ln>
                  <a:noFill/>
                </a:ln>
                <a:solidFill>
                  <a:srgbClr val="007774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(P1)</a:t>
            </a:r>
          </a:p>
        </p:txBody>
      </p:sp>
      <p:sp>
        <p:nvSpPr>
          <p:cNvPr id="36" name="Rectangle 8"/>
          <p:cNvSpPr>
            <a:spLocks noChangeArrowheads="1"/>
          </p:cNvSpPr>
          <p:nvPr/>
        </p:nvSpPr>
        <p:spPr bwMode="auto">
          <a:xfrm>
            <a:off x="2632464" y="2713930"/>
            <a:ext cx="1273850" cy="7096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9746" tIns="48998" rIns="99746" bIns="48998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84" b="1" i="0" u="none" strike="noStrike" kern="1200" cap="none" spc="0" normalizeH="0" baseline="0" noProof="0">
                <a:ln>
                  <a:noFill/>
                </a:ln>
                <a:solidFill>
                  <a:srgbClr val="007774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Quality 1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84" b="1" i="0" u="none" strike="noStrike" kern="1200" cap="none" spc="0" normalizeH="0" baseline="0" noProof="0">
                <a:ln>
                  <a:noFill/>
                </a:ln>
                <a:solidFill>
                  <a:srgbClr val="007774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(Q1)</a:t>
            </a:r>
          </a:p>
        </p:txBody>
      </p:sp>
      <p:sp>
        <p:nvSpPr>
          <p:cNvPr id="37" name="Line 9"/>
          <p:cNvSpPr>
            <a:spLocks noChangeShapeType="1"/>
          </p:cNvSpPr>
          <p:nvPr/>
        </p:nvSpPr>
        <p:spPr bwMode="auto">
          <a:xfrm flipH="1">
            <a:off x="1330471" y="2407693"/>
            <a:ext cx="867963" cy="223990"/>
          </a:xfrm>
          <a:prstGeom prst="line">
            <a:avLst/>
          </a:prstGeom>
          <a:noFill/>
          <a:ln w="25400">
            <a:solidFill>
              <a:srgbClr val="FC012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38" name="Line 10"/>
          <p:cNvSpPr>
            <a:spLocks noChangeShapeType="1"/>
          </p:cNvSpPr>
          <p:nvPr/>
        </p:nvSpPr>
        <p:spPr bwMode="auto">
          <a:xfrm flipH="1">
            <a:off x="2338428" y="3499646"/>
            <a:ext cx="867963" cy="223990"/>
          </a:xfrm>
          <a:prstGeom prst="line">
            <a:avLst/>
          </a:prstGeom>
          <a:noFill/>
          <a:ln w="25400">
            <a:solidFill>
              <a:srgbClr val="FC012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39" name="Line 11"/>
          <p:cNvSpPr>
            <a:spLocks noChangeShapeType="1"/>
          </p:cNvSpPr>
          <p:nvPr/>
        </p:nvSpPr>
        <p:spPr bwMode="auto">
          <a:xfrm flipH="1" flipV="1">
            <a:off x="1498464" y="3471647"/>
            <a:ext cx="867963" cy="279988"/>
          </a:xfrm>
          <a:prstGeom prst="line">
            <a:avLst/>
          </a:prstGeom>
          <a:noFill/>
          <a:ln w="25400">
            <a:solidFill>
              <a:srgbClr val="FC012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40" name="Line 12"/>
          <p:cNvSpPr>
            <a:spLocks noChangeShapeType="1"/>
          </p:cNvSpPr>
          <p:nvPr/>
        </p:nvSpPr>
        <p:spPr bwMode="auto">
          <a:xfrm flipH="1" flipV="1">
            <a:off x="2170435" y="2379694"/>
            <a:ext cx="867963" cy="279988"/>
          </a:xfrm>
          <a:prstGeom prst="line">
            <a:avLst/>
          </a:prstGeom>
          <a:noFill/>
          <a:ln w="25400">
            <a:solidFill>
              <a:srgbClr val="FC012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47" name="Rectangle 19"/>
          <p:cNvSpPr>
            <a:spLocks noChangeArrowheads="1"/>
          </p:cNvSpPr>
          <p:nvPr/>
        </p:nvSpPr>
        <p:spPr bwMode="auto">
          <a:xfrm>
            <a:off x="6926642" y="1697223"/>
            <a:ext cx="1939095" cy="7096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9746" tIns="48998" rIns="99746" bIns="48998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84" b="1" i="0" u="none" strike="noStrike" kern="1200" cap="none" spc="0" normalizeH="0" baseline="0" noProof="0">
                <a:ln>
                  <a:noFill/>
                </a:ln>
                <a:solidFill>
                  <a:srgbClr val="007774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Project Lead 2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84" b="1" i="0" u="none" strike="noStrike" kern="1200" cap="none" spc="0" normalizeH="0" baseline="0" noProof="0">
                <a:ln>
                  <a:noFill/>
                </a:ln>
                <a:solidFill>
                  <a:srgbClr val="007774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(PL2)</a:t>
            </a:r>
          </a:p>
        </p:txBody>
      </p:sp>
      <p:sp>
        <p:nvSpPr>
          <p:cNvPr id="48" name="Rectangle 20"/>
          <p:cNvSpPr>
            <a:spLocks noChangeArrowheads="1"/>
          </p:cNvSpPr>
          <p:nvPr/>
        </p:nvSpPr>
        <p:spPr bwMode="auto">
          <a:xfrm>
            <a:off x="7145452" y="3797133"/>
            <a:ext cx="1501476" cy="7096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9746" tIns="48998" rIns="99746" bIns="48998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84" b="1" i="0" u="none" strike="noStrike" kern="1200" cap="none" spc="0" normalizeH="0" baseline="0" noProof="0">
                <a:ln>
                  <a:noFill/>
                </a:ln>
                <a:solidFill>
                  <a:srgbClr val="007774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Engineer 2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84" b="1" i="0" u="none" strike="noStrike" kern="1200" cap="none" spc="0" normalizeH="0" baseline="0" noProof="0">
                <a:ln>
                  <a:noFill/>
                </a:ln>
                <a:solidFill>
                  <a:srgbClr val="007774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(E2)</a:t>
            </a:r>
          </a:p>
        </p:txBody>
      </p:sp>
      <p:sp>
        <p:nvSpPr>
          <p:cNvPr id="49" name="Rectangle 21"/>
          <p:cNvSpPr>
            <a:spLocks noChangeArrowheads="1"/>
          </p:cNvSpPr>
          <p:nvPr/>
        </p:nvSpPr>
        <p:spPr bwMode="auto">
          <a:xfrm>
            <a:off x="6171050" y="2713930"/>
            <a:ext cx="1756353" cy="7096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9746" tIns="48998" rIns="99746" bIns="48998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84" b="1" i="0" u="none" strike="noStrike" kern="1200" cap="none" spc="0" normalizeH="0" baseline="0" noProof="0">
                <a:ln>
                  <a:noFill/>
                </a:ln>
                <a:solidFill>
                  <a:srgbClr val="007774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Production 2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84" b="1" i="0" u="none" strike="noStrike" kern="1200" cap="none" spc="0" normalizeH="0" baseline="0" noProof="0">
                <a:ln>
                  <a:noFill/>
                </a:ln>
                <a:solidFill>
                  <a:srgbClr val="007774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(P2)</a:t>
            </a:r>
          </a:p>
        </p:txBody>
      </p:sp>
      <p:sp>
        <p:nvSpPr>
          <p:cNvPr id="50" name="Rectangle 22"/>
          <p:cNvSpPr>
            <a:spLocks noChangeArrowheads="1"/>
          </p:cNvSpPr>
          <p:nvPr/>
        </p:nvSpPr>
        <p:spPr bwMode="auto">
          <a:xfrm>
            <a:off x="8344219" y="2713930"/>
            <a:ext cx="1273850" cy="7096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9746" tIns="48998" rIns="99746" bIns="48998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84" b="1" i="0" u="none" strike="noStrike" kern="1200" cap="none" spc="0" normalizeH="0" baseline="0" noProof="0">
                <a:ln>
                  <a:noFill/>
                </a:ln>
                <a:solidFill>
                  <a:srgbClr val="007774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Quality 2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84" b="1" i="0" u="none" strike="noStrike" kern="1200" cap="none" spc="0" normalizeH="0" baseline="0" noProof="0">
                <a:ln>
                  <a:noFill/>
                </a:ln>
                <a:solidFill>
                  <a:srgbClr val="007774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(Q2)</a:t>
            </a:r>
          </a:p>
        </p:txBody>
      </p:sp>
      <p:sp>
        <p:nvSpPr>
          <p:cNvPr id="51" name="Line 23"/>
          <p:cNvSpPr>
            <a:spLocks noChangeShapeType="1"/>
          </p:cNvSpPr>
          <p:nvPr/>
        </p:nvSpPr>
        <p:spPr bwMode="auto">
          <a:xfrm flipH="1">
            <a:off x="7042226" y="2407693"/>
            <a:ext cx="867963" cy="223990"/>
          </a:xfrm>
          <a:prstGeom prst="line">
            <a:avLst/>
          </a:prstGeom>
          <a:noFill/>
          <a:ln w="25400">
            <a:solidFill>
              <a:srgbClr val="FC012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52" name="Line 24"/>
          <p:cNvSpPr>
            <a:spLocks noChangeShapeType="1"/>
          </p:cNvSpPr>
          <p:nvPr/>
        </p:nvSpPr>
        <p:spPr bwMode="auto">
          <a:xfrm flipH="1">
            <a:off x="8050182" y="3499646"/>
            <a:ext cx="867963" cy="223990"/>
          </a:xfrm>
          <a:prstGeom prst="line">
            <a:avLst/>
          </a:prstGeom>
          <a:noFill/>
          <a:ln w="25400">
            <a:solidFill>
              <a:srgbClr val="FC012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53" name="Line 25"/>
          <p:cNvSpPr>
            <a:spLocks noChangeShapeType="1"/>
          </p:cNvSpPr>
          <p:nvPr/>
        </p:nvSpPr>
        <p:spPr bwMode="auto">
          <a:xfrm flipH="1" flipV="1">
            <a:off x="7210219" y="3471647"/>
            <a:ext cx="867963" cy="279988"/>
          </a:xfrm>
          <a:prstGeom prst="line">
            <a:avLst/>
          </a:prstGeom>
          <a:noFill/>
          <a:ln w="25400">
            <a:solidFill>
              <a:srgbClr val="FC012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54" name="Line 26"/>
          <p:cNvSpPr>
            <a:spLocks noChangeShapeType="1"/>
          </p:cNvSpPr>
          <p:nvPr/>
        </p:nvSpPr>
        <p:spPr bwMode="auto">
          <a:xfrm flipH="1" flipV="1">
            <a:off x="7882190" y="2379694"/>
            <a:ext cx="867963" cy="279988"/>
          </a:xfrm>
          <a:prstGeom prst="line">
            <a:avLst/>
          </a:prstGeom>
          <a:noFill/>
          <a:ln w="25400">
            <a:solidFill>
              <a:srgbClr val="FC012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55" name="Rectangle 27"/>
          <p:cNvSpPr>
            <a:spLocks noChangeArrowheads="1"/>
          </p:cNvSpPr>
          <p:nvPr/>
        </p:nvSpPr>
        <p:spPr bwMode="auto">
          <a:xfrm>
            <a:off x="8048433" y="4948583"/>
            <a:ext cx="1772383" cy="43827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9746" tIns="48998" rIns="99746" bIns="48998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5" b="1" i="0" u="sng" strike="noStrike" kern="1200" cap="none" spc="0" normalizeH="0" baseline="0" noProof="0">
                <a:ln>
                  <a:noFill/>
                </a:ln>
                <a:solidFill>
                  <a:srgbClr val="08019D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PROJECT 2</a:t>
            </a:r>
          </a:p>
        </p:txBody>
      </p:sp>
      <p:sp>
        <p:nvSpPr>
          <p:cNvPr id="56" name="Rectangle 28"/>
          <p:cNvSpPr>
            <a:spLocks noChangeArrowheads="1"/>
          </p:cNvSpPr>
          <p:nvPr/>
        </p:nvSpPr>
        <p:spPr bwMode="auto">
          <a:xfrm>
            <a:off x="572755" y="4948583"/>
            <a:ext cx="1772383" cy="43827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9746" tIns="48998" rIns="99746" bIns="48998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5" b="1" i="0" u="sng" strike="noStrike" kern="1200" cap="none" spc="0" normalizeH="0" baseline="0" noProof="0">
                <a:ln>
                  <a:noFill/>
                </a:ln>
                <a:solidFill>
                  <a:srgbClr val="08019D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PROJECT 1</a:t>
            </a:r>
          </a:p>
        </p:txBody>
      </p:sp>
    </p:spTree>
    <p:extLst>
      <p:ext uri="{BB962C8B-B14F-4D97-AF65-F5344CB8AC3E}">
        <p14:creationId xmlns:p14="http://schemas.microsoft.com/office/powerpoint/2010/main" val="14773376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Oval 3"/>
          <p:cNvSpPr>
            <a:spLocks noChangeArrowheads="1"/>
          </p:cNvSpPr>
          <p:nvPr/>
        </p:nvSpPr>
        <p:spPr bwMode="auto">
          <a:xfrm>
            <a:off x="3997325" y="2855913"/>
            <a:ext cx="1935163" cy="1262062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lIns="99745" tIns="48997" rIns="99745" bIns="48997" anchor="ctr"/>
          <a:lstStyle/>
          <a:p>
            <a:pPr marL="0" marR="0" lvl="0" indent="0" algn="ctr" defTabSz="987425" rtl="0" eaLnBrk="0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Arial" charset="0"/>
              </a:rPr>
              <a:t>ROLES</a:t>
            </a:r>
          </a:p>
        </p:txBody>
      </p:sp>
      <p:sp>
        <p:nvSpPr>
          <p:cNvPr id="55300" name="Line 4"/>
          <p:cNvSpPr>
            <a:spLocks noChangeShapeType="1"/>
          </p:cNvSpPr>
          <p:nvPr/>
        </p:nvSpPr>
        <p:spPr bwMode="auto">
          <a:xfrm>
            <a:off x="1931988" y="3443288"/>
            <a:ext cx="2009775" cy="42862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55301" name="Line 5"/>
          <p:cNvSpPr>
            <a:spLocks noChangeShapeType="1"/>
          </p:cNvSpPr>
          <p:nvPr/>
        </p:nvSpPr>
        <p:spPr bwMode="auto">
          <a:xfrm flipH="1">
            <a:off x="5932488" y="3486150"/>
            <a:ext cx="1633537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55302" name="Rectangle 6"/>
          <p:cNvSpPr>
            <a:spLocks noChangeArrowheads="1"/>
          </p:cNvSpPr>
          <p:nvPr/>
        </p:nvSpPr>
        <p:spPr bwMode="auto">
          <a:xfrm>
            <a:off x="1616075" y="1882775"/>
            <a:ext cx="2438400" cy="822325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99745" tIns="48997" rIns="99745" bIns="48997">
            <a:spAutoFit/>
          </a:bodyPr>
          <a:lstStyle/>
          <a:p>
            <a:pPr marL="0" marR="0" lvl="0" indent="0" algn="ctr" defTabSz="987425" rtl="0" eaLnBrk="0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Arial" charset="0"/>
              </a:rPr>
              <a:t>USER-ROLE</a:t>
            </a:r>
          </a:p>
          <a:p>
            <a:pPr marL="0" marR="0" lvl="0" indent="0" algn="ctr" defTabSz="987425" rtl="0" eaLnBrk="0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Arial" charset="0"/>
              </a:rPr>
              <a:t>ASSIGNMENT</a:t>
            </a:r>
          </a:p>
        </p:txBody>
      </p:sp>
      <p:sp>
        <p:nvSpPr>
          <p:cNvPr id="55303" name="Rectangle 7"/>
          <p:cNvSpPr>
            <a:spLocks noChangeArrowheads="1"/>
          </p:cNvSpPr>
          <p:nvPr/>
        </p:nvSpPr>
        <p:spPr bwMode="auto">
          <a:xfrm>
            <a:off x="5776913" y="1882775"/>
            <a:ext cx="3576637" cy="822325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99745" tIns="48997" rIns="99745" bIns="48997">
            <a:spAutoFit/>
          </a:bodyPr>
          <a:lstStyle/>
          <a:p>
            <a:pPr marL="0" marR="0" lvl="0" indent="0" algn="ctr" defTabSz="987425" rtl="0" eaLnBrk="0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Arial" charset="0"/>
              </a:rPr>
              <a:t>PERMISSIONS-ROLE</a:t>
            </a:r>
          </a:p>
          <a:p>
            <a:pPr marL="0" marR="0" lvl="0" indent="0" algn="ctr" defTabSz="987425" rtl="0" eaLnBrk="0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Arial" charset="0"/>
              </a:rPr>
              <a:t>ASSIGNMENT</a:t>
            </a:r>
          </a:p>
        </p:txBody>
      </p:sp>
      <p:sp>
        <p:nvSpPr>
          <p:cNvPr id="55304" name="Oval 8"/>
          <p:cNvSpPr>
            <a:spLocks noChangeArrowheads="1"/>
          </p:cNvSpPr>
          <p:nvPr/>
        </p:nvSpPr>
        <p:spPr bwMode="auto">
          <a:xfrm>
            <a:off x="0" y="2887663"/>
            <a:ext cx="1933575" cy="1262062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lIns="99745" tIns="48997" rIns="99745" bIns="48997" anchor="ctr"/>
          <a:lstStyle/>
          <a:p>
            <a:pPr marL="0" marR="0" lvl="0" indent="0" algn="ctr" defTabSz="987425" rtl="0" eaLnBrk="0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Arial" charset="0"/>
              </a:rPr>
              <a:t>USERS</a:t>
            </a:r>
          </a:p>
        </p:txBody>
      </p:sp>
      <p:sp>
        <p:nvSpPr>
          <p:cNvPr id="55305" name="Oval 9"/>
          <p:cNvSpPr>
            <a:spLocks noChangeArrowheads="1"/>
          </p:cNvSpPr>
          <p:nvPr/>
        </p:nvSpPr>
        <p:spPr bwMode="auto">
          <a:xfrm>
            <a:off x="7648575" y="2855913"/>
            <a:ext cx="2432050" cy="1262062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lIns="99745" tIns="48997" rIns="99745" bIns="48997" anchor="ctr"/>
          <a:lstStyle/>
          <a:p>
            <a:pPr marL="0" marR="0" lvl="0" indent="0" algn="ctr" defTabSz="987425" rtl="0" eaLnBrk="0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Arial" charset="0"/>
              </a:rPr>
              <a:t>PERMISSIONS</a:t>
            </a:r>
          </a:p>
        </p:txBody>
      </p:sp>
      <p:sp>
        <p:nvSpPr>
          <p:cNvPr id="55306" name="Line 10"/>
          <p:cNvSpPr>
            <a:spLocks noChangeShapeType="1"/>
          </p:cNvSpPr>
          <p:nvPr/>
        </p:nvSpPr>
        <p:spPr bwMode="auto">
          <a:xfrm flipH="1">
            <a:off x="6265863" y="3486150"/>
            <a:ext cx="966787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55307" name="Line 11"/>
          <p:cNvSpPr>
            <a:spLocks noChangeShapeType="1"/>
          </p:cNvSpPr>
          <p:nvPr/>
        </p:nvSpPr>
        <p:spPr bwMode="auto">
          <a:xfrm>
            <a:off x="2268538" y="3443288"/>
            <a:ext cx="1341437" cy="42862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55308" name="Oval 12"/>
          <p:cNvSpPr>
            <a:spLocks noChangeArrowheads="1"/>
          </p:cNvSpPr>
          <p:nvPr/>
        </p:nvSpPr>
        <p:spPr bwMode="auto">
          <a:xfrm>
            <a:off x="2798763" y="4584700"/>
            <a:ext cx="606425" cy="1919288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lIns="100794" tIns="50397" rIns="100794" bIns="50397" anchor="ctr"/>
          <a:lstStyle/>
          <a:p>
            <a:pPr marL="0" marR="0" lvl="0" indent="0" algn="l" defTabSz="10080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" pitchFamily="18" charset="0"/>
              <a:ea typeface="ＭＳ Ｐゴシック" pitchFamily="34" charset="-128"/>
              <a:cs typeface="Arial" charset="0"/>
            </a:endParaRPr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2743200" y="4830763"/>
            <a:ext cx="703263" cy="1427162"/>
            <a:chOff x="1515" y="3164"/>
            <a:chExt cx="402" cy="815"/>
          </a:xfrm>
        </p:grpSpPr>
        <p:sp>
          <p:nvSpPr>
            <p:cNvPr id="55328" name="Oval 14"/>
            <p:cNvSpPr>
              <a:spLocks noChangeArrowheads="1"/>
            </p:cNvSpPr>
            <p:nvPr/>
          </p:nvSpPr>
          <p:spPr bwMode="auto">
            <a:xfrm>
              <a:off x="1665" y="3164"/>
              <a:ext cx="111" cy="109"/>
            </a:xfrm>
            <a:prstGeom prst="ellipse">
              <a:avLst/>
            </a:prstGeom>
            <a:solidFill>
              <a:schemeClr val="accent1"/>
            </a:solidFill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100794" tIns="50397" rIns="100794" bIns="50397" anchor="ctr"/>
            <a:lstStyle/>
            <a:p>
              <a:pPr marL="0" marR="0" lvl="0" indent="0" algn="l" defTabSz="10080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" pitchFamily="18" charset="0"/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55329" name="Oval 15"/>
            <p:cNvSpPr>
              <a:spLocks noChangeArrowheads="1"/>
            </p:cNvSpPr>
            <p:nvPr/>
          </p:nvSpPr>
          <p:spPr bwMode="auto">
            <a:xfrm>
              <a:off x="1665" y="3399"/>
              <a:ext cx="111" cy="109"/>
            </a:xfrm>
            <a:prstGeom prst="ellipse">
              <a:avLst/>
            </a:prstGeom>
            <a:solidFill>
              <a:schemeClr val="accent1"/>
            </a:solidFill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100794" tIns="50397" rIns="100794" bIns="50397" anchor="ctr"/>
            <a:lstStyle/>
            <a:p>
              <a:pPr marL="0" marR="0" lvl="0" indent="0" algn="l" defTabSz="10080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" pitchFamily="18" charset="0"/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55330" name="Oval 16"/>
            <p:cNvSpPr>
              <a:spLocks noChangeArrowheads="1"/>
            </p:cNvSpPr>
            <p:nvPr/>
          </p:nvSpPr>
          <p:spPr bwMode="auto">
            <a:xfrm>
              <a:off x="1665" y="3870"/>
              <a:ext cx="111" cy="109"/>
            </a:xfrm>
            <a:prstGeom prst="ellipse">
              <a:avLst/>
            </a:prstGeom>
            <a:solidFill>
              <a:schemeClr val="accent1"/>
            </a:solidFill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100794" tIns="50397" rIns="100794" bIns="50397" anchor="ctr"/>
            <a:lstStyle/>
            <a:p>
              <a:pPr marL="0" marR="0" lvl="0" indent="0" algn="l" defTabSz="10080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" pitchFamily="18" charset="0"/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55331" name="Rectangle 17"/>
            <p:cNvSpPr>
              <a:spLocks noChangeArrowheads="1"/>
            </p:cNvSpPr>
            <p:nvPr/>
          </p:nvSpPr>
          <p:spPr bwMode="auto">
            <a:xfrm>
              <a:off x="1515" y="3401"/>
              <a:ext cx="402" cy="428"/>
            </a:xfrm>
            <a:prstGeom prst="rect">
              <a:avLst/>
            </a:prstGeom>
            <a:noFill/>
            <a:ln w="50800">
              <a:noFill/>
              <a:miter lim="800000"/>
              <a:headEnd/>
              <a:tailEnd/>
            </a:ln>
          </p:spPr>
          <p:txBody>
            <a:bodyPr wrap="none" lIns="99745" tIns="48997" rIns="99745" bIns="48997">
              <a:spAutoFit/>
            </a:bodyPr>
            <a:lstStyle/>
            <a:p>
              <a:pPr marL="0" marR="0" lvl="0" indent="0" algn="l" defTabSz="987425" rtl="0" eaLnBrk="0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7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Arial" charset="0"/>
                </a:rPr>
                <a:t>...</a:t>
              </a:r>
            </a:p>
          </p:txBody>
        </p:sp>
      </p:grpSp>
      <p:sp>
        <p:nvSpPr>
          <p:cNvPr id="55310" name="Line 18"/>
          <p:cNvSpPr>
            <a:spLocks noChangeShapeType="1"/>
          </p:cNvSpPr>
          <p:nvPr/>
        </p:nvSpPr>
        <p:spPr bwMode="auto">
          <a:xfrm flipH="1" flipV="1">
            <a:off x="1370013" y="4117975"/>
            <a:ext cx="1654175" cy="1173163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55311" name="Line 19"/>
          <p:cNvSpPr>
            <a:spLocks noChangeShapeType="1"/>
          </p:cNvSpPr>
          <p:nvPr/>
        </p:nvSpPr>
        <p:spPr bwMode="auto">
          <a:xfrm flipV="1">
            <a:off x="3192463" y="4035425"/>
            <a:ext cx="1330325" cy="1255713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55312" name="Line 20"/>
          <p:cNvSpPr>
            <a:spLocks noChangeShapeType="1"/>
          </p:cNvSpPr>
          <p:nvPr/>
        </p:nvSpPr>
        <p:spPr bwMode="auto">
          <a:xfrm flipV="1">
            <a:off x="3529013" y="4281488"/>
            <a:ext cx="744537" cy="674687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55313" name="Rectangle 21"/>
          <p:cNvSpPr>
            <a:spLocks noChangeArrowheads="1"/>
          </p:cNvSpPr>
          <p:nvPr/>
        </p:nvSpPr>
        <p:spPr bwMode="auto">
          <a:xfrm>
            <a:off x="3656013" y="5462588"/>
            <a:ext cx="1916112" cy="460375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99745" tIns="48997" rIns="99745" bIns="48997">
            <a:spAutoFit/>
          </a:bodyPr>
          <a:lstStyle/>
          <a:p>
            <a:pPr marL="0" marR="0" lvl="0" indent="0" algn="l" defTabSz="987425" rtl="0" eaLnBrk="0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Arial" charset="0"/>
              </a:rPr>
              <a:t>SESSIONS</a:t>
            </a:r>
          </a:p>
        </p:txBody>
      </p:sp>
      <p:sp>
        <p:nvSpPr>
          <p:cNvPr id="55314" name="Line 22"/>
          <p:cNvSpPr>
            <a:spLocks noChangeShapeType="1"/>
          </p:cNvSpPr>
          <p:nvPr/>
        </p:nvSpPr>
        <p:spPr bwMode="auto">
          <a:xfrm>
            <a:off x="4549775" y="1866900"/>
            <a:ext cx="0" cy="1016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55315" name="Line 23"/>
          <p:cNvSpPr>
            <a:spLocks noChangeShapeType="1"/>
          </p:cNvSpPr>
          <p:nvPr/>
        </p:nvSpPr>
        <p:spPr bwMode="auto">
          <a:xfrm>
            <a:off x="4549775" y="1784350"/>
            <a:ext cx="0" cy="76835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55316" name="Line 24"/>
          <p:cNvSpPr>
            <a:spLocks noChangeShapeType="1"/>
          </p:cNvSpPr>
          <p:nvPr/>
        </p:nvSpPr>
        <p:spPr bwMode="auto">
          <a:xfrm>
            <a:off x="5546725" y="1866900"/>
            <a:ext cx="0" cy="1016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55317" name="Line 25"/>
          <p:cNvSpPr>
            <a:spLocks noChangeShapeType="1"/>
          </p:cNvSpPr>
          <p:nvPr/>
        </p:nvSpPr>
        <p:spPr bwMode="auto">
          <a:xfrm>
            <a:off x="5546725" y="1784350"/>
            <a:ext cx="0" cy="76835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55318" name="Line 26"/>
          <p:cNvSpPr>
            <a:spLocks noChangeShapeType="1"/>
          </p:cNvSpPr>
          <p:nvPr/>
        </p:nvSpPr>
        <p:spPr bwMode="auto">
          <a:xfrm>
            <a:off x="4578350" y="1757363"/>
            <a:ext cx="939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55319" name="Rectangle 27"/>
          <p:cNvSpPr>
            <a:spLocks noChangeArrowheads="1"/>
          </p:cNvSpPr>
          <p:nvPr/>
        </p:nvSpPr>
        <p:spPr bwMode="auto">
          <a:xfrm>
            <a:off x="3360738" y="1060450"/>
            <a:ext cx="3541712" cy="460375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99745" tIns="48997" rIns="99745" bIns="48997">
            <a:spAutoFit/>
          </a:bodyPr>
          <a:lstStyle/>
          <a:p>
            <a:pPr marL="0" marR="0" lvl="0" indent="0" algn="ctr" defTabSz="987425" rtl="0" eaLnBrk="0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Arial" charset="0"/>
              </a:rPr>
              <a:t>ROLE HIERARCHIES</a:t>
            </a:r>
          </a:p>
        </p:txBody>
      </p:sp>
      <p:sp>
        <p:nvSpPr>
          <p:cNvPr id="55320" name="Rectangle 28"/>
          <p:cNvSpPr>
            <a:spLocks noChangeArrowheads="1"/>
          </p:cNvSpPr>
          <p:nvPr/>
        </p:nvSpPr>
        <p:spPr bwMode="auto">
          <a:xfrm>
            <a:off x="6186488" y="5794375"/>
            <a:ext cx="2627312" cy="460375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99745" tIns="48997" rIns="99745" bIns="48997">
            <a:spAutoFit/>
          </a:bodyPr>
          <a:lstStyle/>
          <a:p>
            <a:pPr marL="0" marR="0" lvl="0" indent="0" algn="l" defTabSz="987425" rtl="0" eaLnBrk="0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Arial" charset="0"/>
              </a:rPr>
              <a:t>CONSTRAINTS</a:t>
            </a:r>
          </a:p>
        </p:txBody>
      </p:sp>
      <p:sp>
        <p:nvSpPr>
          <p:cNvPr id="55321" name="Line 29"/>
          <p:cNvSpPr>
            <a:spLocks noChangeShapeType="1"/>
          </p:cNvSpPr>
          <p:nvPr/>
        </p:nvSpPr>
        <p:spPr bwMode="auto">
          <a:xfrm flipH="1" flipV="1">
            <a:off x="5518150" y="5597525"/>
            <a:ext cx="1963738" cy="138113"/>
          </a:xfrm>
          <a:prstGeom prst="line">
            <a:avLst/>
          </a:prstGeom>
          <a:noFill/>
          <a:ln w="50800">
            <a:pattFill prst="narVert">
              <a:fgClr>
                <a:schemeClr val="tx1"/>
              </a:fgClr>
              <a:bgClr>
                <a:schemeClr val="bg1"/>
              </a:bgClr>
            </a:patt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55322" name="Line 30"/>
          <p:cNvSpPr>
            <a:spLocks noChangeShapeType="1"/>
          </p:cNvSpPr>
          <p:nvPr/>
        </p:nvSpPr>
        <p:spPr bwMode="auto">
          <a:xfrm flipH="1" flipV="1">
            <a:off x="6762750" y="2717800"/>
            <a:ext cx="719138" cy="3017838"/>
          </a:xfrm>
          <a:prstGeom prst="line">
            <a:avLst/>
          </a:prstGeom>
          <a:noFill/>
          <a:ln w="50800">
            <a:pattFill prst="narVert">
              <a:fgClr>
                <a:schemeClr val="tx1"/>
              </a:fgClr>
              <a:bgClr>
                <a:schemeClr val="bg1"/>
              </a:bgClr>
            </a:patt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55323" name="Line 31"/>
          <p:cNvSpPr>
            <a:spLocks noChangeShapeType="1"/>
          </p:cNvSpPr>
          <p:nvPr/>
        </p:nvSpPr>
        <p:spPr bwMode="auto">
          <a:xfrm flipH="1" flipV="1">
            <a:off x="4025900" y="4940300"/>
            <a:ext cx="3373438" cy="795338"/>
          </a:xfrm>
          <a:prstGeom prst="line">
            <a:avLst/>
          </a:prstGeom>
          <a:noFill/>
          <a:ln w="50800">
            <a:pattFill prst="narVert">
              <a:fgClr>
                <a:schemeClr val="tx1"/>
              </a:fgClr>
              <a:bgClr>
                <a:schemeClr val="bg1"/>
              </a:bgClr>
            </a:patt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55324" name="Line 32"/>
          <p:cNvSpPr>
            <a:spLocks noChangeShapeType="1"/>
          </p:cNvSpPr>
          <p:nvPr/>
        </p:nvSpPr>
        <p:spPr bwMode="auto">
          <a:xfrm flipH="1" flipV="1">
            <a:off x="3195638" y="3622675"/>
            <a:ext cx="4203700" cy="2112963"/>
          </a:xfrm>
          <a:prstGeom prst="line">
            <a:avLst/>
          </a:prstGeom>
          <a:noFill/>
          <a:ln w="50800">
            <a:pattFill prst="narVert">
              <a:fgClr>
                <a:schemeClr val="tx1"/>
              </a:fgClr>
              <a:bgClr>
                <a:schemeClr val="bg1"/>
              </a:bgClr>
            </a:patt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55325" name="Line 33"/>
          <p:cNvSpPr>
            <a:spLocks noChangeShapeType="1"/>
          </p:cNvSpPr>
          <p:nvPr/>
        </p:nvSpPr>
        <p:spPr bwMode="auto">
          <a:xfrm flipH="1" flipV="1">
            <a:off x="5021263" y="1976438"/>
            <a:ext cx="2295525" cy="3678237"/>
          </a:xfrm>
          <a:prstGeom prst="line">
            <a:avLst/>
          </a:prstGeom>
          <a:noFill/>
          <a:ln w="50800">
            <a:pattFill prst="narVert">
              <a:fgClr>
                <a:schemeClr val="tx1"/>
              </a:fgClr>
              <a:bgClr>
                <a:schemeClr val="bg1"/>
              </a:bgClr>
            </a:patt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55326" name="Date Placeholder 3"/>
          <p:cNvSpPr txBox="1">
            <a:spLocks noGrp="1"/>
          </p:cNvSpPr>
          <p:nvPr/>
        </p:nvSpPr>
        <p:spPr bwMode="auto">
          <a:xfrm>
            <a:off x="503238" y="6886575"/>
            <a:ext cx="2346325" cy="519113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tstream Charter" pitchFamily="16" charset="0"/>
                <a:ea typeface="ＭＳ Ｐゴシック" pitchFamily="34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itstream Charter" pitchFamily="16" charset="0"/>
              <a:ea typeface="ＭＳ Ｐゴシック" pitchFamily="34" charset="-128"/>
              <a:cs typeface="+mn-cs"/>
            </a:endParaRPr>
          </a:p>
        </p:txBody>
      </p:sp>
      <p:sp>
        <p:nvSpPr>
          <p:cNvPr id="55327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3B1454FD-053B-4FE5-AC77-29C2795DBB75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tstream Charter" pitchFamily="16" charset="0"/>
                <a:ea typeface="ＭＳ Ｐゴシック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17</a:t>
            </a:fld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itstream Charter" pitchFamily="16" charset="0"/>
              <a:ea typeface="ＭＳ Ｐゴシック" pitchFamily="34" charset="-128"/>
              <a:cs typeface="+mn-cs"/>
            </a:endParaRPr>
          </a:p>
        </p:txBody>
      </p:sp>
      <p:sp>
        <p:nvSpPr>
          <p:cNvPr id="37" name="TextBox 41"/>
          <p:cNvSpPr txBox="1">
            <a:spLocks noChangeArrowheads="1"/>
          </p:cNvSpPr>
          <p:nvPr/>
        </p:nvSpPr>
        <p:spPr bwMode="auto">
          <a:xfrm>
            <a:off x="2525714" y="6904041"/>
            <a:ext cx="4734613" cy="341116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91423" tIns="45711" rIns="91423" bIns="45711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38" name="Rectangle 2">
            <a:extLst>
              <a:ext uri="{FF2B5EF4-FFF2-40B4-BE49-F238E27FC236}">
                <a16:creationId xmlns:a16="http://schemas.microsoft.com/office/drawing/2014/main" id="{B7657B51-D075-43B1-9109-BB747C0A99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0350" y="0"/>
            <a:ext cx="4537075" cy="579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9745" tIns="48997" rIns="99745" bIns="48997" numCol="1" anchor="b" anchorCtr="0" compatLnSpc="1">
            <a:prstTxWarp prst="textNoShape">
              <a:avLst/>
            </a:prstTxWarp>
          </a:bodyPr>
          <a:lstStyle>
            <a:lvl1pPr algn="r" defTabSz="45720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1pPr>
            <a:lvl2pPr algn="r" defTabSz="45720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2pPr>
            <a:lvl3pPr algn="r" defTabSz="45720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3pPr>
            <a:lvl4pPr algn="r" defTabSz="45720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4pPr>
            <a:lvl5pPr algn="r" defTabSz="45720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5pPr>
            <a:lvl6pPr marL="1536700" indent="-215900" algn="r" defTabSz="457200" rtl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 sz="3200">
                <a:solidFill>
                  <a:srgbClr val="000000"/>
                </a:solidFill>
                <a:latin typeface="Bitstream Charter" pitchFamily="16" charset="0"/>
              </a:defRPr>
            </a:lvl6pPr>
            <a:lvl7pPr marL="1993900" indent="-215900" algn="r" defTabSz="457200" rtl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 sz="3200">
                <a:solidFill>
                  <a:srgbClr val="000000"/>
                </a:solidFill>
                <a:latin typeface="Bitstream Charter" pitchFamily="16" charset="0"/>
              </a:defRPr>
            </a:lvl7pPr>
            <a:lvl8pPr marL="2451100" indent="-215900" algn="r" defTabSz="457200" rtl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 sz="3200">
                <a:solidFill>
                  <a:srgbClr val="000000"/>
                </a:solidFill>
                <a:latin typeface="Bitstream Charter" pitchFamily="16" charset="0"/>
              </a:defRPr>
            </a:lvl8pPr>
            <a:lvl9pPr marL="2908300" indent="-215900" algn="r" defTabSz="457200" rtl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 sz="3200">
                <a:solidFill>
                  <a:srgbClr val="000000"/>
                </a:solidFill>
                <a:latin typeface="Bitstream Charter" pitchFamily="16" charset="0"/>
              </a:defRPr>
            </a:lvl9pPr>
          </a:lstStyle>
          <a:p>
            <a:pPr algn="ctr"/>
            <a:r>
              <a:rPr lang="en-US" sz="2400" kern="0" dirty="0"/>
              <a:t>RBAC96 Model Family: RBAC3</a:t>
            </a:r>
          </a:p>
        </p:txBody>
      </p:sp>
    </p:spTree>
    <p:extLst>
      <p:ext uri="{BB962C8B-B14F-4D97-AF65-F5344CB8AC3E}">
        <p14:creationId xmlns:p14="http://schemas.microsoft.com/office/powerpoint/2010/main" val="1131023360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itle 1"/>
          <p:cNvSpPr>
            <a:spLocks noGrp="1"/>
          </p:cNvSpPr>
          <p:nvPr>
            <p:ph type="title" idx="4294967295"/>
          </p:nvPr>
        </p:nvSpPr>
        <p:spPr>
          <a:xfrm>
            <a:off x="2533650" y="0"/>
            <a:ext cx="5197475" cy="684213"/>
          </a:xfrm>
        </p:spPr>
        <p:txBody>
          <a:bodyPr/>
          <a:lstStyle/>
          <a:p>
            <a:pPr algn="ctr"/>
            <a:r>
              <a:rPr lang="en-US" sz="2400" dirty="0"/>
              <a:t>SEPARATION OF DUTY (SOD)</a:t>
            </a:r>
          </a:p>
        </p:txBody>
      </p:sp>
      <p:sp>
        <p:nvSpPr>
          <p:cNvPr id="66563" name="Content Placeholder 2"/>
          <p:cNvSpPr>
            <a:spLocks noGrp="1"/>
          </p:cNvSpPr>
          <p:nvPr>
            <p:ph idx="4294967295"/>
          </p:nvPr>
        </p:nvSpPr>
        <p:spPr>
          <a:xfrm>
            <a:off x="503238" y="1205908"/>
            <a:ext cx="9261475" cy="5403850"/>
          </a:xfrm>
        </p:spPr>
        <p:txBody>
          <a:bodyPr/>
          <a:lstStyle/>
          <a:p>
            <a:pPr>
              <a:buSzPct val="100000"/>
              <a:buFont typeface="Wingdings" panose="05000000000000000000" pitchFamily="2" charset="2"/>
              <a:buChar char="Ø"/>
            </a:pPr>
            <a:r>
              <a:rPr lang="en-US" sz="2400" dirty="0"/>
              <a:t>Static Separation of Duty</a:t>
            </a:r>
          </a:p>
          <a:p>
            <a:pPr lvl="1"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sz="2000" dirty="0"/>
              <a:t>The same individual can never hold both roles</a:t>
            </a:r>
          </a:p>
          <a:p>
            <a:pPr lvl="1"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sz="2000" dirty="0"/>
              <a:t>Applies to User-Role Assignment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000" dirty="0"/>
              <a:t>Example: Purchasing Manager, Accounts Payable Manager</a:t>
            </a:r>
            <a:br>
              <a:rPr lang="en-US" sz="2000" dirty="0"/>
            </a:br>
            <a:endParaRPr lang="en-US" sz="2000" dirty="0"/>
          </a:p>
          <a:p>
            <a:pPr>
              <a:buSzPct val="100000"/>
              <a:buFont typeface="Wingdings" panose="05000000000000000000" pitchFamily="2" charset="2"/>
              <a:buChar char="Ø"/>
            </a:pPr>
            <a:r>
              <a:rPr lang="en-US" sz="2400" dirty="0"/>
              <a:t>Dynamic Separation of Duty </a:t>
            </a:r>
          </a:p>
          <a:p>
            <a:pPr lvl="1"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sz="2000" dirty="0"/>
              <a:t>The same individual can never hold both roles in the same session</a:t>
            </a:r>
          </a:p>
          <a:p>
            <a:pPr lvl="1"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sz="2000" dirty="0"/>
              <a:t>Applies to Session-Role Activation</a:t>
            </a:r>
          </a:p>
          <a:p>
            <a:pPr lvl="1"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sz="2000" dirty="0"/>
              <a:t>Example: Cash-Register Clerk, Cash-Register Manager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000" dirty="0"/>
              <a:t>Example: Course-Teaching-Assistant, Course-Student</a:t>
            </a:r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endParaRPr lang="en-US" sz="2000" dirty="0"/>
          </a:p>
          <a:p>
            <a:pPr>
              <a:buFont typeface="Wingdings" pitchFamily="2" charset="2"/>
              <a:buNone/>
            </a:pPr>
            <a:endParaRPr lang="en-US" sz="2000" dirty="0"/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503238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25835B1C-BA25-4B39-92E1-F97C9008D164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18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6" name="TextBox 41"/>
          <p:cNvSpPr txBox="1">
            <a:spLocks noChangeArrowheads="1"/>
          </p:cNvSpPr>
          <p:nvPr/>
        </p:nvSpPr>
        <p:spPr bwMode="auto">
          <a:xfrm>
            <a:off x="2525714" y="6904041"/>
            <a:ext cx="4734613" cy="341116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91423" tIns="45711" rIns="91423" bIns="45711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</p:spTree>
    <p:extLst>
      <p:ext uri="{BB962C8B-B14F-4D97-AF65-F5344CB8AC3E}">
        <p14:creationId xmlns:p14="http://schemas.microsoft.com/office/powerpoint/2010/main" val="17389598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itle 1"/>
          <p:cNvSpPr>
            <a:spLocks noGrp="1"/>
          </p:cNvSpPr>
          <p:nvPr>
            <p:ph type="title" idx="4294967295"/>
          </p:nvPr>
        </p:nvSpPr>
        <p:spPr>
          <a:xfrm>
            <a:off x="2533650" y="0"/>
            <a:ext cx="5197475" cy="684213"/>
          </a:xfrm>
        </p:spPr>
        <p:txBody>
          <a:bodyPr/>
          <a:lstStyle/>
          <a:p>
            <a:pPr algn="ctr"/>
            <a:r>
              <a:rPr lang="en-US" sz="2400" dirty="0"/>
              <a:t>CARDINALITY CONSTRAINTS</a:t>
            </a:r>
          </a:p>
        </p:txBody>
      </p:sp>
      <p:sp>
        <p:nvSpPr>
          <p:cNvPr id="66563" name="Content Placeholder 2"/>
          <p:cNvSpPr>
            <a:spLocks noGrp="1"/>
          </p:cNvSpPr>
          <p:nvPr>
            <p:ph idx="4294967295"/>
          </p:nvPr>
        </p:nvSpPr>
        <p:spPr>
          <a:xfrm>
            <a:off x="503238" y="1205908"/>
            <a:ext cx="9261475" cy="5403850"/>
          </a:xfrm>
        </p:spPr>
        <p:txBody>
          <a:bodyPr/>
          <a:lstStyle/>
          <a:p>
            <a:pPr>
              <a:buSzPct val="100000"/>
              <a:buFont typeface="Wingdings" panose="05000000000000000000" pitchFamily="2" charset="2"/>
              <a:buChar char="Ø"/>
            </a:pPr>
            <a:r>
              <a:rPr lang="en-US" sz="2400" dirty="0"/>
              <a:t>Cardinality Constraints on User-Role Assignment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000" dirty="0"/>
              <a:t>At most k users can belong to the role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000" dirty="0"/>
              <a:t>At least k users must belong to the role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000" dirty="0"/>
              <a:t>Exactly k users must belong to the role</a:t>
            </a:r>
          </a:p>
          <a:p>
            <a:pPr lvl="1"/>
            <a:endParaRPr lang="en-US" sz="2000" dirty="0"/>
          </a:p>
          <a:p>
            <a:pPr>
              <a:buSzPct val="100000"/>
              <a:buFont typeface="Wingdings" panose="05000000000000000000" pitchFamily="2" charset="2"/>
              <a:buChar char="Ø"/>
            </a:pPr>
            <a:r>
              <a:rPr lang="en-US" sz="2400" dirty="0"/>
              <a:t>Cardinality Constraints on Permissions-Role Assignment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000" dirty="0"/>
              <a:t>At most k roles can get the permission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000" dirty="0"/>
              <a:t>At least k roles must get the permission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000" dirty="0"/>
              <a:t>Exactly k roles must get the permission</a:t>
            </a:r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endParaRPr lang="en-US" sz="2000" dirty="0"/>
          </a:p>
          <a:p>
            <a:pPr>
              <a:buFont typeface="Wingdings" pitchFamily="2" charset="2"/>
              <a:buNone/>
            </a:pPr>
            <a:endParaRPr lang="en-US" sz="2000" dirty="0"/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503238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25835B1C-BA25-4B39-92E1-F97C9008D164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19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6" name="TextBox 41"/>
          <p:cNvSpPr txBox="1">
            <a:spLocks noChangeArrowheads="1"/>
          </p:cNvSpPr>
          <p:nvPr/>
        </p:nvSpPr>
        <p:spPr bwMode="auto">
          <a:xfrm>
            <a:off x="2525714" y="6904041"/>
            <a:ext cx="4734613" cy="341116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91423" tIns="45711" rIns="91423" bIns="45711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</p:spTree>
    <p:extLst>
      <p:ext uri="{BB962C8B-B14F-4D97-AF65-F5344CB8AC3E}">
        <p14:creationId xmlns:p14="http://schemas.microsoft.com/office/powerpoint/2010/main" val="2654280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4398" y="6875359"/>
            <a:ext cx="4400464" cy="402483"/>
          </a:xfrm>
        </p:spPr>
        <p:txBody>
          <a:bodyPr/>
          <a:lstStyle/>
          <a:p>
            <a:pPr marL="0" marR="0" lvl="0" indent="0" algn="ctr" defTabSz="1007943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Tx/>
              <a:buNone/>
              <a:tabLst/>
              <a:defRPr/>
            </a:pPr>
            <a:r>
              <a:rPr kumimoji="0" lang="en-US" sz="1653" b="0" i="1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ＭＳ Ｐゴシック" pitchFamily="34" charset="-128"/>
                <a:cs typeface="+mn-cs"/>
              </a:rPr>
              <a:t>World-Leading Research with Real-World Impact!</a:t>
            </a:r>
            <a:endParaRPr kumimoji="0" lang="en-US" sz="1653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ＭＳ Ｐゴシック" pitchFamily="34" charset="-128"/>
              <a:cs typeface="+mn-cs"/>
            </a:endParaRP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r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B5F52E-1A2D-AF47-834F-5A302267C843}" type="slidenum">
              <a:rPr kumimoji="0" lang="en-US" sz="992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ＭＳ Ｐゴシック" pitchFamily="34" charset="-128"/>
                <a:cs typeface="+mn-cs"/>
              </a:rPr>
              <a:pPr marL="0" marR="0" lvl="0" indent="0" algn="r" defTabSz="100794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992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ＭＳ Ｐゴシック" pitchFamily="34" charset="-128"/>
              <a:cs typeface="+mn-cs"/>
            </a:endParaRPr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55287" y="6840993"/>
            <a:ext cx="2769111" cy="366716"/>
          </a:xfrm>
        </p:spPr>
        <p:txBody>
          <a:bodyPr/>
          <a:lstStyle/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92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ＭＳ Ｐゴシック" pitchFamily="34" charset="-128"/>
                <a:cs typeface="+mn-cs"/>
              </a:rPr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93208" y="302761"/>
            <a:ext cx="5294542" cy="509516"/>
          </a:xfrm>
          <a:noFill/>
          <a:ln w="9525">
            <a:noFill/>
            <a:round/>
            <a:headEnd/>
            <a:tailEnd/>
          </a:ln>
        </p:spPr>
        <p:txBody>
          <a:bodyPr vert="horz" lIns="0" tIns="0" rIns="0" bIns="0" rtlCol="0" anchor="ctr">
            <a:noAutofit/>
          </a:bodyPr>
          <a:lstStyle/>
          <a:p>
            <a:pPr eaLnBrk="0">
              <a:defRPr/>
            </a:pPr>
            <a:r>
              <a:rPr lang="en-US" sz="3968" b="1" dirty="0"/>
              <a:t>Access Control Models</a:t>
            </a:r>
            <a:endParaRPr lang="en-US" sz="3968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A62B1CB-8997-BD4F-9CE7-876E16D6D864}"/>
              </a:ext>
            </a:extLst>
          </p:cNvPr>
          <p:cNvSpPr/>
          <p:nvPr/>
        </p:nvSpPr>
        <p:spPr>
          <a:xfrm>
            <a:off x="247673" y="1504015"/>
            <a:ext cx="3835728" cy="712440"/>
          </a:xfrm>
          <a:prstGeom prst="rect">
            <a:avLst/>
          </a:prstGeom>
        </p:spPr>
        <p:txBody>
          <a:bodyPr wrap="square" lIns="100777" tIns="50388" rIns="100777" bIns="50388">
            <a:spAutoFit/>
          </a:bodyPr>
          <a:lstStyle/>
          <a:p>
            <a:pPr marL="0" marR="0" lvl="0" indent="0" algn="ctr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84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itchFamily="34" charset="-128"/>
                <a:cs typeface="+mn-cs"/>
              </a:rPr>
              <a:t>Discretionary Access Control (DAC)</a:t>
            </a:r>
          </a:p>
          <a:p>
            <a:pPr marL="0" marR="0" lvl="0" indent="0" algn="ctr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84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ＭＳ Ｐゴシック" pitchFamily="34" charset="-128"/>
                <a:cs typeface="+mn-cs"/>
              </a:rPr>
              <a:t>1970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C325A3C-CA03-E843-A42F-F512086D1C87}"/>
              </a:ext>
            </a:extLst>
          </p:cNvPr>
          <p:cNvSpPr/>
          <p:nvPr/>
        </p:nvSpPr>
        <p:spPr>
          <a:xfrm>
            <a:off x="5997225" y="1508214"/>
            <a:ext cx="3730032" cy="712440"/>
          </a:xfrm>
          <a:prstGeom prst="rect">
            <a:avLst/>
          </a:prstGeom>
        </p:spPr>
        <p:txBody>
          <a:bodyPr wrap="square" lIns="100777" tIns="50388" rIns="100777" bIns="50388">
            <a:spAutoFit/>
          </a:bodyPr>
          <a:lstStyle/>
          <a:p>
            <a:pPr marL="0" marR="0" lvl="0" indent="0" algn="ctr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84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itchFamily="34" charset="-128"/>
                <a:cs typeface="+mn-cs"/>
              </a:rPr>
              <a:t>Mandatory Access Control (MAC) </a:t>
            </a:r>
            <a:r>
              <a:rPr kumimoji="0" lang="en-US" sz="1984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ＭＳ Ｐゴシック" pitchFamily="34" charset="-128"/>
                <a:cs typeface="+mn-cs"/>
              </a:rPr>
              <a:t>1970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12482CB-6CB2-5149-88FC-E750C64C7120}"/>
              </a:ext>
            </a:extLst>
          </p:cNvPr>
          <p:cNvSpPr/>
          <p:nvPr/>
        </p:nvSpPr>
        <p:spPr>
          <a:xfrm>
            <a:off x="3077003" y="3440130"/>
            <a:ext cx="3792739" cy="712440"/>
          </a:xfrm>
          <a:prstGeom prst="rect">
            <a:avLst/>
          </a:prstGeom>
        </p:spPr>
        <p:txBody>
          <a:bodyPr wrap="square" lIns="100777" tIns="50388" rIns="100777" bIns="50388">
            <a:spAutoFit/>
          </a:bodyPr>
          <a:lstStyle/>
          <a:p>
            <a:pPr marL="0" marR="0" lvl="0" indent="0" algn="ctr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84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itchFamily="34" charset="-128"/>
                <a:cs typeface="+mn-cs"/>
              </a:rPr>
              <a:t>Role Based Access Control (RBAC) </a:t>
            </a:r>
            <a:r>
              <a:rPr kumimoji="0" lang="en-US" sz="1984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ＭＳ Ｐゴシック" pitchFamily="34" charset="-128"/>
                <a:cs typeface="+mn-cs"/>
              </a:rPr>
              <a:t>1995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F952EE8-D4FC-6248-A833-678A64158780}"/>
              </a:ext>
            </a:extLst>
          </p:cNvPr>
          <p:cNvSpPr/>
          <p:nvPr/>
        </p:nvSpPr>
        <p:spPr>
          <a:xfrm>
            <a:off x="2594915" y="5146997"/>
            <a:ext cx="4783538" cy="712440"/>
          </a:xfrm>
          <a:prstGeom prst="rect">
            <a:avLst/>
          </a:prstGeom>
        </p:spPr>
        <p:txBody>
          <a:bodyPr wrap="square" lIns="100777" tIns="50388" rIns="100777" bIns="50388">
            <a:spAutoFit/>
          </a:bodyPr>
          <a:lstStyle/>
          <a:p>
            <a:pPr marL="0" marR="0" lvl="0" indent="0" algn="ctr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84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itchFamily="34" charset="-128"/>
                <a:cs typeface="+mn-cs"/>
              </a:rPr>
              <a:t>Attribute Based Access Control (ABAC)</a:t>
            </a:r>
          </a:p>
          <a:p>
            <a:pPr marL="0" marR="0" lvl="0" indent="0" algn="ctr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84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ＭＳ Ｐゴシック" pitchFamily="34" charset="-128"/>
                <a:cs typeface="+mn-cs"/>
              </a:rPr>
              <a:t>2020s (Hopefully)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6A4306CB-BF1E-0849-AADA-BC26135B8DEC}"/>
              </a:ext>
            </a:extLst>
          </p:cNvPr>
          <p:cNvCxnSpPr/>
          <p:nvPr/>
        </p:nvCxnSpPr>
        <p:spPr bwMode="auto">
          <a:xfrm>
            <a:off x="2326824" y="2423774"/>
            <a:ext cx="2671436" cy="991157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AF157CC6-0054-4645-A33E-5C99C4CF3501}"/>
              </a:ext>
            </a:extLst>
          </p:cNvPr>
          <p:cNvCxnSpPr/>
          <p:nvPr/>
        </p:nvCxnSpPr>
        <p:spPr bwMode="auto">
          <a:xfrm>
            <a:off x="4800518" y="2427973"/>
            <a:ext cx="2671436" cy="991157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scene3d>
            <a:camera prst="orthographicFront">
              <a:rot lat="0" lon="10800000" rev="0"/>
            </a:camera>
            <a:lightRig rig="threePt" dir="t"/>
          </a:scene3d>
        </p:spPr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C42D333C-8A48-A344-A311-2E93986766E2}"/>
              </a:ext>
            </a:extLst>
          </p:cNvPr>
          <p:cNvCxnSpPr>
            <a:cxnSpLocks/>
            <a:endCxn id="21" idx="0"/>
          </p:cNvCxnSpPr>
          <p:nvPr/>
        </p:nvCxnSpPr>
        <p:spPr bwMode="auto">
          <a:xfrm flipH="1">
            <a:off x="4986684" y="4152591"/>
            <a:ext cx="11574" cy="994406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5CBB0299-7C14-4693-BA07-2244C1AA980D}"/>
              </a:ext>
            </a:extLst>
          </p:cNvPr>
          <p:cNvSpPr txBox="1"/>
          <p:nvPr/>
        </p:nvSpPr>
        <p:spPr>
          <a:xfrm>
            <a:off x="224156" y="2099915"/>
            <a:ext cx="851481" cy="646313"/>
          </a:xfrm>
          <a:prstGeom prst="rect">
            <a:avLst/>
          </a:prstGeom>
          <a:noFill/>
        </p:spPr>
        <p:txBody>
          <a:bodyPr wrap="none" lIns="91423" tIns="45711" rIns="91423" bIns="45711" rtlCol="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Fixed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policy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43A6670-301A-45BD-BA66-78E29BCA72D9}"/>
              </a:ext>
            </a:extLst>
          </p:cNvPr>
          <p:cNvSpPr txBox="1"/>
          <p:nvPr/>
        </p:nvSpPr>
        <p:spPr>
          <a:xfrm>
            <a:off x="127973" y="5852162"/>
            <a:ext cx="1043841" cy="646313"/>
          </a:xfrm>
          <a:prstGeom prst="rect">
            <a:avLst/>
          </a:prstGeom>
          <a:noFill/>
        </p:spPr>
        <p:txBody>
          <a:bodyPr wrap="none" lIns="91423" tIns="45711" rIns="91423" bIns="45711" rtlCol="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Flexible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policy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6D840125-A218-4013-99C8-3B0A06F53634}"/>
              </a:ext>
            </a:extLst>
          </p:cNvPr>
          <p:cNvCxnSpPr>
            <a:cxnSpLocks/>
          </p:cNvCxnSpPr>
          <p:nvPr/>
        </p:nvCxnSpPr>
        <p:spPr bwMode="auto">
          <a:xfrm>
            <a:off x="649892" y="3041583"/>
            <a:ext cx="0" cy="2673419"/>
          </a:xfrm>
          <a:prstGeom prst="straightConnector1">
            <a:avLst/>
          </a:prstGeom>
          <a:solidFill>
            <a:srgbClr val="00B8FF"/>
          </a:solidFill>
          <a:ln w="19050" cap="flat" cmpd="sng" algn="ctr">
            <a:solidFill>
              <a:srgbClr val="FF0000"/>
            </a:solidFill>
            <a:prstDash val="solid"/>
            <a:round/>
            <a:headEnd type="arrow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9681105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800350" y="0"/>
            <a:ext cx="4537075" cy="579438"/>
          </a:xfrm>
          <a:noFill/>
        </p:spPr>
        <p:txBody>
          <a:bodyPr lIns="99745" tIns="48997" rIns="99745" bIns="48997" anchor="b"/>
          <a:lstStyle/>
          <a:p>
            <a:pPr algn="ctr"/>
            <a:r>
              <a:rPr lang="en-US" sz="2800" dirty="0"/>
              <a:t>RBAC96 Model Family</a:t>
            </a:r>
          </a:p>
        </p:txBody>
      </p:sp>
      <p:sp>
        <p:nvSpPr>
          <p:cNvPr id="55326" name="Date Placeholder 3"/>
          <p:cNvSpPr txBox="1">
            <a:spLocks noGrp="1"/>
          </p:cNvSpPr>
          <p:nvPr/>
        </p:nvSpPr>
        <p:spPr bwMode="auto">
          <a:xfrm>
            <a:off x="503238" y="6886575"/>
            <a:ext cx="2346325" cy="519113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tstream Charter" pitchFamily="16" charset="0"/>
                <a:ea typeface="ＭＳ Ｐゴシック" pitchFamily="34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itstream Charter" pitchFamily="16" charset="0"/>
              <a:ea typeface="ＭＳ Ｐゴシック" pitchFamily="34" charset="-128"/>
              <a:cs typeface="+mn-cs"/>
            </a:endParaRPr>
          </a:p>
        </p:txBody>
      </p:sp>
      <p:sp>
        <p:nvSpPr>
          <p:cNvPr id="55327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3B1454FD-053B-4FE5-AC77-29C2795DBB75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tstream Charter" pitchFamily="16" charset="0"/>
                <a:ea typeface="ＭＳ Ｐゴシック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20</a:t>
            </a:fld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itstream Charter" pitchFamily="16" charset="0"/>
              <a:ea typeface="ＭＳ Ｐゴシック" pitchFamily="34" charset="-128"/>
              <a:cs typeface="+mn-cs"/>
            </a:endParaRPr>
          </a:p>
        </p:txBody>
      </p:sp>
      <p:sp>
        <p:nvSpPr>
          <p:cNvPr id="37" name="TextBox 41"/>
          <p:cNvSpPr txBox="1">
            <a:spLocks noChangeArrowheads="1"/>
          </p:cNvSpPr>
          <p:nvPr/>
        </p:nvSpPr>
        <p:spPr bwMode="auto">
          <a:xfrm>
            <a:off x="2525714" y="6904041"/>
            <a:ext cx="4734613" cy="341116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91423" tIns="45711" rIns="91423" bIns="45711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38" name="Rectangle 3"/>
          <p:cNvSpPr>
            <a:spLocks noChangeArrowheads="1"/>
          </p:cNvSpPr>
          <p:nvPr/>
        </p:nvSpPr>
        <p:spPr bwMode="auto">
          <a:xfrm>
            <a:off x="4352180" y="5476996"/>
            <a:ext cx="1650555" cy="597551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99746" tIns="48998" rIns="99746" bIns="48998">
            <a:spAutoFit/>
          </a:bodyPr>
          <a:lstStyle/>
          <a:p>
            <a:pPr marL="0" marR="0" lvl="0" indent="0" algn="ctr" defTabSz="986944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RBAC0</a:t>
            </a:r>
          </a:p>
          <a:p>
            <a:pPr marL="0" marR="0" lvl="0" indent="0" algn="ctr" defTabSz="986944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BASIC RBAC</a:t>
            </a:r>
          </a:p>
        </p:txBody>
      </p:sp>
      <p:sp>
        <p:nvSpPr>
          <p:cNvPr id="39" name="Rectangle 4"/>
          <p:cNvSpPr>
            <a:spLocks noChangeArrowheads="1"/>
          </p:cNvSpPr>
          <p:nvPr/>
        </p:nvSpPr>
        <p:spPr bwMode="auto">
          <a:xfrm>
            <a:off x="3831351" y="1327924"/>
            <a:ext cx="2695713" cy="84685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99746" tIns="48998" rIns="99746" bIns="48998">
            <a:spAutoFit/>
          </a:bodyPr>
          <a:lstStyle/>
          <a:p>
            <a:pPr marL="0" marR="0" lvl="0" indent="0" algn="ctr" defTabSz="986944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RBAC3</a:t>
            </a:r>
          </a:p>
          <a:p>
            <a:pPr marL="0" marR="0" lvl="0" indent="0" algn="ctr" defTabSz="986944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ROLE HIERARCHIES +</a:t>
            </a:r>
          </a:p>
          <a:p>
            <a:pPr marL="0" marR="0" lvl="0" indent="0" algn="ctr" defTabSz="986944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CONSTRAINTS</a:t>
            </a:r>
          </a:p>
        </p:txBody>
      </p:sp>
      <p:grpSp>
        <p:nvGrpSpPr>
          <p:cNvPr id="40" name="Group 5"/>
          <p:cNvGrpSpPr>
            <a:grpSpLocks/>
          </p:cNvGrpSpPr>
          <p:nvPr/>
        </p:nvGrpSpPr>
        <p:grpSpPr bwMode="auto">
          <a:xfrm>
            <a:off x="1442245" y="3315834"/>
            <a:ext cx="7458181" cy="846963"/>
            <a:chOff x="745" y="2304"/>
            <a:chExt cx="4262" cy="484"/>
          </a:xfrm>
        </p:grpSpPr>
        <p:sp>
          <p:nvSpPr>
            <p:cNvPr id="41" name="Rectangle 6"/>
            <p:cNvSpPr>
              <a:spLocks noChangeArrowheads="1"/>
            </p:cNvSpPr>
            <p:nvPr/>
          </p:nvSpPr>
          <p:spPr bwMode="auto">
            <a:xfrm>
              <a:off x="745" y="2304"/>
              <a:ext cx="1024" cy="484"/>
            </a:xfrm>
            <a:prstGeom prst="rect">
              <a:avLst/>
            </a:prstGeom>
            <a:noFill/>
            <a:ln w="50800">
              <a:noFill/>
              <a:miter lim="800000"/>
              <a:headEnd/>
              <a:tailEnd/>
            </a:ln>
            <a:effectLst/>
          </p:spPr>
          <p:txBody>
            <a:bodyPr wrap="none" lIns="99746" tIns="48998" rIns="99746" bIns="48998">
              <a:spAutoFit/>
            </a:bodyPr>
            <a:lstStyle/>
            <a:p>
              <a:pPr marL="0" marR="0" lvl="0" indent="0" algn="ctr" defTabSz="986944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RBAC1</a:t>
              </a:r>
            </a:p>
            <a:p>
              <a:pPr marL="0" marR="0" lvl="0" indent="0" algn="ctr" defTabSz="986944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ROLE</a:t>
              </a:r>
            </a:p>
            <a:p>
              <a:pPr marL="0" marR="0" lvl="0" indent="0" algn="ctr" defTabSz="986944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HIERARCHIES</a:t>
              </a:r>
            </a:p>
          </p:txBody>
        </p:sp>
        <p:sp>
          <p:nvSpPr>
            <p:cNvPr id="42" name="Rectangle 7"/>
            <p:cNvSpPr>
              <a:spLocks noChangeArrowheads="1"/>
            </p:cNvSpPr>
            <p:nvPr/>
          </p:nvSpPr>
          <p:spPr bwMode="auto">
            <a:xfrm>
              <a:off x="3939" y="2407"/>
              <a:ext cx="1068" cy="341"/>
            </a:xfrm>
            <a:prstGeom prst="rect">
              <a:avLst/>
            </a:prstGeom>
            <a:noFill/>
            <a:ln w="50800">
              <a:noFill/>
              <a:miter lim="800000"/>
              <a:headEnd/>
              <a:tailEnd/>
            </a:ln>
            <a:effectLst/>
          </p:spPr>
          <p:txBody>
            <a:bodyPr wrap="none" lIns="99746" tIns="48998" rIns="99746" bIns="48998">
              <a:spAutoFit/>
            </a:bodyPr>
            <a:lstStyle/>
            <a:p>
              <a:pPr marL="0" marR="0" lvl="0" indent="0" algn="ctr" defTabSz="986944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RBAC2</a:t>
              </a:r>
            </a:p>
            <a:p>
              <a:pPr marL="0" marR="0" lvl="0" indent="0" algn="ctr" defTabSz="986944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CONSTRAINTS</a:t>
              </a:r>
            </a:p>
          </p:txBody>
        </p:sp>
      </p:grpSp>
      <p:sp>
        <p:nvSpPr>
          <p:cNvPr id="43" name="Line 8"/>
          <p:cNvSpPr>
            <a:spLocks noChangeShapeType="1"/>
          </p:cNvSpPr>
          <p:nvPr/>
        </p:nvSpPr>
        <p:spPr bwMode="auto">
          <a:xfrm flipH="1">
            <a:off x="2378454" y="2587869"/>
            <a:ext cx="2827878" cy="447981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44" name="Line 9"/>
          <p:cNvSpPr>
            <a:spLocks noChangeShapeType="1"/>
          </p:cNvSpPr>
          <p:nvPr/>
        </p:nvSpPr>
        <p:spPr bwMode="auto">
          <a:xfrm>
            <a:off x="5206332" y="2587869"/>
            <a:ext cx="2631887" cy="447981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45" name="Line 10"/>
          <p:cNvSpPr>
            <a:spLocks noChangeShapeType="1"/>
          </p:cNvSpPr>
          <p:nvPr/>
        </p:nvSpPr>
        <p:spPr bwMode="auto">
          <a:xfrm flipH="1" flipV="1">
            <a:off x="2294457" y="4463789"/>
            <a:ext cx="2911875" cy="895961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46" name="Line 11"/>
          <p:cNvSpPr>
            <a:spLocks noChangeShapeType="1"/>
          </p:cNvSpPr>
          <p:nvPr/>
        </p:nvSpPr>
        <p:spPr bwMode="auto">
          <a:xfrm flipV="1">
            <a:off x="5206332" y="4295796"/>
            <a:ext cx="2883876" cy="1063954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52577991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4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23762" algn="l"/>
                <a:tab pos="1447524" algn="l"/>
                <a:tab pos="2171287" algn="l"/>
              </a:tabLst>
              <a:defRPr/>
            </a:pP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</a:t>
            </a:r>
            <a:r>
              <a:rPr kumimoji="0" lang="en-US" sz="15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Sandhu</a:t>
            </a:r>
            <a:endParaRPr kumimoji="0" lang="en-GB" sz="15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6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23762" algn="l"/>
                <a:tab pos="1447524" algn="l"/>
                <a:tab pos="2171287" algn="l"/>
              </a:tabLst>
              <a:defRPr/>
            </a:pPr>
            <a:fld id="{C55B82BF-3B5A-457C-B93A-3BCFAEB56B4A}" type="slidenum">
              <a:rPr kumimoji="0" lang="en-GB" sz="15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723762" algn="l"/>
                  <a:tab pos="1447524" algn="l"/>
                  <a:tab pos="2171287" algn="l"/>
                </a:tabLst>
                <a:defRPr/>
              </a:pPr>
              <a:t>21</a:t>
            </a:fld>
            <a:endParaRPr kumimoji="0" lang="en-GB" sz="15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4" y="6904041"/>
            <a:ext cx="4734613" cy="341116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91423" tIns="45711" rIns="91423" bIns="45711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2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131F49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NIST MODEL FAMILY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55769" y="1069281"/>
            <a:ext cx="6735773" cy="520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518461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800350" y="0"/>
            <a:ext cx="4537075" cy="579438"/>
          </a:xfrm>
          <a:noFill/>
        </p:spPr>
        <p:txBody>
          <a:bodyPr lIns="99745" tIns="48997" rIns="99745" bIns="48997" anchor="b"/>
          <a:lstStyle/>
          <a:p>
            <a:pPr algn="ctr"/>
            <a:r>
              <a:rPr lang="en-US" sz="2800" dirty="0"/>
              <a:t>RBAC Administration</a:t>
            </a:r>
          </a:p>
        </p:txBody>
      </p:sp>
      <p:sp>
        <p:nvSpPr>
          <p:cNvPr id="55299" name="Oval 3"/>
          <p:cNvSpPr>
            <a:spLocks noChangeArrowheads="1"/>
          </p:cNvSpPr>
          <p:nvPr/>
        </p:nvSpPr>
        <p:spPr bwMode="auto">
          <a:xfrm>
            <a:off x="3997325" y="2855913"/>
            <a:ext cx="1935163" cy="1262062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lIns="99745" tIns="48997" rIns="99745" bIns="48997" anchor="ctr"/>
          <a:lstStyle/>
          <a:p>
            <a:pPr marL="0" marR="0" lvl="0" indent="0" algn="ctr" defTabSz="987425" rtl="0" eaLnBrk="0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Arial" charset="0"/>
              </a:rPr>
              <a:t>ROLES</a:t>
            </a:r>
          </a:p>
        </p:txBody>
      </p:sp>
      <p:sp>
        <p:nvSpPr>
          <p:cNvPr id="55300" name="Line 4"/>
          <p:cNvSpPr>
            <a:spLocks noChangeShapeType="1"/>
          </p:cNvSpPr>
          <p:nvPr/>
        </p:nvSpPr>
        <p:spPr bwMode="auto">
          <a:xfrm>
            <a:off x="1931988" y="3443288"/>
            <a:ext cx="2009775" cy="42862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55301" name="Line 5"/>
          <p:cNvSpPr>
            <a:spLocks noChangeShapeType="1"/>
          </p:cNvSpPr>
          <p:nvPr/>
        </p:nvSpPr>
        <p:spPr bwMode="auto">
          <a:xfrm flipH="1">
            <a:off x="5932488" y="3486150"/>
            <a:ext cx="1633537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55302" name="Rectangle 6"/>
          <p:cNvSpPr>
            <a:spLocks noChangeArrowheads="1"/>
          </p:cNvSpPr>
          <p:nvPr/>
        </p:nvSpPr>
        <p:spPr bwMode="auto">
          <a:xfrm>
            <a:off x="1616075" y="1882775"/>
            <a:ext cx="2438400" cy="822325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99745" tIns="48997" rIns="99745" bIns="48997">
            <a:spAutoFit/>
          </a:bodyPr>
          <a:lstStyle/>
          <a:p>
            <a:pPr marL="0" marR="0" lvl="0" indent="0" algn="ctr" defTabSz="987425" rtl="0" eaLnBrk="0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Arial" charset="0"/>
              </a:rPr>
              <a:t>USER-ROLE</a:t>
            </a:r>
          </a:p>
          <a:p>
            <a:pPr marL="0" marR="0" lvl="0" indent="0" algn="ctr" defTabSz="987425" rtl="0" eaLnBrk="0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Arial" charset="0"/>
              </a:rPr>
              <a:t>ASSIGNMENT</a:t>
            </a:r>
          </a:p>
        </p:txBody>
      </p:sp>
      <p:sp>
        <p:nvSpPr>
          <p:cNvPr id="55303" name="Rectangle 7"/>
          <p:cNvSpPr>
            <a:spLocks noChangeArrowheads="1"/>
          </p:cNvSpPr>
          <p:nvPr/>
        </p:nvSpPr>
        <p:spPr bwMode="auto">
          <a:xfrm>
            <a:off x="5776913" y="1882775"/>
            <a:ext cx="3576637" cy="822325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99745" tIns="48997" rIns="99745" bIns="48997">
            <a:spAutoFit/>
          </a:bodyPr>
          <a:lstStyle/>
          <a:p>
            <a:pPr marL="0" marR="0" lvl="0" indent="0" algn="ctr" defTabSz="987425" rtl="0" eaLnBrk="0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Arial" charset="0"/>
              </a:rPr>
              <a:t>PERMISSIONS-ROLE</a:t>
            </a:r>
          </a:p>
          <a:p>
            <a:pPr marL="0" marR="0" lvl="0" indent="0" algn="ctr" defTabSz="987425" rtl="0" eaLnBrk="0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Arial" charset="0"/>
              </a:rPr>
              <a:t>ASSIGNMENT</a:t>
            </a:r>
          </a:p>
        </p:txBody>
      </p:sp>
      <p:sp>
        <p:nvSpPr>
          <p:cNvPr id="55304" name="Oval 8"/>
          <p:cNvSpPr>
            <a:spLocks noChangeArrowheads="1"/>
          </p:cNvSpPr>
          <p:nvPr/>
        </p:nvSpPr>
        <p:spPr bwMode="auto">
          <a:xfrm>
            <a:off x="0" y="2887663"/>
            <a:ext cx="1933575" cy="1262062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lIns="99745" tIns="48997" rIns="99745" bIns="48997" anchor="ctr"/>
          <a:lstStyle/>
          <a:p>
            <a:pPr marL="0" marR="0" lvl="0" indent="0" algn="ctr" defTabSz="987425" rtl="0" eaLnBrk="0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Arial" charset="0"/>
              </a:rPr>
              <a:t>USERS</a:t>
            </a:r>
          </a:p>
        </p:txBody>
      </p:sp>
      <p:sp>
        <p:nvSpPr>
          <p:cNvPr id="55305" name="Oval 9"/>
          <p:cNvSpPr>
            <a:spLocks noChangeArrowheads="1"/>
          </p:cNvSpPr>
          <p:nvPr/>
        </p:nvSpPr>
        <p:spPr bwMode="auto">
          <a:xfrm>
            <a:off x="7648575" y="2855913"/>
            <a:ext cx="2432050" cy="1262062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lIns="99745" tIns="48997" rIns="99745" bIns="48997" anchor="ctr"/>
          <a:lstStyle/>
          <a:p>
            <a:pPr marL="0" marR="0" lvl="0" indent="0" algn="ctr" defTabSz="987425" rtl="0" eaLnBrk="0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Arial" charset="0"/>
              </a:rPr>
              <a:t>PERMISSIONS</a:t>
            </a:r>
          </a:p>
        </p:txBody>
      </p:sp>
      <p:sp>
        <p:nvSpPr>
          <p:cNvPr id="55306" name="Line 10"/>
          <p:cNvSpPr>
            <a:spLocks noChangeShapeType="1"/>
          </p:cNvSpPr>
          <p:nvPr/>
        </p:nvSpPr>
        <p:spPr bwMode="auto">
          <a:xfrm flipH="1">
            <a:off x="6265863" y="3486150"/>
            <a:ext cx="966787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55307" name="Line 11"/>
          <p:cNvSpPr>
            <a:spLocks noChangeShapeType="1"/>
          </p:cNvSpPr>
          <p:nvPr/>
        </p:nvSpPr>
        <p:spPr bwMode="auto">
          <a:xfrm>
            <a:off x="2268538" y="3443288"/>
            <a:ext cx="1341437" cy="42862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55308" name="Oval 12"/>
          <p:cNvSpPr>
            <a:spLocks noChangeArrowheads="1"/>
          </p:cNvSpPr>
          <p:nvPr/>
        </p:nvSpPr>
        <p:spPr bwMode="auto">
          <a:xfrm>
            <a:off x="2798763" y="4584700"/>
            <a:ext cx="606425" cy="1919288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lIns="100794" tIns="50397" rIns="100794" bIns="50397" anchor="ctr"/>
          <a:lstStyle/>
          <a:p>
            <a:pPr marL="0" marR="0" lvl="0" indent="0" algn="l" defTabSz="10080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" pitchFamily="18" charset="0"/>
              <a:ea typeface="ＭＳ Ｐゴシック" pitchFamily="34" charset="-128"/>
              <a:cs typeface="Arial" charset="0"/>
            </a:endParaRPr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2743200" y="4830763"/>
            <a:ext cx="703263" cy="1427162"/>
            <a:chOff x="1515" y="3164"/>
            <a:chExt cx="402" cy="815"/>
          </a:xfrm>
        </p:grpSpPr>
        <p:sp>
          <p:nvSpPr>
            <p:cNvPr id="55328" name="Oval 14"/>
            <p:cNvSpPr>
              <a:spLocks noChangeArrowheads="1"/>
            </p:cNvSpPr>
            <p:nvPr/>
          </p:nvSpPr>
          <p:spPr bwMode="auto">
            <a:xfrm>
              <a:off x="1665" y="3164"/>
              <a:ext cx="111" cy="109"/>
            </a:xfrm>
            <a:prstGeom prst="ellipse">
              <a:avLst/>
            </a:prstGeom>
            <a:solidFill>
              <a:schemeClr val="accent1"/>
            </a:solidFill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100794" tIns="50397" rIns="100794" bIns="50397" anchor="ctr"/>
            <a:lstStyle/>
            <a:p>
              <a:pPr marL="0" marR="0" lvl="0" indent="0" algn="l" defTabSz="10080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" pitchFamily="18" charset="0"/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55329" name="Oval 15"/>
            <p:cNvSpPr>
              <a:spLocks noChangeArrowheads="1"/>
            </p:cNvSpPr>
            <p:nvPr/>
          </p:nvSpPr>
          <p:spPr bwMode="auto">
            <a:xfrm>
              <a:off x="1665" y="3399"/>
              <a:ext cx="111" cy="109"/>
            </a:xfrm>
            <a:prstGeom prst="ellipse">
              <a:avLst/>
            </a:prstGeom>
            <a:solidFill>
              <a:schemeClr val="accent1"/>
            </a:solidFill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100794" tIns="50397" rIns="100794" bIns="50397" anchor="ctr"/>
            <a:lstStyle/>
            <a:p>
              <a:pPr marL="0" marR="0" lvl="0" indent="0" algn="l" defTabSz="10080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" pitchFamily="18" charset="0"/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55330" name="Oval 16"/>
            <p:cNvSpPr>
              <a:spLocks noChangeArrowheads="1"/>
            </p:cNvSpPr>
            <p:nvPr/>
          </p:nvSpPr>
          <p:spPr bwMode="auto">
            <a:xfrm>
              <a:off x="1665" y="3870"/>
              <a:ext cx="111" cy="109"/>
            </a:xfrm>
            <a:prstGeom prst="ellipse">
              <a:avLst/>
            </a:prstGeom>
            <a:solidFill>
              <a:schemeClr val="accent1"/>
            </a:solidFill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100794" tIns="50397" rIns="100794" bIns="50397" anchor="ctr"/>
            <a:lstStyle/>
            <a:p>
              <a:pPr marL="0" marR="0" lvl="0" indent="0" algn="l" defTabSz="10080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" pitchFamily="18" charset="0"/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55331" name="Rectangle 17"/>
            <p:cNvSpPr>
              <a:spLocks noChangeArrowheads="1"/>
            </p:cNvSpPr>
            <p:nvPr/>
          </p:nvSpPr>
          <p:spPr bwMode="auto">
            <a:xfrm>
              <a:off x="1515" y="3401"/>
              <a:ext cx="402" cy="428"/>
            </a:xfrm>
            <a:prstGeom prst="rect">
              <a:avLst/>
            </a:prstGeom>
            <a:noFill/>
            <a:ln w="50800">
              <a:noFill/>
              <a:miter lim="800000"/>
              <a:headEnd/>
              <a:tailEnd/>
            </a:ln>
          </p:spPr>
          <p:txBody>
            <a:bodyPr wrap="none" lIns="99745" tIns="48997" rIns="99745" bIns="48997">
              <a:spAutoFit/>
            </a:bodyPr>
            <a:lstStyle/>
            <a:p>
              <a:pPr marL="0" marR="0" lvl="0" indent="0" algn="l" defTabSz="987425" rtl="0" eaLnBrk="0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7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Arial" charset="0"/>
                </a:rPr>
                <a:t>...</a:t>
              </a:r>
            </a:p>
          </p:txBody>
        </p:sp>
      </p:grpSp>
      <p:sp>
        <p:nvSpPr>
          <p:cNvPr id="55310" name="Line 18"/>
          <p:cNvSpPr>
            <a:spLocks noChangeShapeType="1"/>
          </p:cNvSpPr>
          <p:nvPr/>
        </p:nvSpPr>
        <p:spPr bwMode="auto">
          <a:xfrm flipH="1" flipV="1">
            <a:off x="1370013" y="4117975"/>
            <a:ext cx="1654175" cy="1173163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55311" name="Line 19"/>
          <p:cNvSpPr>
            <a:spLocks noChangeShapeType="1"/>
          </p:cNvSpPr>
          <p:nvPr/>
        </p:nvSpPr>
        <p:spPr bwMode="auto">
          <a:xfrm flipV="1">
            <a:off x="3192463" y="4035425"/>
            <a:ext cx="1330325" cy="1255713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55312" name="Line 20"/>
          <p:cNvSpPr>
            <a:spLocks noChangeShapeType="1"/>
          </p:cNvSpPr>
          <p:nvPr/>
        </p:nvSpPr>
        <p:spPr bwMode="auto">
          <a:xfrm flipV="1">
            <a:off x="3529013" y="4281488"/>
            <a:ext cx="744537" cy="674687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55313" name="Rectangle 21"/>
          <p:cNvSpPr>
            <a:spLocks noChangeArrowheads="1"/>
          </p:cNvSpPr>
          <p:nvPr/>
        </p:nvSpPr>
        <p:spPr bwMode="auto">
          <a:xfrm>
            <a:off x="3656013" y="5462588"/>
            <a:ext cx="1916112" cy="460375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99745" tIns="48997" rIns="99745" bIns="48997">
            <a:spAutoFit/>
          </a:bodyPr>
          <a:lstStyle/>
          <a:p>
            <a:pPr marL="0" marR="0" lvl="0" indent="0" algn="l" defTabSz="987425" rtl="0" eaLnBrk="0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Arial" charset="0"/>
              </a:rPr>
              <a:t>SESSIONS</a:t>
            </a:r>
          </a:p>
        </p:txBody>
      </p:sp>
      <p:sp>
        <p:nvSpPr>
          <p:cNvPr id="55314" name="Line 22"/>
          <p:cNvSpPr>
            <a:spLocks noChangeShapeType="1"/>
          </p:cNvSpPr>
          <p:nvPr/>
        </p:nvSpPr>
        <p:spPr bwMode="auto">
          <a:xfrm>
            <a:off x="4549775" y="1866900"/>
            <a:ext cx="0" cy="1016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55315" name="Line 23"/>
          <p:cNvSpPr>
            <a:spLocks noChangeShapeType="1"/>
          </p:cNvSpPr>
          <p:nvPr/>
        </p:nvSpPr>
        <p:spPr bwMode="auto">
          <a:xfrm>
            <a:off x="4549775" y="1784350"/>
            <a:ext cx="0" cy="76835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55316" name="Line 24"/>
          <p:cNvSpPr>
            <a:spLocks noChangeShapeType="1"/>
          </p:cNvSpPr>
          <p:nvPr/>
        </p:nvSpPr>
        <p:spPr bwMode="auto">
          <a:xfrm>
            <a:off x="5546725" y="1866900"/>
            <a:ext cx="0" cy="1016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55317" name="Line 25"/>
          <p:cNvSpPr>
            <a:spLocks noChangeShapeType="1"/>
          </p:cNvSpPr>
          <p:nvPr/>
        </p:nvSpPr>
        <p:spPr bwMode="auto">
          <a:xfrm>
            <a:off x="5546725" y="1784350"/>
            <a:ext cx="0" cy="76835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55318" name="Line 26"/>
          <p:cNvSpPr>
            <a:spLocks noChangeShapeType="1"/>
          </p:cNvSpPr>
          <p:nvPr/>
        </p:nvSpPr>
        <p:spPr bwMode="auto">
          <a:xfrm>
            <a:off x="4578350" y="1757363"/>
            <a:ext cx="939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55319" name="Rectangle 27"/>
          <p:cNvSpPr>
            <a:spLocks noChangeArrowheads="1"/>
          </p:cNvSpPr>
          <p:nvPr/>
        </p:nvSpPr>
        <p:spPr bwMode="auto">
          <a:xfrm>
            <a:off x="3360738" y="1060450"/>
            <a:ext cx="3541712" cy="460375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99745" tIns="48997" rIns="99745" bIns="48997">
            <a:spAutoFit/>
          </a:bodyPr>
          <a:lstStyle/>
          <a:p>
            <a:pPr marL="0" marR="0" lvl="0" indent="0" algn="ctr" defTabSz="987425" rtl="0" eaLnBrk="0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Arial" charset="0"/>
              </a:rPr>
              <a:t>ROLE HIERARCHIES</a:t>
            </a:r>
          </a:p>
        </p:txBody>
      </p:sp>
      <p:sp>
        <p:nvSpPr>
          <p:cNvPr id="55320" name="Rectangle 28"/>
          <p:cNvSpPr>
            <a:spLocks noChangeArrowheads="1"/>
          </p:cNvSpPr>
          <p:nvPr/>
        </p:nvSpPr>
        <p:spPr bwMode="auto">
          <a:xfrm>
            <a:off x="6186488" y="5794375"/>
            <a:ext cx="2627312" cy="460375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99745" tIns="48997" rIns="99745" bIns="48997">
            <a:spAutoFit/>
          </a:bodyPr>
          <a:lstStyle/>
          <a:p>
            <a:pPr marL="0" marR="0" lvl="0" indent="0" algn="l" defTabSz="987425" rtl="0" eaLnBrk="0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Arial" charset="0"/>
              </a:rPr>
              <a:t>CONSTRAINTS</a:t>
            </a:r>
          </a:p>
        </p:txBody>
      </p:sp>
      <p:sp>
        <p:nvSpPr>
          <p:cNvPr id="55321" name="Line 29"/>
          <p:cNvSpPr>
            <a:spLocks noChangeShapeType="1"/>
          </p:cNvSpPr>
          <p:nvPr/>
        </p:nvSpPr>
        <p:spPr bwMode="auto">
          <a:xfrm flipH="1" flipV="1">
            <a:off x="5518150" y="5597525"/>
            <a:ext cx="1963738" cy="138113"/>
          </a:xfrm>
          <a:prstGeom prst="line">
            <a:avLst/>
          </a:prstGeom>
          <a:noFill/>
          <a:ln w="50800">
            <a:pattFill prst="narVert">
              <a:fgClr>
                <a:schemeClr val="tx1"/>
              </a:fgClr>
              <a:bgClr>
                <a:schemeClr val="bg1"/>
              </a:bgClr>
            </a:patt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55322" name="Line 30"/>
          <p:cNvSpPr>
            <a:spLocks noChangeShapeType="1"/>
          </p:cNvSpPr>
          <p:nvPr/>
        </p:nvSpPr>
        <p:spPr bwMode="auto">
          <a:xfrm flipH="1" flipV="1">
            <a:off x="6762750" y="2717800"/>
            <a:ext cx="719138" cy="3017838"/>
          </a:xfrm>
          <a:prstGeom prst="line">
            <a:avLst/>
          </a:prstGeom>
          <a:noFill/>
          <a:ln w="50800">
            <a:pattFill prst="narVert">
              <a:fgClr>
                <a:schemeClr val="tx1"/>
              </a:fgClr>
              <a:bgClr>
                <a:schemeClr val="bg1"/>
              </a:bgClr>
            </a:patt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55323" name="Line 31"/>
          <p:cNvSpPr>
            <a:spLocks noChangeShapeType="1"/>
          </p:cNvSpPr>
          <p:nvPr/>
        </p:nvSpPr>
        <p:spPr bwMode="auto">
          <a:xfrm flipH="1" flipV="1">
            <a:off x="4025900" y="4940300"/>
            <a:ext cx="3373438" cy="795338"/>
          </a:xfrm>
          <a:prstGeom prst="line">
            <a:avLst/>
          </a:prstGeom>
          <a:noFill/>
          <a:ln w="50800">
            <a:pattFill prst="narVert">
              <a:fgClr>
                <a:schemeClr val="tx1"/>
              </a:fgClr>
              <a:bgClr>
                <a:schemeClr val="bg1"/>
              </a:bgClr>
            </a:patt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55324" name="Line 32"/>
          <p:cNvSpPr>
            <a:spLocks noChangeShapeType="1"/>
          </p:cNvSpPr>
          <p:nvPr/>
        </p:nvSpPr>
        <p:spPr bwMode="auto">
          <a:xfrm flipH="1" flipV="1">
            <a:off x="3195638" y="3622675"/>
            <a:ext cx="4203700" cy="2112963"/>
          </a:xfrm>
          <a:prstGeom prst="line">
            <a:avLst/>
          </a:prstGeom>
          <a:noFill/>
          <a:ln w="50800">
            <a:pattFill prst="narVert">
              <a:fgClr>
                <a:schemeClr val="tx1"/>
              </a:fgClr>
              <a:bgClr>
                <a:schemeClr val="bg1"/>
              </a:bgClr>
            </a:patt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55325" name="Line 33"/>
          <p:cNvSpPr>
            <a:spLocks noChangeShapeType="1"/>
          </p:cNvSpPr>
          <p:nvPr/>
        </p:nvSpPr>
        <p:spPr bwMode="auto">
          <a:xfrm flipH="1" flipV="1">
            <a:off x="5021263" y="1976438"/>
            <a:ext cx="2295525" cy="3678237"/>
          </a:xfrm>
          <a:prstGeom prst="line">
            <a:avLst/>
          </a:prstGeom>
          <a:noFill/>
          <a:ln w="50800">
            <a:pattFill prst="narVert">
              <a:fgClr>
                <a:schemeClr val="tx1"/>
              </a:fgClr>
              <a:bgClr>
                <a:schemeClr val="bg1"/>
              </a:bgClr>
            </a:patt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55326" name="Date Placeholder 3"/>
          <p:cNvSpPr txBox="1">
            <a:spLocks noGrp="1"/>
          </p:cNvSpPr>
          <p:nvPr/>
        </p:nvSpPr>
        <p:spPr bwMode="auto">
          <a:xfrm>
            <a:off x="503238" y="6886575"/>
            <a:ext cx="2346325" cy="519113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tstream Charter" pitchFamily="16" charset="0"/>
                <a:ea typeface="ＭＳ Ｐゴシック" pitchFamily="34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itstream Charter" pitchFamily="16" charset="0"/>
              <a:ea typeface="ＭＳ Ｐゴシック" pitchFamily="34" charset="-128"/>
              <a:cs typeface="+mn-cs"/>
            </a:endParaRPr>
          </a:p>
        </p:txBody>
      </p:sp>
      <p:sp>
        <p:nvSpPr>
          <p:cNvPr id="55327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3B1454FD-053B-4FE5-AC77-29C2795DBB75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tstream Charter" pitchFamily="16" charset="0"/>
                <a:ea typeface="ＭＳ Ｐゴシック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22</a:t>
            </a:fld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itstream Charter" pitchFamily="16" charset="0"/>
              <a:ea typeface="ＭＳ Ｐゴシック" pitchFamily="34" charset="-128"/>
              <a:cs typeface="+mn-cs"/>
            </a:endParaRPr>
          </a:p>
        </p:txBody>
      </p:sp>
      <p:sp>
        <p:nvSpPr>
          <p:cNvPr id="37" name="TextBox 41"/>
          <p:cNvSpPr txBox="1">
            <a:spLocks noChangeArrowheads="1"/>
          </p:cNvSpPr>
          <p:nvPr/>
        </p:nvSpPr>
        <p:spPr bwMode="auto">
          <a:xfrm>
            <a:off x="2525714" y="6904041"/>
            <a:ext cx="4734613" cy="341116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91423" tIns="45711" rIns="91423" bIns="45711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</p:spTree>
    <p:extLst>
      <p:ext uri="{BB962C8B-B14F-4D97-AF65-F5344CB8AC3E}">
        <p14:creationId xmlns:p14="http://schemas.microsoft.com/office/powerpoint/2010/main" val="2142572267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RBAC: Role-Based Access Control</a:t>
            </a:r>
            <a:endParaRPr kumimoji="0" lang="en-US" sz="2800" b="1" i="0" u="none" strike="noStrike" kern="0" cap="none" spc="0" normalizeH="0" baseline="0" noProof="0" dirty="0">
              <a:ln>
                <a:noFill/>
              </a:ln>
              <a:solidFill>
                <a:srgbClr val="131F49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7" name="Rectangle 3"/>
          <p:cNvSpPr txBox="1">
            <a:spLocks noChangeArrowheads="1"/>
          </p:cNvSpPr>
          <p:nvPr/>
        </p:nvSpPr>
        <p:spPr bwMode="auto">
          <a:xfrm>
            <a:off x="252413" y="1008063"/>
            <a:ext cx="6804025" cy="2238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495300" marR="0" lvl="1" indent="-381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Symbol" pitchFamily="18" charset="2"/>
              <a:buChar char="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Access is determined by roles</a:t>
            </a:r>
          </a:p>
          <a:p>
            <a:pPr marL="495300" marR="0" lvl="1" indent="-381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Symbol" pitchFamily="18" charset="2"/>
              <a:buChar char="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A user’s roles are assigned by security administrators</a:t>
            </a: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  <a:p>
            <a:pPr marL="495300" marR="0" lvl="1" indent="-381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Symbol" pitchFamily="18" charset="2"/>
              <a:buChar char="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A role’s permissions are assigned by security administrators</a:t>
            </a:r>
          </a:p>
          <a:p>
            <a:pPr marL="495300" marR="0" lvl="1" indent="-381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Symbol" pitchFamily="18" charset="2"/>
              <a:buChar char=""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  <a:p>
            <a:pPr marL="495300" marR="0" lvl="1" indent="-381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Symbol" pitchFamily="18" charset="2"/>
              <a:buChar char=""/>
              <a:tabLst/>
              <a:defRPr/>
            </a:pPr>
            <a:endParaRPr kumimoji="0" lang="en-US" sz="4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8" name="Text Box 4"/>
          <p:cNvSpPr txBox="1">
            <a:spLocks noChangeArrowheads="1"/>
          </p:cNvSpPr>
          <p:nvPr/>
        </p:nvSpPr>
        <p:spPr bwMode="auto">
          <a:xfrm>
            <a:off x="6640513" y="1265238"/>
            <a:ext cx="3200400" cy="809625"/>
          </a:xfrm>
          <a:prstGeom prst="rect">
            <a:avLst/>
          </a:prstGeom>
          <a:noFill/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pPr marL="0" marR="0" lvl="0" indent="0" algn="l" defTabSz="10080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Times" pitchFamily="18" charset="0"/>
                <a:ea typeface="ＭＳ Ｐゴシック" pitchFamily="34" charset="-128"/>
                <a:cs typeface="Arial" charset="0"/>
              </a:rPr>
              <a:t>First emerged: mid 1970s</a:t>
            </a:r>
          </a:p>
          <a:p>
            <a:pPr marL="0" marR="0" lvl="0" indent="0" algn="l" defTabSz="10080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Times" pitchFamily="18" charset="0"/>
                <a:ea typeface="ＭＳ Ｐゴシック" pitchFamily="34" charset="-128"/>
                <a:cs typeface="Arial" charset="0"/>
              </a:rPr>
              <a:t>First models: mid 1990s</a:t>
            </a:r>
          </a:p>
        </p:txBody>
      </p:sp>
      <p:sp>
        <p:nvSpPr>
          <p:cNvPr id="19" name="Text Box 5"/>
          <p:cNvSpPr txBox="1">
            <a:spLocks noChangeArrowheads="1"/>
          </p:cNvSpPr>
          <p:nvPr/>
        </p:nvSpPr>
        <p:spPr bwMode="auto">
          <a:xfrm>
            <a:off x="544513" y="3094038"/>
            <a:ext cx="4208462" cy="474662"/>
          </a:xfrm>
          <a:prstGeom prst="rect">
            <a:avLst/>
          </a:prstGeom>
          <a:noFill/>
          <a:ln w="38100">
            <a:solidFill>
              <a:srgbClr val="CC3300"/>
            </a:solidFill>
            <a:miter lim="800000"/>
            <a:headEnd/>
            <a:tailEnd/>
          </a:ln>
        </p:spPr>
        <p:txBody>
          <a:bodyPr wrap="none" lIns="100794" tIns="50397" rIns="100794" bIns="50397">
            <a:spAutoFit/>
          </a:bodyPr>
          <a:lstStyle/>
          <a:p>
            <a:pPr marL="0" marR="0" lvl="0" indent="0" algn="l" defTabSz="10080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>
                <a:ln>
                  <a:noFill/>
                </a:ln>
                <a:solidFill>
                  <a:srgbClr val="CC3300"/>
                </a:solidFill>
                <a:effectLst/>
                <a:uLnTx/>
                <a:uFillTx/>
                <a:latin typeface="Times" pitchFamily="18" charset="0"/>
                <a:ea typeface="ＭＳ Ｐゴシック" pitchFamily="34" charset="-128"/>
                <a:cs typeface="Arial" charset="0"/>
              </a:rPr>
              <a:t>Is RBAC MAC or DAC or neither?</a:t>
            </a:r>
          </a:p>
        </p:txBody>
      </p:sp>
      <p:sp>
        <p:nvSpPr>
          <p:cNvPr id="20" name="Rectangle 3"/>
          <p:cNvSpPr>
            <a:spLocks noChangeArrowheads="1"/>
          </p:cNvSpPr>
          <p:nvPr/>
        </p:nvSpPr>
        <p:spPr bwMode="auto">
          <a:xfrm>
            <a:off x="315913" y="3932238"/>
            <a:ext cx="6383337" cy="152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495300" marR="0" lvl="1" indent="-381000" algn="l" defTabSz="9144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75000"/>
              <a:buFont typeface="Symbol" pitchFamily="18" charset="2"/>
              <a:buChar char=""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tstream Charter" pitchFamily="16" charset="0"/>
                <a:ea typeface="ＭＳ Ｐゴシック" pitchFamily="34" charset="-128"/>
                <a:cs typeface="+mn-cs"/>
              </a:rPr>
              <a:t>RBAC can be configured to do MAC</a:t>
            </a:r>
          </a:p>
          <a:p>
            <a:pPr marL="495300" marR="0" lvl="1" indent="-381000" algn="l" defTabSz="9144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75000"/>
              <a:buFont typeface="Symbol" pitchFamily="18" charset="2"/>
              <a:buChar char=""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tstream Charter" pitchFamily="16" charset="0"/>
                <a:ea typeface="ＭＳ Ｐゴシック" pitchFamily="34" charset="-128"/>
                <a:cs typeface="+mn-cs"/>
              </a:rPr>
              <a:t>RBAC can be configured to do DAC</a:t>
            </a:r>
          </a:p>
          <a:p>
            <a:pPr marL="495300" marR="0" lvl="1" indent="-381000" algn="l" defTabSz="9144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75000"/>
              <a:buFont typeface="Symbol" pitchFamily="18" charset="2"/>
              <a:buChar char=""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tstream Charter" pitchFamily="16" charset="0"/>
                <a:ea typeface="ＭＳ Ｐゴシック" pitchFamily="34" charset="-128"/>
                <a:cs typeface="+mn-cs"/>
              </a:rPr>
              <a:t>RBAC is policy neutral</a:t>
            </a:r>
          </a:p>
          <a:p>
            <a:pPr marL="495300" marR="0" lvl="1" indent="-381000" algn="l" defTabSz="9144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75000"/>
              <a:buFont typeface="Symbol" pitchFamily="18" charset="2"/>
              <a:buChar char=""/>
              <a:tabLst/>
              <a:defRPr/>
            </a:pPr>
            <a:endParaRPr kumimoji="0" lang="en-US" sz="2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itstream Charter" pitchFamily="16" charset="0"/>
              <a:ea typeface="ＭＳ Ｐゴシック" pitchFamily="34" charset="-128"/>
              <a:cs typeface="+mn-cs"/>
            </a:endParaRPr>
          </a:p>
          <a:p>
            <a:pPr marL="495300" marR="0" lvl="1" indent="-381000" algn="l" defTabSz="9144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75000"/>
              <a:buFont typeface="Symbol" pitchFamily="18" charset="2"/>
              <a:buChar char=""/>
              <a:tabLst/>
              <a:defRPr/>
            </a:pPr>
            <a:endParaRPr kumimoji="0" lang="en-US" sz="4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itstream Charter" pitchFamily="16" charset="0"/>
              <a:ea typeface="ＭＳ Ｐゴシック" pitchFamily="34" charset="-128"/>
              <a:cs typeface="+mn-cs"/>
            </a:endParaRPr>
          </a:p>
        </p:txBody>
      </p:sp>
      <p:sp>
        <p:nvSpPr>
          <p:cNvPr id="21" name="Text Box 4"/>
          <p:cNvSpPr txBox="1">
            <a:spLocks noChangeArrowheads="1"/>
          </p:cNvSpPr>
          <p:nvPr/>
        </p:nvSpPr>
        <p:spPr bwMode="auto">
          <a:xfrm>
            <a:off x="544513" y="5456238"/>
            <a:ext cx="4495800" cy="474662"/>
          </a:xfrm>
          <a:prstGeom prst="rect">
            <a:avLst/>
          </a:prstGeom>
          <a:noFill/>
          <a:ln w="38100">
            <a:solidFill>
              <a:srgbClr val="CC3300"/>
            </a:solidFill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pPr marL="0" marR="0" lvl="0" indent="0" algn="l" defTabSz="10080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>
                <a:ln>
                  <a:noFill/>
                </a:ln>
                <a:solidFill>
                  <a:srgbClr val="CC3300"/>
                </a:solidFill>
                <a:effectLst/>
                <a:uLnTx/>
                <a:uFillTx/>
                <a:latin typeface="Times" pitchFamily="18" charset="0"/>
                <a:ea typeface="ＭＳ Ｐゴシック" pitchFamily="34" charset="-128"/>
                <a:cs typeface="Arial" charset="0"/>
              </a:rPr>
              <a:t>RBAC is neither MAC nor DAC!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4398" y="6875359"/>
            <a:ext cx="4400464" cy="402483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4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55287" y="6840993"/>
            <a:ext cx="2769111" cy="366716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93208" y="302761"/>
            <a:ext cx="5294542" cy="509516"/>
          </a:xfrm>
          <a:noFill/>
          <a:ln w="9525">
            <a:noFill/>
            <a:round/>
            <a:headEnd/>
            <a:tailEnd/>
          </a:ln>
        </p:spPr>
        <p:txBody>
          <a:bodyPr vert="horz" lIns="0" tIns="0" rIns="0" bIns="0" rtlCol="0" anchor="ctr">
            <a:noAutofit/>
          </a:bodyPr>
          <a:lstStyle/>
          <a:p>
            <a:pPr eaLnBrk="0">
              <a:defRPr/>
            </a:pPr>
            <a:r>
              <a:rPr lang="en-US" sz="3527" b="1" dirty="0"/>
              <a:t>Role-Based Access Control (RBAC)</a:t>
            </a:r>
            <a:endParaRPr lang="en-US" sz="3527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6278DAE9-A29F-A845-9F88-CB4D938923A3}"/>
              </a:ext>
            </a:extLst>
          </p:cNvPr>
          <p:cNvSpPr txBox="1">
            <a:spLocks/>
          </p:cNvSpPr>
          <p:nvPr/>
        </p:nvSpPr>
        <p:spPr>
          <a:xfrm>
            <a:off x="555257" y="829384"/>
            <a:ext cx="9014640" cy="5991742"/>
          </a:xfrm>
          <a:prstGeom prst="rect">
            <a:avLst/>
          </a:prstGeom>
        </p:spPr>
        <p:txBody>
          <a:bodyPr vert="horz" lIns="100796" tIns="50398" rIns="100796" bIns="50398" rtlCol="0">
            <a:normAutofit lnSpcReduction="1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90000"/>
              <a:buFont typeface="Arial"/>
              <a:buNone/>
              <a:defRPr/>
            </a:pPr>
            <a:r>
              <a:rPr lang="en-US" sz="3527" dirty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527" dirty="0">
                <a:ea typeface="ＭＳ Ｐゴシック" pitchFamily="34" charset="-128"/>
              </a:rPr>
              <a:t> Core concept:</a:t>
            </a:r>
          </a:p>
          <a:p>
            <a:pPr lvl="1"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sz="3227" dirty="0">
                <a:ea typeface="ＭＳ Ｐゴシック" pitchFamily="34" charset="-128"/>
              </a:rPr>
              <a:t> All accesses are mediated through Roles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600" dirty="0">
                <a:ea typeface="ＭＳ Ｐゴシック" pitchFamily="34" charset="-128"/>
              </a:rPr>
              <a:t> Core drawback:</a:t>
            </a:r>
          </a:p>
          <a:p>
            <a:pPr lvl="1"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sz="3200" dirty="0">
                <a:ea typeface="ＭＳ Ｐゴシック" pitchFamily="34" charset="-128"/>
              </a:rPr>
              <a:t> Roles are a natural concept for human users</a:t>
            </a:r>
          </a:p>
          <a:p>
            <a:pPr lvl="1"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sz="3200" dirty="0">
                <a:ea typeface="ＭＳ Ｐゴシック" pitchFamily="34" charset="-128"/>
              </a:rPr>
              <a:t> Not so natural for:</a:t>
            </a:r>
          </a:p>
          <a:p>
            <a:pPr lvl="2">
              <a:buSzPct val="90000"/>
              <a:buFont typeface="Wingdings" panose="05000000000000000000" pitchFamily="2" charset="2"/>
              <a:buChar char="§"/>
              <a:defRPr/>
            </a:pPr>
            <a:r>
              <a:rPr lang="en-US" sz="2900" dirty="0">
                <a:ea typeface="ＭＳ Ｐゴシック" pitchFamily="34" charset="-128"/>
              </a:rPr>
              <a:t> Information objects</a:t>
            </a:r>
          </a:p>
          <a:p>
            <a:pPr lvl="2">
              <a:buSzPct val="90000"/>
              <a:buFont typeface="Wingdings" panose="05000000000000000000" pitchFamily="2" charset="2"/>
              <a:buChar char="§"/>
              <a:defRPr/>
            </a:pPr>
            <a:r>
              <a:rPr lang="en-US" sz="2900" dirty="0">
                <a:ea typeface="ＭＳ Ｐゴシック" pitchFamily="34" charset="-128"/>
              </a:rPr>
              <a:t> Smart objects (Internet of Things)</a:t>
            </a:r>
          </a:p>
          <a:p>
            <a:pPr lvl="2">
              <a:buSzPct val="90000"/>
              <a:buFont typeface="Wingdings" panose="05000000000000000000" pitchFamily="2" charset="2"/>
              <a:buChar char="§"/>
              <a:defRPr/>
            </a:pPr>
            <a:r>
              <a:rPr lang="en-US" sz="2900" dirty="0">
                <a:ea typeface="ＭＳ Ｐゴシック" pitchFamily="34" charset="-128"/>
              </a:rPr>
              <a:t> Contextual attributes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086" dirty="0">
                <a:ea typeface="ＭＳ Ｐゴシック" pitchFamily="34" charset="-128"/>
              </a:rPr>
              <a:t> </a:t>
            </a:r>
            <a:r>
              <a:rPr lang="en-US" sz="3527" dirty="0">
                <a:ea typeface="ＭＳ Ｐゴシック" pitchFamily="34" charset="-128"/>
              </a:rPr>
              <a:t>Sophistication:</a:t>
            </a:r>
          </a:p>
          <a:p>
            <a:pPr lvl="1">
              <a:lnSpc>
                <a:spcPct val="100000"/>
              </a:lnSpc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sz="3527" dirty="0">
                <a:ea typeface="ＭＳ Ｐゴシック" pitchFamily="34" charset="-128"/>
              </a:rPr>
              <a:t> </a:t>
            </a:r>
            <a:r>
              <a:rPr lang="en-US" sz="3200" dirty="0">
                <a:ea typeface="ＭＳ Ｐゴシック" pitchFamily="34" charset="-128"/>
              </a:rPr>
              <a:t>Role hierarchies</a:t>
            </a:r>
          </a:p>
          <a:p>
            <a:pPr lvl="1">
              <a:lnSpc>
                <a:spcPct val="100000"/>
              </a:lnSpc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sz="3200" dirty="0">
                <a:ea typeface="ＭＳ Ｐゴシック" pitchFamily="34" charset="-128"/>
              </a:rPr>
              <a:t>	 Role constraints</a:t>
            </a:r>
          </a:p>
          <a:p>
            <a:pPr marL="0" indent="0">
              <a:buSzPct val="90000"/>
              <a:buNone/>
              <a:defRPr/>
            </a:pPr>
            <a:endParaRPr lang="en-US" sz="3086" dirty="0">
              <a:ea typeface="ＭＳ Ｐゴシック" pitchFamily="34" charset="-128"/>
            </a:endParaRPr>
          </a:p>
          <a:p>
            <a:pPr>
              <a:buSzPct val="90000"/>
              <a:buFont typeface="Arial"/>
              <a:buNone/>
              <a:defRPr/>
            </a:pPr>
            <a:endParaRPr lang="en-US" sz="3527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527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527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984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984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646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646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646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646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129729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 idx="4294967295"/>
          </p:nvPr>
        </p:nvSpPr>
        <p:spPr>
          <a:xfrm>
            <a:off x="476079" y="1330858"/>
            <a:ext cx="9302750" cy="5425541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>
                <a:solidFill>
                  <a:schemeClr val="tx1"/>
                </a:solidFill>
                <a:ea typeface="ＭＳ Ｐゴシック" pitchFamily="34" charset="-128"/>
              </a:rPr>
              <a:t> Operational model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200" dirty="0">
                <a:solidFill>
                  <a:schemeClr val="tx1"/>
                </a:solidFill>
                <a:ea typeface="ＭＳ Ｐゴシック" pitchFamily="34" charset="-128"/>
              </a:rPr>
              <a:t> specify the decision function for the access decision triple or quad</a:t>
            </a: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>
                <a:solidFill>
                  <a:schemeClr val="tx1"/>
                </a:solidFill>
                <a:ea typeface="ＭＳ Ｐゴシック" pitchFamily="34" charset="-128"/>
              </a:rPr>
              <a:t> Administrative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200" dirty="0">
                <a:solidFill>
                  <a:schemeClr val="tx1"/>
                </a:solidFill>
                <a:ea typeface="ＭＳ Ｐゴシック" pitchFamily="34" charset="-128"/>
              </a:rPr>
              <a:t> specify the model’s dynamics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200" dirty="0">
                <a:solidFill>
                  <a:schemeClr val="tx1"/>
                </a:solidFill>
                <a:ea typeface="ＭＳ Ｐゴシック" pitchFamily="34" charset="-128"/>
              </a:rPr>
              <a:t> dynamics change the system state and modify the outcome of some access decision triple or quads</a:t>
            </a: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0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5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>
                <a:solidFill>
                  <a:srgbClr val="000000"/>
                </a:solidFill>
              </a:rPr>
              <a:t>RB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AC </a:t>
            </a: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131F49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AD26A75-55CD-4AA3-8956-0CBB72FA0D28}"/>
              </a:ext>
            </a:extLst>
          </p:cNvPr>
          <p:cNvSpPr/>
          <p:nvPr/>
        </p:nvSpPr>
        <p:spPr>
          <a:xfrm>
            <a:off x="6370545" y="3298532"/>
            <a:ext cx="1958665" cy="471092"/>
          </a:xfrm>
          <a:prstGeom prst="rect">
            <a:avLst/>
          </a:prstGeom>
        </p:spPr>
        <p:txBody>
          <a:bodyPr wrap="square" lIns="100777" tIns="50388" rIns="100777" bIns="50388">
            <a:spAutoFit/>
          </a:bodyPr>
          <a:lstStyle/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dirty="0">
                <a:solidFill>
                  <a:srgbClr val="FF0000"/>
                </a:solidFill>
                <a:latin typeface="Calibri" panose="020F0502020204030204"/>
              </a:rPr>
              <a:t>DAC, RBAC, …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ＭＳ Ｐゴシック" pitchFamily="34" charset="-128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F20044F-D0E2-4CD4-AD1B-512C0DF34FED}"/>
              </a:ext>
            </a:extLst>
          </p:cNvPr>
          <p:cNvSpPr/>
          <p:nvPr/>
        </p:nvSpPr>
        <p:spPr>
          <a:xfrm>
            <a:off x="6123390" y="1339050"/>
            <a:ext cx="2205820" cy="471092"/>
          </a:xfrm>
          <a:prstGeom prst="rect">
            <a:avLst/>
          </a:prstGeom>
        </p:spPr>
        <p:txBody>
          <a:bodyPr wrap="square" lIns="100777" tIns="50388" rIns="100777" bIns="50388">
            <a:spAutoFit/>
          </a:bodyPr>
          <a:lstStyle/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ＭＳ Ｐゴシック" pitchFamily="34" charset="-128"/>
                <a:cs typeface="+mn-cs"/>
              </a:rPr>
              <a:t>Our RBAC focus</a:t>
            </a:r>
          </a:p>
        </p:txBody>
      </p:sp>
    </p:spTree>
    <p:extLst>
      <p:ext uri="{BB962C8B-B14F-4D97-AF65-F5344CB8AC3E}">
        <p14:creationId xmlns:p14="http://schemas.microsoft.com/office/powerpoint/2010/main" val="27076681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itle 1"/>
          <p:cNvSpPr>
            <a:spLocks noGrp="1"/>
          </p:cNvSpPr>
          <p:nvPr>
            <p:ph type="title" idx="4294967295"/>
          </p:nvPr>
        </p:nvSpPr>
        <p:spPr>
          <a:xfrm>
            <a:off x="2533650" y="0"/>
            <a:ext cx="5197475" cy="684213"/>
          </a:xfrm>
        </p:spPr>
        <p:txBody>
          <a:bodyPr/>
          <a:lstStyle/>
          <a:p>
            <a:pPr algn="ctr"/>
            <a:r>
              <a:rPr lang="en-US" sz="2400" dirty="0"/>
              <a:t>Founding Principles of RBAC96</a:t>
            </a:r>
          </a:p>
        </p:txBody>
      </p:sp>
      <p:sp>
        <p:nvSpPr>
          <p:cNvPr id="66563" name="Content Placeholder 2"/>
          <p:cNvSpPr>
            <a:spLocks noGrp="1"/>
          </p:cNvSpPr>
          <p:nvPr>
            <p:ph idx="4294967295"/>
          </p:nvPr>
        </p:nvSpPr>
        <p:spPr>
          <a:xfrm>
            <a:off x="503238" y="1257300"/>
            <a:ext cx="9261475" cy="5403850"/>
          </a:xfrm>
        </p:spPr>
        <p:txBody>
          <a:bodyPr/>
          <a:lstStyle/>
          <a:p>
            <a:pPr marL="495300" lvl="1" indent="-381000">
              <a:lnSpc>
                <a:spcPct val="80000"/>
              </a:lnSpc>
            </a:pPr>
            <a:r>
              <a:rPr lang="en-US" b="1" dirty="0"/>
              <a:t>Abstraction</a:t>
            </a:r>
            <a:r>
              <a:rPr lang="en-US" dirty="0"/>
              <a:t> of Privileges</a:t>
            </a:r>
          </a:p>
          <a:p>
            <a:pPr marL="793750" lvl="2" indent="227013">
              <a:lnSpc>
                <a:spcPct val="80000"/>
              </a:lnSpc>
            </a:pPr>
            <a:r>
              <a:rPr lang="en-US" sz="2000" dirty="0"/>
              <a:t>Credit is different from Debit even though both require read and write</a:t>
            </a:r>
          </a:p>
          <a:p>
            <a:pPr marL="495300" lvl="1" indent="-381000">
              <a:lnSpc>
                <a:spcPct val="80000"/>
              </a:lnSpc>
            </a:pPr>
            <a:r>
              <a:rPr lang="en-US" b="1" dirty="0"/>
              <a:t>Separation</a:t>
            </a:r>
            <a:r>
              <a:rPr lang="en-US" dirty="0"/>
              <a:t> of Administrative Functions</a:t>
            </a:r>
          </a:p>
          <a:p>
            <a:pPr marL="793750" lvl="2" indent="227013">
              <a:lnSpc>
                <a:spcPct val="80000"/>
              </a:lnSpc>
            </a:pPr>
            <a:r>
              <a:rPr lang="en-US" sz="2000" dirty="0"/>
              <a:t>Separation of user-role assignment from role-permission assignment</a:t>
            </a:r>
          </a:p>
          <a:p>
            <a:pPr marL="495300" lvl="1" indent="-381000">
              <a:lnSpc>
                <a:spcPct val="80000"/>
              </a:lnSpc>
            </a:pPr>
            <a:r>
              <a:rPr lang="en-US" b="1" dirty="0"/>
              <a:t>Least Privilege</a:t>
            </a:r>
          </a:p>
          <a:p>
            <a:pPr marL="793750" lvl="2" indent="227013">
              <a:lnSpc>
                <a:spcPct val="80000"/>
              </a:lnSpc>
            </a:pPr>
            <a:r>
              <a:rPr lang="en-US" sz="2000" dirty="0"/>
              <a:t>Right-size the roles</a:t>
            </a:r>
          </a:p>
          <a:p>
            <a:pPr marL="793750" lvl="2" indent="227013">
              <a:lnSpc>
                <a:spcPct val="80000"/>
              </a:lnSpc>
            </a:pPr>
            <a:r>
              <a:rPr lang="en-US" sz="2000" dirty="0"/>
              <a:t>Don’t activate all roles all the time</a:t>
            </a:r>
          </a:p>
          <a:p>
            <a:pPr marL="793750" lvl="2" indent="227013">
              <a:lnSpc>
                <a:spcPct val="80000"/>
              </a:lnSpc>
            </a:pPr>
            <a:r>
              <a:rPr lang="en-US" sz="2000" dirty="0"/>
              <a:t>Limit roles of a user</a:t>
            </a:r>
          </a:p>
          <a:p>
            <a:pPr marL="793750" lvl="2" indent="227013">
              <a:lnSpc>
                <a:spcPct val="80000"/>
              </a:lnSpc>
            </a:pPr>
            <a:r>
              <a:rPr lang="en-US" sz="2000" dirty="0"/>
              <a:t>Limit users in a role</a:t>
            </a:r>
          </a:p>
          <a:p>
            <a:pPr marL="495300" lvl="1" indent="-381000">
              <a:lnSpc>
                <a:spcPct val="80000"/>
              </a:lnSpc>
            </a:pPr>
            <a:r>
              <a:rPr lang="en-US" b="1" dirty="0"/>
              <a:t>Separation of Duty</a:t>
            </a:r>
          </a:p>
          <a:p>
            <a:pPr marL="793750" lvl="2" indent="227013">
              <a:lnSpc>
                <a:spcPct val="80000"/>
              </a:lnSpc>
            </a:pPr>
            <a:r>
              <a:rPr lang="en-US" sz="2000" dirty="0"/>
              <a:t>Static separation: purchasing manager vs accounts payable manager</a:t>
            </a:r>
          </a:p>
          <a:p>
            <a:pPr marL="793750" lvl="2" indent="227013">
              <a:lnSpc>
                <a:spcPct val="80000"/>
              </a:lnSpc>
            </a:pPr>
            <a:r>
              <a:rPr lang="en-US" sz="2000" dirty="0"/>
              <a:t>Dynamic separation: cash-register clerk versus cash-register manager</a:t>
            </a:r>
            <a:endParaRPr lang="en-US" dirty="0"/>
          </a:p>
          <a:p>
            <a:pPr>
              <a:buFont typeface="Wingdings" pitchFamily="2" charset="2"/>
              <a:buNone/>
            </a:pPr>
            <a:endParaRPr lang="en-US" sz="2400" dirty="0"/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503238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25835B1C-BA25-4B39-92E1-F97C9008D164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6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6" name="TextBox 41"/>
          <p:cNvSpPr txBox="1">
            <a:spLocks noChangeArrowheads="1"/>
          </p:cNvSpPr>
          <p:nvPr/>
        </p:nvSpPr>
        <p:spPr bwMode="auto">
          <a:xfrm>
            <a:off x="2525714" y="6904041"/>
            <a:ext cx="4734613" cy="341116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91423" tIns="45711" rIns="91423" bIns="45711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</p:spTree>
    <p:extLst>
      <p:ext uri="{BB962C8B-B14F-4D97-AF65-F5344CB8AC3E}">
        <p14:creationId xmlns:p14="http://schemas.microsoft.com/office/powerpoint/2010/main" val="17803405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800350" y="0"/>
            <a:ext cx="4537075" cy="579438"/>
          </a:xfrm>
          <a:noFill/>
        </p:spPr>
        <p:txBody>
          <a:bodyPr lIns="99745" tIns="48997" rIns="99745" bIns="48997" anchor="b"/>
          <a:lstStyle/>
          <a:p>
            <a:pPr algn="ctr"/>
            <a:r>
              <a:rPr lang="en-US" sz="2800" dirty="0"/>
              <a:t>RBAC96 Model Family</a:t>
            </a:r>
          </a:p>
        </p:txBody>
      </p:sp>
      <p:sp>
        <p:nvSpPr>
          <p:cNvPr id="55326" name="Date Placeholder 3"/>
          <p:cNvSpPr txBox="1">
            <a:spLocks noGrp="1"/>
          </p:cNvSpPr>
          <p:nvPr/>
        </p:nvSpPr>
        <p:spPr bwMode="auto">
          <a:xfrm>
            <a:off x="503238" y="6886575"/>
            <a:ext cx="2346325" cy="519113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tstream Charter" pitchFamily="16" charset="0"/>
                <a:ea typeface="ＭＳ Ｐゴシック" pitchFamily="34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itstream Charter" pitchFamily="16" charset="0"/>
              <a:ea typeface="ＭＳ Ｐゴシック" pitchFamily="34" charset="-128"/>
              <a:cs typeface="+mn-cs"/>
            </a:endParaRPr>
          </a:p>
        </p:txBody>
      </p:sp>
      <p:sp>
        <p:nvSpPr>
          <p:cNvPr id="55327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3B1454FD-053B-4FE5-AC77-29C2795DBB75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tstream Charter" pitchFamily="16" charset="0"/>
                <a:ea typeface="ＭＳ Ｐゴシック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7</a:t>
            </a:fld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itstream Charter" pitchFamily="16" charset="0"/>
              <a:ea typeface="ＭＳ Ｐゴシック" pitchFamily="34" charset="-128"/>
              <a:cs typeface="+mn-cs"/>
            </a:endParaRPr>
          </a:p>
        </p:txBody>
      </p:sp>
      <p:sp>
        <p:nvSpPr>
          <p:cNvPr id="37" name="TextBox 41"/>
          <p:cNvSpPr txBox="1">
            <a:spLocks noChangeArrowheads="1"/>
          </p:cNvSpPr>
          <p:nvPr/>
        </p:nvSpPr>
        <p:spPr bwMode="auto">
          <a:xfrm>
            <a:off x="2525714" y="6904041"/>
            <a:ext cx="4734613" cy="341116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91423" tIns="45711" rIns="91423" bIns="45711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38" name="Rectangle 3"/>
          <p:cNvSpPr>
            <a:spLocks noChangeArrowheads="1"/>
          </p:cNvSpPr>
          <p:nvPr/>
        </p:nvSpPr>
        <p:spPr bwMode="auto">
          <a:xfrm>
            <a:off x="4352180" y="5476996"/>
            <a:ext cx="1650555" cy="597551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99746" tIns="48998" rIns="99746" bIns="48998">
            <a:spAutoFit/>
          </a:bodyPr>
          <a:lstStyle/>
          <a:p>
            <a:pPr marL="0" marR="0" lvl="0" indent="0" algn="ctr" defTabSz="986944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RBAC0</a:t>
            </a:r>
          </a:p>
          <a:p>
            <a:pPr marL="0" marR="0" lvl="0" indent="0" algn="ctr" defTabSz="986944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BASIC RBAC</a:t>
            </a:r>
          </a:p>
        </p:txBody>
      </p:sp>
      <p:sp>
        <p:nvSpPr>
          <p:cNvPr id="39" name="Rectangle 4"/>
          <p:cNvSpPr>
            <a:spLocks noChangeArrowheads="1"/>
          </p:cNvSpPr>
          <p:nvPr/>
        </p:nvSpPr>
        <p:spPr bwMode="auto">
          <a:xfrm>
            <a:off x="3831351" y="1327924"/>
            <a:ext cx="2695713" cy="84685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99746" tIns="48998" rIns="99746" bIns="48998">
            <a:spAutoFit/>
          </a:bodyPr>
          <a:lstStyle/>
          <a:p>
            <a:pPr marL="0" marR="0" lvl="0" indent="0" algn="ctr" defTabSz="986944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RBAC3</a:t>
            </a:r>
          </a:p>
          <a:p>
            <a:pPr marL="0" marR="0" lvl="0" indent="0" algn="ctr" defTabSz="986944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ROLE HIERARCHIES +</a:t>
            </a:r>
          </a:p>
          <a:p>
            <a:pPr marL="0" marR="0" lvl="0" indent="0" algn="ctr" defTabSz="986944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CONSTRAINTS</a:t>
            </a:r>
          </a:p>
        </p:txBody>
      </p:sp>
      <p:grpSp>
        <p:nvGrpSpPr>
          <p:cNvPr id="40" name="Group 5"/>
          <p:cNvGrpSpPr>
            <a:grpSpLocks/>
          </p:cNvGrpSpPr>
          <p:nvPr/>
        </p:nvGrpSpPr>
        <p:grpSpPr bwMode="auto">
          <a:xfrm>
            <a:off x="1442245" y="3315834"/>
            <a:ext cx="7458181" cy="846963"/>
            <a:chOff x="745" y="2304"/>
            <a:chExt cx="4262" cy="484"/>
          </a:xfrm>
        </p:grpSpPr>
        <p:sp>
          <p:nvSpPr>
            <p:cNvPr id="41" name="Rectangle 6"/>
            <p:cNvSpPr>
              <a:spLocks noChangeArrowheads="1"/>
            </p:cNvSpPr>
            <p:nvPr/>
          </p:nvSpPr>
          <p:spPr bwMode="auto">
            <a:xfrm>
              <a:off x="745" y="2304"/>
              <a:ext cx="1024" cy="484"/>
            </a:xfrm>
            <a:prstGeom prst="rect">
              <a:avLst/>
            </a:prstGeom>
            <a:noFill/>
            <a:ln w="50800">
              <a:noFill/>
              <a:miter lim="800000"/>
              <a:headEnd/>
              <a:tailEnd/>
            </a:ln>
            <a:effectLst/>
          </p:spPr>
          <p:txBody>
            <a:bodyPr wrap="none" lIns="99746" tIns="48998" rIns="99746" bIns="48998">
              <a:spAutoFit/>
            </a:bodyPr>
            <a:lstStyle/>
            <a:p>
              <a:pPr marL="0" marR="0" lvl="0" indent="0" algn="ctr" defTabSz="986944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RBAC1</a:t>
              </a:r>
            </a:p>
            <a:p>
              <a:pPr marL="0" marR="0" lvl="0" indent="0" algn="ctr" defTabSz="986944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ROLE</a:t>
              </a:r>
            </a:p>
            <a:p>
              <a:pPr marL="0" marR="0" lvl="0" indent="0" algn="ctr" defTabSz="986944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HIERARCHIES</a:t>
              </a:r>
            </a:p>
          </p:txBody>
        </p:sp>
        <p:sp>
          <p:nvSpPr>
            <p:cNvPr id="42" name="Rectangle 7"/>
            <p:cNvSpPr>
              <a:spLocks noChangeArrowheads="1"/>
            </p:cNvSpPr>
            <p:nvPr/>
          </p:nvSpPr>
          <p:spPr bwMode="auto">
            <a:xfrm>
              <a:off x="3939" y="2407"/>
              <a:ext cx="1068" cy="341"/>
            </a:xfrm>
            <a:prstGeom prst="rect">
              <a:avLst/>
            </a:prstGeom>
            <a:noFill/>
            <a:ln w="50800">
              <a:noFill/>
              <a:miter lim="800000"/>
              <a:headEnd/>
              <a:tailEnd/>
            </a:ln>
            <a:effectLst/>
          </p:spPr>
          <p:txBody>
            <a:bodyPr wrap="none" lIns="99746" tIns="48998" rIns="99746" bIns="48998">
              <a:spAutoFit/>
            </a:bodyPr>
            <a:lstStyle/>
            <a:p>
              <a:pPr marL="0" marR="0" lvl="0" indent="0" algn="ctr" defTabSz="986944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RBAC2</a:t>
              </a:r>
            </a:p>
            <a:p>
              <a:pPr marL="0" marR="0" lvl="0" indent="0" algn="ctr" defTabSz="986944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CONSTRAINTS</a:t>
              </a:r>
            </a:p>
          </p:txBody>
        </p:sp>
      </p:grpSp>
      <p:sp>
        <p:nvSpPr>
          <p:cNvPr id="43" name="Line 8"/>
          <p:cNvSpPr>
            <a:spLocks noChangeShapeType="1"/>
          </p:cNvSpPr>
          <p:nvPr/>
        </p:nvSpPr>
        <p:spPr bwMode="auto">
          <a:xfrm flipH="1">
            <a:off x="2378454" y="2587869"/>
            <a:ext cx="2827878" cy="447981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44" name="Line 9"/>
          <p:cNvSpPr>
            <a:spLocks noChangeShapeType="1"/>
          </p:cNvSpPr>
          <p:nvPr/>
        </p:nvSpPr>
        <p:spPr bwMode="auto">
          <a:xfrm>
            <a:off x="5206332" y="2587869"/>
            <a:ext cx="2631887" cy="447981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45" name="Line 10"/>
          <p:cNvSpPr>
            <a:spLocks noChangeShapeType="1"/>
          </p:cNvSpPr>
          <p:nvPr/>
        </p:nvSpPr>
        <p:spPr bwMode="auto">
          <a:xfrm flipH="1" flipV="1">
            <a:off x="2294457" y="4463789"/>
            <a:ext cx="2911875" cy="895961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46" name="Line 11"/>
          <p:cNvSpPr>
            <a:spLocks noChangeShapeType="1"/>
          </p:cNvSpPr>
          <p:nvPr/>
        </p:nvSpPr>
        <p:spPr bwMode="auto">
          <a:xfrm flipV="1">
            <a:off x="5206332" y="4295796"/>
            <a:ext cx="2883876" cy="1063954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57805233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800350" y="0"/>
            <a:ext cx="4537075" cy="579438"/>
          </a:xfrm>
          <a:noFill/>
        </p:spPr>
        <p:txBody>
          <a:bodyPr lIns="99745" tIns="48997" rIns="99745" bIns="48997" anchor="b"/>
          <a:lstStyle/>
          <a:p>
            <a:pPr algn="ctr"/>
            <a:r>
              <a:rPr lang="en-US" sz="2400" dirty="0"/>
              <a:t>RBAC96 Model Family: RBAC0</a:t>
            </a:r>
          </a:p>
        </p:txBody>
      </p:sp>
      <p:sp>
        <p:nvSpPr>
          <p:cNvPr id="55299" name="Oval 3"/>
          <p:cNvSpPr>
            <a:spLocks noChangeArrowheads="1"/>
          </p:cNvSpPr>
          <p:nvPr/>
        </p:nvSpPr>
        <p:spPr bwMode="auto">
          <a:xfrm>
            <a:off x="3997325" y="2855913"/>
            <a:ext cx="1935163" cy="1262062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lIns="99745" tIns="48997" rIns="99745" bIns="48997" anchor="ctr"/>
          <a:lstStyle/>
          <a:p>
            <a:pPr marL="0" marR="0" lvl="0" indent="0" algn="ctr" defTabSz="987425" rtl="0" eaLnBrk="0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Arial" charset="0"/>
              </a:rPr>
              <a:t>ROLES</a:t>
            </a:r>
          </a:p>
        </p:txBody>
      </p:sp>
      <p:sp>
        <p:nvSpPr>
          <p:cNvPr id="55300" name="Line 4"/>
          <p:cNvSpPr>
            <a:spLocks noChangeShapeType="1"/>
          </p:cNvSpPr>
          <p:nvPr/>
        </p:nvSpPr>
        <p:spPr bwMode="auto">
          <a:xfrm>
            <a:off x="1931988" y="3443288"/>
            <a:ext cx="2009775" cy="42862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55301" name="Line 5"/>
          <p:cNvSpPr>
            <a:spLocks noChangeShapeType="1"/>
          </p:cNvSpPr>
          <p:nvPr/>
        </p:nvSpPr>
        <p:spPr bwMode="auto">
          <a:xfrm flipH="1">
            <a:off x="5932488" y="3486150"/>
            <a:ext cx="1633537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55302" name="Rectangle 6"/>
          <p:cNvSpPr>
            <a:spLocks noChangeArrowheads="1"/>
          </p:cNvSpPr>
          <p:nvPr/>
        </p:nvSpPr>
        <p:spPr bwMode="auto">
          <a:xfrm>
            <a:off x="1616075" y="1882775"/>
            <a:ext cx="2438400" cy="822325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99745" tIns="48997" rIns="99745" bIns="48997">
            <a:spAutoFit/>
          </a:bodyPr>
          <a:lstStyle/>
          <a:p>
            <a:pPr marL="0" marR="0" lvl="0" indent="0" algn="ctr" defTabSz="987425" rtl="0" eaLnBrk="0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Arial" charset="0"/>
              </a:rPr>
              <a:t>USER-ROLE</a:t>
            </a:r>
          </a:p>
          <a:p>
            <a:pPr marL="0" marR="0" lvl="0" indent="0" algn="ctr" defTabSz="987425" rtl="0" eaLnBrk="0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Arial" charset="0"/>
              </a:rPr>
              <a:t>ASSIGNMENT</a:t>
            </a:r>
          </a:p>
        </p:txBody>
      </p:sp>
      <p:sp>
        <p:nvSpPr>
          <p:cNvPr id="55303" name="Rectangle 7"/>
          <p:cNvSpPr>
            <a:spLocks noChangeArrowheads="1"/>
          </p:cNvSpPr>
          <p:nvPr/>
        </p:nvSpPr>
        <p:spPr bwMode="auto">
          <a:xfrm>
            <a:off x="5776913" y="1882775"/>
            <a:ext cx="3576637" cy="822325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99745" tIns="48997" rIns="99745" bIns="48997">
            <a:spAutoFit/>
          </a:bodyPr>
          <a:lstStyle/>
          <a:p>
            <a:pPr marL="0" marR="0" lvl="0" indent="0" algn="ctr" defTabSz="987425" rtl="0" eaLnBrk="0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Arial" charset="0"/>
              </a:rPr>
              <a:t>PERMISSIONS-ROLE</a:t>
            </a:r>
          </a:p>
          <a:p>
            <a:pPr marL="0" marR="0" lvl="0" indent="0" algn="ctr" defTabSz="987425" rtl="0" eaLnBrk="0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Arial" charset="0"/>
              </a:rPr>
              <a:t>ASSIGNMENT</a:t>
            </a:r>
          </a:p>
        </p:txBody>
      </p:sp>
      <p:sp>
        <p:nvSpPr>
          <p:cNvPr id="55304" name="Oval 8"/>
          <p:cNvSpPr>
            <a:spLocks noChangeArrowheads="1"/>
          </p:cNvSpPr>
          <p:nvPr/>
        </p:nvSpPr>
        <p:spPr bwMode="auto">
          <a:xfrm>
            <a:off x="0" y="2887663"/>
            <a:ext cx="1933575" cy="1262062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lIns="99745" tIns="48997" rIns="99745" bIns="48997" anchor="ctr"/>
          <a:lstStyle/>
          <a:p>
            <a:pPr marL="0" marR="0" lvl="0" indent="0" algn="ctr" defTabSz="987425" rtl="0" eaLnBrk="0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Arial" charset="0"/>
              </a:rPr>
              <a:t>USERS</a:t>
            </a:r>
          </a:p>
        </p:txBody>
      </p:sp>
      <p:sp>
        <p:nvSpPr>
          <p:cNvPr id="55305" name="Oval 9"/>
          <p:cNvSpPr>
            <a:spLocks noChangeArrowheads="1"/>
          </p:cNvSpPr>
          <p:nvPr/>
        </p:nvSpPr>
        <p:spPr bwMode="auto">
          <a:xfrm>
            <a:off x="7648575" y="2855913"/>
            <a:ext cx="2432050" cy="1262062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lIns="99745" tIns="48997" rIns="99745" bIns="48997" anchor="ctr"/>
          <a:lstStyle/>
          <a:p>
            <a:pPr marL="0" marR="0" lvl="0" indent="0" algn="ctr" defTabSz="987425" rtl="0" eaLnBrk="0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Arial" charset="0"/>
              </a:rPr>
              <a:t>PERMISSIONS</a:t>
            </a:r>
          </a:p>
        </p:txBody>
      </p:sp>
      <p:sp>
        <p:nvSpPr>
          <p:cNvPr id="55306" name="Line 10"/>
          <p:cNvSpPr>
            <a:spLocks noChangeShapeType="1"/>
          </p:cNvSpPr>
          <p:nvPr/>
        </p:nvSpPr>
        <p:spPr bwMode="auto">
          <a:xfrm flipH="1">
            <a:off x="6265863" y="3486150"/>
            <a:ext cx="966787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55307" name="Line 11"/>
          <p:cNvSpPr>
            <a:spLocks noChangeShapeType="1"/>
          </p:cNvSpPr>
          <p:nvPr/>
        </p:nvSpPr>
        <p:spPr bwMode="auto">
          <a:xfrm>
            <a:off x="2268538" y="3443288"/>
            <a:ext cx="1341437" cy="42862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55308" name="Oval 12"/>
          <p:cNvSpPr>
            <a:spLocks noChangeArrowheads="1"/>
          </p:cNvSpPr>
          <p:nvPr/>
        </p:nvSpPr>
        <p:spPr bwMode="auto">
          <a:xfrm>
            <a:off x="2798763" y="4584700"/>
            <a:ext cx="606425" cy="1919288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lIns="100794" tIns="50397" rIns="100794" bIns="50397" anchor="ctr"/>
          <a:lstStyle/>
          <a:p>
            <a:pPr marL="0" marR="0" lvl="0" indent="0" algn="l" defTabSz="10080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" pitchFamily="18" charset="0"/>
              <a:ea typeface="ＭＳ Ｐゴシック" pitchFamily="34" charset="-128"/>
              <a:cs typeface="Arial" charset="0"/>
            </a:endParaRPr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2743200" y="4830763"/>
            <a:ext cx="703263" cy="1427162"/>
            <a:chOff x="1515" y="3164"/>
            <a:chExt cx="402" cy="815"/>
          </a:xfrm>
        </p:grpSpPr>
        <p:sp>
          <p:nvSpPr>
            <p:cNvPr id="55328" name="Oval 14"/>
            <p:cNvSpPr>
              <a:spLocks noChangeArrowheads="1"/>
            </p:cNvSpPr>
            <p:nvPr/>
          </p:nvSpPr>
          <p:spPr bwMode="auto">
            <a:xfrm>
              <a:off x="1665" y="3164"/>
              <a:ext cx="111" cy="109"/>
            </a:xfrm>
            <a:prstGeom prst="ellipse">
              <a:avLst/>
            </a:prstGeom>
            <a:solidFill>
              <a:schemeClr val="accent1"/>
            </a:solidFill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100794" tIns="50397" rIns="100794" bIns="50397" anchor="ctr"/>
            <a:lstStyle/>
            <a:p>
              <a:pPr marL="0" marR="0" lvl="0" indent="0" algn="l" defTabSz="10080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" pitchFamily="18" charset="0"/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55329" name="Oval 15"/>
            <p:cNvSpPr>
              <a:spLocks noChangeArrowheads="1"/>
            </p:cNvSpPr>
            <p:nvPr/>
          </p:nvSpPr>
          <p:spPr bwMode="auto">
            <a:xfrm>
              <a:off x="1665" y="3399"/>
              <a:ext cx="111" cy="109"/>
            </a:xfrm>
            <a:prstGeom prst="ellipse">
              <a:avLst/>
            </a:prstGeom>
            <a:solidFill>
              <a:schemeClr val="accent1"/>
            </a:solidFill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100794" tIns="50397" rIns="100794" bIns="50397" anchor="ctr"/>
            <a:lstStyle/>
            <a:p>
              <a:pPr marL="0" marR="0" lvl="0" indent="0" algn="l" defTabSz="10080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" pitchFamily="18" charset="0"/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55330" name="Oval 16"/>
            <p:cNvSpPr>
              <a:spLocks noChangeArrowheads="1"/>
            </p:cNvSpPr>
            <p:nvPr/>
          </p:nvSpPr>
          <p:spPr bwMode="auto">
            <a:xfrm>
              <a:off x="1665" y="3870"/>
              <a:ext cx="111" cy="109"/>
            </a:xfrm>
            <a:prstGeom prst="ellipse">
              <a:avLst/>
            </a:prstGeom>
            <a:solidFill>
              <a:schemeClr val="accent1"/>
            </a:solidFill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100794" tIns="50397" rIns="100794" bIns="50397" anchor="ctr"/>
            <a:lstStyle/>
            <a:p>
              <a:pPr marL="0" marR="0" lvl="0" indent="0" algn="l" defTabSz="10080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" pitchFamily="18" charset="0"/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55331" name="Rectangle 17"/>
            <p:cNvSpPr>
              <a:spLocks noChangeArrowheads="1"/>
            </p:cNvSpPr>
            <p:nvPr/>
          </p:nvSpPr>
          <p:spPr bwMode="auto">
            <a:xfrm>
              <a:off x="1515" y="3401"/>
              <a:ext cx="402" cy="428"/>
            </a:xfrm>
            <a:prstGeom prst="rect">
              <a:avLst/>
            </a:prstGeom>
            <a:noFill/>
            <a:ln w="50800">
              <a:noFill/>
              <a:miter lim="800000"/>
              <a:headEnd/>
              <a:tailEnd/>
            </a:ln>
          </p:spPr>
          <p:txBody>
            <a:bodyPr wrap="none" lIns="99745" tIns="48997" rIns="99745" bIns="48997">
              <a:spAutoFit/>
            </a:bodyPr>
            <a:lstStyle/>
            <a:p>
              <a:pPr marL="0" marR="0" lvl="0" indent="0" algn="l" defTabSz="987425" rtl="0" eaLnBrk="0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7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Arial" charset="0"/>
                </a:rPr>
                <a:t>...</a:t>
              </a:r>
            </a:p>
          </p:txBody>
        </p:sp>
      </p:grpSp>
      <p:sp>
        <p:nvSpPr>
          <p:cNvPr id="55310" name="Line 18"/>
          <p:cNvSpPr>
            <a:spLocks noChangeShapeType="1"/>
          </p:cNvSpPr>
          <p:nvPr/>
        </p:nvSpPr>
        <p:spPr bwMode="auto">
          <a:xfrm flipH="1" flipV="1">
            <a:off x="1370013" y="4117975"/>
            <a:ext cx="1654175" cy="1173163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55311" name="Line 19"/>
          <p:cNvSpPr>
            <a:spLocks noChangeShapeType="1"/>
          </p:cNvSpPr>
          <p:nvPr/>
        </p:nvSpPr>
        <p:spPr bwMode="auto">
          <a:xfrm flipV="1">
            <a:off x="3192463" y="4035425"/>
            <a:ext cx="1330325" cy="1255713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55312" name="Line 20"/>
          <p:cNvSpPr>
            <a:spLocks noChangeShapeType="1"/>
          </p:cNvSpPr>
          <p:nvPr/>
        </p:nvSpPr>
        <p:spPr bwMode="auto">
          <a:xfrm flipV="1">
            <a:off x="3529013" y="4281488"/>
            <a:ext cx="744537" cy="674687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55313" name="Rectangle 21"/>
          <p:cNvSpPr>
            <a:spLocks noChangeArrowheads="1"/>
          </p:cNvSpPr>
          <p:nvPr/>
        </p:nvSpPr>
        <p:spPr bwMode="auto">
          <a:xfrm>
            <a:off x="3656013" y="5462588"/>
            <a:ext cx="1916112" cy="460375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99745" tIns="48997" rIns="99745" bIns="48997">
            <a:spAutoFit/>
          </a:bodyPr>
          <a:lstStyle/>
          <a:p>
            <a:pPr marL="0" marR="0" lvl="0" indent="0" algn="l" defTabSz="987425" rtl="0" eaLnBrk="0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Arial" charset="0"/>
              </a:rPr>
              <a:t>SESSIONS</a:t>
            </a:r>
          </a:p>
        </p:txBody>
      </p:sp>
      <p:sp>
        <p:nvSpPr>
          <p:cNvPr id="55326" name="Date Placeholder 3"/>
          <p:cNvSpPr txBox="1">
            <a:spLocks noGrp="1"/>
          </p:cNvSpPr>
          <p:nvPr/>
        </p:nvSpPr>
        <p:spPr bwMode="auto">
          <a:xfrm>
            <a:off x="503238" y="6886575"/>
            <a:ext cx="2346325" cy="519113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tstream Charter" pitchFamily="16" charset="0"/>
                <a:ea typeface="ＭＳ Ｐゴシック" pitchFamily="34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itstream Charter" pitchFamily="16" charset="0"/>
              <a:ea typeface="ＭＳ Ｐゴシック" pitchFamily="34" charset="-128"/>
              <a:cs typeface="+mn-cs"/>
            </a:endParaRPr>
          </a:p>
        </p:txBody>
      </p:sp>
      <p:sp>
        <p:nvSpPr>
          <p:cNvPr id="55327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3B1454FD-053B-4FE5-AC77-29C2795DBB75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tstream Charter" pitchFamily="16" charset="0"/>
                <a:ea typeface="ＭＳ Ｐゴシック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8</a:t>
            </a:fld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itstream Charter" pitchFamily="16" charset="0"/>
              <a:ea typeface="ＭＳ Ｐゴシック" pitchFamily="34" charset="-128"/>
              <a:cs typeface="+mn-cs"/>
            </a:endParaRPr>
          </a:p>
        </p:txBody>
      </p:sp>
      <p:sp>
        <p:nvSpPr>
          <p:cNvPr id="37" name="TextBox 41"/>
          <p:cNvSpPr txBox="1">
            <a:spLocks noChangeArrowheads="1"/>
          </p:cNvSpPr>
          <p:nvPr/>
        </p:nvSpPr>
        <p:spPr bwMode="auto">
          <a:xfrm>
            <a:off x="2525714" y="6904041"/>
            <a:ext cx="4734613" cy="341116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91423" tIns="45711" rIns="91423" bIns="45711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itle 1"/>
          <p:cNvSpPr>
            <a:spLocks noGrp="1"/>
          </p:cNvSpPr>
          <p:nvPr>
            <p:ph type="title" idx="4294967295"/>
          </p:nvPr>
        </p:nvSpPr>
        <p:spPr>
          <a:xfrm>
            <a:off x="2533650" y="0"/>
            <a:ext cx="5197475" cy="684213"/>
          </a:xfrm>
        </p:spPr>
        <p:txBody>
          <a:bodyPr/>
          <a:lstStyle/>
          <a:p>
            <a:pPr algn="ctr"/>
            <a:r>
              <a:rPr lang="en-US" sz="2400" dirty="0"/>
              <a:t>ROLES AS POLICY ANCHORS</a:t>
            </a:r>
          </a:p>
        </p:txBody>
      </p:sp>
      <p:sp>
        <p:nvSpPr>
          <p:cNvPr id="66563" name="Content Placeholder 2"/>
          <p:cNvSpPr>
            <a:spLocks noGrp="1"/>
          </p:cNvSpPr>
          <p:nvPr>
            <p:ph idx="4294967295"/>
          </p:nvPr>
        </p:nvSpPr>
        <p:spPr>
          <a:xfrm>
            <a:off x="503238" y="1352550"/>
            <a:ext cx="9261475" cy="5403850"/>
          </a:xfrm>
        </p:spPr>
        <p:txBody>
          <a:bodyPr/>
          <a:lstStyle/>
          <a:p>
            <a:r>
              <a:rPr lang="en-US" dirty="0"/>
              <a:t>A role brings together</a:t>
            </a:r>
          </a:p>
          <a:p>
            <a:pPr lvl="1"/>
            <a:r>
              <a:rPr lang="en-US" dirty="0"/>
              <a:t>a collection of users and</a:t>
            </a:r>
          </a:p>
          <a:p>
            <a:pPr lvl="1"/>
            <a:r>
              <a:rPr lang="en-US" dirty="0"/>
              <a:t>a collection of permissions</a:t>
            </a:r>
          </a:p>
          <a:p>
            <a:r>
              <a:rPr lang="en-US" dirty="0"/>
              <a:t>These collections will vary over time</a:t>
            </a:r>
          </a:p>
          <a:p>
            <a:pPr lvl="1"/>
            <a:r>
              <a:rPr lang="en-US" dirty="0"/>
              <a:t>A role has significance and meaning beyond the particular users and permissions brought together at any moment</a:t>
            </a:r>
          </a:p>
          <a:p>
            <a:pPr marL="576262" lvl="1" indent="0">
              <a:buNone/>
            </a:pPr>
            <a:endParaRPr lang="en-US" dirty="0"/>
          </a:p>
          <a:p>
            <a:r>
              <a:rPr lang="en-US" dirty="0"/>
              <a:t>Roles versus Operating System (OS) groups</a:t>
            </a:r>
          </a:p>
          <a:p>
            <a:pPr lvl="1"/>
            <a:r>
              <a:rPr lang="en-US" sz="2000" dirty="0"/>
              <a:t>Most OS’s support groups as ACL entries</a:t>
            </a:r>
          </a:p>
          <a:p>
            <a:pPr lvl="1"/>
            <a:r>
              <a:rPr lang="en-US" sz="2000" dirty="0"/>
              <a:t>An OS group is a collection of users</a:t>
            </a:r>
          </a:p>
          <a:p>
            <a:pPr lvl="1"/>
            <a:r>
              <a:rPr lang="en-US" sz="2000" dirty="0"/>
              <a:t>Selective activation typically not supported</a:t>
            </a:r>
            <a:endParaRPr lang="en-US" dirty="0"/>
          </a:p>
          <a:p>
            <a:endParaRPr lang="en-US" sz="2400" dirty="0"/>
          </a:p>
          <a:p>
            <a:pPr>
              <a:buFont typeface="Wingdings" pitchFamily="2" charset="2"/>
              <a:buNone/>
            </a:pPr>
            <a:endParaRPr lang="en-US" sz="2400" dirty="0"/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503238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25835B1C-BA25-4B39-92E1-F97C9008D164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9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6" name="TextBox 41"/>
          <p:cNvSpPr txBox="1">
            <a:spLocks noChangeArrowheads="1"/>
          </p:cNvSpPr>
          <p:nvPr/>
        </p:nvSpPr>
        <p:spPr bwMode="auto">
          <a:xfrm>
            <a:off x="2525714" y="6904041"/>
            <a:ext cx="4734613" cy="341116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91423" tIns="45711" rIns="91423" bIns="45711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</p:spTree>
    <p:extLst>
      <p:ext uri="{BB962C8B-B14F-4D97-AF65-F5344CB8AC3E}">
        <p14:creationId xmlns:p14="http://schemas.microsoft.com/office/powerpoint/2010/main" val="1537752180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ICS-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 2018.03.06" id="{5733BD8E-F99F-4212-A1AD-F4FC5E1A7E9E}" vid="{A7AF9A3A-02CA-46E0-AD92-27A1093FEDAF}"/>
    </a:ext>
  </a:extLst>
</a:theme>
</file>

<file path=ppt/theme/theme6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Default Desig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11049</TotalTime>
  <Words>1286</Words>
  <Application>Microsoft Office PowerPoint</Application>
  <PresentationFormat>Custom</PresentationFormat>
  <Paragraphs>376</Paragraphs>
  <Slides>22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22</vt:i4>
      </vt:variant>
    </vt:vector>
  </HeadingPairs>
  <TitlesOfParts>
    <vt:vector size="38" baseType="lpstr">
      <vt:lpstr>ＭＳ Ｐゴシック</vt:lpstr>
      <vt:lpstr>Arial</vt:lpstr>
      <vt:lpstr>Bitstream Charter</vt:lpstr>
      <vt:lpstr>Calibri</vt:lpstr>
      <vt:lpstr>Calibri Light</vt:lpstr>
      <vt:lpstr>Courier New</vt:lpstr>
      <vt:lpstr>Symbol</vt:lpstr>
      <vt:lpstr>Times</vt:lpstr>
      <vt:lpstr>Times New Roman</vt:lpstr>
      <vt:lpstr>Wingdings</vt:lpstr>
      <vt:lpstr>1_Custom Design</vt:lpstr>
      <vt:lpstr>2_Custom Design</vt:lpstr>
      <vt:lpstr>3_Custom Design</vt:lpstr>
      <vt:lpstr>Custom Design</vt:lpstr>
      <vt:lpstr>ICS-Theme</vt:lpstr>
      <vt:lpstr>3_Default Design</vt:lpstr>
      <vt:lpstr>Module 4.1  Role-Based Access Control (RBAC) </vt:lpstr>
      <vt:lpstr>Access Control Models</vt:lpstr>
      <vt:lpstr>PowerPoint Presentation</vt:lpstr>
      <vt:lpstr>Role-Based Access Control (RBAC)</vt:lpstr>
      <vt:lpstr>PowerPoint Presentation</vt:lpstr>
      <vt:lpstr>Founding Principles of RBAC96</vt:lpstr>
      <vt:lpstr>RBAC96 Model Family</vt:lpstr>
      <vt:lpstr>RBAC96 Model Family: RBAC0</vt:lpstr>
      <vt:lpstr>ROLES AS POLICY ANCHORS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SEPARATION OF DUTY (SOD)</vt:lpstr>
      <vt:lpstr>CARDINALITY CONSTRAINTS</vt:lpstr>
      <vt:lpstr>RBAC96 Model Family</vt:lpstr>
      <vt:lpstr>PowerPoint Presentation</vt:lpstr>
      <vt:lpstr>RBAC Administration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Having Fun</dc:creator>
  <cp:lastModifiedBy>Ravi Sandhu</cp:lastModifiedBy>
  <cp:revision>1185</cp:revision>
  <cp:lastPrinted>2021-03-23T20:54:46Z</cp:lastPrinted>
  <dcterms:created xsi:type="dcterms:W3CDTF">2010-02-19T20:53:39Z</dcterms:created>
  <dcterms:modified xsi:type="dcterms:W3CDTF">2021-03-29T19:47:13Z</dcterms:modified>
</cp:coreProperties>
</file>