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25"/>
  </p:notesMasterIdLst>
  <p:handoutMasterIdLst>
    <p:handoutMasterId r:id="rId26"/>
  </p:handoutMasterIdLst>
  <p:sldIdLst>
    <p:sldId id="256" r:id="rId7"/>
    <p:sldId id="275" r:id="rId8"/>
    <p:sldId id="397" r:id="rId9"/>
    <p:sldId id="398" r:id="rId10"/>
    <p:sldId id="557" r:id="rId11"/>
    <p:sldId id="285" r:id="rId12"/>
    <p:sldId id="395" r:id="rId13"/>
    <p:sldId id="544" r:id="rId14"/>
    <p:sldId id="545" r:id="rId15"/>
    <p:sldId id="546" r:id="rId16"/>
    <p:sldId id="547" r:id="rId17"/>
    <p:sldId id="548" r:id="rId18"/>
    <p:sldId id="549" r:id="rId19"/>
    <p:sldId id="555" r:id="rId20"/>
    <p:sldId id="556" r:id="rId21"/>
    <p:sldId id="558" r:id="rId22"/>
    <p:sldId id="393" r:id="rId23"/>
    <p:sldId id="326" r:id="rId24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1818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10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11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12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964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853" algn="l"/>
                <a:tab pos="1321361" algn="l"/>
                <a:tab pos="1982807" algn="l"/>
                <a:tab pos="2645783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964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853" algn="l"/>
                  <a:tab pos="1321361" algn="l"/>
                  <a:tab pos="1982807" algn="l"/>
                  <a:tab pos="2645783" algn="l"/>
                </a:tabLst>
                <a:defRPr/>
              </a:pPr>
              <a:t>13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1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abac</a:t>
            </a:r>
            <a:r>
              <a:rPr lang="en-US" dirty="0"/>
              <a:t>-alpha  </a:t>
            </a:r>
          </a:p>
          <a:p>
            <a:r>
              <a:rPr lang="en-US" dirty="0"/>
              <a:t>Then for</a:t>
            </a:r>
            <a:r>
              <a:rPr lang="en-US" baseline="0" dirty="0"/>
              <a:t> each type of extension, highlight the extensions to ABAC</a:t>
            </a:r>
          </a:p>
          <a:p>
            <a:r>
              <a:rPr lang="en-US" baseline="0" dirty="0"/>
              <a:t>23 and 24 integrated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972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abac</a:t>
            </a:r>
            <a:r>
              <a:rPr lang="en-US" dirty="0"/>
              <a:t>-alpha  </a:t>
            </a:r>
          </a:p>
          <a:p>
            <a:r>
              <a:rPr lang="en-US" dirty="0"/>
              <a:t>Then for</a:t>
            </a:r>
            <a:r>
              <a:rPr lang="en-US" baseline="0" dirty="0"/>
              <a:t> each type of extension, highlight the extensions to ABAC</a:t>
            </a:r>
          </a:p>
          <a:p>
            <a:r>
              <a:rPr lang="en-US" baseline="0" dirty="0"/>
              <a:t>23 and 24 integrated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1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3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69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4.2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Attribute-Based Access Control</a:t>
            </a:r>
            <a:br>
              <a:rPr lang="en-US" sz="2646" b="1" dirty="0">
                <a:solidFill>
                  <a:prstClr val="black"/>
                </a:solidFill>
              </a:rPr>
            </a:br>
            <a:r>
              <a:rPr lang="en-US" sz="2646" b="1" dirty="0">
                <a:solidFill>
                  <a:prstClr val="black"/>
                </a:solidFill>
              </a:rPr>
              <a:t>(ABAC)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606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8D0AB2-0A69-4A41-B372-672C2C031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8"/>
    </mc:Choice>
    <mc:Fallback xmlns="">
      <p:transition spd="slow" advTm="1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10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908422" y="1595647"/>
            <a:ext cx="4009736" cy="3275721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399" tIns="67199" rIns="134399" bIns="671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432" y="1158874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 (Identity)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7441" y="5011697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6665" y="5018021"/>
            <a:ext cx="2678700" cy="689708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lvl="0" algn="ctr" defTabSz="671993" hangingPunct="0">
              <a:buClr>
                <a:srgbClr val="000000"/>
              </a:buClr>
              <a:buSzPct val="45000"/>
              <a:defRPr/>
            </a:pPr>
            <a:r>
              <a:rPr lang="en-US" dirty="0">
                <a:solidFill>
                  <a:srgbClr val="000000"/>
                </a:solidFill>
              </a:rPr>
              <a:t>Public-key Certificate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+ </a:t>
            </a:r>
          </a:p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Secured secrets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3255" y="2028053"/>
            <a:ext cx="2605578" cy="1200310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X.509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Identity Certificates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2055" y="2024037"/>
            <a:ext cx="2605578" cy="1569642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X.509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350" y="5906357"/>
            <a:ext cx="3620283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Post Internet, late 1990s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4F0E80-30F0-4476-AA0A-C908A304D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92135"/>
      </p:ext>
    </p:extLst>
  </p:cSld>
  <p:clrMapOvr>
    <a:masterClrMapping/>
  </p:clrMapOvr>
  <p:transition spd="med" advTm="14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11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908422" y="1595647"/>
            <a:ext cx="4009736" cy="3275721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399" tIns="67199" rIns="134399" bIns="671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432" y="1158874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 (Identity)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7441" y="5011697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6665" y="5018021"/>
            <a:ext cx="2678700" cy="689708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Public-keys + </a:t>
            </a:r>
          </a:p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Secured secrets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350" y="5906357"/>
            <a:ext cx="3620283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Post Internet, late 1990s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5991" y="5088181"/>
            <a:ext cx="2605578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SPKI Certificates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D7C0C7-7B9F-45E3-B536-FBF54EA51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60032"/>
      </p:ext>
    </p:extLst>
  </p:cSld>
  <p:clrMapOvr>
    <a:masterClrMapping/>
  </p:clrMapOvr>
  <p:transition spd="med" advTm="155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12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908422" y="1595647"/>
            <a:ext cx="4009736" cy="3275721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399" tIns="67199" rIns="134399" bIns="671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432" y="1158874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 (Identity)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7441" y="5011697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6665" y="5018021"/>
            <a:ext cx="2678700" cy="689708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Public-keys + </a:t>
            </a:r>
          </a:p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Secured secrets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350" y="5906357"/>
            <a:ext cx="3938791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Mature Internet, 2000s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5991" y="5088181"/>
            <a:ext cx="2605578" cy="830979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Anonymous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Credentials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2D6EB5-91CE-4BCD-8F33-4E2AAE946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3560"/>
      </p:ext>
    </p:extLst>
  </p:cSld>
  <p:clrMapOvr>
    <a:masterClrMapping/>
  </p:clrMapOvr>
  <p:transition spd="med" advTm="118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90204" y="6886576"/>
            <a:ext cx="2346325" cy="519112"/>
          </a:xfrm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13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56019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22629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926951" y="2041094"/>
            <a:ext cx="1289940" cy="3690207"/>
            <a:chOff x="1311975" y="1687141"/>
            <a:chExt cx="1289940" cy="3690207"/>
          </a:xfrm>
        </p:grpSpPr>
        <p:sp>
          <p:nvSpPr>
            <p:cNvPr id="14" name="TextBox 13"/>
            <p:cNvSpPr txBox="1"/>
            <p:nvPr/>
          </p:nvSpPr>
          <p:spPr>
            <a:xfrm>
              <a:off x="1332055" y="1687141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Action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8039" y="2332853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User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24023" y="2978565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Subject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0007" y="3624277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Object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5991" y="4269989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Context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1975" y="4915701"/>
              <a:ext cx="1269860" cy="461647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lIns="91423" tIns="45711" rIns="91423" bIns="45711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F49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Policy</a:t>
              </a: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970394" y="1913018"/>
            <a:ext cx="2695070" cy="394635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Authorization Decision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0663" y="3655374"/>
            <a:ext cx="1269860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Yes/No</a:t>
            </a:r>
          </a:p>
        </p:txBody>
      </p:sp>
      <p:grpSp>
        <p:nvGrpSpPr>
          <p:cNvPr id="3" name="Group 40"/>
          <p:cNvGrpSpPr/>
          <p:nvPr/>
        </p:nvGrpSpPr>
        <p:grpSpPr>
          <a:xfrm>
            <a:off x="2357345" y="2241837"/>
            <a:ext cx="1616978" cy="3288720"/>
            <a:chOff x="2353416" y="1997242"/>
            <a:chExt cx="1616978" cy="3288720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353416" y="1997242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2353416" y="2654986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353416" y="3312730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2353416" y="3970474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2353416" y="4628218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2353416" y="5285962"/>
              <a:ext cx="161697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0" name="Straight Arrow Connector 39"/>
          <p:cNvCxnSpPr/>
          <p:nvPr/>
        </p:nvCxnSpPr>
        <p:spPr bwMode="auto">
          <a:xfrm>
            <a:off x="6680920" y="3886197"/>
            <a:ext cx="1616978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2429882" y="1256990"/>
            <a:ext cx="1471904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5158" y="6159029"/>
            <a:ext cx="3938791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Mature Internet, 2000s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27190" y="4898861"/>
            <a:ext cx="2622165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XACML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58BB83-9465-4F44-986E-60991F87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2179"/>
      </p:ext>
    </p:extLst>
  </p:cSld>
  <p:clrMapOvr>
    <a:masterClrMapping/>
  </p:clrMapOvr>
  <p:transition spd="med" advTm="180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985052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tabLst>
                <a:tab pos="723831" algn="l"/>
                <a:tab pos="1447662" algn="l"/>
                <a:tab pos="2171494" algn="l"/>
              </a:tabLst>
              <a:defRPr/>
            </a:pPr>
            <a:fld id="{C55B82BF-3B5A-457C-B93A-3BCFAEB56B4A}" type="slidenum">
              <a:rPr lang="en-GB" sz="15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tabLst>
                  <a:tab pos="723831" algn="l"/>
                  <a:tab pos="1447662" algn="l"/>
                  <a:tab pos="2171494" algn="l"/>
                </a:tabLst>
                <a:defRPr/>
              </a:pPr>
              <a:t>14</a:t>
            </a:fld>
            <a:endParaRPr lang="en-GB" sz="15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-28135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ABAC Policy Configuration</a:t>
            </a: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50" y="1096037"/>
            <a:ext cx="6804141" cy="46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17B251-AB3F-4B08-9C65-35ED83665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58"/>
    </mc:Choice>
    <mc:Fallback xmlns="">
      <p:transition spd="slow" advTm="17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985052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tabLst>
                <a:tab pos="723831" algn="l"/>
                <a:tab pos="1447662" algn="l"/>
                <a:tab pos="2171494" algn="l"/>
              </a:tabLst>
              <a:defRPr/>
            </a:pPr>
            <a:fld id="{C55B82BF-3B5A-457C-B93A-3BCFAEB56B4A}" type="slidenum">
              <a:rPr lang="en-GB" sz="15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tabLst>
                  <a:tab pos="723831" algn="l"/>
                  <a:tab pos="1447662" algn="l"/>
                  <a:tab pos="2171494" algn="l"/>
                </a:tabLst>
                <a:defRPr/>
              </a:pPr>
              <a:t>15</a:t>
            </a:fld>
            <a:endParaRPr lang="en-GB" sz="15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-28135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ABAC Policy Configuration</a:t>
            </a: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50" y="1096037"/>
            <a:ext cx="6804141" cy="46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46673" y="5890843"/>
            <a:ext cx="8186569" cy="41548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sz="2100" b="1" dirty="0">
                <a:solidFill>
                  <a:srgbClr val="CC3300"/>
                </a:solidFill>
              </a:rPr>
              <a:t>Can be configured to do many variations of DAC, MAC, RBAC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8284C-BBE2-4D21-AADD-2A393DC27383}"/>
              </a:ext>
            </a:extLst>
          </p:cNvPr>
          <p:cNvSpPr txBox="1"/>
          <p:nvPr/>
        </p:nvSpPr>
        <p:spPr>
          <a:xfrm>
            <a:off x="594724" y="4600405"/>
            <a:ext cx="3211101" cy="369314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Policy Configuration Points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6A716E-5D14-41F8-92EB-53DDEAA43672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V="1">
            <a:off x="2200275" y="3969572"/>
            <a:ext cx="3705673" cy="630833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B1F9C6-A5D6-43A2-B408-B5BAF5E7B616}"/>
              </a:ext>
            </a:extLst>
          </p:cNvPr>
          <p:cNvCxnSpPr>
            <a:cxnSpLocks/>
          </p:cNvCxnSpPr>
          <p:nvPr/>
        </p:nvCxnSpPr>
        <p:spPr bwMode="auto">
          <a:xfrm flipV="1">
            <a:off x="2119221" y="2248349"/>
            <a:ext cx="1413012" cy="237555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3B1088-7975-4A54-AE27-7D5169F998E2}"/>
              </a:ext>
            </a:extLst>
          </p:cNvPr>
          <p:cNvCxnSpPr>
            <a:cxnSpLocks/>
          </p:cNvCxnSpPr>
          <p:nvPr/>
        </p:nvCxnSpPr>
        <p:spPr bwMode="auto">
          <a:xfrm flipV="1">
            <a:off x="2119256" y="2248349"/>
            <a:ext cx="3691579" cy="23520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C0611F-EEE5-4C4A-9FD3-805A88002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8"/>
    </mc:Choice>
    <mc:Fallback xmlns="">
      <p:transition spd="slow" advTm="9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9B2D1D-C168-494F-A0E1-76206466E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8"/>
    </mc:Choice>
    <mc:Fallback xmlns="">
      <p:transition spd="slow" advTm="3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1756444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Encompasses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Relationship-Based Access Control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ReBAC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Usage Control (UCON)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Rule-Based, Policy-Based,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etc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EEF9A2-7D55-4700-943D-7E11A9B20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79"/>
    </mc:Choice>
    <mc:Fallback xmlns="">
      <p:transition spd="slow" advTm="32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2312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defTabSz="503972" eaLnBrk="0" fontAlgn="base">
              <a:spcAft>
                <a:spcPct val="0"/>
              </a:spcAft>
            </a:pPr>
            <a:r>
              <a:rPr lang="en-US" sz="2646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Access Control Convergence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702322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This slide prepared by Smriti Bhatt</a:t>
            </a:r>
          </a:p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88D622-C5ED-4564-8CEA-0DC65B67A5A8}"/>
              </a:ext>
            </a:extLst>
          </p:cNvPr>
          <p:cNvSpPr/>
          <p:nvPr/>
        </p:nvSpPr>
        <p:spPr>
          <a:xfrm>
            <a:off x="2186542" y="1816438"/>
            <a:ext cx="1214654" cy="5611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80B6C5-D8B7-4838-9E9E-B2FA21F36559}"/>
              </a:ext>
            </a:extLst>
          </p:cNvPr>
          <p:cNvSpPr/>
          <p:nvPr/>
        </p:nvSpPr>
        <p:spPr>
          <a:xfrm>
            <a:off x="4237785" y="1842668"/>
            <a:ext cx="1300744" cy="5855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ReBAC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074BCC-410D-47EF-B287-C8CDB410A1E0}"/>
              </a:ext>
            </a:extLst>
          </p:cNvPr>
          <p:cNvSpPr/>
          <p:nvPr/>
        </p:nvSpPr>
        <p:spPr>
          <a:xfrm>
            <a:off x="6318214" y="1837277"/>
            <a:ext cx="1300744" cy="585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RBAC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6C1576-4784-419D-8728-BB016C7F2F2F}"/>
              </a:ext>
            </a:extLst>
          </p:cNvPr>
          <p:cNvSpPr/>
          <p:nvPr/>
        </p:nvSpPr>
        <p:spPr>
          <a:xfrm>
            <a:off x="3223021" y="2343806"/>
            <a:ext cx="1136022" cy="52963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24FBB5-C900-4F3C-8EEE-75346CF9C023}"/>
              </a:ext>
            </a:extLst>
          </p:cNvPr>
          <p:cNvSpPr txBox="1"/>
          <p:nvPr/>
        </p:nvSpPr>
        <p:spPr>
          <a:xfrm>
            <a:off x="7618957" y="2165481"/>
            <a:ext cx="44638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53" name="Rounded Rectangle 8">
            <a:extLst>
              <a:ext uri="{FF2B5EF4-FFF2-40B4-BE49-F238E27FC236}">
                <a16:creationId xmlns:a16="http://schemas.microsoft.com/office/drawing/2014/main" id="{4E964528-78DA-45A8-B7E8-7D66F0A5B566}"/>
              </a:ext>
            </a:extLst>
          </p:cNvPr>
          <p:cNvSpPr/>
          <p:nvPr/>
        </p:nvSpPr>
        <p:spPr>
          <a:xfrm>
            <a:off x="1768294" y="3525644"/>
            <a:ext cx="6364527" cy="7967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8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Convergent Access Control (CAC)</a:t>
            </a:r>
          </a:p>
        </p:txBody>
      </p:sp>
      <p:sp>
        <p:nvSpPr>
          <p:cNvPr id="54" name="Up Arrow 21">
            <a:extLst>
              <a:ext uri="{FF2B5EF4-FFF2-40B4-BE49-F238E27FC236}">
                <a16:creationId xmlns:a16="http://schemas.microsoft.com/office/drawing/2014/main" id="{9CBF56EB-7089-4780-B1E1-7C917BBA772C}"/>
              </a:ext>
            </a:extLst>
          </p:cNvPr>
          <p:cNvSpPr/>
          <p:nvPr/>
        </p:nvSpPr>
        <p:spPr>
          <a:xfrm rot="10800000">
            <a:off x="4445496" y="2997984"/>
            <a:ext cx="885325" cy="507337"/>
          </a:xfrm>
          <a:prstGeom prst="upArrow">
            <a:avLst>
              <a:gd name="adj1" fmla="val 50000"/>
              <a:gd name="adj2" fmla="val 154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D7B397-55C4-4FC6-A284-BDA1106E2D10}"/>
              </a:ext>
            </a:extLst>
          </p:cNvPr>
          <p:cNvCxnSpPr>
            <a:stCxn id="58" idx="6"/>
            <a:endCxn id="57" idx="2"/>
          </p:cNvCxnSpPr>
          <p:nvPr/>
        </p:nvCxnSpPr>
        <p:spPr>
          <a:xfrm>
            <a:off x="4679640" y="5462742"/>
            <a:ext cx="537106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Up-Down Arrow 30">
            <a:extLst>
              <a:ext uri="{FF2B5EF4-FFF2-40B4-BE49-F238E27FC236}">
                <a16:creationId xmlns:a16="http://schemas.microsoft.com/office/drawing/2014/main" id="{C72E42A3-4CF3-44E2-858F-B65F852A3D93}"/>
              </a:ext>
            </a:extLst>
          </p:cNvPr>
          <p:cNvSpPr/>
          <p:nvPr/>
        </p:nvSpPr>
        <p:spPr>
          <a:xfrm>
            <a:off x="4753898" y="4322412"/>
            <a:ext cx="278261" cy="5336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7F4CEF-96E2-470A-8703-11D8122FD2FF}"/>
              </a:ext>
            </a:extLst>
          </p:cNvPr>
          <p:cNvSpPr/>
          <p:nvPr/>
        </p:nvSpPr>
        <p:spPr>
          <a:xfrm>
            <a:off x="5216746" y="4958401"/>
            <a:ext cx="2765092" cy="10086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Control Enforcement Models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EB34A3-D401-4C5E-AFDB-56A0D0574BC6}"/>
              </a:ext>
            </a:extLst>
          </p:cNvPr>
          <p:cNvSpPr/>
          <p:nvPr/>
        </p:nvSpPr>
        <p:spPr>
          <a:xfrm>
            <a:off x="1914548" y="4958400"/>
            <a:ext cx="2765092" cy="10086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Control Policy Models</a:t>
            </a:r>
            <a:endParaRPr lang="en-US" sz="132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A46D18C5-DB97-40F5-912C-7A41F6A291DC}"/>
              </a:ext>
            </a:extLst>
          </p:cNvPr>
          <p:cNvSpPr/>
          <p:nvPr/>
        </p:nvSpPr>
        <p:spPr>
          <a:xfrm>
            <a:off x="1768294" y="4856099"/>
            <a:ext cx="6364527" cy="12132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8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496F20-56B3-47DC-86D9-278F1EA0F736}"/>
              </a:ext>
            </a:extLst>
          </p:cNvPr>
          <p:cNvSpPr/>
          <p:nvPr/>
        </p:nvSpPr>
        <p:spPr>
          <a:xfrm>
            <a:off x="5377707" y="2326380"/>
            <a:ext cx="1168439" cy="53199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</a:t>
            </a:r>
          </a:p>
        </p:txBody>
      </p: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A4FE30EE-772A-4F49-8EC7-01E6F12CCA3D}"/>
              </a:ext>
            </a:extLst>
          </p:cNvPr>
          <p:cNvSpPr/>
          <p:nvPr/>
        </p:nvSpPr>
        <p:spPr>
          <a:xfrm>
            <a:off x="1768294" y="1762397"/>
            <a:ext cx="6364527" cy="12132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8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7E68F-BD4A-4339-A2F3-9979A4309603}"/>
              </a:ext>
            </a:extLst>
          </p:cNvPr>
          <p:cNvSpPr/>
          <p:nvPr/>
        </p:nvSpPr>
        <p:spPr>
          <a:xfrm>
            <a:off x="395312" y="1175949"/>
            <a:ext cx="9567189" cy="5594911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ounded Rectangle 67">
            <a:extLst>
              <a:ext uri="{FF2B5EF4-FFF2-40B4-BE49-F238E27FC236}">
                <a16:creationId xmlns:a16="http://schemas.microsoft.com/office/drawing/2014/main" id="{87BB7FA4-3904-4C5A-AB5D-B4E8CD8DBD8E}"/>
              </a:ext>
            </a:extLst>
          </p:cNvPr>
          <p:cNvSpPr/>
          <p:nvPr/>
        </p:nvSpPr>
        <p:spPr bwMode="auto">
          <a:xfrm>
            <a:off x="8432155" y="5267080"/>
            <a:ext cx="1515266" cy="493170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503972" hangingPunct="0">
              <a:buClr>
                <a:srgbClr val="000000"/>
              </a:buClr>
              <a:buSzPct val="45000"/>
              <a:defRPr/>
            </a:pPr>
            <a:r>
              <a:rPr lang="en-US" sz="1984" b="1" dirty="0">
                <a:solidFill>
                  <a:srgbClr val="F15A22"/>
                </a:solidFill>
                <a:ea typeface="+mn-ea"/>
              </a:rPr>
              <a:t>Application</a:t>
            </a:r>
          </a:p>
          <a:p>
            <a:pPr algn="ctr" defTabSz="503972" hangingPunct="0">
              <a:buClr>
                <a:srgbClr val="000000"/>
              </a:buClr>
              <a:buSzPct val="45000"/>
              <a:defRPr/>
            </a:pPr>
            <a:r>
              <a:rPr lang="en-US" sz="1984" b="1" dirty="0">
                <a:solidFill>
                  <a:srgbClr val="F15A22"/>
                </a:solidFill>
                <a:ea typeface="+mn-ea"/>
              </a:rPr>
              <a:t>Context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545488-2C42-4C90-98F8-0001E4C53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49"/>
    </mc:Choice>
    <mc:Fallback xmlns="">
      <p:transition spd="slow" advTm="16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9A7F0B-0638-4C2C-A0FA-0B188365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21"/>
    </mc:Choice>
    <mc:Fallback xmlns="">
      <p:transition spd="slow" advTm="12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889AAD-7D73-4214-B8CC-FBC40D09E7B7}"/>
              </a:ext>
            </a:extLst>
          </p:cNvPr>
          <p:cNvCxnSpPr/>
          <p:nvPr/>
        </p:nvCxnSpPr>
        <p:spPr>
          <a:xfrm>
            <a:off x="1595120" y="4632960"/>
            <a:ext cx="7630160" cy="0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BF11787-6AB8-44B8-8207-1F21BAAC1C33}"/>
              </a:ext>
            </a:extLst>
          </p:cNvPr>
          <p:cNvSpPr/>
          <p:nvPr/>
        </p:nvSpPr>
        <p:spPr>
          <a:xfrm>
            <a:off x="6721550" y="2913009"/>
            <a:ext cx="3411415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Access decision triple (</a:t>
            </a:r>
            <a:r>
              <a:rPr lang="en-US" sz="1984" b="1" dirty="0" err="1">
                <a:solidFill>
                  <a:schemeClr val="accent1"/>
                </a:solidFill>
                <a:latin typeface="Calibri" panose="020F0502020204030204"/>
                <a:ea typeface="+mn-ea"/>
              </a:rPr>
              <a:t>s,o,r</a:t>
            </a: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Fixed decision rule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A55555-04C1-4CE1-B625-E086A5ACCB07}"/>
              </a:ext>
            </a:extLst>
          </p:cNvPr>
          <p:cNvSpPr/>
          <p:nvPr/>
        </p:nvSpPr>
        <p:spPr>
          <a:xfrm>
            <a:off x="6797038" y="5728572"/>
            <a:ext cx="3260437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Access decision quad (</a:t>
            </a:r>
            <a:r>
              <a:rPr lang="en-US" sz="1984" b="1" dirty="0" err="1">
                <a:solidFill>
                  <a:schemeClr val="accent1"/>
                </a:solidFill>
                <a:latin typeface="Calibri" panose="020F0502020204030204"/>
                <a:ea typeface="+mn-ea"/>
              </a:rPr>
              <a:t>s,o,r,c</a:t>
            </a: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Flexible decision rule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E334FD-04C9-4A93-8476-6EB494838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03"/>
    </mc:Choice>
    <mc:Fallback xmlns="">
      <p:transition spd="slow" advTm="18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ABAC Decision Quad (</a:t>
            </a:r>
            <a:r>
              <a:rPr lang="en-US" sz="3527" b="1" dirty="0" err="1"/>
              <a:t>s,o,r,c</a:t>
            </a:r>
            <a:r>
              <a:rPr lang="en-US" sz="3527" b="1" dirty="0"/>
              <a:t>)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EC3BE2F2-773E-BD43-8094-006C458138BF}"/>
              </a:ext>
            </a:extLst>
          </p:cNvPr>
          <p:cNvSpPr/>
          <p:nvPr/>
        </p:nvSpPr>
        <p:spPr>
          <a:xfrm>
            <a:off x="3746143" y="2737660"/>
            <a:ext cx="2426562" cy="2426562"/>
          </a:xfrm>
          <a:prstGeom prst="diamond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Access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Decision?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Yes/No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1C2C3-C915-AF4B-AB83-EB16596A27EC}"/>
              </a:ext>
            </a:extLst>
          </p:cNvPr>
          <p:cNvSpPr txBox="1"/>
          <p:nvPr/>
        </p:nvSpPr>
        <p:spPr>
          <a:xfrm>
            <a:off x="1745886" y="3747380"/>
            <a:ext cx="1216289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Subject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82DF6-2210-F745-9F50-246299FA8ED3}"/>
              </a:ext>
            </a:extLst>
          </p:cNvPr>
          <p:cNvSpPr txBox="1"/>
          <p:nvPr/>
        </p:nvSpPr>
        <p:spPr>
          <a:xfrm>
            <a:off x="7336214" y="3753600"/>
            <a:ext cx="1137226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Object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1C12B-653D-2841-8B42-97FC3166A29B}"/>
              </a:ext>
            </a:extLst>
          </p:cNvPr>
          <p:cNvSpPr txBox="1"/>
          <p:nvPr/>
        </p:nvSpPr>
        <p:spPr>
          <a:xfrm>
            <a:off x="4256345" y="1212205"/>
            <a:ext cx="142482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Right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B8E224-87FC-1C4F-A17F-3CC437E953C4}"/>
              </a:ext>
            </a:extLst>
          </p:cNvPr>
          <p:cNvSpPr txBox="1"/>
          <p:nvPr/>
        </p:nvSpPr>
        <p:spPr>
          <a:xfrm>
            <a:off x="4237677" y="5987289"/>
            <a:ext cx="142482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Context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75EDC6-6010-BA43-ACBB-F45C17060A13}"/>
              </a:ext>
            </a:extLst>
          </p:cNvPr>
          <p:cNvCxnSpPr>
            <a:endCxn id="3" idx="0"/>
          </p:cNvCxnSpPr>
          <p:nvPr/>
        </p:nvCxnSpPr>
        <p:spPr>
          <a:xfrm flipH="1">
            <a:off x="4959425" y="1917413"/>
            <a:ext cx="9437" cy="820247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5353F0-750D-3C47-8763-3D016C6C9AF0}"/>
              </a:ext>
            </a:extLst>
          </p:cNvPr>
          <p:cNvCxnSpPr>
            <a:cxnSpLocks/>
          </p:cNvCxnSpPr>
          <p:nvPr/>
        </p:nvCxnSpPr>
        <p:spPr>
          <a:xfrm flipH="1">
            <a:off x="6172706" y="3950939"/>
            <a:ext cx="978387" cy="0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F06E0C-E97C-7749-A78C-22BD5CB3C6C1}"/>
              </a:ext>
            </a:extLst>
          </p:cNvPr>
          <p:cNvCxnSpPr>
            <a:cxnSpLocks/>
          </p:cNvCxnSpPr>
          <p:nvPr/>
        </p:nvCxnSpPr>
        <p:spPr>
          <a:xfrm flipH="1" flipV="1">
            <a:off x="4968862" y="5111020"/>
            <a:ext cx="1" cy="804415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D6D51D-F04D-DF44-96D5-74A9212F02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909395" y="3950941"/>
            <a:ext cx="836747" cy="16962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2B8E7F-8225-43E7-9DBA-F85A50554564}"/>
              </a:ext>
            </a:extLst>
          </p:cNvPr>
          <p:cNvSpPr txBox="1"/>
          <p:nvPr/>
        </p:nvSpPr>
        <p:spPr>
          <a:xfrm>
            <a:off x="1113914" y="1369909"/>
            <a:ext cx="2475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Computed based on</a:t>
            </a:r>
          </a:p>
          <a:p>
            <a:r>
              <a:rPr lang="en-US" b="1" dirty="0">
                <a:solidFill>
                  <a:srgbClr val="C00000"/>
                </a:solidFill>
              </a:rPr>
              <a:t>attributes of s, o, r, c</a:t>
            </a:r>
          </a:p>
          <a:p>
            <a:r>
              <a:rPr lang="en-US" b="1" dirty="0">
                <a:solidFill>
                  <a:srgbClr val="C00000"/>
                </a:solidFill>
              </a:rPr>
              <a:t>Via customized rules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5D9339-BAA0-4F04-AC6A-BAA99F434AB0}"/>
              </a:ext>
            </a:extLst>
          </p:cNvPr>
          <p:cNvCxnSpPr>
            <a:cxnSpLocks/>
          </p:cNvCxnSpPr>
          <p:nvPr/>
        </p:nvCxnSpPr>
        <p:spPr>
          <a:xfrm>
            <a:off x="2733040" y="2332024"/>
            <a:ext cx="1423725" cy="928538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965392-69C8-4FCB-9AA2-F10B2365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0"/>
    </mc:Choice>
    <mc:Fallback xmlns="">
      <p:transition spd="slow" advTm="3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Compare DAC, MAC, RBAC triple (</a:t>
            </a:r>
            <a:r>
              <a:rPr lang="en-US" sz="3527" b="1" dirty="0" err="1"/>
              <a:t>s,o,r</a:t>
            </a:r>
            <a:r>
              <a:rPr lang="en-US" sz="3527" b="1" dirty="0"/>
              <a:t>)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EC3BE2F2-773E-BD43-8094-006C458138BF}"/>
              </a:ext>
            </a:extLst>
          </p:cNvPr>
          <p:cNvSpPr/>
          <p:nvPr/>
        </p:nvSpPr>
        <p:spPr>
          <a:xfrm>
            <a:off x="3746143" y="2737660"/>
            <a:ext cx="2426562" cy="2426562"/>
          </a:xfrm>
          <a:prstGeom prst="diamond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Access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Decision?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srgbClr val="C00000"/>
                </a:solidFill>
                <a:latin typeface="Calibri" panose="020F0502020204030204"/>
              </a:rPr>
              <a:t>Yes/No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1C2C3-C915-AF4B-AB83-EB16596A27EC}"/>
              </a:ext>
            </a:extLst>
          </p:cNvPr>
          <p:cNvSpPr txBox="1"/>
          <p:nvPr/>
        </p:nvSpPr>
        <p:spPr>
          <a:xfrm>
            <a:off x="1745886" y="3747380"/>
            <a:ext cx="1216289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Subject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82DF6-2210-F745-9F50-246299FA8ED3}"/>
              </a:ext>
            </a:extLst>
          </p:cNvPr>
          <p:cNvSpPr txBox="1"/>
          <p:nvPr/>
        </p:nvSpPr>
        <p:spPr>
          <a:xfrm>
            <a:off x="7336214" y="3753600"/>
            <a:ext cx="1137226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Object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1C12B-653D-2841-8B42-97FC3166A29B}"/>
              </a:ext>
            </a:extLst>
          </p:cNvPr>
          <p:cNvSpPr txBox="1"/>
          <p:nvPr/>
        </p:nvSpPr>
        <p:spPr>
          <a:xfrm>
            <a:off x="4256345" y="1212205"/>
            <a:ext cx="142482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Right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B8E224-87FC-1C4F-A17F-3CC437E953C4}"/>
              </a:ext>
            </a:extLst>
          </p:cNvPr>
          <p:cNvSpPr txBox="1"/>
          <p:nvPr/>
        </p:nvSpPr>
        <p:spPr>
          <a:xfrm>
            <a:off x="4237677" y="5987289"/>
            <a:ext cx="142482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Context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20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75EDC6-6010-BA43-ACBB-F45C17060A13}"/>
              </a:ext>
            </a:extLst>
          </p:cNvPr>
          <p:cNvCxnSpPr>
            <a:endCxn id="3" idx="0"/>
          </p:cNvCxnSpPr>
          <p:nvPr/>
        </p:nvCxnSpPr>
        <p:spPr>
          <a:xfrm flipH="1">
            <a:off x="4959425" y="1917413"/>
            <a:ext cx="9437" cy="820247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5353F0-750D-3C47-8763-3D016C6C9AF0}"/>
              </a:ext>
            </a:extLst>
          </p:cNvPr>
          <p:cNvCxnSpPr>
            <a:cxnSpLocks/>
          </p:cNvCxnSpPr>
          <p:nvPr/>
        </p:nvCxnSpPr>
        <p:spPr>
          <a:xfrm flipH="1">
            <a:off x="6172706" y="3950939"/>
            <a:ext cx="978387" cy="0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F06E0C-E97C-7749-A78C-22BD5CB3C6C1}"/>
              </a:ext>
            </a:extLst>
          </p:cNvPr>
          <p:cNvCxnSpPr>
            <a:cxnSpLocks/>
          </p:cNvCxnSpPr>
          <p:nvPr/>
        </p:nvCxnSpPr>
        <p:spPr>
          <a:xfrm flipH="1" flipV="1">
            <a:off x="4968862" y="5111020"/>
            <a:ext cx="1" cy="804415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D6D51D-F04D-DF44-96D5-74A9212F02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909395" y="3950941"/>
            <a:ext cx="836747" cy="16962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2B8E7F-8225-43E7-9DBA-F85A50554564}"/>
              </a:ext>
            </a:extLst>
          </p:cNvPr>
          <p:cNvSpPr txBox="1"/>
          <p:nvPr/>
        </p:nvSpPr>
        <p:spPr>
          <a:xfrm>
            <a:off x="366968" y="1317248"/>
            <a:ext cx="3129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Computed via fixed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DAC: s:r ϵ ACL(o)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MAC: BLP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RBAC: s has an active role that authorizes </a:t>
            </a:r>
            <a:r>
              <a:rPr lang="en-US" b="1" dirty="0" err="1">
                <a:solidFill>
                  <a:srgbClr val="C00000"/>
                </a:solidFill>
              </a:rPr>
              <a:t>o,r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5D9339-BAA0-4F04-AC6A-BAA99F434AB0}"/>
              </a:ext>
            </a:extLst>
          </p:cNvPr>
          <p:cNvCxnSpPr>
            <a:cxnSpLocks/>
          </p:cNvCxnSpPr>
          <p:nvPr/>
        </p:nvCxnSpPr>
        <p:spPr>
          <a:xfrm>
            <a:off x="1931908" y="2883393"/>
            <a:ext cx="2193776" cy="416154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23EA65-6D38-48C2-9FD7-6BE07D9F7401}"/>
              </a:ext>
            </a:extLst>
          </p:cNvPr>
          <p:cNvSpPr txBox="1"/>
          <p:nvPr/>
        </p:nvSpPr>
        <p:spPr>
          <a:xfrm>
            <a:off x="4687038" y="591543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FA5B2C-64AF-4A2C-8866-9C879BB6A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9"/>
    </mc:Choice>
    <mc:Fallback xmlns="">
      <p:transition spd="slow" advTm="4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Attribute-Based Access Control (ABAC)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55257" y="896581"/>
            <a:ext cx="9014640" cy="5991742"/>
          </a:xfrm>
          <a:prstGeom prst="rect">
            <a:avLst/>
          </a:prstGeom>
        </p:spPr>
        <p:txBody>
          <a:bodyPr vert="horz" lIns="100796" tIns="50398" rIns="100796" bIns="50398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concept: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Attributes determine everything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No fixed access decision rule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drawback: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Flexibility at the cost of complexity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Sophistication: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Chained attributes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Group attributes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Distributed decision rules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Automation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Adaptation</a:t>
            </a:r>
          </a:p>
          <a:p>
            <a:pPr marL="0" indent="0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endParaRPr lang="en-US" sz="308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§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3798E1-D69E-498F-B1D8-92EEAC037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78"/>
    </mc:Choice>
    <mc:Fallback xmlns="">
      <p:transition spd="slow" advTm="20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</a:t>
            </a:r>
            <a:b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</a:t>
            </a:r>
            <a:b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modify the outcome of some access decision</a:t>
            </a:r>
            <a:b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</a:rPr>
              <a:t>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26A75-55CD-4AA3-8956-0CBB72FA0D28}"/>
              </a:ext>
            </a:extLst>
          </p:cNvPr>
          <p:cNvSpPr/>
          <p:nvPr/>
        </p:nvSpPr>
        <p:spPr>
          <a:xfrm>
            <a:off x="6370544" y="3298532"/>
            <a:ext cx="2895376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DAC, RBAC, ABAC 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0044F-D0E2-4CD4-AD1B-512C0DF34FED}"/>
              </a:ext>
            </a:extLst>
          </p:cNvPr>
          <p:cNvSpPr/>
          <p:nvPr/>
        </p:nvSpPr>
        <p:spPr>
          <a:xfrm>
            <a:off x="6123390" y="1339050"/>
            <a:ext cx="2205820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Our ABAC focus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8D0DE1-3CBB-4907-9739-1078F31EF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7"/>
    </mc:Choice>
    <mc:Fallback xmlns="">
      <p:transition spd="slow" advTm="4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908422" y="1595647"/>
            <a:ext cx="4009736" cy="3275721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399" tIns="67199" rIns="134399" bIns="671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432" y="1158874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 (Identity)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7441" y="5011697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6665" y="5018021"/>
            <a:ext cx="2678700" cy="689708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Public-key Certificate + </a:t>
            </a:r>
          </a:p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Secured secrets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65F1EC-EF41-4CFC-B171-332798193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79"/>
      </p:ext>
    </p:extLst>
  </p:cSld>
  <p:clrMapOvr>
    <a:masterClrMapping/>
  </p:clrMapOvr>
  <p:transition spd="med" advTm="190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68" algn="l"/>
                <a:tab pos="1292335" algn="l"/>
                <a:tab pos="1938502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ABAC is not New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908422" y="1595647"/>
            <a:ext cx="4009736" cy="3275721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4399" tIns="67199" rIns="134399" bIns="671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432" y="1158874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 (Identity)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7441" y="5011697"/>
            <a:ext cx="2678700" cy="412709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6665" y="5018021"/>
            <a:ext cx="2678700" cy="689708"/>
          </a:xfrm>
          <a:prstGeom prst="rect">
            <a:avLst/>
          </a:prstGeom>
        </p:spPr>
        <p:txBody>
          <a:bodyPr wrap="square" lIns="134399" tIns="67199" rIns="134399" bIns="67199">
            <a:spAutoFit/>
          </a:bodyPr>
          <a:lstStyle/>
          <a:p>
            <a:pPr lvl="0" algn="ctr" defTabSz="671993" hangingPunct="0">
              <a:buClr>
                <a:srgbClr val="000000"/>
              </a:buClr>
              <a:buSzPct val="45000"/>
              <a:defRPr/>
            </a:pPr>
            <a:r>
              <a:rPr lang="en-US" dirty="0">
                <a:solidFill>
                  <a:srgbClr val="000000"/>
                </a:solidFill>
              </a:rPr>
              <a:t>Public-key Certificate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+ </a:t>
            </a:r>
          </a:p>
          <a:p>
            <a:pPr marL="0" marR="0" lvl="0" indent="0" algn="ctr" defTabSz="67199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Secured secrets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3255" y="2028053"/>
            <a:ext cx="2605578" cy="1200310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X.509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Identity Certificates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2055" y="2024037"/>
            <a:ext cx="2605578" cy="830979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X.500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Directory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350" y="5906357"/>
            <a:ext cx="3620283" cy="461647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Pre Internet, early 1990s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8ADDE0-9720-4486-A31A-13A662BBD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99606"/>
      </p:ext>
    </p:extLst>
  </p:cSld>
  <p:clrMapOvr>
    <a:masterClrMapping/>
  </p:clrMapOvr>
  <p:transition spd="med" advTm="321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11037</TotalTime>
  <Words>743</Words>
  <Application>Microsoft Office PowerPoint</Application>
  <PresentationFormat>Custom</PresentationFormat>
  <Paragraphs>260</Paragraphs>
  <Slides>18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4.2  Attribute-Based Access Control (ABAC) </vt:lpstr>
      <vt:lpstr>Access Control Models</vt:lpstr>
      <vt:lpstr>Access Control Models</vt:lpstr>
      <vt:lpstr>ABAC Decision Quad (s,o,r,c)</vt:lpstr>
      <vt:lpstr>Compare DAC, MAC, RBAC triple (s,o,r)</vt:lpstr>
      <vt:lpstr>Attribute-Based Access Control (ABAC)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Control Models</vt:lpstr>
      <vt:lpstr>Access Control Models</vt:lpstr>
      <vt:lpstr>Access Control Convergence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1200</cp:revision>
  <cp:lastPrinted>2021-03-22T21:50:25Z</cp:lastPrinted>
  <dcterms:created xsi:type="dcterms:W3CDTF">2010-02-19T20:53:39Z</dcterms:created>
  <dcterms:modified xsi:type="dcterms:W3CDTF">2021-03-30T02:01:51Z</dcterms:modified>
</cp:coreProperties>
</file>