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387" r:id="rId5"/>
    <p:sldMasterId id="2147484400" r:id="rId6"/>
  </p:sldMasterIdLst>
  <p:notesMasterIdLst>
    <p:notesMasterId r:id="rId25"/>
  </p:notesMasterIdLst>
  <p:handoutMasterIdLst>
    <p:handoutMasterId r:id="rId26"/>
  </p:handoutMasterIdLst>
  <p:sldIdLst>
    <p:sldId id="256" r:id="rId7"/>
    <p:sldId id="275" r:id="rId8"/>
    <p:sldId id="397" r:id="rId9"/>
    <p:sldId id="398" r:id="rId10"/>
    <p:sldId id="557" r:id="rId11"/>
    <p:sldId id="285" r:id="rId12"/>
    <p:sldId id="395" r:id="rId13"/>
    <p:sldId id="544" r:id="rId14"/>
    <p:sldId id="545" r:id="rId15"/>
    <p:sldId id="546" r:id="rId16"/>
    <p:sldId id="547" r:id="rId17"/>
    <p:sldId id="548" r:id="rId18"/>
    <p:sldId id="549" r:id="rId19"/>
    <p:sldId id="555" r:id="rId20"/>
    <p:sldId id="556" r:id="rId21"/>
    <p:sldId id="558" r:id="rId22"/>
    <p:sldId id="393" r:id="rId23"/>
    <p:sldId id="326" r:id="rId24"/>
  </p:sldIdLst>
  <p:sldSz cx="10080625" cy="7559675"/>
  <p:notesSz cx="9296400" cy="7010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07" userDrawn="1">
          <p15:clr>
            <a:srgbClr val="A4A3A4"/>
          </p15:clr>
        </p15:guide>
        <p15:guide id="2" pos="258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81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007"/>
        <p:guide pos="25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541" y="0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6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541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7188" y="533400"/>
            <a:ext cx="3500437" cy="262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30048" y="3329013"/>
            <a:ext cx="7436314" cy="3153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4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261504" y="4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659188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261504" y="6659188"/>
            <a:ext cx="4032880" cy="350056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BA11-A19C-3E46-B99A-9DEC51A1FA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9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096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853" algn="l"/>
                <a:tab pos="1321361" algn="l"/>
                <a:tab pos="1982807" algn="l"/>
                <a:tab pos="2645783" algn="l"/>
              </a:tabLst>
              <a:defRPr/>
            </a:pPr>
            <a:fld id="{0C137A8E-DCD0-4026-8679-7DAC59B2E3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096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6853" algn="l"/>
                  <a:tab pos="1321361" algn="l"/>
                  <a:tab pos="1982807" algn="l"/>
                  <a:tab pos="2645783" algn="l"/>
                </a:tabLst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096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853" algn="l"/>
                <a:tab pos="1321361" algn="l"/>
                <a:tab pos="1982807" algn="l"/>
                <a:tab pos="2645783" algn="l"/>
              </a:tabLst>
              <a:defRPr/>
            </a:pPr>
            <a:fld id="{0C137A8E-DCD0-4026-8679-7DAC59B2E3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096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6853" algn="l"/>
                  <a:tab pos="1321361" algn="l"/>
                  <a:tab pos="1982807" algn="l"/>
                  <a:tab pos="2645783" algn="l"/>
                </a:tabLst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096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853" algn="l"/>
                <a:tab pos="1321361" algn="l"/>
                <a:tab pos="1982807" algn="l"/>
                <a:tab pos="2645783" algn="l"/>
              </a:tabLst>
              <a:defRPr/>
            </a:pPr>
            <a:fld id="{0C137A8E-DCD0-4026-8679-7DAC59B2E3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096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6853" algn="l"/>
                  <a:tab pos="1321361" algn="l"/>
                  <a:tab pos="1982807" algn="l"/>
                  <a:tab pos="2645783" algn="l"/>
                </a:tabLst>
                <a:defRPr/>
              </a:pPr>
              <a:t>10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096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853" algn="l"/>
                <a:tab pos="1321361" algn="l"/>
                <a:tab pos="1982807" algn="l"/>
                <a:tab pos="2645783" algn="l"/>
              </a:tabLst>
              <a:defRPr/>
            </a:pPr>
            <a:fld id="{0C137A8E-DCD0-4026-8679-7DAC59B2E3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096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6853" algn="l"/>
                  <a:tab pos="1321361" algn="l"/>
                  <a:tab pos="1982807" algn="l"/>
                  <a:tab pos="2645783" algn="l"/>
                </a:tabLst>
                <a:defRPr/>
              </a:pPr>
              <a:t>11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096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853" algn="l"/>
                <a:tab pos="1321361" algn="l"/>
                <a:tab pos="1982807" algn="l"/>
                <a:tab pos="2645783" algn="l"/>
              </a:tabLst>
              <a:defRPr/>
            </a:pPr>
            <a:fld id="{0C137A8E-DCD0-4026-8679-7DAC59B2E3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096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6853" algn="l"/>
                  <a:tab pos="1321361" algn="l"/>
                  <a:tab pos="1982807" algn="l"/>
                  <a:tab pos="2645783" algn="l"/>
                </a:tabLst>
                <a:defRPr/>
              </a:pPr>
              <a:t>12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096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853" algn="l"/>
                <a:tab pos="1321361" algn="l"/>
                <a:tab pos="1982807" algn="l"/>
                <a:tab pos="2645783" algn="l"/>
              </a:tabLst>
              <a:defRPr/>
            </a:pPr>
            <a:fld id="{0C137A8E-DCD0-4026-8679-7DAC59B2E3EE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44096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656853" algn="l"/>
                  <a:tab pos="1321361" algn="l"/>
                  <a:tab pos="1982807" algn="l"/>
                  <a:tab pos="2645783" algn="l"/>
                </a:tabLst>
                <a:defRPr/>
              </a:pPr>
              <a:t>13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abac</a:t>
            </a:r>
            <a:r>
              <a:rPr lang="en-US" dirty="0"/>
              <a:t>-alpha  </a:t>
            </a:r>
          </a:p>
          <a:p>
            <a:r>
              <a:rPr lang="en-US" dirty="0"/>
              <a:t>Then for</a:t>
            </a:r>
            <a:r>
              <a:rPr lang="en-US" baseline="0" dirty="0"/>
              <a:t> each type of extension, highlight the extensions to ABAC</a:t>
            </a:r>
          </a:p>
          <a:p>
            <a:r>
              <a:rPr lang="en-US" baseline="0" dirty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abac</a:t>
            </a:r>
            <a:r>
              <a:rPr lang="en-US" dirty="0"/>
              <a:t>-alpha  </a:t>
            </a:r>
          </a:p>
          <a:p>
            <a:r>
              <a:rPr lang="en-US" dirty="0"/>
              <a:t>Then for</a:t>
            </a:r>
            <a:r>
              <a:rPr lang="en-US" baseline="0" dirty="0"/>
              <a:t> each type of extension, highlight the extensions to ABAC</a:t>
            </a:r>
          </a:p>
          <a:p>
            <a:r>
              <a:rPr lang="en-US" baseline="0" dirty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096568"/>
            <a:ext cx="7560469" cy="2126677"/>
          </a:xfrm>
        </p:spPr>
        <p:txBody>
          <a:bodyPr anchor="b"/>
          <a:lstStyle>
            <a:lvl1pPr algn="ctr">
              <a:defRPr sz="3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223245"/>
            <a:ext cx="7560469" cy="2572506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21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163027"/>
            <a:ext cx="8694539" cy="56459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27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1063340"/>
            <a:ext cx="8694539" cy="5745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28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063340"/>
            <a:ext cx="4284266" cy="57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1063340"/>
            <a:ext cx="4284266" cy="57456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1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081375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1989586"/>
            <a:ext cx="4264576" cy="4833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081375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1989586"/>
            <a:ext cx="4285579" cy="4833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10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39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088454"/>
            <a:ext cx="3251264" cy="5381018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71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1063339"/>
            <a:ext cx="3251264" cy="5406133"/>
          </a:xfrm>
        </p:spPr>
        <p:txBody>
          <a:bodyPr/>
          <a:lstStyle>
            <a:lvl1pPr marL="0" indent="0">
              <a:buNone/>
              <a:defRPr sz="132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12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1063339"/>
            <a:ext cx="8694539" cy="57456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5021" y="343243"/>
            <a:ext cx="5438094" cy="509516"/>
          </a:xfrm>
        </p:spPr>
        <p:txBody>
          <a:bodyPr anchor="b"/>
          <a:lstStyle>
            <a:lvl1pPr algn="ctr">
              <a:defRPr sz="352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1140873"/>
            <a:ext cx="2173635" cy="5668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1140873"/>
            <a:ext cx="6394896" cy="56680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84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2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1418977"/>
            <a:ext cx="8694539" cy="229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3721686"/>
            <a:ext cx="8694539" cy="308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786" y="6840993"/>
            <a:ext cx="2769401" cy="366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84" y="6873031"/>
            <a:ext cx="1399587" cy="503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31" y="271306"/>
            <a:ext cx="2080498" cy="836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" y="197706"/>
            <a:ext cx="1621979" cy="8775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039568" y="1081088"/>
            <a:ext cx="5544344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28091" y="6840993"/>
            <a:ext cx="9274952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7971" y="7157193"/>
            <a:ext cx="40468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7" y="6875359"/>
            <a:ext cx="44009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3227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hf hdr="0" dt="0"/>
  <p:txStyles>
    <p:titleStyle>
      <a:lvl1pPr algn="ctr" defTabSz="755957" rtl="0" eaLnBrk="1" latinLnBrk="0" hangingPunct="1">
        <a:lnSpc>
          <a:spcPct val="90000"/>
        </a:lnSpc>
        <a:spcBef>
          <a:spcPct val="0"/>
        </a:spcBef>
        <a:buNone/>
        <a:defRPr sz="33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9" indent="-188989" algn="l" defTabSz="755957" rtl="0" eaLnBrk="1" latinLnBrk="0" hangingPunct="1">
        <a:lnSpc>
          <a:spcPct val="90000"/>
        </a:lnSpc>
        <a:spcBef>
          <a:spcPts val="827"/>
        </a:spcBef>
        <a:buFont typeface="Arial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68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47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25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04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3/29/2021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169" y="1738715"/>
            <a:ext cx="7929259" cy="1633315"/>
          </a:xfrm>
        </p:spPr>
        <p:txBody>
          <a:bodyPr/>
          <a:lstStyle/>
          <a:p>
            <a:r>
              <a:rPr lang="en-US" sz="2646" b="1" dirty="0">
                <a:solidFill>
                  <a:prstClr val="black"/>
                </a:solidFill>
              </a:rPr>
              <a:t>Module 4.2</a:t>
            </a:r>
            <a:br>
              <a:rPr lang="en-US" sz="2646" dirty="0"/>
            </a:br>
            <a:r>
              <a:rPr lang="en-US" sz="2646" b="1" dirty="0">
                <a:solidFill>
                  <a:prstClr val="black"/>
                </a:solidFill>
              </a:rPr>
              <a:t> Attribute-Based Access Control</a:t>
            </a:r>
            <a:br>
              <a:rPr lang="en-US" sz="2646" b="1" dirty="0">
                <a:solidFill>
                  <a:prstClr val="black"/>
                </a:solidFill>
              </a:rPr>
            </a:br>
            <a:r>
              <a:rPr lang="en-US" sz="2646" b="1" dirty="0">
                <a:solidFill>
                  <a:prstClr val="black"/>
                </a:solidFill>
              </a:rPr>
              <a:t>(ABAC)</a:t>
            </a:r>
            <a:br>
              <a:rPr lang="en-US" sz="2646" b="1" dirty="0">
                <a:solidFill>
                  <a:prstClr val="black"/>
                </a:solidFill>
              </a:rPr>
            </a:br>
            <a:endParaRPr lang="en-US" sz="1543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606" y="3981428"/>
            <a:ext cx="7559675" cy="1633315"/>
          </a:xfrm>
        </p:spPr>
        <p:txBody>
          <a:bodyPr>
            <a:noAutofit/>
          </a:bodyPr>
          <a:lstStyle/>
          <a:p>
            <a:r>
              <a:rPr lang="en-US" sz="2646" dirty="0"/>
              <a:t>Ravi Sandhu</a:t>
            </a:r>
            <a:br>
              <a:rPr lang="en-US" sz="2646" dirty="0"/>
            </a:br>
            <a:endParaRPr lang="en-US" sz="2646" dirty="0"/>
          </a:p>
          <a:p>
            <a:r>
              <a:rPr lang="en-US" sz="2646" dirty="0"/>
              <a:t>Spring 2021</a:t>
            </a:r>
            <a:br>
              <a:rPr lang="en-US" sz="2646" dirty="0"/>
            </a:br>
            <a:endParaRPr lang="en-US" sz="2646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1007943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en-US" i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World-Leading Research with Real-World Impact!</a:t>
            </a:r>
            <a:endParaRPr lang="en-US" i="1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fld id="{CAB5F52E-1A2D-AF47-834F-5A302267C8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© Ravi Sandhu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6603799-8EE1-4639-B9D4-A7406AF92102}"/>
              </a:ext>
            </a:extLst>
          </p:cNvPr>
          <p:cNvSpPr txBox="1">
            <a:spLocks/>
          </p:cNvSpPr>
          <p:nvPr/>
        </p:nvSpPr>
        <p:spPr>
          <a:xfrm>
            <a:off x="2005339" y="343243"/>
            <a:ext cx="5437523" cy="509516"/>
          </a:xfrm>
          <a:prstGeom prst="rect">
            <a:avLst/>
          </a:prstGeom>
        </p:spPr>
        <p:txBody>
          <a:bodyPr vert="horz" lIns="100796" tIns="50398" rIns="100796" bIns="50398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55957" fontAlgn="auto">
              <a:spcAft>
                <a:spcPts val="0"/>
              </a:spcAft>
            </a:pPr>
            <a:r>
              <a:rPr lang="en-US" sz="264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6393 and CS 4483</a:t>
            </a:r>
          </a:p>
          <a:p>
            <a:pPr defTabSz="755957" fontAlgn="auto">
              <a:spcAft>
                <a:spcPts val="0"/>
              </a:spcAft>
            </a:pPr>
            <a:r>
              <a:rPr lang="en-US" sz="220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Foundations and Practice</a:t>
            </a:r>
          </a:p>
        </p:txBody>
      </p:sp>
    </p:spTree>
    <p:extLst>
      <p:ext uri="{BB962C8B-B14F-4D97-AF65-F5344CB8AC3E}">
        <p14:creationId xmlns:p14="http://schemas.microsoft.com/office/powerpoint/2010/main" val="149097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fld id="{86AD3DE2-BC5C-4E6B-AED0-00F882A9EDD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46168" algn="l"/>
                <a:tab pos="1292335" algn="l"/>
                <a:tab pos="193850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Ravi Sandhu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ABAC is not New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lvl="0" algn="ctr" defTabSz="671993" hangingPunct="0">
              <a:buClr>
                <a:srgbClr val="000000"/>
              </a:buClr>
              <a:buSzPct val="45000"/>
              <a:defRPr/>
            </a:pPr>
            <a:r>
              <a:rPr lang="en-US" dirty="0">
                <a:solidFill>
                  <a:srgbClr val="000000"/>
                </a:solidFill>
              </a:rPr>
              <a:t>Public-key Certificate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+ </a:t>
            </a:r>
          </a:p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X.509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X.509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Certificates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8627921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fld id="{86AD3DE2-BC5C-4E6B-AED0-00F882A9EDD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46168" algn="l"/>
                <a:tab pos="1292335" algn="l"/>
                <a:tab pos="193850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Ravi Sandhu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ABAC is not New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Public-keys + </a:t>
            </a:r>
          </a:p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36825600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fld id="{86AD3DE2-BC5C-4E6B-AED0-00F882A9EDD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46168" algn="l"/>
                <a:tab pos="1292335" algn="l"/>
                <a:tab pos="193850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Ravi Sandhu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ABAC is not New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Public-keys + </a:t>
            </a:r>
          </a:p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Anonymous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23711835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fld id="{86AD3DE2-BC5C-4E6B-AED0-00F882A9EDD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46168" algn="l"/>
                <a:tab pos="1292335" algn="l"/>
                <a:tab pos="193850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Ravi Sandhu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ABAC is not New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49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49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49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49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49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31F49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Authorization Decision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6612921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Policy Configuration</a:t>
            </a: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3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Policy Configuration</a:t>
            </a: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6673" y="5890843"/>
            <a:ext cx="8186569" cy="41548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>
                <a:solidFill>
                  <a:srgbClr val="CC3300"/>
                </a:solidFill>
              </a:rPr>
              <a:t>Can be configured to do many variations of DAC, MAC, RBAC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8284C-BBE2-4D21-AADD-2A393DC27383}"/>
              </a:ext>
            </a:extLst>
          </p:cNvPr>
          <p:cNvSpPr txBox="1"/>
          <p:nvPr/>
        </p:nvSpPr>
        <p:spPr>
          <a:xfrm>
            <a:off x="594724" y="4600405"/>
            <a:ext cx="321110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Policy Configuration Points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6A716E-5D14-41F8-92EB-53DDEAA43672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V="1">
            <a:off x="2200275" y="3969572"/>
            <a:ext cx="3705673" cy="63083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B1F9C6-A5D6-43A2-B408-B5BAF5E7B61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19221" y="2248349"/>
            <a:ext cx="1413012" cy="2375552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3B1088-7975-4A54-AE27-7D5169F998E2}"/>
              </a:ext>
            </a:extLst>
          </p:cNvPr>
          <p:cNvCxnSpPr>
            <a:cxnSpLocks/>
          </p:cNvCxnSpPr>
          <p:nvPr/>
        </p:nvCxnSpPr>
        <p:spPr bwMode="auto">
          <a:xfrm flipV="1">
            <a:off x="2119256" y="2248349"/>
            <a:ext cx="3691579" cy="235205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258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marL="0" marR="0" lvl="0" indent="0" algn="ctr" defTabSz="10079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653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World-Leading Research with Real-World Impact!</a:t>
            </a:r>
            <a:endParaRPr kumimoji="0" lang="en-US" sz="1653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968" b="1" dirty="0"/>
              <a:t>Access Control Models</a:t>
            </a:r>
            <a:endParaRPr lang="en-US" sz="3968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2B1CB-8997-BD4F-9CE7-876E16D6D864}"/>
              </a:ext>
            </a:extLst>
          </p:cNvPr>
          <p:cNvSpPr/>
          <p:nvPr/>
        </p:nvSpPr>
        <p:spPr>
          <a:xfrm>
            <a:off x="247673" y="1504015"/>
            <a:ext cx="383572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Discretionary Access Control (DAC)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25A3C-CA03-E843-A42F-F512086D1C87}"/>
              </a:ext>
            </a:extLst>
          </p:cNvPr>
          <p:cNvSpPr/>
          <p:nvPr/>
        </p:nvSpPr>
        <p:spPr>
          <a:xfrm>
            <a:off x="5997225" y="1508214"/>
            <a:ext cx="3730032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Mandatory Access Control (MAC)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482CB-6CB2-5149-88FC-E750C64C7120}"/>
              </a:ext>
            </a:extLst>
          </p:cNvPr>
          <p:cNvSpPr/>
          <p:nvPr/>
        </p:nvSpPr>
        <p:spPr>
          <a:xfrm>
            <a:off x="3077003" y="3440130"/>
            <a:ext cx="3792739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Role Based Access Control (RBAC)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1995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52EE8-D4FC-6248-A833-678A64158780}"/>
              </a:ext>
            </a:extLst>
          </p:cNvPr>
          <p:cNvSpPr/>
          <p:nvPr/>
        </p:nvSpPr>
        <p:spPr>
          <a:xfrm>
            <a:off x="2594915" y="5146997"/>
            <a:ext cx="478353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Attribute Based Access Control (ABAC)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2020s (Hopefully)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4306CB-BF1E-0849-AADA-BC26135B8DEC}"/>
              </a:ext>
            </a:extLst>
          </p:cNvPr>
          <p:cNvCxnSpPr/>
          <p:nvPr/>
        </p:nvCxnSpPr>
        <p:spPr bwMode="auto">
          <a:xfrm>
            <a:off x="2326824" y="2423774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157CC6-0054-4645-A33E-5C99C4CF3501}"/>
              </a:ext>
            </a:extLst>
          </p:cNvPr>
          <p:cNvCxnSpPr/>
          <p:nvPr/>
        </p:nvCxnSpPr>
        <p:spPr bwMode="auto">
          <a:xfrm>
            <a:off x="4800518" y="2427973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D333C-8A48-A344-A311-2E93986766E2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 flipH="1">
            <a:off x="4986684" y="4152591"/>
            <a:ext cx="11574" cy="99440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BB0299-7C14-4693-BA07-2244C1AA980D}"/>
              </a:ext>
            </a:extLst>
          </p:cNvPr>
          <p:cNvSpPr txBox="1"/>
          <p:nvPr/>
        </p:nvSpPr>
        <p:spPr>
          <a:xfrm>
            <a:off x="224156" y="2099915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Fixed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A6670-301A-45BD-BA66-78E29BCA72D9}"/>
              </a:ext>
            </a:extLst>
          </p:cNvPr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Flexible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840125-A218-4013-99C8-3B0A06F53634}"/>
              </a:ext>
            </a:extLst>
          </p:cNvPr>
          <p:cNvCxnSpPr>
            <a:cxnSpLocks/>
          </p:cNvCxnSpPr>
          <p:nvPr/>
        </p:nvCxnSpPr>
        <p:spPr bwMode="auto">
          <a:xfrm>
            <a:off x="649892" y="3041583"/>
            <a:ext cx="0" cy="26734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108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marL="0" marR="0" lvl="0" indent="0" algn="ctr" defTabSz="10079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653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World-Leading Research with Real-World Impact!</a:t>
            </a:r>
            <a:endParaRPr kumimoji="0" lang="en-US" sz="1653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968" b="1" dirty="0"/>
              <a:t>Access Control Models</a:t>
            </a:r>
            <a:endParaRPr lang="en-US" sz="3968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2B1CB-8997-BD4F-9CE7-876E16D6D864}"/>
              </a:ext>
            </a:extLst>
          </p:cNvPr>
          <p:cNvSpPr/>
          <p:nvPr/>
        </p:nvSpPr>
        <p:spPr>
          <a:xfrm>
            <a:off x="247673" y="1504015"/>
            <a:ext cx="383572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Discretionary Access Control (DAC)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25A3C-CA03-E843-A42F-F512086D1C87}"/>
              </a:ext>
            </a:extLst>
          </p:cNvPr>
          <p:cNvSpPr/>
          <p:nvPr/>
        </p:nvSpPr>
        <p:spPr>
          <a:xfrm>
            <a:off x="5997225" y="1508214"/>
            <a:ext cx="3730032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Mandatory Access Control (MAC)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482CB-6CB2-5149-88FC-E750C64C7120}"/>
              </a:ext>
            </a:extLst>
          </p:cNvPr>
          <p:cNvSpPr/>
          <p:nvPr/>
        </p:nvSpPr>
        <p:spPr>
          <a:xfrm>
            <a:off x="3077003" y="3440130"/>
            <a:ext cx="3792739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Role Based Access Control (RBAC)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1995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52EE8-D4FC-6248-A833-678A64158780}"/>
              </a:ext>
            </a:extLst>
          </p:cNvPr>
          <p:cNvSpPr/>
          <p:nvPr/>
        </p:nvSpPr>
        <p:spPr>
          <a:xfrm>
            <a:off x="2594915" y="5146997"/>
            <a:ext cx="4783538" cy="1756444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Attribute Based Access Control (ABAC)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Encompasses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Relationship-Based Access Control 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ReBAC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Usage Control (UCON)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Rule-Based, Policy-Based,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etc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2020s (Hopefully)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4306CB-BF1E-0849-AADA-BC26135B8DEC}"/>
              </a:ext>
            </a:extLst>
          </p:cNvPr>
          <p:cNvCxnSpPr/>
          <p:nvPr/>
        </p:nvCxnSpPr>
        <p:spPr bwMode="auto">
          <a:xfrm>
            <a:off x="2326824" y="2423774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157CC6-0054-4645-A33E-5C99C4CF3501}"/>
              </a:ext>
            </a:extLst>
          </p:cNvPr>
          <p:cNvCxnSpPr/>
          <p:nvPr/>
        </p:nvCxnSpPr>
        <p:spPr bwMode="auto">
          <a:xfrm>
            <a:off x="4800518" y="2427973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D333C-8A48-A344-A311-2E93986766E2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 flipH="1">
            <a:off x="4986684" y="4152591"/>
            <a:ext cx="11574" cy="99440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BB0299-7C14-4693-BA07-2244C1AA980D}"/>
              </a:ext>
            </a:extLst>
          </p:cNvPr>
          <p:cNvSpPr txBox="1"/>
          <p:nvPr/>
        </p:nvSpPr>
        <p:spPr>
          <a:xfrm>
            <a:off x="224156" y="2099915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Fixed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A6670-301A-45BD-BA66-78E29BCA72D9}"/>
              </a:ext>
            </a:extLst>
          </p:cNvPr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Flexible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840125-A218-4013-99C8-3B0A06F53634}"/>
              </a:ext>
            </a:extLst>
          </p:cNvPr>
          <p:cNvCxnSpPr>
            <a:cxnSpLocks/>
          </p:cNvCxnSpPr>
          <p:nvPr/>
        </p:nvCxnSpPr>
        <p:spPr bwMode="auto">
          <a:xfrm>
            <a:off x="649892" y="3041583"/>
            <a:ext cx="0" cy="26734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917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defTabSz="1007943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en-US" i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World-Leading Research with Real-World Impact!</a:t>
            </a:r>
            <a:endParaRPr lang="en-US" i="1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fld id="{CAB5F52E-1A2D-AF47-834F-5A302267C8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2312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defTabSz="503972" eaLnBrk="0" fontAlgn="base">
              <a:spcAft>
                <a:spcPct val="0"/>
              </a:spcAft>
            </a:pPr>
            <a:r>
              <a:rPr lang="en-US" sz="2646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Access Control Convergence</a:t>
            </a:r>
          </a:p>
        </p:txBody>
      </p:sp>
      <p:sp>
        <p:nvSpPr>
          <p:cNvPr id="32" name="Date Placeholder 5">
            <a:extLst>
              <a:ext uri="{FF2B5EF4-FFF2-40B4-BE49-F238E27FC236}">
                <a16:creationId xmlns:a16="http://schemas.microsoft.com/office/drawing/2014/main" id="{A6B8E5F7-1B3D-405A-B03A-99076E73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7023223"/>
            <a:ext cx="2769111" cy="366716"/>
          </a:xfrm>
        </p:spPr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© Ravi Sandhu</a:t>
            </a:r>
          </a:p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This slide prepared by Smriti Bhatt</a:t>
            </a:r>
          </a:p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  <a:latin typeface="Calibri" panose="020F0502020204030204"/>
            </a:endParaRPr>
          </a:p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F88D622-C5ED-4564-8CEA-0DC65B67A5A8}"/>
              </a:ext>
            </a:extLst>
          </p:cNvPr>
          <p:cNvSpPr/>
          <p:nvPr/>
        </p:nvSpPr>
        <p:spPr>
          <a:xfrm>
            <a:off x="2186542" y="1816438"/>
            <a:ext cx="1214654" cy="5611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ABAC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680B6C5-D8B7-4838-9E9E-B2FA21F36559}"/>
              </a:ext>
            </a:extLst>
          </p:cNvPr>
          <p:cNvSpPr/>
          <p:nvPr/>
        </p:nvSpPr>
        <p:spPr>
          <a:xfrm>
            <a:off x="4237785" y="1842668"/>
            <a:ext cx="1300744" cy="585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ReBAC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074BCC-410D-47EF-B287-C8CDB410A1E0}"/>
              </a:ext>
            </a:extLst>
          </p:cNvPr>
          <p:cNvSpPr/>
          <p:nvPr/>
        </p:nvSpPr>
        <p:spPr>
          <a:xfrm>
            <a:off x="6318214" y="1837277"/>
            <a:ext cx="1300744" cy="5855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RBAC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16C1576-4784-419D-8728-BB016C7F2F2F}"/>
              </a:ext>
            </a:extLst>
          </p:cNvPr>
          <p:cNvSpPr/>
          <p:nvPr/>
        </p:nvSpPr>
        <p:spPr>
          <a:xfrm>
            <a:off x="3223021" y="2343806"/>
            <a:ext cx="1136022" cy="5296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24FBB5-C900-4F3C-8EEE-75346CF9C023}"/>
              </a:ext>
            </a:extLst>
          </p:cNvPr>
          <p:cNvSpPr txBox="1"/>
          <p:nvPr/>
        </p:nvSpPr>
        <p:spPr>
          <a:xfrm>
            <a:off x="7618957" y="2165481"/>
            <a:ext cx="44638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4" dirty="0">
                <a:solidFill>
                  <a:prstClr val="black"/>
                </a:solidFill>
                <a:latin typeface="Calibri" panose="020F0502020204030204"/>
                <a:ea typeface="+mn-ea"/>
              </a:rPr>
              <a:t>…</a:t>
            </a:r>
          </a:p>
        </p:txBody>
      </p: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4E964528-78DA-45A8-B7E8-7D66F0A5B566}"/>
              </a:ext>
            </a:extLst>
          </p:cNvPr>
          <p:cNvSpPr/>
          <p:nvPr/>
        </p:nvSpPr>
        <p:spPr>
          <a:xfrm>
            <a:off x="1768294" y="3525644"/>
            <a:ext cx="6364527" cy="7967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Convergent Access Control (CAC)</a:t>
            </a:r>
          </a:p>
        </p:txBody>
      </p:sp>
      <p:sp>
        <p:nvSpPr>
          <p:cNvPr id="54" name="Up Arrow 21">
            <a:extLst>
              <a:ext uri="{FF2B5EF4-FFF2-40B4-BE49-F238E27FC236}">
                <a16:creationId xmlns:a16="http://schemas.microsoft.com/office/drawing/2014/main" id="{9CBF56EB-7089-4780-B1E1-7C917BBA772C}"/>
              </a:ext>
            </a:extLst>
          </p:cNvPr>
          <p:cNvSpPr/>
          <p:nvPr/>
        </p:nvSpPr>
        <p:spPr>
          <a:xfrm rot="10800000">
            <a:off x="4445496" y="2997984"/>
            <a:ext cx="885325" cy="507337"/>
          </a:xfrm>
          <a:prstGeom prst="upArrow">
            <a:avLst>
              <a:gd name="adj1" fmla="val 50000"/>
              <a:gd name="adj2" fmla="val 15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4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6D7B397-55C4-4FC6-A284-BDA1106E2D10}"/>
              </a:ext>
            </a:extLst>
          </p:cNvPr>
          <p:cNvCxnSpPr>
            <a:stCxn id="58" idx="6"/>
            <a:endCxn id="57" idx="2"/>
          </p:cNvCxnSpPr>
          <p:nvPr/>
        </p:nvCxnSpPr>
        <p:spPr>
          <a:xfrm>
            <a:off x="4679640" y="5462742"/>
            <a:ext cx="537106" cy="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Up-Down Arrow 30">
            <a:extLst>
              <a:ext uri="{FF2B5EF4-FFF2-40B4-BE49-F238E27FC236}">
                <a16:creationId xmlns:a16="http://schemas.microsoft.com/office/drawing/2014/main" id="{C72E42A3-4CF3-44E2-858F-B65F852A3D93}"/>
              </a:ext>
            </a:extLst>
          </p:cNvPr>
          <p:cNvSpPr/>
          <p:nvPr/>
        </p:nvSpPr>
        <p:spPr>
          <a:xfrm>
            <a:off x="4753898" y="4322412"/>
            <a:ext cx="278261" cy="5336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87F4CEF-96E2-470A-8703-11D8122FD2FF}"/>
              </a:ext>
            </a:extLst>
          </p:cNvPr>
          <p:cNvSpPr/>
          <p:nvPr/>
        </p:nvSpPr>
        <p:spPr>
          <a:xfrm>
            <a:off x="5216746" y="4958401"/>
            <a:ext cx="2765092" cy="100868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Enforcement Models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EEB34A3-D401-4C5E-AFDB-56A0D0574BC6}"/>
              </a:ext>
            </a:extLst>
          </p:cNvPr>
          <p:cNvSpPr/>
          <p:nvPr/>
        </p:nvSpPr>
        <p:spPr>
          <a:xfrm>
            <a:off x="1914548" y="4958400"/>
            <a:ext cx="2765092" cy="100868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Policy Models</a:t>
            </a:r>
            <a:endParaRPr lang="en-US" sz="132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ounded Rectangle 45">
            <a:extLst>
              <a:ext uri="{FF2B5EF4-FFF2-40B4-BE49-F238E27FC236}">
                <a16:creationId xmlns:a16="http://schemas.microsoft.com/office/drawing/2014/main" id="{A46D18C5-DB97-40F5-912C-7A41F6A291DC}"/>
              </a:ext>
            </a:extLst>
          </p:cNvPr>
          <p:cNvSpPr/>
          <p:nvPr/>
        </p:nvSpPr>
        <p:spPr>
          <a:xfrm>
            <a:off x="1768294" y="4856099"/>
            <a:ext cx="6364527" cy="12132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496F20-56B3-47DC-86D9-278F1EA0F736}"/>
              </a:ext>
            </a:extLst>
          </p:cNvPr>
          <p:cNvSpPr/>
          <p:nvPr/>
        </p:nvSpPr>
        <p:spPr>
          <a:xfrm>
            <a:off x="5377707" y="2326380"/>
            <a:ext cx="1168439" cy="5319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A4FE30EE-772A-4F49-8EC7-01E6F12CCA3D}"/>
              </a:ext>
            </a:extLst>
          </p:cNvPr>
          <p:cNvSpPr/>
          <p:nvPr/>
        </p:nvSpPr>
        <p:spPr>
          <a:xfrm>
            <a:off x="1768294" y="1762397"/>
            <a:ext cx="6364527" cy="121328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7E68F-BD4A-4339-A2F3-9979A4309603}"/>
              </a:ext>
            </a:extLst>
          </p:cNvPr>
          <p:cNvSpPr/>
          <p:nvPr/>
        </p:nvSpPr>
        <p:spPr>
          <a:xfrm>
            <a:off x="395312" y="1175949"/>
            <a:ext cx="9567189" cy="5594911"/>
          </a:xfrm>
          <a:prstGeom prst="rect">
            <a:avLst/>
          </a:prstGeom>
          <a:noFill/>
          <a:ln>
            <a:solidFill>
              <a:srgbClr val="F15A2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ed Rectangle 67">
            <a:extLst>
              <a:ext uri="{FF2B5EF4-FFF2-40B4-BE49-F238E27FC236}">
                <a16:creationId xmlns:a16="http://schemas.microsoft.com/office/drawing/2014/main" id="{87BB7FA4-3904-4C5A-AB5D-B4E8CD8DBD8E}"/>
              </a:ext>
            </a:extLst>
          </p:cNvPr>
          <p:cNvSpPr/>
          <p:nvPr/>
        </p:nvSpPr>
        <p:spPr bwMode="auto">
          <a:xfrm>
            <a:off x="8432155" y="5267080"/>
            <a:ext cx="1515266" cy="49317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503972" hangingPunct="0">
              <a:buClr>
                <a:srgbClr val="000000"/>
              </a:buClr>
              <a:buSzPct val="45000"/>
              <a:defRPr/>
            </a:pPr>
            <a:r>
              <a:rPr lang="en-US" sz="1984" b="1" dirty="0">
                <a:solidFill>
                  <a:srgbClr val="F15A22"/>
                </a:solidFill>
                <a:ea typeface="+mn-ea"/>
              </a:rPr>
              <a:t>Application</a:t>
            </a:r>
          </a:p>
          <a:p>
            <a:pPr algn="ctr" defTabSz="503972" hangingPunct="0">
              <a:buClr>
                <a:srgbClr val="000000"/>
              </a:buClr>
              <a:buSzPct val="45000"/>
              <a:defRPr/>
            </a:pPr>
            <a:r>
              <a:rPr lang="en-US" sz="1984" b="1" dirty="0">
                <a:solidFill>
                  <a:srgbClr val="F15A22"/>
                </a:solidFill>
                <a:ea typeface="+mn-ea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78708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marL="0" marR="0" lvl="0" indent="0" algn="ctr" defTabSz="10079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653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World-Leading Research with Real-World Impact!</a:t>
            </a:r>
            <a:endParaRPr kumimoji="0" lang="en-US" sz="1653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968" b="1" dirty="0"/>
              <a:t>Access Control Models</a:t>
            </a:r>
            <a:endParaRPr lang="en-US" sz="3968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2B1CB-8997-BD4F-9CE7-876E16D6D864}"/>
              </a:ext>
            </a:extLst>
          </p:cNvPr>
          <p:cNvSpPr/>
          <p:nvPr/>
        </p:nvSpPr>
        <p:spPr>
          <a:xfrm>
            <a:off x="247673" y="1504015"/>
            <a:ext cx="383572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Discretionary Access Control (DAC)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25A3C-CA03-E843-A42F-F512086D1C87}"/>
              </a:ext>
            </a:extLst>
          </p:cNvPr>
          <p:cNvSpPr/>
          <p:nvPr/>
        </p:nvSpPr>
        <p:spPr>
          <a:xfrm>
            <a:off x="5997225" y="1508214"/>
            <a:ext cx="3730032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Mandatory Access Control (MAC)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482CB-6CB2-5149-88FC-E750C64C7120}"/>
              </a:ext>
            </a:extLst>
          </p:cNvPr>
          <p:cNvSpPr/>
          <p:nvPr/>
        </p:nvSpPr>
        <p:spPr>
          <a:xfrm>
            <a:off x="3077003" y="3440130"/>
            <a:ext cx="3792739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Role Based Access Control (RBAC)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1995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52EE8-D4FC-6248-A833-678A64158780}"/>
              </a:ext>
            </a:extLst>
          </p:cNvPr>
          <p:cNvSpPr/>
          <p:nvPr/>
        </p:nvSpPr>
        <p:spPr>
          <a:xfrm>
            <a:off x="2594915" y="5146997"/>
            <a:ext cx="478353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Attribute Based Access Control (ABAC)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2020s (Hopefully)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4306CB-BF1E-0849-AADA-BC26135B8DEC}"/>
              </a:ext>
            </a:extLst>
          </p:cNvPr>
          <p:cNvCxnSpPr/>
          <p:nvPr/>
        </p:nvCxnSpPr>
        <p:spPr bwMode="auto">
          <a:xfrm>
            <a:off x="2326824" y="2423774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157CC6-0054-4645-A33E-5C99C4CF3501}"/>
              </a:ext>
            </a:extLst>
          </p:cNvPr>
          <p:cNvCxnSpPr/>
          <p:nvPr/>
        </p:nvCxnSpPr>
        <p:spPr bwMode="auto">
          <a:xfrm>
            <a:off x="4800518" y="2427973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D333C-8A48-A344-A311-2E93986766E2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 flipH="1">
            <a:off x="4986684" y="4152591"/>
            <a:ext cx="11574" cy="99440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BB0299-7C14-4693-BA07-2244C1AA980D}"/>
              </a:ext>
            </a:extLst>
          </p:cNvPr>
          <p:cNvSpPr txBox="1"/>
          <p:nvPr/>
        </p:nvSpPr>
        <p:spPr>
          <a:xfrm>
            <a:off x="224156" y="2099915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Fixed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A6670-301A-45BD-BA66-78E29BCA72D9}"/>
              </a:ext>
            </a:extLst>
          </p:cNvPr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Flexible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840125-A218-4013-99C8-3B0A06F53634}"/>
              </a:ext>
            </a:extLst>
          </p:cNvPr>
          <p:cNvCxnSpPr>
            <a:cxnSpLocks/>
          </p:cNvCxnSpPr>
          <p:nvPr/>
        </p:nvCxnSpPr>
        <p:spPr bwMode="auto">
          <a:xfrm>
            <a:off x="649892" y="3041583"/>
            <a:ext cx="0" cy="26734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81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marL="0" marR="0" lvl="0" indent="0" algn="ctr" defTabSz="10079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653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World-Leading Research with Real-World Impact!</a:t>
            </a:r>
            <a:endParaRPr kumimoji="0" lang="en-US" sz="1653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5F52E-1A2D-AF47-834F-5A302267C843}" type="slidenum">
              <a:rPr kumimoji="0" lang="en-US" sz="99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100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9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968" b="1" dirty="0"/>
              <a:t>Access Control Models</a:t>
            </a:r>
            <a:endParaRPr lang="en-US" sz="3968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2B1CB-8997-BD4F-9CE7-876E16D6D864}"/>
              </a:ext>
            </a:extLst>
          </p:cNvPr>
          <p:cNvSpPr/>
          <p:nvPr/>
        </p:nvSpPr>
        <p:spPr>
          <a:xfrm>
            <a:off x="247673" y="1504015"/>
            <a:ext cx="383572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Discretionary Access Control (DAC)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325A3C-CA03-E843-A42F-F512086D1C87}"/>
              </a:ext>
            </a:extLst>
          </p:cNvPr>
          <p:cNvSpPr/>
          <p:nvPr/>
        </p:nvSpPr>
        <p:spPr>
          <a:xfrm>
            <a:off x="5997225" y="1508214"/>
            <a:ext cx="3730032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Mandatory Access Control (MAC)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482CB-6CB2-5149-88FC-E750C64C7120}"/>
              </a:ext>
            </a:extLst>
          </p:cNvPr>
          <p:cNvSpPr/>
          <p:nvPr/>
        </p:nvSpPr>
        <p:spPr>
          <a:xfrm>
            <a:off x="3077003" y="3440130"/>
            <a:ext cx="3792739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Role Based Access Control (RBAC) </a:t>
            </a: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1995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52EE8-D4FC-6248-A833-678A64158780}"/>
              </a:ext>
            </a:extLst>
          </p:cNvPr>
          <p:cNvSpPr/>
          <p:nvPr/>
        </p:nvSpPr>
        <p:spPr>
          <a:xfrm>
            <a:off x="2594915" y="5146997"/>
            <a:ext cx="4783538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Attribute Based Access Control (ABAC)</a:t>
            </a:r>
          </a:p>
          <a:p>
            <a:pPr marL="0" marR="0" lvl="0" indent="0" algn="ctr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2020s (Hopefully)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4306CB-BF1E-0849-AADA-BC26135B8DEC}"/>
              </a:ext>
            </a:extLst>
          </p:cNvPr>
          <p:cNvCxnSpPr/>
          <p:nvPr/>
        </p:nvCxnSpPr>
        <p:spPr bwMode="auto">
          <a:xfrm>
            <a:off x="2326824" y="2423774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157CC6-0054-4645-A33E-5C99C4CF3501}"/>
              </a:ext>
            </a:extLst>
          </p:cNvPr>
          <p:cNvCxnSpPr/>
          <p:nvPr/>
        </p:nvCxnSpPr>
        <p:spPr bwMode="auto">
          <a:xfrm>
            <a:off x="4800518" y="2427973"/>
            <a:ext cx="2671436" cy="99115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D333C-8A48-A344-A311-2E93986766E2}"/>
              </a:ext>
            </a:extLst>
          </p:cNvPr>
          <p:cNvCxnSpPr>
            <a:cxnSpLocks/>
            <a:endCxn id="21" idx="0"/>
          </p:cNvCxnSpPr>
          <p:nvPr/>
        </p:nvCxnSpPr>
        <p:spPr bwMode="auto">
          <a:xfrm flipH="1">
            <a:off x="4986684" y="4152591"/>
            <a:ext cx="11574" cy="99440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BB0299-7C14-4693-BA07-2244C1AA980D}"/>
              </a:ext>
            </a:extLst>
          </p:cNvPr>
          <p:cNvSpPr txBox="1"/>
          <p:nvPr/>
        </p:nvSpPr>
        <p:spPr>
          <a:xfrm>
            <a:off x="224156" y="2099915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Fixed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A6670-301A-45BD-BA66-78E29BCA72D9}"/>
              </a:ext>
            </a:extLst>
          </p:cNvPr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Flexible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policy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840125-A218-4013-99C8-3B0A06F53634}"/>
              </a:ext>
            </a:extLst>
          </p:cNvPr>
          <p:cNvCxnSpPr>
            <a:cxnSpLocks/>
          </p:cNvCxnSpPr>
          <p:nvPr/>
        </p:nvCxnSpPr>
        <p:spPr bwMode="auto">
          <a:xfrm>
            <a:off x="649892" y="3041583"/>
            <a:ext cx="0" cy="26734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889AAD-7D73-4214-B8CC-FBC40D09E7B7}"/>
              </a:ext>
            </a:extLst>
          </p:cNvPr>
          <p:cNvCxnSpPr/>
          <p:nvPr/>
        </p:nvCxnSpPr>
        <p:spPr>
          <a:xfrm>
            <a:off x="1595120" y="4632960"/>
            <a:ext cx="7630160" cy="0"/>
          </a:xfrm>
          <a:prstGeom prst="line">
            <a:avLst/>
          </a:prstGeom>
          <a:ln w="412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F11787-6AB8-44B8-8207-1F21BAAC1C33}"/>
              </a:ext>
            </a:extLst>
          </p:cNvPr>
          <p:cNvSpPr/>
          <p:nvPr/>
        </p:nvSpPr>
        <p:spPr>
          <a:xfrm>
            <a:off x="6721550" y="2913009"/>
            <a:ext cx="3411415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b="1" dirty="0">
                <a:solidFill>
                  <a:schemeClr val="accent1"/>
                </a:solidFill>
                <a:latin typeface="Calibri" panose="020F0502020204030204"/>
                <a:ea typeface="+mn-ea"/>
              </a:rPr>
              <a:t>Access decision triple (</a:t>
            </a:r>
            <a:r>
              <a:rPr lang="en-US" sz="1984" b="1" dirty="0" err="1">
                <a:solidFill>
                  <a:schemeClr val="accent1"/>
                </a:solidFill>
                <a:latin typeface="Calibri" panose="020F0502020204030204"/>
                <a:ea typeface="+mn-ea"/>
              </a:rPr>
              <a:t>s,o,r</a:t>
            </a:r>
            <a:r>
              <a:rPr lang="en-US" sz="1984" b="1" dirty="0">
                <a:solidFill>
                  <a:schemeClr val="accent1"/>
                </a:solidFill>
                <a:latin typeface="Calibri" panose="020F0502020204030204"/>
                <a:ea typeface="+mn-ea"/>
              </a:rPr>
              <a:t>)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b="1" dirty="0">
                <a:solidFill>
                  <a:schemeClr val="accent1"/>
                </a:solidFill>
                <a:latin typeface="Calibri" panose="020F0502020204030204"/>
                <a:ea typeface="+mn-ea"/>
              </a:rPr>
              <a:t>Fixed decision rule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A55555-04C1-4CE1-B625-E086A5ACCB07}"/>
              </a:ext>
            </a:extLst>
          </p:cNvPr>
          <p:cNvSpPr/>
          <p:nvPr/>
        </p:nvSpPr>
        <p:spPr>
          <a:xfrm>
            <a:off x="6797038" y="5728572"/>
            <a:ext cx="3260437" cy="712440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b="1" dirty="0">
                <a:solidFill>
                  <a:schemeClr val="accent1"/>
                </a:solidFill>
                <a:latin typeface="Calibri" panose="020F0502020204030204"/>
                <a:ea typeface="+mn-ea"/>
              </a:rPr>
              <a:t>Access decision quad (</a:t>
            </a:r>
            <a:r>
              <a:rPr lang="en-US" sz="1984" b="1" dirty="0" err="1">
                <a:solidFill>
                  <a:schemeClr val="accent1"/>
                </a:solidFill>
                <a:latin typeface="Calibri" panose="020F0502020204030204"/>
                <a:ea typeface="+mn-ea"/>
              </a:rPr>
              <a:t>s,o,r,c</a:t>
            </a:r>
            <a:r>
              <a:rPr lang="en-US" sz="1984" b="1" dirty="0">
                <a:solidFill>
                  <a:schemeClr val="accent1"/>
                </a:solidFill>
                <a:latin typeface="Calibri" panose="020F0502020204030204"/>
                <a:ea typeface="+mn-ea"/>
              </a:rPr>
              <a:t>)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b="1" dirty="0">
                <a:solidFill>
                  <a:schemeClr val="accent1"/>
                </a:solidFill>
                <a:latin typeface="Calibri" panose="020F0502020204030204"/>
                <a:ea typeface="+mn-ea"/>
              </a:rPr>
              <a:t>Flexible decision rule</a:t>
            </a:r>
          </a:p>
        </p:txBody>
      </p:sp>
    </p:spTree>
    <p:extLst>
      <p:ext uri="{BB962C8B-B14F-4D97-AF65-F5344CB8AC3E}">
        <p14:creationId xmlns:p14="http://schemas.microsoft.com/office/powerpoint/2010/main" val="367107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defTabSz="1007943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en-US" i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World-Leading Research with Real-World Impact!</a:t>
            </a:r>
            <a:endParaRPr lang="en-US" i="1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fld id="{CAB5F52E-1A2D-AF47-834F-5A302267C8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527" b="1" dirty="0"/>
              <a:t>ABAC Decision Quad (</a:t>
            </a:r>
            <a:r>
              <a:rPr lang="en-US" sz="3527" b="1" dirty="0" err="1"/>
              <a:t>s,o,r,c</a:t>
            </a:r>
            <a:r>
              <a:rPr lang="en-US" sz="3527" b="1" dirty="0"/>
              <a:t>)</a:t>
            </a:r>
            <a:endParaRPr lang="en-US" sz="3527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C3BE2F2-773E-BD43-8094-006C458138BF}"/>
              </a:ext>
            </a:extLst>
          </p:cNvPr>
          <p:cNvSpPr/>
          <p:nvPr/>
        </p:nvSpPr>
        <p:spPr>
          <a:xfrm>
            <a:off x="3746143" y="2737660"/>
            <a:ext cx="2426562" cy="2426562"/>
          </a:xfrm>
          <a:prstGeom prst="diamond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ln>
                  <a:solidFill>
                    <a:srgbClr val="4472C4">
                      <a:shade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Access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ln>
                  <a:solidFill>
                    <a:srgbClr val="4472C4">
                      <a:shade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Decision?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ln>
                  <a:solidFill>
                    <a:srgbClr val="4472C4">
                      <a:shade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Yes/No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1C2C3-C915-AF4B-AB83-EB16596A27EC}"/>
              </a:ext>
            </a:extLst>
          </p:cNvPr>
          <p:cNvSpPr txBox="1"/>
          <p:nvPr/>
        </p:nvSpPr>
        <p:spPr>
          <a:xfrm>
            <a:off x="1745886" y="3747380"/>
            <a:ext cx="1216289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Subject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82DF6-2210-F745-9F50-246299FA8ED3}"/>
              </a:ext>
            </a:extLst>
          </p:cNvPr>
          <p:cNvSpPr txBox="1"/>
          <p:nvPr/>
        </p:nvSpPr>
        <p:spPr>
          <a:xfrm>
            <a:off x="7336214" y="3753600"/>
            <a:ext cx="1137226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Object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81C12B-653D-2841-8B42-97FC3166A29B}"/>
              </a:ext>
            </a:extLst>
          </p:cNvPr>
          <p:cNvSpPr txBox="1"/>
          <p:nvPr/>
        </p:nvSpPr>
        <p:spPr>
          <a:xfrm>
            <a:off x="4256345" y="1212205"/>
            <a:ext cx="142482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Right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B8E224-87FC-1C4F-A17F-3CC437E953C4}"/>
              </a:ext>
            </a:extLst>
          </p:cNvPr>
          <p:cNvSpPr txBox="1"/>
          <p:nvPr/>
        </p:nvSpPr>
        <p:spPr>
          <a:xfrm>
            <a:off x="4237677" y="5987289"/>
            <a:ext cx="142482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Context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75EDC6-6010-BA43-ACBB-F45C17060A13}"/>
              </a:ext>
            </a:extLst>
          </p:cNvPr>
          <p:cNvCxnSpPr>
            <a:endCxn id="3" idx="0"/>
          </p:cNvCxnSpPr>
          <p:nvPr/>
        </p:nvCxnSpPr>
        <p:spPr>
          <a:xfrm flipH="1">
            <a:off x="4959425" y="1917413"/>
            <a:ext cx="9437" cy="820247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5353F0-750D-3C47-8763-3D016C6C9AF0}"/>
              </a:ext>
            </a:extLst>
          </p:cNvPr>
          <p:cNvCxnSpPr>
            <a:cxnSpLocks/>
          </p:cNvCxnSpPr>
          <p:nvPr/>
        </p:nvCxnSpPr>
        <p:spPr>
          <a:xfrm flipH="1">
            <a:off x="6172706" y="3950939"/>
            <a:ext cx="978387" cy="0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F06E0C-E97C-7749-A78C-22BD5CB3C6C1}"/>
              </a:ext>
            </a:extLst>
          </p:cNvPr>
          <p:cNvCxnSpPr>
            <a:cxnSpLocks/>
          </p:cNvCxnSpPr>
          <p:nvPr/>
        </p:nvCxnSpPr>
        <p:spPr>
          <a:xfrm flipH="1" flipV="1">
            <a:off x="4968862" y="5111020"/>
            <a:ext cx="1" cy="804415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D6D51D-F04D-DF44-96D5-74A9212F026A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909395" y="3950941"/>
            <a:ext cx="836747" cy="16962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2B8E7F-8225-43E7-9DBA-F85A50554564}"/>
              </a:ext>
            </a:extLst>
          </p:cNvPr>
          <p:cNvSpPr txBox="1"/>
          <p:nvPr/>
        </p:nvSpPr>
        <p:spPr>
          <a:xfrm>
            <a:off x="1113914" y="1369909"/>
            <a:ext cx="2475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Computed based on</a:t>
            </a:r>
          </a:p>
          <a:p>
            <a:r>
              <a:rPr lang="en-US" b="1" dirty="0">
                <a:solidFill>
                  <a:srgbClr val="C00000"/>
                </a:solidFill>
              </a:rPr>
              <a:t>attributes of s, o, r, c</a:t>
            </a:r>
          </a:p>
          <a:p>
            <a:r>
              <a:rPr lang="en-US" b="1" dirty="0">
                <a:solidFill>
                  <a:srgbClr val="C00000"/>
                </a:solidFill>
              </a:rPr>
              <a:t>Via customized rules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D9339-BAA0-4F04-AC6A-BAA99F434AB0}"/>
              </a:ext>
            </a:extLst>
          </p:cNvPr>
          <p:cNvCxnSpPr>
            <a:cxnSpLocks/>
          </p:cNvCxnSpPr>
          <p:nvPr/>
        </p:nvCxnSpPr>
        <p:spPr>
          <a:xfrm>
            <a:off x="2733040" y="2332024"/>
            <a:ext cx="1423725" cy="928538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1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defTabSz="1007943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en-US" i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World-Leading Research with Real-World Impact!</a:t>
            </a:r>
            <a:endParaRPr lang="en-US" i="1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fld id="{CAB5F52E-1A2D-AF47-834F-5A302267C8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527" b="1" dirty="0"/>
              <a:t>Compare DAC, MAC, RBAC triple (</a:t>
            </a:r>
            <a:r>
              <a:rPr lang="en-US" sz="3527" b="1" dirty="0" err="1"/>
              <a:t>s,o,r</a:t>
            </a:r>
            <a:r>
              <a:rPr lang="en-US" sz="3527" b="1" dirty="0"/>
              <a:t>)</a:t>
            </a:r>
            <a:endParaRPr lang="en-US" sz="3527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C3BE2F2-773E-BD43-8094-006C458138BF}"/>
              </a:ext>
            </a:extLst>
          </p:cNvPr>
          <p:cNvSpPr/>
          <p:nvPr/>
        </p:nvSpPr>
        <p:spPr>
          <a:xfrm>
            <a:off x="3746143" y="2737660"/>
            <a:ext cx="2426562" cy="2426562"/>
          </a:xfrm>
          <a:prstGeom prst="diamond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ln>
                  <a:solidFill>
                    <a:srgbClr val="4472C4">
                      <a:shade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Access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ln>
                  <a:solidFill>
                    <a:srgbClr val="4472C4">
                      <a:shade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Decision?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ln>
                  <a:solidFill>
                    <a:srgbClr val="4472C4">
                      <a:shade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Yes/No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1C2C3-C915-AF4B-AB83-EB16596A27EC}"/>
              </a:ext>
            </a:extLst>
          </p:cNvPr>
          <p:cNvSpPr txBox="1"/>
          <p:nvPr/>
        </p:nvSpPr>
        <p:spPr>
          <a:xfrm>
            <a:off x="1745886" y="3747380"/>
            <a:ext cx="1216289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Subject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82DF6-2210-F745-9F50-246299FA8ED3}"/>
              </a:ext>
            </a:extLst>
          </p:cNvPr>
          <p:cNvSpPr txBox="1"/>
          <p:nvPr/>
        </p:nvSpPr>
        <p:spPr>
          <a:xfrm>
            <a:off x="7336214" y="3753600"/>
            <a:ext cx="1137226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Object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81C12B-653D-2841-8B42-97FC3166A29B}"/>
              </a:ext>
            </a:extLst>
          </p:cNvPr>
          <p:cNvSpPr txBox="1"/>
          <p:nvPr/>
        </p:nvSpPr>
        <p:spPr>
          <a:xfrm>
            <a:off x="4256345" y="1212205"/>
            <a:ext cx="142482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Right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B8E224-87FC-1C4F-A17F-3CC437E953C4}"/>
              </a:ext>
            </a:extLst>
          </p:cNvPr>
          <p:cNvSpPr txBox="1"/>
          <p:nvPr/>
        </p:nvSpPr>
        <p:spPr>
          <a:xfrm>
            <a:off x="4237677" y="5987289"/>
            <a:ext cx="142482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Context</a:t>
            </a: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sz="2205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75EDC6-6010-BA43-ACBB-F45C17060A13}"/>
              </a:ext>
            </a:extLst>
          </p:cNvPr>
          <p:cNvCxnSpPr>
            <a:endCxn id="3" idx="0"/>
          </p:cNvCxnSpPr>
          <p:nvPr/>
        </p:nvCxnSpPr>
        <p:spPr>
          <a:xfrm flipH="1">
            <a:off x="4959425" y="1917413"/>
            <a:ext cx="9437" cy="820247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5353F0-750D-3C47-8763-3D016C6C9AF0}"/>
              </a:ext>
            </a:extLst>
          </p:cNvPr>
          <p:cNvCxnSpPr>
            <a:cxnSpLocks/>
          </p:cNvCxnSpPr>
          <p:nvPr/>
        </p:nvCxnSpPr>
        <p:spPr>
          <a:xfrm flipH="1">
            <a:off x="6172706" y="3950939"/>
            <a:ext cx="978387" cy="0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F06E0C-E97C-7749-A78C-22BD5CB3C6C1}"/>
              </a:ext>
            </a:extLst>
          </p:cNvPr>
          <p:cNvCxnSpPr>
            <a:cxnSpLocks/>
          </p:cNvCxnSpPr>
          <p:nvPr/>
        </p:nvCxnSpPr>
        <p:spPr>
          <a:xfrm flipH="1" flipV="1">
            <a:off x="4968862" y="5111020"/>
            <a:ext cx="1" cy="804415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D6D51D-F04D-DF44-96D5-74A9212F026A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2909395" y="3950941"/>
            <a:ext cx="836747" cy="16962"/>
          </a:xfrm>
          <a:prstGeom prst="line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52B8E7F-8225-43E7-9DBA-F85A50554564}"/>
              </a:ext>
            </a:extLst>
          </p:cNvPr>
          <p:cNvSpPr txBox="1"/>
          <p:nvPr/>
        </p:nvSpPr>
        <p:spPr>
          <a:xfrm>
            <a:off x="366968" y="1317248"/>
            <a:ext cx="3129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Computed via fixed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DAC: s:r ϵ ACL(o)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MAC: BLP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RBAC: s has an active role that authorizes </a:t>
            </a:r>
            <a:r>
              <a:rPr lang="en-US" b="1" dirty="0" err="1">
                <a:solidFill>
                  <a:srgbClr val="C00000"/>
                </a:solidFill>
              </a:rPr>
              <a:t>o,r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D9339-BAA0-4F04-AC6A-BAA99F434AB0}"/>
              </a:ext>
            </a:extLst>
          </p:cNvPr>
          <p:cNvCxnSpPr>
            <a:cxnSpLocks/>
          </p:cNvCxnSpPr>
          <p:nvPr/>
        </p:nvCxnSpPr>
        <p:spPr>
          <a:xfrm>
            <a:off x="1931908" y="2883393"/>
            <a:ext cx="2193776" cy="41615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23EA65-6D38-48C2-9FD7-6BE07D9F7401}"/>
              </a:ext>
            </a:extLst>
          </p:cNvPr>
          <p:cNvSpPr txBox="1"/>
          <p:nvPr/>
        </p:nvSpPr>
        <p:spPr>
          <a:xfrm>
            <a:off x="4687038" y="5915435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9032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398" y="6875359"/>
            <a:ext cx="4400464" cy="402483"/>
          </a:xfrm>
        </p:spPr>
        <p:txBody>
          <a:bodyPr/>
          <a:lstStyle/>
          <a:p>
            <a:pPr defTabSz="1007943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</a:pPr>
            <a:r>
              <a:rPr lang="en-US" i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World-Leading Research with Real-World Impact!</a:t>
            </a:r>
            <a:endParaRPr lang="en-US" i="1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fld id="{CAB5F52E-1A2D-AF47-834F-5A302267C8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1007943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87" y="6840993"/>
            <a:ext cx="2769111" cy="366716"/>
          </a:xfrm>
        </p:spPr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3208" y="302761"/>
            <a:ext cx="5294542" cy="509516"/>
          </a:xfr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/>
          <a:p>
            <a:pPr eaLnBrk="0">
              <a:defRPr/>
            </a:pPr>
            <a:r>
              <a:rPr lang="en-US" sz="3527" b="1" dirty="0"/>
              <a:t>Attribute-Based Access Control (ABAC)</a:t>
            </a:r>
            <a:endParaRPr lang="en-US" sz="3527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278DAE9-A29F-A845-9F88-CB4D938923A3}"/>
              </a:ext>
            </a:extLst>
          </p:cNvPr>
          <p:cNvSpPr txBox="1">
            <a:spLocks/>
          </p:cNvSpPr>
          <p:nvPr/>
        </p:nvSpPr>
        <p:spPr>
          <a:xfrm>
            <a:off x="555257" y="896581"/>
            <a:ext cx="9014640" cy="5991742"/>
          </a:xfrm>
          <a:prstGeom prst="rect">
            <a:avLst/>
          </a:prstGeom>
        </p:spPr>
        <p:txBody>
          <a:bodyPr vert="horz" lIns="100796" tIns="50398" rIns="100796" bIns="50398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SzPct val="90000"/>
              <a:buNone/>
              <a:defRPr/>
            </a:pPr>
            <a:r>
              <a:rPr lang="en-US" sz="35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 </a:t>
            </a: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35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 Core concept: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Attributes determine everything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No fixed access decision rule</a:t>
            </a: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35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 Core drawback: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Flexibility at the cost of complexity</a:t>
            </a: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35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 Sophistication: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Chained attributes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Group attributes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Distributed decision rules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Automation</a:t>
            </a:r>
          </a:p>
          <a:p>
            <a:pPr lvl="1" defTabSz="755957" fontAlgn="auto">
              <a:spcBef>
                <a:spcPts val="827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227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</a:rPr>
              <a:t>	Adaptation</a:t>
            </a:r>
          </a:p>
          <a:p>
            <a:pPr marL="0" indent="0" defTabSz="755957" fontAlgn="auto">
              <a:spcBef>
                <a:spcPts val="827"/>
              </a:spcBef>
              <a:spcAft>
                <a:spcPts val="0"/>
              </a:spcAft>
              <a:buSzPct val="90000"/>
              <a:buNone/>
              <a:defRPr/>
            </a:pPr>
            <a:endParaRPr lang="en-US" sz="3086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SzPct val="90000"/>
              <a:buNone/>
              <a:defRPr/>
            </a:pPr>
            <a:endParaRPr lang="en-US" sz="3527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566968" lvl="1" indent="-188989" defTabSz="755957" fontAlgn="auto">
              <a:spcBef>
                <a:spcPts val="413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sz="3527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566968" lvl="1" indent="-188989" defTabSz="755957" fontAlgn="auto">
              <a:spcBef>
                <a:spcPts val="413"/>
              </a:spcBef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3527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566968" lvl="1" indent="-188989" defTabSz="755957" fontAlgn="auto">
              <a:spcBef>
                <a:spcPts val="413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sz="1984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566968" lvl="1" indent="-188989" defTabSz="755957" fontAlgn="auto">
              <a:spcBef>
                <a:spcPts val="413"/>
              </a:spcBef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sz="1984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46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46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46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  <a:p>
            <a:pPr marL="188989" indent="-188989" defTabSz="755957" fontAlgn="auto">
              <a:spcBef>
                <a:spcPts val="827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646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03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76079" y="1330858"/>
            <a:ext cx="9302750" cy="5425541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 Operational model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specify the decision function for the access</a:t>
            </a:r>
            <a:b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decision triple or quad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 Administrative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specify the model’s dynamics</a:t>
            </a:r>
          </a:p>
          <a:p>
            <a:pPr lvl="1">
              <a:buSzPct val="90000"/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dynamics change the system state and</a:t>
            </a:r>
            <a:b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modify the outcome of some access decision</a:t>
            </a:r>
            <a:b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triple or quads</a:t>
            </a:r>
          </a:p>
          <a:p>
            <a:pPr lvl="1">
              <a:buSzPct val="90000"/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© Ravi  Sandhu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8776A36-19B8-4921-86B6-529DFBE3881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58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AB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AC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D26A75-55CD-4AA3-8956-0CBB72FA0D28}"/>
              </a:ext>
            </a:extLst>
          </p:cNvPr>
          <p:cNvSpPr/>
          <p:nvPr/>
        </p:nvSpPr>
        <p:spPr>
          <a:xfrm>
            <a:off x="6370544" y="3298532"/>
            <a:ext cx="2895376" cy="471092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/>
              </a:rPr>
              <a:t>DAC, RBAC, ABAC 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0044F-D0E2-4CD4-AD1B-512C0DF34FED}"/>
              </a:ext>
            </a:extLst>
          </p:cNvPr>
          <p:cNvSpPr/>
          <p:nvPr/>
        </p:nvSpPr>
        <p:spPr>
          <a:xfrm>
            <a:off x="6123390" y="1339050"/>
            <a:ext cx="2205820" cy="471092"/>
          </a:xfrm>
          <a:prstGeom prst="rect">
            <a:avLst/>
          </a:prstGeom>
        </p:spPr>
        <p:txBody>
          <a:bodyPr wrap="square" lIns="100777" tIns="50388" rIns="100777" bIns="50388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Our ABAC focus</a:t>
            </a:r>
          </a:p>
        </p:txBody>
      </p:sp>
    </p:spTree>
    <p:extLst>
      <p:ext uri="{BB962C8B-B14F-4D97-AF65-F5344CB8AC3E}">
        <p14:creationId xmlns:p14="http://schemas.microsoft.com/office/powerpoint/2010/main" val="27076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fld id="{86AD3DE2-BC5C-4E6B-AED0-00F882A9EDD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46168" algn="l"/>
                <a:tab pos="1292335" algn="l"/>
                <a:tab pos="193850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Ravi Sandhu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ABAC is not New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Public-key Certificate + </a:t>
            </a:r>
          </a:p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fld id="{86AD3DE2-BC5C-4E6B-AED0-00F882A9EDD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46168" algn="l"/>
                <a:tab pos="1292335" algn="l"/>
                <a:tab pos="193850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© Ravi Sandhu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31F4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ABAC is not New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131F4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lvl="0" algn="ctr" defTabSz="671993" hangingPunct="0">
              <a:buClr>
                <a:srgbClr val="000000"/>
              </a:buClr>
              <a:buSzPct val="45000"/>
              <a:defRPr/>
            </a:pPr>
            <a:r>
              <a:rPr lang="en-US" dirty="0">
                <a:solidFill>
                  <a:srgbClr val="000000"/>
                </a:solidFill>
              </a:rPr>
              <a:t>Public-key Certificate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+ </a:t>
            </a:r>
          </a:p>
          <a:p>
            <a:pPr marL="0" marR="0" lvl="0" indent="0" algn="ctr" defTabSz="67199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X.509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X.500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8628996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11039</TotalTime>
  <Words>743</Words>
  <Application>Microsoft Office PowerPoint</Application>
  <PresentationFormat>Custom</PresentationFormat>
  <Paragraphs>260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Arial</vt:lpstr>
      <vt:lpstr>Bitstream Charter</vt:lpstr>
      <vt:lpstr>Calibri</vt:lpstr>
      <vt:lpstr>Calibri Light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ICS-Theme</vt:lpstr>
      <vt:lpstr>3_Default Design</vt:lpstr>
      <vt:lpstr>Module 4.2  Attribute-Based Access Control (ABAC) </vt:lpstr>
      <vt:lpstr>Access Control Models</vt:lpstr>
      <vt:lpstr>Access Control Models</vt:lpstr>
      <vt:lpstr>ABAC Decision Quad (s,o,r,c)</vt:lpstr>
      <vt:lpstr>Compare DAC, MAC, RBAC triple (s,o,r)</vt:lpstr>
      <vt:lpstr>Attribute-Based Access Control (ABAC)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Control Models</vt:lpstr>
      <vt:lpstr>Access Control Models</vt:lpstr>
      <vt:lpstr>Access Control 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1201</cp:revision>
  <cp:lastPrinted>2021-03-22T21:50:25Z</cp:lastPrinted>
  <dcterms:created xsi:type="dcterms:W3CDTF">2010-02-19T20:53:39Z</dcterms:created>
  <dcterms:modified xsi:type="dcterms:W3CDTF">2021-03-30T02:03:15Z</dcterms:modified>
</cp:coreProperties>
</file>