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2" r:id="rId1"/>
    <p:sldMasterId id="2147483684" r:id="rId2"/>
    <p:sldMasterId id="2147483696" r:id="rId3"/>
    <p:sldMasterId id="2147483660" r:id="rId4"/>
    <p:sldMasterId id="2147484044" r:id="rId5"/>
    <p:sldMasterId id="2147484387" r:id="rId6"/>
  </p:sldMasterIdLst>
  <p:notesMasterIdLst>
    <p:notesMasterId r:id="rId24"/>
  </p:notesMasterIdLst>
  <p:handoutMasterIdLst>
    <p:handoutMasterId r:id="rId25"/>
  </p:handoutMasterIdLst>
  <p:sldIdLst>
    <p:sldId id="256" r:id="rId7"/>
    <p:sldId id="395" r:id="rId8"/>
    <p:sldId id="403" r:id="rId9"/>
    <p:sldId id="409" r:id="rId10"/>
    <p:sldId id="404" r:id="rId11"/>
    <p:sldId id="397" r:id="rId12"/>
    <p:sldId id="399" r:id="rId13"/>
    <p:sldId id="401" r:id="rId14"/>
    <p:sldId id="400" r:id="rId15"/>
    <p:sldId id="402" r:id="rId16"/>
    <p:sldId id="398" r:id="rId17"/>
    <p:sldId id="405" r:id="rId18"/>
    <p:sldId id="407" r:id="rId19"/>
    <p:sldId id="406" r:id="rId20"/>
    <p:sldId id="408" r:id="rId21"/>
    <p:sldId id="410" r:id="rId22"/>
    <p:sldId id="411" r:id="rId23"/>
  </p:sldIdLst>
  <p:sldSz cx="10080625" cy="7559675"/>
  <p:notesSz cx="7019925" cy="9305925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318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6477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8636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079500" indent="-2159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664" userDrawn="1">
          <p15:clr>
            <a:srgbClr val="A4A3A4"/>
          </p15:clr>
        </p15:guide>
        <p15:guide id="2" pos="195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CC3300"/>
    <a:srgbClr val="131F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603" autoAdjust="0"/>
    <p:restoredTop sz="86461" autoAdjust="0"/>
  </p:normalViewPr>
  <p:slideViewPr>
    <p:cSldViewPr snapToGrid="0" snapToObjects="1">
      <p:cViewPr varScale="1">
        <p:scale>
          <a:sx n="99" d="100"/>
          <a:sy n="99" d="100"/>
        </p:scale>
        <p:origin x="1140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923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0" d="100"/>
          <a:sy n="60" d="100"/>
        </p:scale>
        <p:origin x="-2672" y="-104"/>
      </p:cViewPr>
      <p:guideLst>
        <p:guide orient="horz" pos="2664"/>
        <p:guide pos="195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3" y="0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t" anchorCtr="0" compatLnSpc="1">
            <a:prstTxWarp prst="textNoShape">
              <a:avLst/>
            </a:prstTxWarp>
          </a:bodyPr>
          <a:lstStyle>
            <a:lvl1pPr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6129" y="0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t" anchorCtr="0" compatLnSpc="1">
            <a:prstTxWarp prst="textNoShape">
              <a:avLst/>
            </a:prstTxWarp>
          </a:bodyPr>
          <a:lstStyle>
            <a:lvl1pPr algn="r"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9EFA1752-2B6F-40E1-9F93-0C9DB23DB42C}" type="datetime1">
              <a:rPr lang="en-US"/>
              <a:pPr>
                <a:defRPr/>
              </a:pPr>
              <a:t>4/17/2021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3" y="8838167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b" anchorCtr="0" compatLnSpc="1">
            <a:prstTxWarp prst="textNoShape">
              <a:avLst/>
            </a:prstTxWarp>
          </a:bodyPr>
          <a:lstStyle>
            <a:lvl1pPr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6129" y="8838167"/>
            <a:ext cx="3042273" cy="4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3624" tIns="41812" rIns="83624" bIns="41812" numCol="1" anchor="b" anchorCtr="0" compatLnSpc="1">
            <a:prstTxWarp prst="textNoShape">
              <a:avLst/>
            </a:prstTxWarp>
          </a:bodyPr>
          <a:lstStyle>
            <a:lvl1pPr algn="r" defTabSz="441546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100">
                <a:latin typeface="Arial" pitchFamily="34" charset="0"/>
              </a:defRPr>
            </a:lvl1pPr>
          </a:lstStyle>
          <a:p>
            <a:pPr>
              <a:defRPr/>
            </a:pPr>
            <a:fld id="{5DDCD5CE-D939-433D-9705-3D24953AD6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560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4275" y="706438"/>
            <a:ext cx="4649788" cy="34877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02301" y="4419083"/>
            <a:ext cx="5615331" cy="41867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3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3973083" y="3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8839709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3973083" y="8839709"/>
            <a:ext cx="3045320" cy="464681"/>
          </a:xfrm>
          <a:prstGeom prst="rect">
            <a:avLst/>
          </a:prstGeom>
          <a:noFill/>
          <a:ln w="54720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defTabSz="441546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660733" algn="l"/>
                <a:tab pos="1324640" algn="l"/>
                <a:tab pos="1985374" algn="l"/>
                <a:tab pos="2649284" algn="l"/>
              </a:tabLst>
              <a:defRPr sz="13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E6703E5-A21F-4313-BA9E-B2DFCA6C23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76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ABA11-A19C-3E46-B99A-9DEC51A1FAC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9820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9681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17744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36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7720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0118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30792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9600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580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69377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965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20891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8175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6642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610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EE6703E5-A21F-4313-BA9E-B2DFCA6C23E3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4981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A8533-5538-4759-B24B-7285295CFABD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D29D39-929B-47D6-9F07-C55381DFF5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D001-DF5A-49ED-8BC5-7BBFC3FB44F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4C882D-BA0E-4156-A3F2-6CCA4F2A5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F0AE7-28DD-4852-BA3E-E7905EE3F562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7BA52-FCD2-45E7-A9BF-0C63A4B2FF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042CA-B8CD-41D9-8949-D03C1566A0E3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80607-37F1-48F1-8925-DA1C269E8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0B157-99C1-4433-B83A-B82C44B5479D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C474C-46B2-4446-BA07-B1E887D7E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FD56CB-245D-4A10-8A5C-92A415482CCA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2919-9C21-4FD6-9997-562236006D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DF5EE-C6D4-4B1E-92E0-D20E05AE8C1C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5F226-6A3A-4E06-99F4-9A0F29AB9F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AABD7-C966-40EA-9470-64EDB373436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E3DD5-0851-4F4F-8B79-CE1028EA4C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71528-2F75-40B3-83AB-5E0C7F5FFE00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7CE04-270F-489C-8609-BD36C52103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F8B1DD-2EEB-4C92-A939-6E15ED568C0A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3FF5-46BB-4294-AE5B-96801AF981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042173-893D-43B8-953F-46F57DCD2CB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5EA9B-512A-4AF6-A1FD-0DBF8A248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2D772-0122-45E8-9279-27AD1ACB66F5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6AEA6-42C7-4650-B746-966DF6EC9B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8E7923-3BD9-4E2C-AE2B-C103004F0883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B6617-A612-4062-BE23-203378EC98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BDA36-4BE0-4353-AAC4-0131C4D69FDB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FA396-2E9F-423F-9BC1-B3A4D9506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CED28-C685-4939-A5D5-27F99889AF6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A231E-3063-4692-B6D4-1D3D91F98C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EE209-7275-4909-97D1-F8A0D95EA75C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1E322-F0BB-4838-9F63-EA2CAAE09B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CEA9BE-16EF-489E-BF20-57B585EC6CC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E539CF-4739-4542-A10F-6B52583B52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990B6-74C3-4125-8F0F-2C933149C71B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E3A25-ABD4-406C-921E-0CAE11307A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68C61-A4FA-4602-8348-0356D25F60A7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FCEB-737C-4861-AE0F-6165CC74C6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00D1B-60A9-4757-876A-FFBF061455A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A9942-232C-4926-BADB-CDF670E4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CA543-36D1-482B-A6B0-8C3E0820FA1B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B76DA8-8693-4B28-B910-D6DD04FCC1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4DB5A-AD82-43C4-97F9-539A7A86B068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C7F81A-DF60-4D16-865A-3A33A62465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EAB87-838F-438F-A3CF-FC5CD66EB65C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9FE96-4C50-4285-9E4E-F42E734AF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B34E17-700E-40E7-83AE-664FDDCCB4AC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20C0D1-6E3E-472C-AEE1-64D973207D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B8E3B-C21E-43E0-B284-FCB59AA662D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1AA86-94FB-44EB-82C9-7716D904A8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CE7DA-F81F-4ED0-827C-311EF0D810C4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D3A46-114A-4AC1-9A9D-A12BBCC196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D3DC3-E015-46ED-85A6-ABF7C5FE13F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B850B-2489-4CB1-A1EC-995AFD52B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A09B26-E0FC-40AE-902A-28747004F55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3E78E-8BD0-4625-9C22-F59FBA683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D9BA3-C815-46C5-8537-EB5659753393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B2595-7489-4763-8ADA-B5EE6F5EA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5FAA4-AE56-406D-A66B-666E6023E096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87D8-701F-416A-8323-77B07D210D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1480-BFB3-4DDE-90CB-E57E0443E987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75CBD-E781-4854-A4A8-CCC5BD2D21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D003F-A569-490B-8E1A-16CC19E2F27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D51AA-89A7-4D93-93B2-B313D917B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D87FF-43A9-4947-B646-01BBB80BF1A4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526D9-F268-4FBB-8041-B6F369E1A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2FC324-FA63-48F7-87F3-755973C2A6E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40098-0EFE-4E55-9AF4-9BECC105AF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EEF30-4D1C-473C-A9C2-E2E15F758D8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33CF39-4DA2-41D0-91FF-0E5EE6338E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3CE4-0665-4827-A05B-586F539067A6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5DA87-D9B2-4A0B-ACAD-A7263E5003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F34C9D-9DC9-447E-B9D7-AD3799284B23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FC467-D2A4-4587-BFD3-35FED9BBF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9E979-A7A0-4DFD-8016-FAA76B28996F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656D5-3B46-4F42-8E53-4A737C041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72033-AE60-4856-97CF-28E50271BBE1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B727F-B332-4C9F-93EC-2F16F7EAC2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0078" y="1096568"/>
            <a:ext cx="7560469" cy="2126677"/>
          </a:xfrm>
        </p:spPr>
        <p:txBody>
          <a:bodyPr anchor="b"/>
          <a:lstStyle>
            <a:lvl1pPr algn="ctr">
              <a:defRPr sz="3086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223245"/>
            <a:ext cx="7560469" cy="2572506"/>
          </a:xfrm>
        </p:spPr>
        <p:txBody>
          <a:bodyPr/>
          <a:lstStyle>
            <a:lvl1pPr marL="0" indent="0" algn="ctr">
              <a:buNone/>
              <a:defRPr sz="1984"/>
            </a:lvl1pPr>
            <a:lvl2pPr marL="377979" indent="0" algn="ctr">
              <a:buNone/>
              <a:defRPr sz="1653"/>
            </a:lvl2pPr>
            <a:lvl3pPr marL="755957" indent="0" algn="ctr">
              <a:buNone/>
              <a:defRPr sz="1488"/>
            </a:lvl3pPr>
            <a:lvl4pPr marL="1133936" indent="0" algn="ctr">
              <a:buNone/>
              <a:defRPr sz="1323"/>
            </a:lvl4pPr>
            <a:lvl5pPr marL="1511915" indent="0" algn="ctr">
              <a:buNone/>
              <a:defRPr sz="1323"/>
            </a:lvl5pPr>
            <a:lvl6pPr marL="1889893" indent="0" algn="ctr">
              <a:buNone/>
              <a:defRPr sz="1323"/>
            </a:lvl6pPr>
            <a:lvl7pPr marL="2267872" indent="0" algn="ctr">
              <a:buNone/>
              <a:defRPr sz="1323"/>
            </a:lvl7pPr>
            <a:lvl8pPr marL="2645851" indent="0" algn="ctr">
              <a:buNone/>
              <a:defRPr sz="1323"/>
            </a:lvl8pPr>
            <a:lvl9pPr marL="3023829" indent="0" algn="ctr">
              <a:buNone/>
              <a:defRPr sz="132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9397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043" y="1163027"/>
            <a:ext cx="8694539" cy="564593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61479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1063340"/>
            <a:ext cx="8694539" cy="5745618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7979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957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936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191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89893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787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585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382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393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1063340"/>
            <a:ext cx="4284266" cy="57456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895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1FEAC-EFBC-4F59-9ED1-883C63297C14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4BB1D-2AFD-4006-B095-647BD40C7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081375"/>
            <a:ext cx="4264576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1989586"/>
            <a:ext cx="4264576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081375"/>
            <a:ext cx="4285579" cy="908210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7979" indent="0">
              <a:buNone/>
              <a:defRPr sz="1653" b="1"/>
            </a:lvl2pPr>
            <a:lvl3pPr marL="755957" indent="0">
              <a:buNone/>
              <a:defRPr sz="1488" b="1"/>
            </a:lvl3pPr>
            <a:lvl4pPr marL="1133936" indent="0">
              <a:buNone/>
              <a:defRPr sz="1323" b="1"/>
            </a:lvl4pPr>
            <a:lvl5pPr marL="1511915" indent="0">
              <a:buNone/>
              <a:defRPr sz="1323" b="1"/>
            </a:lvl5pPr>
            <a:lvl6pPr marL="1889893" indent="0">
              <a:buNone/>
              <a:defRPr sz="1323" b="1"/>
            </a:lvl6pPr>
            <a:lvl7pPr marL="2267872" indent="0">
              <a:buNone/>
              <a:defRPr sz="1323" b="1"/>
            </a:lvl7pPr>
            <a:lvl8pPr marL="2645851" indent="0">
              <a:buNone/>
              <a:defRPr sz="1323" b="1"/>
            </a:lvl8pPr>
            <a:lvl9pPr marL="3023829" indent="0">
              <a:buNone/>
              <a:defRPr sz="1323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1989586"/>
            <a:ext cx="4285579" cy="4833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4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1503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5970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97241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88454"/>
            <a:ext cx="3251264" cy="5381018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739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 marL="0" indent="0">
              <a:buNone/>
              <a:defRPr sz="2646"/>
            </a:lvl1pPr>
            <a:lvl2pPr marL="377979" indent="0">
              <a:buNone/>
              <a:defRPr sz="2315"/>
            </a:lvl2pPr>
            <a:lvl3pPr marL="755957" indent="0">
              <a:buNone/>
              <a:defRPr sz="1984"/>
            </a:lvl3pPr>
            <a:lvl4pPr marL="1133936" indent="0">
              <a:buNone/>
              <a:defRPr sz="1653"/>
            </a:lvl4pPr>
            <a:lvl5pPr marL="1511915" indent="0">
              <a:buNone/>
              <a:defRPr sz="1653"/>
            </a:lvl5pPr>
            <a:lvl6pPr marL="1889893" indent="0">
              <a:buNone/>
              <a:defRPr sz="1653"/>
            </a:lvl6pPr>
            <a:lvl7pPr marL="2267872" indent="0">
              <a:buNone/>
              <a:defRPr sz="1653"/>
            </a:lvl7pPr>
            <a:lvl8pPr marL="2645851" indent="0">
              <a:buNone/>
              <a:defRPr sz="1653"/>
            </a:lvl8pPr>
            <a:lvl9pPr marL="3023829" indent="0">
              <a:buNone/>
              <a:defRPr sz="165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1063339"/>
            <a:ext cx="3251264" cy="5406133"/>
          </a:xfrm>
        </p:spPr>
        <p:txBody>
          <a:bodyPr/>
          <a:lstStyle>
            <a:lvl1pPr marL="0" indent="0">
              <a:buNone/>
              <a:defRPr sz="1323"/>
            </a:lvl1pPr>
            <a:lvl2pPr marL="377979" indent="0">
              <a:buNone/>
              <a:defRPr sz="1157"/>
            </a:lvl2pPr>
            <a:lvl3pPr marL="755957" indent="0">
              <a:buNone/>
              <a:defRPr sz="992"/>
            </a:lvl3pPr>
            <a:lvl4pPr marL="1133936" indent="0">
              <a:buNone/>
              <a:defRPr sz="827"/>
            </a:lvl4pPr>
            <a:lvl5pPr marL="1511915" indent="0">
              <a:buNone/>
              <a:defRPr sz="827"/>
            </a:lvl5pPr>
            <a:lvl6pPr marL="1889893" indent="0">
              <a:buNone/>
              <a:defRPr sz="827"/>
            </a:lvl6pPr>
            <a:lvl7pPr marL="2267872" indent="0">
              <a:buNone/>
              <a:defRPr sz="827"/>
            </a:lvl7pPr>
            <a:lvl8pPr marL="2645851" indent="0">
              <a:buNone/>
              <a:defRPr sz="827"/>
            </a:lvl8pPr>
            <a:lvl9pPr marL="3023829" indent="0">
              <a:buNone/>
              <a:defRPr sz="82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5872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3" y="1063339"/>
            <a:ext cx="8694539" cy="574561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005021" y="343243"/>
            <a:ext cx="5438094" cy="509516"/>
          </a:xfrm>
        </p:spPr>
        <p:txBody>
          <a:bodyPr anchor="b"/>
          <a:lstStyle>
            <a:lvl1pPr algn="ctr">
              <a:defRPr sz="3527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3850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1140873"/>
            <a:ext cx="2173635" cy="56680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1140873"/>
            <a:ext cx="6394896" cy="566808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7769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8"/>
          <p:cNvSpPr>
            <a:spLocks noChangeShapeType="1"/>
          </p:cNvSpPr>
          <p:nvPr/>
        </p:nvSpPr>
        <p:spPr bwMode="auto">
          <a:xfrm>
            <a:off x="2527300" y="687388"/>
            <a:ext cx="5257800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sp>
        <p:nvSpPr>
          <p:cNvPr id="3" name="Line 9"/>
          <p:cNvSpPr>
            <a:spLocks noChangeShapeType="1"/>
          </p:cNvSpPr>
          <p:nvPr/>
        </p:nvSpPr>
        <p:spPr bwMode="auto">
          <a:xfrm>
            <a:off x="498475" y="6811964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 sz="1800">
              <a:ea typeface="+mn-ea"/>
            </a:endParaRPr>
          </a:p>
        </p:txBody>
      </p:sp>
      <p:pic>
        <p:nvPicPr>
          <p:cNvPr id="4" name="Picture 9" descr="UTSAGifBlue.gif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47089" y="304802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3" descr="ICS_Medium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263" y="0"/>
            <a:ext cx="147955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0AC0B-A916-4877-ADE0-E50404926DAE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4D5EB0-CF48-4948-8478-82307DB621F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2216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9BC112-D9B6-4B9C-86C3-4D8E2649AA72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25EB1F-37DE-4C51-9E66-337583CBBE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E95961-C4CA-42E6-96F8-89428B0DC235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8F701-7412-4176-B81B-535EC073A9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D9104-C032-4CBE-8F37-8867382B493F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7894E-BB77-4D63-A5EA-B83339D01D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2EC7E-925E-4441-B13E-B4380685616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920E3F-7349-4CB6-9CDC-27BB8E8AD5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jpeg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58642E3D-FE0C-4A26-BB08-3B273E1EEAC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3A962563-6407-4E9B-88F1-1AD04C99F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474FC442-BB0D-4A0D-884B-021EE3E35A59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E32EDE55-3144-4269-9BDB-65928EBB1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504825" y="303213"/>
            <a:ext cx="907256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763713"/>
            <a:ext cx="9072563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7007225"/>
            <a:ext cx="2351088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D53CCD91-9A9B-449B-AA0D-FBBFCB6024C2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875" y="7007225"/>
            <a:ext cx="31908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BB840911-77F9-430E-9286-9CE0CF8B5D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2690813" y="57150"/>
            <a:ext cx="4721225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04825" y="1204913"/>
            <a:ext cx="9072563" cy="531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825" y="6980238"/>
            <a:ext cx="2351088" cy="401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E6E2357-4B04-4F99-AF83-0C6F0A23AA75}" type="datetime1">
              <a:rPr lang="en-US"/>
              <a:pPr>
                <a:defRPr/>
              </a:pPr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14700" y="7007225"/>
            <a:ext cx="3321050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pic>
        <p:nvPicPr>
          <p:cNvPr id="4102" name="Picture 9" descr="UTSAGifBlue.gif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47088" y="304800"/>
            <a:ext cx="1444625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9" descr="2010-02-17 ICS Master Logo.jpg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88925" y="233363"/>
            <a:ext cx="17907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Line 8"/>
          <p:cNvSpPr>
            <a:spLocks noChangeShapeType="1"/>
          </p:cNvSpPr>
          <p:nvPr userDrawn="1"/>
        </p:nvSpPr>
        <p:spPr bwMode="auto">
          <a:xfrm>
            <a:off x="2527300" y="828675"/>
            <a:ext cx="5257800" cy="1588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0" name="Line 9"/>
          <p:cNvSpPr>
            <a:spLocks noChangeShapeType="1"/>
          </p:cNvSpPr>
          <p:nvPr userDrawn="1"/>
        </p:nvSpPr>
        <p:spPr bwMode="auto">
          <a:xfrm>
            <a:off x="498475" y="6811963"/>
            <a:ext cx="9102725" cy="1587"/>
          </a:xfrm>
          <a:prstGeom prst="line">
            <a:avLst/>
          </a:prstGeom>
          <a:noFill/>
          <a:ln w="54720">
            <a:solidFill>
              <a:srgbClr val="FF950E"/>
            </a:solidFill>
            <a:round/>
            <a:headEnd/>
            <a:tailEnd/>
          </a:ln>
          <a:effectLst/>
        </p:spPr>
        <p:txBody>
          <a:bodyPr/>
          <a:lstStyle/>
          <a:p>
            <a:pPr hangingPunct="0">
              <a:buClr>
                <a:srgbClr val="000000"/>
              </a:buClr>
              <a:buSzPct val="45000"/>
              <a:buFont typeface="Wingdings" charset="2"/>
              <a:buNone/>
              <a:defRPr/>
            </a:pPr>
            <a:endParaRPr lang="en-US">
              <a:ea typeface="+mn-ea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713" y="7007225"/>
            <a:ext cx="2352675" cy="401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0">
              <a:buClr>
                <a:srgbClr val="000000"/>
              </a:buClr>
              <a:buSzPct val="45000"/>
              <a:buFont typeface="Wingdings" pitchFamily="2" charset="2"/>
              <a:buNone/>
              <a:defRPr sz="1200">
                <a:solidFill>
                  <a:srgbClr val="898989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23B8BEDD-5D90-4C8F-A080-7865D9DB2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pitchFamily="34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v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Courier New" pitchFamily="49" charset="0"/>
        <a:buChar char="o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343400" y="0"/>
            <a:ext cx="5197475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914400"/>
            <a:ext cx="9069387" cy="5842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dt" idx="2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Times New Roman" pitchFamily="18" charset="0"/>
              </a:defRPr>
            </a:lvl1pPr>
          </a:lstStyle>
          <a:p>
            <a:pPr>
              <a:defRPr/>
            </a:pPr>
            <a:fld id="{779B0FFF-52D7-4B48-8273-CB03D59A2296}" type="datetime1">
              <a:rPr lang="en-US"/>
              <a:pPr>
                <a:defRPr/>
              </a:pPr>
              <a:t>4/17/2021</a:t>
            </a:fld>
            <a:r>
              <a:rPr lang="en-US"/>
              <a:t>© Ravi  Sandhu</a:t>
            </a:r>
            <a:endParaRPr lang="en-GB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ftr" idx="3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en-US"/>
              <a:t>World-Leading Research with Real-World Impact!</a:t>
            </a:r>
          </a:p>
        </p:txBody>
      </p:sp>
      <p:sp>
        <p:nvSpPr>
          <p:cNvPr id="13" name="Rectangle 5"/>
          <p:cNvSpPr>
            <a:spLocks noGrp="1" noChangeArrowheads="1"/>
          </p:cNvSpPr>
          <p:nvPr>
            <p:ph type="sldNum" idx="4"/>
          </p:nvPr>
        </p:nvSpPr>
        <p:spPr bwMode="auto">
          <a:xfrm>
            <a:off x="7226300" y="6886575"/>
            <a:ext cx="2346325" cy="519113"/>
          </a:xfrm>
          <a:prstGeom prst="rect">
            <a:avLst/>
          </a:prstGeom>
          <a:ln w="54720">
            <a:round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101000"/>
              </a:lnSpc>
              <a:buClr>
                <a:srgbClr val="000000"/>
              </a:buClr>
              <a:buSzPct val="45000"/>
              <a:buFont typeface="Wingdings" pitchFamily="2" charset="2"/>
              <a:buNone/>
              <a:defRPr sz="1400">
                <a:solidFill>
                  <a:srgbClr val="000000"/>
                </a:solidFill>
                <a:latin typeface="Arial" pitchFamily="34" charset="0"/>
                <a:ea typeface="ＭＳ Ｐゴシック" charset="-128"/>
              </a:defRPr>
            </a:lvl1pPr>
          </a:lstStyle>
          <a:p>
            <a:pPr>
              <a:defRPr/>
            </a:pPr>
            <a:fld id="{7084A2E2-4245-4880-AA04-A3886BD21E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</p:sldLayoutIdLst>
  <p:hf hdr="0" ftr="0" dt="0"/>
  <p:txStyles>
    <p:titleStyle>
      <a:lvl1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2pPr>
      <a:lvl3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3pPr>
      <a:lvl4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4pPr>
      <a:lvl5pPr algn="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32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5pPr>
      <a:lvl6pPr marL="15367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6pPr>
      <a:lvl7pPr marL="19939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7pPr>
      <a:lvl8pPr marL="24511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8pPr>
      <a:lvl9pPr marL="2908300" indent="-215900" algn="r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charset="2"/>
        <a:defRPr sz="3200">
          <a:solidFill>
            <a:srgbClr val="000000"/>
          </a:solidFill>
          <a:latin typeface="Bitstream Charter" pitchFamily="16" charset="0"/>
        </a:defRPr>
      </a:lvl9pPr>
    </p:titleStyle>
    <p:bodyStyle>
      <a:lvl1pPr marL="431800" indent="-323850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buChar char=""/>
        <a:defRPr sz="2800">
          <a:solidFill>
            <a:srgbClr val="000000"/>
          </a:solidFill>
          <a:latin typeface="Arial" charset="0"/>
          <a:ea typeface="ＭＳ Ｐゴシック" charset="-128"/>
          <a:cs typeface="ＭＳ Ｐゴシック" charset="-128"/>
        </a:defRPr>
      </a:lvl1pPr>
      <a:lvl2pPr marL="863600" indent="-287338"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75000"/>
        <a:buFont typeface="Symbol" pitchFamily="18" charset="2"/>
        <a:buChar char=""/>
        <a:defRPr sz="2400">
          <a:solidFill>
            <a:srgbClr val="000000"/>
          </a:solidFill>
          <a:latin typeface="Arial" charset="0"/>
          <a:ea typeface="ＭＳ Ｐゴシック" charset="-128"/>
        </a:defRPr>
      </a:lvl2pPr>
      <a:lvl3pPr marL="1295400" indent="-215900" algn="l" defTabSz="457200" rtl="0" eaLnBrk="0" fontAlgn="base" hangingPunct="0">
        <a:spcBef>
          <a:spcPct val="0"/>
        </a:spcBef>
        <a:spcAft>
          <a:spcPts val="850"/>
        </a:spcAft>
        <a:buClr>
          <a:srgbClr val="000000"/>
        </a:buClr>
        <a:buSzPct val="45000"/>
        <a:buFont typeface="Wingdings" pitchFamily="2" charset="2"/>
        <a:buChar char=""/>
        <a:defRPr sz="2400">
          <a:solidFill>
            <a:srgbClr val="000000"/>
          </a:solidFill>
          <a:latin typeface="Arial" charset="0"/>
          <a:ea typeface="ＭＳ Ｐゴシック" charset="-128"/>
        </a:defRPr>
      </a:lvl3pPr>
      <a:lvl4pPr marL="1727200" indent="-215900" algn="l" defTabSz="457200" rtl="0" eaLnBrk="0" fontAlgn="base" hangingPunct="0">
        <a:spcBef>
          <a:spcPct val="0"/>
        </a:spcBef>
        <a:spcAft>
          <a:spcPts val="575"/>
        </a:spcAft>
        <a:buClr>
          <a:srgbClr val="000000"/>
        </a:buClr>
        <a:buSzPct val="75000"/>
        <a:buFont typeface="Symbol" pitchFamily="18" charset="2"/>
        <a:buChar char=""/>
        <a:defRPr sz="2000">
          <a:solidFill>
            <a:srgbClr val="000000"/>
          </a:solidFill>
          <a:latin typeface="Arial" charset="0"/>
          <a:ea typeface="ＭＳ Ｐゴシック" charset="-128"/>
        </a:defRPr>
      </a:lvl4pPr>
      <a:lvl5pPr marL="2159000" indent="-215900" algn="l" defTabSz="457200" rtl="0" eaLnBrk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Arial" charset="0"/>
          <a:ea typeface="ＭＳ Ｐゴシック" charset="-128"/>
        </a:defRPr>
      </a:lvl5pPr>
      <a:lvl6pPr marL="26162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6pPr>
      <a:lvl7pPr marL="30734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7pPr>
      <a:lvl8pPr marL="35306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8pPr>
      <a:lvl9pPr marL="3987800" indent="-215900" algn="l" defTabSz="457200" rtl="0" fontAlgn="base" hangingPunct="0"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1418977"/>
            <a:ext cx="8694539" cy="22989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3721686"/>
            <a:ext cx="8694539" cy="30872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4786" y="6840993"/>
            <a:ext cx="2769401" cy="3667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© Ravi Sandhu</a:t>
            </a:r>
            <a:endParaRPr lang="en-US" dirty="0"/>
          </a:p>
        </p:txBody>
      </p:sp>
      <p:pic>
        <p:nvPicPr>
          <p:cNvPr id="8" name="Content Placeholder 3"/>
          <p:cNvPicPr>
            <a:picLocks noChangeAspect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484" y="6873031"/>
            <a:ext cx="1399587" cy="5039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131" y="271306"/>
            <a:ext cx="2080498" cy="8368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9" y="197706"/>
            <a:ext cx="1621979" cy="877522"/>
          </a:xfrm>
          <a:prstGeom prst="rect">
            <a:avLst/>
          </a:prstGeom>
        </p:spPr>
      </p:pic>
      <p:cxnSp>
        <p:nvCxnSpPr>
          <p:cNvPr id="17" name="Straight Connector 16"/>
          <p:cNvCxnSpPr/>
          <p:nvPr userDrawn="1"/>
        </p:nvCxnSpPr>
        <p:spPr>
          <a:xfrm>
            <a:off x="2039568" y="1081088"/>
            <a:ext cx="5544344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>
            <a:off x="528091" y="6840993"/>
            <a:ext cx="9274952" cy="0"/>
          </a:xfrm>
          <a:prstGeom prst="line">
            <a:avLst/>
          </a:prstGeom>
          <a:ln w="50800" cap="rnd">
            <a:solidFill>
              <a:srgbClr val="FF950E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37971" y="7157193"/>
            <a:ext cx="40468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F52E-1A2D-AF47-834F-5A302267C8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187" y="6875359"/>
            <a:ext cx="4400926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hangingPunct="0">
              <a:buClr>
                <a:srgbClr val="000000"/>
              </a:buClr>
              <a:buSzPct val="45000"/>
              <a:buFont typeface="Wingdings" pitchFamily="2" charset="2"/>
              <a:buNone/>
            </a:pPr>
            <a:r>
              <a:rPr lang="en-US" i="1" dirty="0"/>
              <a:t>World-Leading Research with Real-World Impact!</a:t>
            </a:r>
          </a:p>
        </p:txBody>
      </p:sp>
    </p:spTree>
    <p:extLst>
      <p:ext uri="{BB962C8B-B14F-4D97-AF65-F5344CB8AC3E}">
        <p14:creationId xmlns:p14="http://schemas.microsoft.com/office/powerpoint/2010/main" val="290843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8" r:id="rId1"/>
    <p:sldLayoutId id="2147484389" r:id="rId2"/>
    <p:sldLayoutId id="2147484390" r:id="rId3"/>
    <p:sldLayoutId id="2147484391" r:id="rId4"/>
    <p:sldLayoutId id="2147484392" r:id="rId5"/>
    <p:sldLayoutId id="2147484393" r:id="rId6"/>
    <p:sldLayoutId id="2147484394" r:id="rId7"/>
    <p:sldLayoutId id="2147484395" r:id="rId8"/>
    <p:sldLayoutId id="2147484396" r:id="rId9"/>
    <p:sldLayoutId id="2147484397" r:id="rId10"/>
    <p:sldLayoutId id="2147484398" r:id="rId11"/>
    <p:sldLayoutId id="2147484399" r:id="rId12"/>
  </p:sldLayoutIdLst>
  <p:hf hdr="0" dt="0"/>
  <p:txStyles>
    <p:titleStyle>
      <a:lvl1pPr algn="ctr" defTabSz="755957" rtl="0" eaLnBrk="1" latinLnBrk="0" hangingPunct="1">
        <a:lnSpc>
          <a:spcPct val="90000"/>
        </a:lnSpc>
        <a:spcBef>
          <a:spcPct val="0"/>
        </a:spcBef>
        <a:buNone/>
        <a:defRPr sz="33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89" indent="-188989" algn="l" defTabSz="755957" rtl="0" eaLnBrk="1" latinLnBrk="0" hangingPunct="1">
        <a:lnSpc>
          <a:spcPct val="90000"/>
        </a:lnSpc>
        <a:spcBef>
          <a:spcPts val="827"/>
        </a:spcBef>
        <a:buFont typeface="Arial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6968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4947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925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904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883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6861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4840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2819" indent="-188989" algn="l" defTabSz="755957" rtl="0" eaLnBrk="1" latinLnBrk="0" hangingPunct="1">
        <a:lnSpc>
          <a:spcPct val="90000"/>
        </a:lnSpc>
        <a:spcBef>
          <a:spcPts val="413"/>
        </a:spcBef>
        <a:buFont typeface="Arial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97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957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936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915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893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7872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5851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3829" algn="l" defTabSz="755957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7.png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7169" y="1738715"/>
            <a:ext cx="7929259" cy="1633315"/>
          </a:xfrm>
        </p:spPr>
        <p:txBody>
          <a:bodyPr/>
          <a:lstStyle/>
          <a:p>
            <a:r>
              <a:rPr lang="en-US" sz="2646" b="1" dirty="0">
                <a:solidFill>
                  <a:prstClr val="black"/>
                </a:solidFill>
              </a:rPr>
              <a:t>Module 5.1</a:t>
            </a:r>
            <a:br>
              <a:rPr lang="en-US" sz="2646" dirty="0"/>
            </a:br>
            <a:r>
              <a:rPr lang="en-US" sz="2646" b="1" dirty="0">
                <a:solidFill>
                  <a:prstClr val="black"/>
                </a:solidFill>
              </a:rPr>
              <a:t>Base Rate Fallacy</a:t>
            </a:r>
            <a:endParaRPr lang="en-US" sz="1543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40606" y="3981428"/>
            <a:ext cx="7559675" cy="1633315"/>
          </a:xfrm>
        </p:spPr>
        <p:txBody>
          <a:bodyPr>
            <a:noAutofit/>
          </a:bodyPr>
          <a:lstStyle/>
          <a:p>
            <a:r>
              <a:rPr lang="en-US" sz="2646" dirty="0"/>
              <a:t>Ravi Sandhu</a:t>
            </a:r>
            <a:br>
              <a:rPr lang="en-US" sz="2646" dirty="0"/>
            </a:br>
            <a:endParaRPr lang="en-US" sz="2646" dirty="0"/>
          </a:p>
          <a:p>
            <a:r>
              <a:rPr lang="en-US" sz="2646" dirty="0"/>
              <a:t>Spring 2021</a:t>
            </a:r>
            <a:br>
              <a:rPr lang="en-US" sz="2646" dirty="0"/>
            </a:br>
            <a:endParaRPr lang="en-US" sz="2646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4F9D99-3E73-486F-A7E4-9C456EA65B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1007943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5000"/>
              <a:buFontTx/>
              <a:buNone/>
              <a:tabLst/>
              <a:defRPr/>
            </a:pPr>
            <a:r>
              <a:rPr kumimoji="0" lang="en-US" sz="1653" b="0" i="1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World-Leading Research with Real-World Impact!</a:t>
            </a:r>
            <a:endParaRPr kumimoji="0" lang="en-US" sz="1653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E156-4BDA-425A-AE15-14F9D157E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5F52E-1A2D-AF47-834F-5A302267C843}" type="slidenum">
              <a:rPr kumimoji="0" lang="en-US" sz="992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pPr marL="0" marR="0" lvl="0" indent="0" algn="r" defTabSz="100794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92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ＭＳ Ｐゴシック" pitchFamily="34" charset="-128"/>
              <a:cs typeface="+mn-cs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BFB925B1-2B03-4A39-8903-7E05198BB7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55287" y="6840993"/>
            <a:ext cx="2769111" cy="366716"/>
          </a:xfrm>
        </p:spPr>
        <p:txBody>
          <a:bodyPr/>
          <a:lstStyle/>
          <a:p>
            <a:pPr marL="0" marR="0" lvl="0" indent="0" algn="l" defTabSz="1007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92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ＭＳ Ｐゴシック" pitchFamily="34" charset="-128"/>
                <a:cs typeface="+mn-cs"/>
              </a:rPr>
              <a:t>© Ravi Sandhu</a:t>
            </a: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A6603799-8EE1-4639-B9D4-A7406AF92102}"/>
              </a:ext>
            </a:extLst>
          </p:cNvPr>
          <p:cNvSpPr txBox="1">
            <a:spLocks/>
          </p:cNvSpPr>
          <p:nvPr/>
        </p:nvSpPr>
        <p:spPr>
          <a:xfrm>
            <a:off x="2005339" y="343243"/>
            <a:ext cx="5437523" cy="509516"/>
          </a:xfrm>
          <a:prstGeom prst="rect">
            <a:avLst/>
          </a:prstGeom>
        </p:spPr>
        <p:txBody>
          <a:bodyPr vert="horz" lIns="100796" tIns="50398" rIns="100796" bIns="50398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559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4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CS 6393 and CS 4483</a:t>
            </a:r>
          </a:p>
          <a:p>
            <a:pPr marL="0" marR="0" lvl="0" indent="0" algn="ctr" defTabSz="75595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Cyber Security Foundations and Practice</a:t>
            </a: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B6752FDD-E466-4E75-B3C0-AAF7D2A215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74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713"/>
    </mc:Choice>
    <mc:Fallback>
      <p:transition spd="slow" advTm="5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10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392113" y="3309494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9502" y="3539903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9143" y="354745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3910" y="5469442"/>
            <a:ext cx="212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empirically estimated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6309" y="1113203"/>
            <a:ext cx="221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will continue</a:t>
            </a:r>
          </a:p>
          <a:p>
            <a:r>
              <a:rPr lang="en-US" dirty="0">
                <a:solidFill>
                  <a:srgbClr val="C00000"/>
                </a:solidFill>
              </a:rPr>
              <a:t>with these numbers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537F7B-9182-4DA9-AE24-5C489729C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35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35"/>
    </mc:Choice>
    <mc:Fallback xmlns="">
      <p:transition spd="slow" advTm="445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11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Real Interest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 rot="5400000">
            <a:off x="2682637" y="1172873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25682" y="3539903"/>
            <a:ext cx="1391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P(S|R) = ??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1526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P(S|¬R) = ??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16610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P(¬S|¬R) = ??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45323" y="3547450"/>
            <a:ext cx="152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P(¬S|R) = ??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3910" y="5469442"/>
            <a:ext cx="250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computed by Bayes’ theorem if we know P(S)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22199" y="626603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Columns must total between 0 and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409172" y="3756712"/>
            <a:ext cx="1549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Rows must total 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41955BD-9D61-4287-ABD2-F3999DA225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70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57"/>
    </mc:Choice>
    <mc:Fallback xmlns="">
      <p:transition spd="slow" advTm="76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4294967295"/>
          </p:nvPr>
        </p:nvSpPr>
        <p:spPr>
          <a:xfrm>
            <a:off x="446431" y="1403184"/>
            <a:ext cx="9180512" cy="4102266"/>
          </a:xfrm>
        </p:spPr>
        <p:txBody>
          <a:bodyPr/>
          <a:lstStyle/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P(S|R) = </a:t>
            </a:r>
            <a:br>
              <a:rPr lang="en-US" dirty="0"/>
            </a:br>
            <a:r>
              <a:rPr lang="en-US" dirty="0"/>
              <a:t>(P(S)×P(R|S))/</a:t>
            </a:r>
            <a:br>
              <a:rPr lang="en-US" dirty="0"/>
            </a:br>
            <a:r>
              <a:rPr lang="en-US" dirty="0"/>
              <a:t>(P(S)×P(R|S)+P(¬S) )×P(R|¬S))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P(¬S|R) = 1 - P(S|R)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</a:pPr>
            <a:r>
              <a:rPr lang="en-US" dirty="0"/>
              <a:t>P(S|¬R) = </a:t>
            </a:r>
            <a:br>
              <a:rPr lang="en-US" dirty="0"/>
            </a:br>
            <a:r>
              <a:rPr lang="en-US" dirty="0"/>
              <a:t>(P(S)×P(¬R|S))/</a:t>
            </a:r>
            <a:br>
              <a:rPr lang="en-US" dirty="0"/>
            </a:br>
            <a:r>
              <a:rPr lang="en-US" dirty="0"/>
              <a:t>(P(S)×P(¬R|S)+P(¬S) )×P(¬R|¬S))</a:t>
            </a:r>
          </a:p>
          <a:p>
            <a:pPr marL="622300" indent="-514350">
              <a:buSzPct val="100000"/>
              <a:buFont typeface="Wingdings" pitchFamily="2" charset="2"/>
              <a:buChar char="Ø"/>
            </a:pPr>
            <a:endParaRPr lang="en-US" dirty="0"/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r>
              <a:rPr lang="en-US" dirty="0"/>
              <a:t>P(¬S|¬R) = 1 - P(S|¬R)</a:t>
            </a: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sz="24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622300" indent="-514350">
              <a:buSzPct val="100000"/>
              <a:buFont typeface="Wingdings" pitchFamily="2" charset="2"/>
              <a:buChar char="Ø"/>
              <a:defRPr/>
            </a:pPr>
            <a:endParaRPr lang="en-US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1090612" lvl="1" indent="-514350">
              <a:buSzPct val="100000"/>
              <a:buFont typeface="Wingdings" pitchFamily="2" charset="2"/>
              <a:buChar char="Ø"/>
              <a:defRPr/>
            </a:pPr>
            <a:endParaRPr lang="en-US" sz="28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919162" lvl="1" indent="-342900">
              <a:buSzPct val="100000"/>
              <a:buFont typeface="Wingdings" pitchFamily="2" charset="2"/>
              <a:buChar char="Ø"/>
              <a:defRPr/>
            </a:pPr>
            <a:endParaRPr lang="en-US" sz="16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  <a:p>
            <a:pPr marL="565150" indent="-457200">
              <a:buSzPct val="100000"/>
              <a:buFont typeface="Wingdings" pitchFamily="2" charset="2"/>
              <a:buChar char="Ø"/>
              <a:defRPr/>
            </a:pPr>
            <a:endParaRPr lang="en-US" sz="2000" dirty="0">
              <a:solidFill>
                <a:schemeClr val="tx1"/>
              </a:solidFill>
              <a:ea typeface="ＭＳ Ｐゴシック" pitchFamily="34" charset="-128"/>
            </a:endParaRPr>
          </a:p>
        </p:txBody>
      </p:sp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Bayes’ Theorem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F0400F1-8C1D-40EE-B4A6-282962B41A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57"/>
    </mc:Choice>
    <mc:Fallback xmlns="">
      <p:transition spd="slow" advTm="1309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392113" y="3309494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9502" y="3539903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9143" y="354745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3910" y="5469442"/>
            <a:ext cx="212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empirically estimated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6309" y="1113203"/>
            <a:ext cx="221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We will continue</a:t>
            </a:r>
          </a:p>
          <a:p>
            <a:r>
              <a:rPr lang="en-US" dirty="0">
                <a:solidFill>
                  <a:srgbClr val="C00000"/>
                </a:solidFill>
              </a:rPr>
              <a:t>with these numbers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1F7B64A-3C45-48B8-95CF-2856D39187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768"/>
    </mc:Choice>
    <mc:Fallback xmlns="">
      <p:transition spd="slow" advTm="23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Base Rate Fallacy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 rot="5400000">
            <a:off x="2682637" y="1172873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3022" y="3539903"/>
            <a:ext cx="2097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P(S|R) = 0.009804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P(S|¬R) = 0.000001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2366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P(¬S|¬R) = 0.999999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92662" y="3547450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P(¬S|R) = 0.990196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53910" y="5469442"/>
            <a:ext cx="25047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computed by Bayes’ theorem if we know P(S)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22199" y="6266030"/>
            <a:ext cx="3929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Columns must total between 0 and 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8409172" y="3756712"/>
            <a:ext cx="1549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Rows must total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6309" y="1113203"/>
            <a:ext cx="2219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Assume P(S)=0.0001</a:t>
            </a:r>
          </a:p>
          <a:p>
            <a:r>
              <a:rPr lang="en-US" dirty="0">
                <a:solidFill>
                  <a:srgbClr val="C00000"/>
                </a:solidFill>
              </a:rPr>
              <a:t>1 in 10,000 has disease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9B639D2-AD99-489C-B35A-9798DECAF6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55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05"/>
    </mc:Choice>
    <mc:Fallback xmlns="">
      <p:transition spd="slow" advTm="1377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6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False Alarms Predominate!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06309" y="1113203"/>
            <a:ext cx="22194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Assume P(S)=0.0001</a:t>
            </a:r>
          </a:p>
          <a:p>
            <a:r>
              <a:rPr lang="en-US" dirty="0">
                <a:solidFill>
                  <a:srgbClr val="C00000"/>
                </a:solidFill>
              </a:rPr>
              <a:t>1 in 10,000 has disease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1400" y="2381250"/>
            <a:ext cx="29931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P(S|R)	requires	P(R|¬S)</a:t>
            </a:r>
          </a:p>
          <a:p>
            <a:r>
              <a:rPr lang="en-US" dirty="0"/>
              <a:t>0.01				0.01</a:t>
            </a:r>
          </a:p>
          <a:p>
            <a:r>
              <a:rPr lang="en-US" dirty="0"/>
              <a:t>0.09				0.001</a:t>
            </a:r>
          </a:p>
          <a:p>
            <a:r>
              <a:rPr lang="en-US" dirty="0"/>
              <a:t>0.5				0.0001</a:t>
            </a:r>
          </a:p>
          <a:p>
            <a:r>
              <a:rPr lang="en-US" dirty="0"/>
              <a:t>0.9				0.00001</a:t>
            </a:r>
          </a:p>
          <a:p>
            <a:r>
              <a:rPr lang="en-US" dirty="0"/>
              <a:t>0.99				0.000001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D8B31EF-AD05-4641-BD06-1D02BE2B9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33"/>
    </mc:Choice>
    <mc:Fallback xmlns="">
      <p:transition spd="slow" advTm="108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Base-Rate Fallacy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6051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612731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225" y="1257300"/>
            <a:ext cx="3089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Total population = 1,000,000</a:t>
            </a:r>
          </a:p>
          <a:p>
            <a:r>
              <a:rPr lang="en-US" dirty="0">
                <a:solidFill>
                  <a:srgbClr val="C00000"/>
                </a:solidFill>
              </a:rPr>
              <a:t>1 in 10,000 has disease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0475" y="196761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1250" y="1967617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999,900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6225" y="5695950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 is 99% accurate</a:t>
            </a:r>
          </a:p>
          <a:p>
            <a:r>
              <a:rPr lang="en-US" dirty="0">
                <a:solidFill>
                  <a:srgbClr val="C00000"/>
                </a:solidFill>
              </a:rPr>
              <a:t>for sick and non-sick</a:t>
            </a:r>
          </a:p>
          <a:p>
            <a:r>
              <a:rPr lang="en-US" dirty="0">
                <a:solidFill>
                  <a:srgbClr val="C00000"/>
                </a:solidFill>
              </a:rPr>
              <a:t>populations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EF71B2-E560-445E-8585-0D225CC8F5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5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48"/>
    </mc:Choice>
    <mc:Fallback xmlns="">
      <p:transition spd="slow" advTm="675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17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Base-Rate Fallacy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605172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612731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6225" y="1257300"/>
            <a:ext cx="3089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Total population = 1,000,000</a:t>
            </a:r>
          </a:p>
          <a:p>
            <a:r>
              <a:rPr lang="en-US" dirty="0">
                <a:solidFill>
                  <a:srgbClr val="C00000"/>
                </a:solidFill>
              </a:rPr>
              <a:t>1 in 10,000 has disease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00475" y="196761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100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91250" y="200466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999,900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6225" y="5695950"/>
            <a:ext cx="22878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 is 99% accurate</a:t>
            </a:r>
          </a:p>
          <a:p>
            <a:r>
              <a:rPr lang="en-US" dirty="0">
                <a:solidFill>
                  <a:srgbClr val="C00000"/>
                </a:solidFill>
              </a:rPr>
              <a:t>for sick and non-sick</a:t>
            </a:r>
          </a:p>
          <a:p>
            <a:r>
              <a:rPr lang="en-US" dirty="0">
                <a:solidFill>
                  <a:srgbClr val="C00000"/>
                </a:solidFill>
              </a:rPr>
              <a:t>populations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00475" y="3682117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99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00475" y="539661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319490" y="3728693"/>
            <a:ext cx="761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9,999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191250" y="5406142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989,901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3D34052-9B35-4FB5-9D69-2C7ECB1B71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47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45"/>
    </mc:Choice>
    <mc:Fallback xmlns="">
      <p:transition spd="slow" advTm="2017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2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BC0CC2-3600-40DC-8AE5-8E211F4C9A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1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416"/>
    </mc:Choice>
    <mc:Fallback xmlns="">
      <p:transition spd="slow" advTm="104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3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25186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  <a:p>
            <a:r>
              <a:rPr lang="en-US" dirty="0">
                <a:solidFill>
                  <a:srgbClr val="C00000"/>
                </a:solidFill>
              </a:rPr>
              <a:t>System is under attack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7107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  <a:p>
            <a:r>
              <a:rPr lang="en-US" dirty="0">
                <a:solidFill>
                  <a:srgbClr val="C00000"/>
                </a:solidFill>
              </a:rPr>
              <a:t>Alarm is raised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D625AFD-AF99-4C80-8989-DB50E2331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0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16"/>
    </mc:Choice>
    <mc:Fallback xmlns="">
      <p:transition spd="slow" advTm="37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4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GB"/>
            </a:defPPr>
            <a:lvl1pPr hangingPunct="0">
              <a:buClr>
                <a:srgbClr val="000000"/>
              </a:buClr>
              <a:buSzPct val="45000"/>
              <a:buFont typeface="Wingdings" pitchFamily="2" charset="2"/>
              <a:buNone/>
              <a:defRPr sz="1600" i="1"/>
            </a:lvl1pPr>
          </a:lstStyle>
          <a:p>
            <a:r>
              <a:rPr lang="en-US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32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Malware Detection Techniques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862" y="964209"/>
            <a:ext cx="7489695" cy="56200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267" y="6171556"/>
            <a:ext cx="297201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Nwokedi</a:t>
            </a:r>
            <a:r>
              <a:rPr lang="en-US" sz="1050" dirty="0"/>
              <a:t> </a:t>
            </a:r>
            <a:r>
              <a:rPr lang="en-US" sz="1050" dirty="0" err="1"/>
              <a:t>Idika</a:t>
            </a:r>
            <a:r>
              <a:rPr lang="en-US" sz="1050" dirty="0"/>
              <a:t> and Aditya </a:t>
            </a:r>
            <a:r>
              <a:rPr lang="en-US" sz="1050" dirty="0" err="1"/>
              <a:t>Mathur</a:t>
            </a:r>
            <a:r>
              <a:rPr lang="en-US" sz="1050" dirty="0"/>
              <a:t>, A Survey of Malware Detection Techniques, Purdue University, Feb 2007.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7980" y="1213393"/>
            <a:ext cx="18018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50021"/>
                </a:solidFill>
              </a:rPr>
              <a:t>I know what is bad and can detect it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positives</a:t>
            </a:r>
            <a:r>
              <a:rPr lang="en-US" sz="1600" dirty="0">
                <a:solidFill>
                  <a:srgbClr val="A50021"/>
                </a:solidFill>
              </a:rPr>
              <a:t>: none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negatives</a:t>
            </a:r>
            <a:r>
              <a:rPr lang="en-US" sz="1600" dirty="0">
                <a:solidFill>
                  <a:srgbClr val="A50021"/>
                </a:solidFill>
              </a:rPr>
              <a:t>: ever increasing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28805" y="4737643"/>
            <a:ext cx="273907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50021"/>
                </a:solidFill>
              </a:rPr>
              <a:t>I know what is good and can detect when you go beyond specification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positives</a:t>
            </a:r>
            <a:r>
              <a:rPr lang="en-US" sz="1600" dirty="0">
                <a:solidFill>
                  <a:srgbClr val="A50021"/>
                </a:solidFill>
              </a:rPr>
              <a:t>: incomplete specification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negatives</a:t>
            </a:r>
            <a:r>
              <a:rPr lang="en-US" sz="1600" dirty="0">
                <a:solidFill>
                  <a:srgbClr val="A50021"/>
                </a:solidFill>
              </a:rPr>
              <a:t>: incorrect specification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72376" y="1030506"/>
            <a:ext cx="24090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A50021"/>
                </a:solidFill>
              </a:rPr>
              <a:t>I will learn what is good and bad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positives</a:t>
            </a:r>
            <a:r>
              <a:rPr lang="en-US" sz="1600" dirty="0">
                <a:solidFill>
                  <a:srgbClr val="A50021"/>
                </a:solidFill>
              </a:rPr>
              <a:t>: incorrect learning</a:t>
            </a:r>
          </a:p>
          <a:p>
            <a:r>
              <a:rPr lang="en-US" sz="1600" u="sng" dirty="0">
                <a:solidFill>
                  <a:srgbClr val="A50021"/>
                </a:solidFill>
              </a:rPr>
              <a:t>False negatives</a:t>
            </a:r>
            <a:r>
              <a:rPr lang="en-US" sz="1600" dirty="0">
                <a:solidFill>
                  <a:srgbClr val="A50021"/>
                </a:solidFill>
              </a:rPr>
              <a:t>: incorrect learning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FC0099F-1566-4F0B-8F68-FF39E3D41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73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4428"/>
    </mc:Choice>
    <mc:Fallback xmlns="">
      <p:transition spd="slow" advTm="354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5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EC8631-D64C-4E9D-B18F-FD2CB138DF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92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4"/>
    </mc:Choice>
    <mc:Fallback xmlns="">
      <p:transition spd="slow" advTm="13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6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392113" y="3309494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9502" y="3539903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0.99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9143" y="354745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3910" y="5469442"/>
            <a:ext cx="212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empirically estimated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DFD6BA-DE14-4429-96A1-2A01FB8005F8}"/>
              </a:ext>
            </a:extLst>
          </p:cNvPr>
          <p:cNvSpPr txBox="1"/>
          <p:nvPr/>
        </p:nvSpPr>
        <p:spPr>
          <a:xfrm>
            <a:off x="4218915" y="626603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Columns must total 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784EF37-B719-447F-B35C-9BF6D7D5919E}"/>
              </a:ext>
            </a:extLst>
          </p:cNvPr>
          <p:cNvSpPr txBox="1"/>
          <p:nvPr/>
        </p:nvSpPr>
        <p:spPr>
          <a:xfrm>
            <a:off x="8409172" y="3756712"/>
            <a:ext cx="1549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Rows must total between 0 and 2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AF4A2C3-B6CA-4B76-9DCC-3508DBC56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4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972"/>
    </mc:Choice>
    <mc:Fallback xmlns="">
      <p:transition spd="slow" advTm="1629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7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Estimating P(R|S) </a:t>
            </a:r>
            <a:r>
              <a:rPr lang="en-US" sz="4000" kern="0" dirty="0" err="1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etc</a:t>
            </a:r>
            <a:endParaRPr lang="en-US" sz="40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4565" y="156339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 sick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21713" y="154318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not sick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3538409" y="2089841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684721" y="2133590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H="1">
            <a:off x="2660223" y="2198476"/>
            <a:ext cx="946087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3606310" y="2198476"/>
            <a:ext cx="828392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2577242" y="2984615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368325" y="2992159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H="1">
            <a:off x="5809328" y="2269392"/>
            <a:ext cx="946087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6755415" y="2269392"/>
            <a:ext cx="828392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5726347" y="3055531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517430" y="3063075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49437" y="3310966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positive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09877" y="331188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negative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207186" y="3309460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positive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67626" y="3310378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negative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97998" y="40128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1980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162578" y="4011312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528139" y="4009811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300358" y="4008310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990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536099" y="4859812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51510" y="48598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57111" y="4859812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0.99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34878" y="48598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0.01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5945" y="4858305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estimate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 flipV="1">
            <a:off x="1949437" y="6047715"/>
            <a:ext cx="5920309" cy="3621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V="1">
            <a:off x="1949437" y="5413972"/>
            <a:ext cx="0" cy="65185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7869746" y="5314384"/>
            <a:ext cx="0" cy="7333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1264" name="TextBox 11263"/>
          <p:cNvSpPr txBox="1"/>
          <p:nvPr/>
        </p:nvSpPr>
        <p:spPr>
          <a:xfrm>
            <a:off x="3517299" y="621973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Coincidentally equal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D0D345E-C194-4728-9AAB-8E9BCA3D4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95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93"/>
    </mc:Choice>
    <mc:Fallback xmlns="">
      <p:transition spd="slow" advTm="83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8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Estimating P(R|S) </a:t>
            </a:r>
            <a:r>
              <a:rPr lang="en-US" sz="4000" kern="0" dirty="0" err="1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etc</a:t>
            </a:r>
            <a:endParaRPr lang="en-US" sz="4000" kern="0" dirty="0">
              <a:solidFill>
                <a:srgbClr val="131F49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94565" y="156339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2000 sick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21713" y="1543183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1000 not sick</a:t>
            </a:r>
          </a:p>
        </p:txBody>
      </p:sp>
      <p:sp>
        <p:nvSpPr>
          <p:cNvPr id="42" name="Oval 41"/>
          <p:cNvSpPr/>
          <p:nvPr/>
        </p:nvSpPr>
        <p:spPr bwMode="auto">
          <a:xfrm>
            <a:off x="3538409" y="2089841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3" name="Oval 42"/>
          <p:cNvSpPr/>
          <p:nvPr/>
        </p:nvSpPr>
        <p:spPr bwMode="auto">
          <a:xfrm>
            <a:off x="6684721" y="2133590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44" name="Straight Connector 43"/>
          <p:cNvCxnSpPr/>
          <p:nvPr/>
        </p:nvCxnSpPr>
        <p:spPr bwMode="auto">
          <a:xfrm flipH="1">
            <a:off x="2660223" y="2198476"/>
            <a:ext cx="946087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3606310" y="2198476"/>
            <a:ext cx="828392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Oval 45"/>
          <p:cNvSpPr/>
          <p:nvPr/>
        </p:nvSpPr>
        <p:spPr bwMode="auto">
          <a:xfrm>
            <a:off x="2577242" y="2984615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4368325" y="2992159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48" name="Straight Connector 47"/>
          <p:cNvCxnSpPr/>
          <p:nvPr/>
        </p:nvCxnSpPr>
        <p:spPr bwMode="auto">
          <a:xfrm flipH="1">
            <a:off x="5809328" y="2269392"/>
            <a:ext cx="946087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9" name="Straight Connector 48"/>
          <p:cNvCxnSpPr/>
          <p:nvPr/>
        </p:nvCxnSpPr>
        <p:spPr bwMode="auto">
          <a:xfrm>
            <a:off x="6755415" y="2269392"/>
            <a:ext cx="828392" cy="787652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0" name="Oval 49"/>
          <p:cNvSpPr/>
          <p:nvPr/>
        </p:nvSpPr>
        <p:spPr bwMode="auto">
          <a:xfrm>
            <a:off x="5726347" y="3055531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1" name="Oval 50"/>
          <p:cNvSpPr/>
          <p:nvPr/>
        </p:nvSpPr>
        <p:spPr bwMode="auto">
          <a:xfrm>
            <a:off x="7517430" y="3063075"/>
            <a:ext cx="135802" cy="135802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49437" y="3310966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positive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709877" y="3311884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negative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207186" y="3309460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positive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967626" y="3310378"/>
            <a:ext cx="12875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Test R </a:t>
            </a:r>
          </a:p>
          <a:p>
            <a:pPr algn="ctr"/>
            <a:r>
              <a:rPr lang="en-US" dirty="0"/>
              <a:t>is negative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97998" y="4012813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1980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162578" y="4011312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20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528140" y="4009811"/>
            <a:ext cx="441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30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300360" y="4008310"/>
            <a:ext cx="569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970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1536099" y="4859812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51510" y="48598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657111" y="4859812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0.97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934876" y="4859812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0.03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5945" y="4858305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estimate</a:t>
            </a:r>
          </a:p>
        </p:txBody>
      </p:sp>
      <p:cxnSp>
        <p:nvCxnSpPr>
          <p:cNvPr id="31" name="Straight Connector 30"/>
          <p:cNvCxnSpPr/>
          <p:nvPr/>
        </p:nvCxnSpPr>
        <p:spPr bwMode="auto">
          <a:xfrm flipV="1">
            <a:off x="1949437" y="6047715"/>
            <a:ext cx="5920309" cy="36214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Arrow Connector 31"/>
          <p:cNvCxnSpPr/>
          <p:nvPr/>
        </p:nvCxnSpPr>
        <p:spPr bwMode="auto">
          <a:xfrm flipV="1">
            <a:off x="1949437" y="5413972"/>
            <a:ext cx="0" cy="65185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flipV="1">
            <a:off x="7869746" y="5314384"/>
            <a:ext cx="0" cy="733331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4" name="TextBox 33"/>
          <p:cNvSpPr txBox="1"/>
          <p:nvPr/>
        </p:nvSpPr>
        <p:spPr>
          <a:xfrm>
            <a:off x="3218540" y="6219736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general will not be equal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012905-FD44-422E-A8C8-3AF8E42B99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6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63"/>
    </mc:Choice>
    <mc:Fallback xmlns="">
      <p:transition spd="slow" advTm="36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Date Placeholder 3"/>
          <p:cNvSpPr txBox="1">
            <a:spLocks noGrp="1"/>
          </p:cNvSpPr>
          <p:nvPr/>
        </p:nvSpPr>
        <p:spPr bwMode="auto">
          <a:xfrm>
            <a:off x="392113" y="6904038"/>
            <a:ext cx="2346325" cy="519112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r>
              <a:rPr lang="en-US" sz="1400">
                <a:solidFill>
                  <a:srgbClr val="000000"/>
                </a:solidFill>
                <a:latin typeface="+mn-lt"/>
                <a:ea typeface="ＭＳ Ｐゴシック" charset="-128"/>
              </a:rPr>
              <a:t>© Ravi  Sandhu</a:t>
            </a:r>
            <a:endParaRPr lang="en-GB" sz="140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1269" name="Slide Number Placeholder 4"/>
          <p:cNvSpPr txBox="1">
            <a:spLocks noGrp="1"/>
          </p:cNvSpPr>
          <p:nvPr/>
        </p:nvSpPr>
        <p:spPr bwMode="auto">
          <a:xfrm>
            <a:off x="7226300" y="6886575"/>
            <a:ext cx="2346325" cy="519113"/>
          </a:xfrm>
          <a:prstGeom prst="rect">
            <a:avLst/>
          </a:prstGeom>
          <a:noFill/>
          <a:ln w="54720">
            <a:round/>
            <a:headEnd/>
            <a:tailEnd/>
          </a:ln>
        </p:spPr>
        <p:txBody>
          <a:bodyPr lIns="0" tIns="0" rIns="0" bIns="0"/>
          <a:lstStyle/>
          <a:p>
            <a:pPr algn="r">
              <a:lnSpc>
                <a:spcPct val="101000"/>
              </a:lnSpc>
              <a:buFont typeface="Wingdings" charset="2"/>
              <a:buNone/>
              <a:tabLst>
                <a:tab pos="723900" algn="l"/>
                <a:tab pos="1447800" algn="l"/>
                <a:tab pos="2171700" algn="l"/>
              </a:tabLst>
              <a:defRPr/>
            </a:pPr>
            <a:fld id="{C55B82BF-3B5A-457C-B93A-3BCFAEB56B4A}" type="slidenum">
              <a:rPr lang="en-GB" sz="1400">
                <a:solidFill>
                  <a:srgbClr val="000000"/>
                </a:solidFill>
                <a:latin typeface="+mn-lt"/>
                <a:ea typeface="ＭＳ Ｐゴシック" charset="-128"/>
              </a:rPr>
              <a:pPr algn="r">
                <a:lnSpc>
                  <a:spcPct val="101000"/>
                </a:lnSpc>
                <a:buFont typeface="Wingdings" charset="2"/>
                <a:buNone/>
                <a:tabLst>
                  <a:tab pos="723900" algn="l"/>
                  <a:tab pos="1447800" algn="l"/>
                  <a:tab pos="2171700" algn="l"/>
                </a:tabLst>
                <a:defRPr/>
              </a:pPr>
              <a:t>9</a:t>
            </a:fld>
            <a:endParaRPr lang="en-GB" sz="1400" dirty="0">
              <a:solidFill>
                <a:srgbClr val="000000"/>
              </a:solidFill>
              <a:latin typeface="+mn-lt"/>
              <a:ea typeface="ＭＳ Ｐゴシック" charset="-128"/>
            </a:endParaRPr>
          </a:p>
        </p:txBody>
      </p:sp>
      <p:sp>
        <p:nvSpPr>
          <p:cNvPr id="19461" name="TextBox 41"/>
          <p:cNvSpPr txBox="1">
            <a:spLocks noChangeArrowheads="1"/>
          </p:cNvSpPr>
          <p:nvPr/>
        </p:nvSpPr>
        <p:spPr bwMode="auto">
          <a:xfrm>
            <a:off x="2525713" y="6904038"/>
            <a:ext cx="4643437" cy="3365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/>
              <a:t>World-Leading Research with Real-World Impact!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200275" y="0"/>
            <a:ext cx="5881688" cy="684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algn="ctr" eaLnBrk="0">
              <a:defRPr/>
            </a:pPr>
            <a:r>
              <a:rPr lang="en-US" sz="4000" kern="0" dirty="0">
                <a:solidFill>
                  <a:srgbClr val="131F49"/>
                </a:solidFill>
                <a:ea typeface="ＭＳ Ｐゴシック" charset="-128"/>
                <a:cs typeface="ＭＳ Ｐゴシック" charset="-128"/>
              </a:rPr>
              <a:t>Testing Outcomes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2679822" y="2362961"/>
            <a:ext cx="5441132" cy="3702867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8" idx="0"/>
            <a:endCxn id="8" idx="2"/>
          </p:cNvCxnSpPr>
          <p:nvPr/>
        </p:nvCxnSpPr>
        <p:spPr bwMode="auto">
          <a:xfrm>
            <a:off x="5400388" y="2362961"/>
            <a:ext cx="0" cy="370286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/>
          <p:cNvCxnSpPr>
            <a:stCxn id="8" idx="1"/>
            <a:endCxn id="8" idx="3"/>
          </p:cNvCxnSpPr>
          <p:nvPr/>
        </p:nvCxnSpPr>
        <p:spPr bwMode="auto">
          <a:xfrm>
            <a:off x="2679822" y="4214395"/>
            <a:ext cx="5441132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4445251" y="986836"/>
            <a:ext cx="1954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S: Patient is </a:t>
            </a:r>
            <a:r>
              <a:rPr lang="en-US" b="1" u="sng" dirty="0"/>
              <a:t>S</a:t>
            </a:r>
            <a:r>
              <a:rPr lang="en-US" dirty="0"/>
              <a:t>ick</a:t>
            </a:r>
          </a:p>
          <a:p>
            <a:r>
              <a:rPr lang="en-US" dirty="0"/>
              <a:t>(has the disease)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3473" y="3963897"/>
            <a:ext cx="1680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R: Test </a:t>
            </a:r>
            <a:r>
              <a:rPr lang="en-US" b="1" u="sng" dirty="0"/>
              <a:t>R</a:t>
            </a:r>
            <a:r>
              <a:rPr lang="en-US" dirty="0"/>
              <a:t>esult </a:t>
            </a:r>
          </a:p>
          <a:p>
            <a:r>
              <a:rPr lang="en-US" dirty="0"/>
              <a:t>is positive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124541" y="308418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988383" y="4830012"/>
            <a:ext cx="486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06568" y="1824247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444954" y="1831806"/>
            <a:ext cx="473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¬S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691148" y="2384053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05677" y="2373499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698700" y="4238502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404179" y="423700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¬R </a:t>
            </a:r>
            <a:r>
              <a:rPr lang="el-GR" dirty="0"/>
              <a:t>ᴧ</a:t>
            </a:r>
            <a:r>
              <a:rPr lang="en-US" dirty="0"/>
              <a:t> ¬S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227121" y="3121695"/>
            <a:ext cx="14897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positive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939070" y="3120189"/>
            <a:ext cx="16100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positive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157947" y="5048578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False negative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908708" y="5047077"/>
            <a:ext cx="1703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True negative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392113" y="3309494"/>
            <a:ext cx="978408" cy="484632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2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effectLst/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9502" y="3539903"/>
            <a:ext cx="1584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P(R|S) = 0.99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55575" y="5448665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P(¬R|S) = 0.01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797258" y="5447164"/>
            <a:ext cx="1853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P(¬R|¬S) = 0.97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849143" y="3547450"/>
            <a:ext cx="171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P(R|¬S) = 0.03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53910" y="5469442"/>
            <a:ext cx="2129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These probabilities can be empirically estimated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18915" y="6266030"/>
            <a:ext cx="2351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Columns must total 1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409172" y="3756712"/>
            <a:ext cx="15496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Rows must total between 0 and 2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74E8267-47B4-41DF-9A99-9D957E1FC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8625" y="6797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4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152"/>
    </mc:Choice>
    <mc:Fallback xmlns="">
      <p:transition spd="slow" advTm="22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charset="2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ICS-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2018.03.06" id="{5733BD8E-F99F-4212-A1AD-F4FC5E1A7E9E}" vid="{A7AF9A3A-02CA-46E0-AD92-27A1093FEDAF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10320</TotalTime>
  <Words>1349</Words>
  <Application>Microsoft Office PowerPoint</Application>
  <PresentationFormat>Custom</PresentationFormat>
  <Paragraphs>405</Paragraphs>
  <Slides>17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ＭＳ Ｐゴシック</vt:lpstr>
      <vt:lpstr>Arial</vt:lpstr>
      <vt:lpstr>Bitstream Charter</vt:lpstr>
      <vt:lpstr>Calibri</vt:lpstr>
      <vt:lpstr>Calibri Light</vt:lpstr>
      <vt:lpstr>Courier New</vt:lpstr>
      <vt:lpstr>Symbol</vt:lpstr>
      <vt:lpstr>Times New Roman</vt:lpstr>
      <vt:lpstr>Wingdings</vt:lpstr>
      <vt:lpstr>1_Custom Design</vt:lpstr>
      <vt:lpstr>2_Custom Design</vt:lpstr>
      <vt:lpstr>3_Custom Design</vt:lpstr>
      <vt:lpstr>Custom Design</vt:lpstr>
      <vt:lpstr>3_Default Design</vt:lpstr>
      <vt:lpstr>ICS-Theme</vt:lpstr>
      <vt:lpstr>Module 5.1 Base Rate Fallacy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Having Fun</dc:creator>
  <cp:lastModifiedBy>Ravi Sandhu</cp:lastModifiedBy>
  <cp:revision>1237</cp:revision>
  <cp:lastPrinted>2017-04-03T20:23:37Z</cp:lastPrinted>
  <dcterms:created xsi:type="dcterms:W3CDTF">2010-02-19T20:53:39Z</dcterms:created>
  <dcterms:modified xsi:type="dcterms:W3CDTF">2021-04-17T20:10:46Z</dcterms:modified>
</cp:coreProperties>
</file>