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</p:sldMasterIdLst>
  <p:notesMasterIdLst>
    <p:notesMasterId r:id="rId24"/>
  </p:notesMasterIdLst>
  <p:handoutMasterIdLst>
    <p:handoutMasterId r:id="rId25"/>
  </p:handoutMasterIdLst>
  <p:sldIdLst>
    <p:sldId id="256" r:id="rId7"/>
    <p:sldId id="395" r:id="rId8"/>
    <p:sldId id="403" r:id="rId9"/>
    <p:sldId id="409" r:id="rId10"/>
    <p:sldId id="404" r:id="rId11"/>
    <p:sldId id="397" r:id="rId12"/>
    <p:sldId id="399" r:id="rId13"/>
    <p:sldId id="401" r:id="rId14"/>
    <p:sldId id="400" r:id="rId15"/>
    <p:sldId id="402" r:id="rId16"/>
    <p:sldId id="398" r:id="rId17"/>
    <p:sldId id="405" r:id="rId18"/>
    <p:sldId id="407" r:id="rId19"/>
    <p:sldId id="406" r:id="rId20"/>
    <p:sldId id="408" r:id="rId21"/>
    <p:sldId id="410" r:id="rId22"/>
    <p:sldId id="411" r:id="rId23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1" autoAdjust="0"/>
  </p:normalViewPr>
  <p:slideViewPr>
    <p:cSldViewPr snapToGrid="0" snapToObjects="1">
      <p:cViewPr varScale="1">
        <p:scale>
          <a:sx n="99" d="100"/>
          <a:sy n="99" d="100"/>
        </p:scale>
        <p:origin x="1140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923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68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74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6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20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11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79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8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37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6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8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5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64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10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8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397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14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393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5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1503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5970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724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739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5872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850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769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22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4/17/2021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9084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169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5.1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Base Rate Fallacy</a:t>
            </a: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0606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10079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53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World-Leading Research with Real-World Impact!</a:t>
            </a:r>
            <a:endParaRPr kumimoji="0" lang="en-US" sz="1653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92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pPr marL="0" marR="0" lvl="0" indent="0" algn="r" defTabSz="100794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92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9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75595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CS 6393 and CS 4483</a:t>
            </a:r>
          </a:p>
          <a:p>
            <a:pPr marL="0" marR="0" lvl="0" indent="0" algn="ctr" defTabSz="75595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with these numbers</a:t>
            </a:r>
          </a:p>
        </p:txBody>
      </p:sp>
    </p:spTree>
    <p:extLst>
      <p:ext uri="{BB962C8B-B14F-4D97-AF65-F5344CB8AC3E}">
        <p14:creationId xmlns:p14="http://schemas.microsoft.com/office/powerpoint/2010/main" val="3344359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5682" y="3539903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P(S|R) = 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P(S|¬R) = ??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P(¬S|¬R) = ??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5323" y="3547450"/>
            <a:ext cx="1526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P(¬S|R) = ??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computed by Bayes’ theorem if we know P(S)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1</a:t>
            </a:r>
          </a:p>
        </p:txBody>
      </p:sp>
    </p:spTree>
    <p:extLst>
      <p:ext uri="{BB962C8B-B14F-4D97-AF65-F5344CB8AC3E}">
        <p14:creationId xmlns:p14="http://schemas.microsoft.com/office/powerpoint/2010/main" val="1328702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P(S|R) = </a:t>
            </a:r>
            <a:br>
              <a:rPr lang="en-US" dirty="0"/>
            </a:br>
            <a:r>
              <a:rPr lang="en-US" dirty="0"/>
              <a:t>(P(S)×P(R|S))/</a:t>
            </a:r>
            <a:br>
              <a:rPr lang="en-US" dirty="0"/>
            </a:br>
            <a:r>
              <a:rPr lang="en-US" dirty="0"/>
              <a:t>(P(S)×P(R|S)+P(¬S) )×P(R|¬S))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P(¬S|R) = 1 - P(S|R)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P(S|¬R) = </a:t>
            </a:r>
            <a:br>
              <a:rPr lang="en-US" dirty="0"/>
            </a:br>
            <a:r>
              <a:rPr lang="en-US" dirty="0"/>
              <a:t>(P(S)×P(¬R|S))/</a:t>
            </a:r>
            <a:br>
              <a:rPr lang="en-US" dirty="0"/>
            </a:br>
            <a:r>
              <a:rPr lang="en-US" dirty="0"/>
              <a:t>(P(S)×P(¬R|S)+P(¬S) )×P(¬R|¬S))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r>
              <a:rPr lang="en-US" dirty="0"/>
              <a:t>P(¬S|¬R) = 1 - P(S|¬R)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Bayes’ Theorem</a:t>
            </a:r>
          </a:p>
        </p:txBody>
      </p:sp>
    </p:spTree>
    <p:extLst>
      <p:ext uri="{BB962C8B-B14F-4D97-AF65-F5344CB8AC3E}">
        <p14:creationId xmlns:p14="http://schemas.microsoft.com/office/powerpoint/2010/main" val="4158277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with these numbers</a:t>
            </a:r>
          </a:p>
        </p:txBody>
      </p:sp>
    </p:spTree>
    <p:extLst>
      <p:ext uri="{BB962C8B-B14F-4D97-AF65-F5344CB8AC3E}">
        <p14:creationId xmlns:p14="http://schemas.microsoft.com/office/powerpoint/2010/main" val="185978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 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3022" y="3539903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P(S|R) = 0.009804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P(S|¬R) = 0.000001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P(¬S|¬R) = 0.999999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92662" y="3547450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P(¬S|R) = 0.990196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computed by Bayes’ theorem if we know P(S)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</p:spTree>
    <p:extLst>
      <p:ext uri="{BB962C8B-B14F-4D97-AF65-F5344CB8AC3E}">
        <p14:creationId xmlns:p14="http://schemas.microsoft.com/office/powerpoint/2010/main" val="2384055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False Alarms Predominate!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381250"/>
            <a:ext cx="29931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P(S|R)	requires	P(R|¬S)</a:t>
            </a:r>
          </a:p>
          <a:p>
            <a:r>
              <a:rPr lang="en-US" dirty="0"/>
              <a:t>0.01				0.01</a:t>
            </a:r>
          </a:p>
          <a:p>
            <a:r>
              <a:rPr lang="en-US" dirty="0"/>
              <a:t>0.09				0.001</a:t>
            </a:r>
          </a:p>
          <a:p>
            <a:r>
              <a:rPr lang="en-US" dirty="0"/>
              <a:t>0.5				0.0001</a:t>
            </a:r>
          </a:p>
          <a:p>
            <a:r>
              <a:rPr lang="en-US" dirty="0"/>
              <a:t>0.9				0.00001</a:t>
            </a:r>
          </a:p>
          <a:p>
            <a:r>
              <a:rPr lang="en-US" dirty="0"/>
              <a:t>0.99				0.000001</a:t>
            </a:r>
          </a:p>
        </p:txBody>
      </p:sp>
    </p:spTree>
    <p:extLst>
      <p:ext uri="{BB962C8B-B14F-4D97-AF65-F5344CB8AC3E}">
        <p14:creationId xmlns:p14="http://schemas.microsoft.com/office/powerpoint/2010/main" val="204422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196761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>
                <a:solidFill>
                  <a:srgbClr val="C00000"/>
                </a:solidFill>
              </a:rPr>
              <a:t>populations</a:t>
            </a:r>
          </a:p>
        </p:txBody>
      </p:sp>
    </p:spTree>
    <p:extLst>
      <p:ext uri="{BB962C8B-B14F-4D97-AF65-F5344CB8AC3E}">
        <p14:creationId xmlns:p14="http://schemas.microsoft.com/office/powerpoint/2010/main" val="86925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20046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>
                <a:solidFill>
                  <a:srgbClr val="C00000"/>
                </a:solidFill>
              </a:rPr>
              <a:t>populations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0475" y="36821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00475" y="53966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19490" y="372869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9,999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91250" y="540614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989,901</a:t>
            </a:r>
          </a:p>
        </p:txBody>
      </p:sp>
    </p:spTree>
    <p:extLst>
      <p:ext uri="{BB962C8B-B14F-4D97-AF65-F5344CB8AC3E}">
        <p14:creationId xmlns:p14="http://schemas.microsoft.com/office/powerpoint/2010/main" val="401024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311219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25186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  <a:p>
            <a:r>
              <a:rPr lang="en-US" dirty="0">
                <a:solidFill>
                  <a:srgbClr val="C00000"/>
                </a:solidFill>
              </a:rPr>
              <a:t>System is under attack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710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  <a:p>
            <a:r>
              <a:rPr lang="en-US" dirty="0">
                <a:solidFill>
                  <a:srgbClr val="C00000"/>
                </a:solidFill>
              </a:rPr>
              <a:t>Alarm is raised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413920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 Detection Techniques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862" y="964209"/>
            <a:ext cx="7489695" cy="5620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267" y="6171556"/>
            <a:ext cx="29720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/>
              <a:t>Nwokedi</a:t>
            </a:r>
            <a:r>
              <a:rPr lang="en-US" sz="1050" dirty="0"/>
              <a:t> </a:t>
            </a:r>
            <a:r>
              <a:rPr lang="en-US" sz="1050" dirty="0" err="1"/>
              <a:t>Idika</a:t>
            </a:r>
            <a:r>
              <a:rPr lang="en-US" sz="1050" dirty="0"/>
              <a:t> and Aditya </a:t>
            </a:r>
            <a:r>
              <a:rPr lang="en-US" sz="1050" dirty="0" err="1"/>
              <a:t>Mathur</a:t>
            </a:r>
            <a:r>
              <a:rPr lang="en-US" sz="1050" dirty="0"/>
              <a:t>, A Survey of Malware Detection Techniques, Purdue University, Feb 2007.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980" y="1213393"/>
            <a:ext cx="1801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know what is bad and can detect it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none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ever increasing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8805" y="4737643"/>
            <a:ext cx="2739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know what is good and can detect when you go beyond specification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incomplete specification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incorrect specification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2376" y="1030506"/>
            <a:ext cx="2409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will learn what is good and bad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incorrect learning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incorrect learning</a:t>
            </a:r>
          </a:p>
        </p:txBody>
      </p:sp>
    </p:spTree>
    <p:extLst>
      <p:ext uri="{BB962C8B-B14F-4D97-AF65-F5344CB8AC3E}">
        <p14:creationId xmlns:p14="http://schemas.microsoft.com/office/powerpoint/2010/main" val="222073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249592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DFD6BA-DE14-4429-96A1-2A01FB8005F8}"/>
              </a:ext>
            </a:extLst>
          </p:cNvPr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84EF37-B719-447F-B35C-9BF6D7D5919E}"/>
              </a:ext>
            </a:extLst>
          </p:cNvPr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between 0 and 2</a:t>
            </a:r>
          </a:p>
        </p:txBody>
      </p:sp>
    </p:spTree>
    <p:extLst>
      <p:ext uri="{BB962C8B-B14F-4D97-AF65-F5344CB8AC3E}">
        <p14:creationId xmlns:p14="http://schemas.microsoft.com/office/powerpoint/2010/main" val="124014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2000 sick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 not sick</a:t>
            </a:r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39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58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990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8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264" name="TextBox 11263"/>
          <p:cNvSpPr txBox="1"/>
          <p:nvPr/>
        </p:nvSpPr>
        <p:spPr>
          <a:xfrm>
            <a:off x="3517299" y="6219736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Coincidentally equal</a:t>
            </a:r>
          </a:p>
        </p:txBody>
      </p:sp>
    </p:spTree>
    <p:extLst>
      <p:ext uri="{BB962C8B-B14F-4D97-AF65-F5344CB8AC3E}">
        <p14:creationId xmlns:p14="http://schemas.microsoft.com/office/powerpoint/2010/main" val="3065795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2000 sick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 not sick</a:t>
            </a:r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40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60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970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6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218540" y="621973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general will not be equal</a:t>
            </a:r>
          </a:p>
        </p:txBody>
      </p:sp>
    </p:spTree>
    <p:extLst>
      <p:ext uri="{BB962C8B-B14F-4D97-AF65-F5344CB8AC3E}">
        <p14:creationId xmlns:p14="http://schemas.microsoft.com/office/powerpoint/2010/main" val="170736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between 0 and 2</a:t>
            </a:r>
          </a:p>
        </p:txBody>
      </p:sp>
    </p:spTree>
    <p:extLst>
      <p:ext uri="{BB962C8B-B14F-4D97-AF65-F5344CB8AC3E}">
        <p14:creationId xmlns:p14="http://schemas.microsoft.com/office/powerpoint/2010/main" val="400874214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10321</TotalTime>
  <Words>1349</Words>
  <Application>Microsoft Office PowerPoint</Application>
  <PresentationFormat>Custom</PresentationFormat>
  <Paragraphs>405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32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ICS-Theme</vt:lpstr>
      <vt:lpstr>Module 5.1 Base Rate Fallacy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1238</cp:revision>
  <cp:lastPrinted>2017-04-03T20:23:37Z</cp:lastPrinted>
  <dcterms:created xsi:type="dcterms:W3CDTF">2010-02-19T20:53:39Z</dcterms:created>
  <dcterms:modified xsi:type="dcterms:W3CDTF">2021-04-17T20:12:24Z</dcterms:modified>
</cp:coreProperties>
</file>