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  <p:sldMasterId id="2147484387" r:id="rId6"/>
  </p:sldMasterIdLst>
  <p:notesMasterIdLst>
    <p:notesMasterId r:id="rId30"/>
  </p:notesMasterIdLst>
  <p:handoutMasterIdLst>
    <p:handoutMasterId r:id="rId31"/>
  </p:handoutMasterIdLst>
  <p:sldIdLst>
    <p:sldId id="256" r:id="rId7"/>
    <p:sldId id="394" r:id="rId8"/>
    <p:sldId id="400" r:id="rId9"/>
    <p:sldId id="395" r:id="rId10"/>
    <p:sldId id="420" r:id="rId11"/>
    <p:sldId id="393" r:id="rId12"/>
    <p:sldId id="410" r:id="rId13"/>
    <p:sldId id="411" r:id="rId14"/>
    <p:sldId id="421" r:id="rId15"/>
    <p:sldId id="396" r:id="rId16"/>
    <p:sldId id="398" r:id="rId17"/>
    <p:sldId id="399" r:id="rId18"/>
    <p:sldId id="403" r:id="rId19"/>
    <p:sldId id="405" r:id="rId20"/>
    <p:sldId id="408" r:id="rId21"/>
    <p:sldId id="409" r:id="rId22"/>
    <p:sldId id="412" r:id="rId23"/>
    <p:sldId id="413" r:id="rId24"/>
    <p:sldId id="422" r:id="rId25"/>
    <p:sldId id="414" r:id="rId26"/>
    <p:sldId id="416" r:id="rId27"/>
    <p:sldId id="417" r:id="rId28"/>
    <p:sldId id="418" r:id="rId29"/>
  </p:sldIdLst>
  <p:sldSz cx="10080625" cy="7559675"/>
  <p:notesSz cx="9305925" cy="7019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10" userDrawn="1">
          <p15:clr>
            <a:srgbClr val="A4A3A4"/>
          </p15:clr>
        </p15:guide>
        <p15:guide id="2" pos="258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64" autoAdjust="0"/>
  </p:normalViewPr>
  <p:slideViewPr>
    <p:cSldViewPr snapToGrid="0" snapToObjects="1">
      <p:cViewPr varScale="1">
        <p:scale>
          <a:sx n="108" d="100"/>
          <a:sy n="108" d="100"/>
        </p:scale>
        <p:origin x="1386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24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010"/>
        <p:guide pos="25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5" y="0"/>
            <a:ext cx="4032972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70934" y="0"/>
            <a:ext cx="4032972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5" y="6667072"/>
            <a:ext cx="4032972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70934" y="6667072"/>
            <a:ext cx="4032972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8775" y="533400"/>
            <a:ext cx="3506788" cy="263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31002" y="3333535"/>
            <a:ext cx="7443933" cy="3158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4037012" cy="350532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266896" y="3"/>
            <a:ext cx="4037012" cy="350532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668235"/>
            <a:ext cx="4037012" cy="350532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266896" y="6668235"/>
            <a:ext cx="4037012" cy="350532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ABA11-A19C-3E46-B99A-9DEC51A1FA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8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6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5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0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036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41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12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8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05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48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0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90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8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04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25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3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6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1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9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2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096568"/>
            <a:ext cx="7560469" cy="2126677"/>
          </a:xfrm>
        </p:spPr>
        <p:txBody>
          <a:bodyPr anchor="b"/>
          <a:lstStyle>
            <a:lvl1pPr algn="ctr">
              <a:defRPr sz="3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223245"/>
            <a:ext cx="7560469" cy="2572506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84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1163027"/>
            <a:ext cx="8694539" cy="56459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66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1063340"/>
            <a:ext cx="8694539" cy="5745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09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063340"/>
            <a:ext cx="4284266" cy="5745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063340"/>
            <a:ext cx="4284266" cy="5745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081375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1989586"/>
            <a:ext cx="4264576" cy="4833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081375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1989586"/>
            <a:ext cx="4285579" cy="4833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04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80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46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088454"/>
            <a:ext cx="3251264" cy="5381018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98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063339"/>
            <a:ext cx="3251264" cy="5406133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8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1063339"/>
            <a:ext cx="8694539" cy="57456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69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1140873"/>
            <a:ext cx="2173635" cy="5668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1140873"/>
            <a:ext cx="6394896" cy="56680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07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4/17/2021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1418977"/>
            <a:ext cx="8694539" cy="2298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3721686"/>
            <a:ext cx="8694539" cy="308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84" y="6873031"/>
            <a:ext cx="1399587" cy="503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31" y="271306"/>
            <a:ext cx="2080498" cy="836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197706"/>
            <a:ext cx="1621979" cy="87752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039568" y="1081088"/>
            <a:ext cx="5544344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28091" y="6840993"/>
            <a:ext cx="9274952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1367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hf hdr="0" dt="0"/>
  <p:txStyles>
    <p:titleStyle>
      <a:lvl1pPr algn="ctr" defTabSz="755957" rtl="0" eaLnBrk="1" latinLnBrk="0" hangingPunct="1">
        <a:lnSpc>
          <a:spcPct val="90000"/>
        </a:lnSpc>
        <a:spcBef>
          <a:spcPct val="0"/>
        </a:spcBef>
        <a:buNone/>
        <a:defRPr sz="33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169" y="1738715"/>
            <a:ext cx="7929259" cy="1633315"/>
          </a:xfrm>
        </p:spPr>
        <p:txBody>
          <a:bodyPr/>
          <a:lstStyle/>
          <a:p>
            <a:r>
              <a:rPr lang="en-US" sz="2646" b="1" dirty="0">
                <a:solidFill>
                  <a:prstClr val="black"/>
                </a:solidFill>
              </a:rPr>
              <a:t>Module 5.2</a:t>
            </a:r>
            <a:br>
              <a:rPr lang="en-US" sz="2646" dirty="0"/>
            </a:br>
            <a:r>
              <a:rPr lang="en-US" sz="2646" b="1" dirty="0">
                <a:solidFill>
                  <a:prstClr val="black"/>
                </a:solidFill>
              </a:rPr>
              <a:t>Intrusion Detection Evaluation</a:t>
            </a:r>
            <a:br>
              <a:rPr lang="en-US" sz="2646" b="1" dirty="0">
                <a:solidFill>
                  <a:prstClr val="black"/>
                </a:solidFill>
              </a:rPr>
            </a:br>
            <a:endParaRPr lang="en-US" sz="1543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606" y="3981428"/>
            <a:ext cx="7559675" cy="1633315"/>
          </a:xfrm>
        </p:spPr>
        <p:txBody>
          <a:bodyPr>
            <a:noAutofit/>
          </a:bodyPr>
          <a:lstStyle/>
          <a:p>
            <a:r>
              <a:rPr lang="en-US" sz="2646" dirty="0"/>
              <a:t>Ravi Sandhu</a:t>
            </a:r>
            <a:br>
              <a:rPr lang="en-US" sz="2646" dirty="0"/>
            </a:br>
            <a:endParaRPr lang="en-US" sz="2646" dirty="0"/>
          </a:p>
          <a:p>
            <a:r>
              <a:rPr lang="en-US" sz="2646" dirty="0"/>
              <a:t>Spring 2021</a:t>
            </a:r>
            <a:br>
              <a:rPr lang="en-US" sz="2646" dirty="0"/>
            </a:br>
            <a:endParaRPr lang="en-US" sz="264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10079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653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World-Leading Research with Real-World Impact!</a:t>
            </a:r>
            <a:endParaRPr kumimoji="0" lang="en-US" sz="1653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© Ravi Sandhu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6603799-8EE1-4639-B9D4-A7406AF92102}"/>
              </a:ext>
            </a:extLst>
          </p:cNvPr>
          <p:cNvSpPr txBox="1">
            <a:spLocks/>
          </p:cNvSpPr>
          <p:nvPr/>
        </p:nvSpPr>
        <p:spPr>
          <a:xfrm>
            <a:off x="2005339" y="343243"/>
            <a:ext cx="5437523" cy="509516"/>
          </a:xfrm>
          <a:prstGeom prst="rect">
            <a:avLst/>
          </a:prstGeom>
        </p:spPr>
        <p:txBody>
          <a:bodyPr vert="horz" lIns="100796" tIns="50398" rIns="100796" bIns="50398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5595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CS 6393 and CS 4483</a:t>
            </a:r>
          </a:p>
          <a:p>
            <a:pPr marL="0" marR="0" lvl="0" indent="0" algn="ctr" defTabSz="75595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Cyber Security Foundations and Practice</a:t>
            </a: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r>
              <a:rPr lang="en-US" sz="800" dirty="0"/>
              <a:t>Figure 4, p12-15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5" y="1409700"/>
            <a:ext cx="5890979" cy="33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6475" y="462915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Not discussed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in lecture</a:t>
            </a:r>
          </a:p>
        </p:txBody>
      </p:sp>
    </p:spTree>
    <p:extLst>
      <p:ext uri="{BB962C8B-B14F-4D97-AF65-F5344CB8AC3E}">
        <p14:creationId xmlns:p14="http://schemas.microsoft.com/office/powerpoint/2010/main" val="401807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Basic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48(1),.</a:t>
            </a:r>
          </a:p>
          <a:p>
            <a:r>
              <a:rPr lang="en-US" sz="800" dirty="0"/>
              <a:t>Table VI, p 12-16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4" y="1756883"/>
            <a:ext cx="7948852" cy="16212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704975" y="2657475"/>
            <a:ext cx="1619250" cy="95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33475" y="27051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Dependent on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base rate</a:t>
            </a:r>
          </a:p>
        </p:txBody>
      </p:sp>
    </p:spTree>
    <p:extLst>
      <p:ext uri="{BB962C8B-B14F-4D97-AF65-F5344CB8AC3E}">
        <p14:creationId xmlns:p14="http://schemas.microsoft.com/office/powerpoint/2010/main" val="416220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Receiver Operating Curve (ROC)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590225"/>
            <a:ext cx="5824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https://en.wikipedia.org/wiki/Receiver_operating_characteristic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7" y="893028"/>
            <a:ext cx="5479851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Intrusion detection is not a binary yes/no problem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Unit of measurement is ambiguous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Flow versus packet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Does not account for base rate P(I)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ROC Limitations</a:t>
            </a:r>
          </a:p>
        </p:txBody>
      </p:sp>
    </p:spTree>
    <p:extLst>
      <p:ext uri="{BB962C8B-B14F-4D97-AF65-F5344CB8AC3E}">
        <p14:creationId xmlns:p14="http://schemas.microsoft.com/office/powerpoint/2010/main" val="262234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196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Compare area </a:t>
            </a:r>
          </a:p>
          <a:p>
            <a:r>
              <a:rPr lang="en-US" dirty="0">
                <a:solidFill>
                  <a:srgbClr val="C00000"/>
                </a:solidFill>
              </a:rPr>
              <a:t>under ROC curve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24075" y="3105150"/>
            <a:ext cx="1838325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7846" y="2824576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ZRC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</a:rPr>
              <a:t>Zero Reference Curve</a:t>
            </a:r>
          </a:p>
        </p:txBody>
      </p:sp>
    </p:spTree>
    <p:extLst>
      <p:ext uri="{BB962C8B-B14F-4D97-AF65-F5344CB8AC3E}">
        <p14:creationId xmlns:p14="http://schemas.microsoft.com/office/powerpoint/2010/main" val="260335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  <a:p>
            <a:r>
              <a:rPr lang="en-US" sz="8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124075" y="3105150"/>
            <a:ext cx="1838325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43725" y="1000780"/>
            <a:ext cx="257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Assumes Base rate, P(I) = 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6196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Compare area </a:t>
            </a:r>
          </a:p>
          <a:p>
            <a:r>
              <a:rPr lang="en-US" dirty="0">
                <a:solidFill>
                  <a:srgbClr val="C00000"/>
                </a:solidFill>
              </a:rPr>
              <a:t>under ROC curve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7700" y="5505450"/>
            <a:ext cx="4126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baseline="-25000" dirty="0">
                <a:solidFill>
                  <a:srgbClr val="C00000"/>
                </a:solidFill>
              </a:rPr>
              <a:t>FP</a:t>
            </a:r>
            <a:r>
              <a:rPr lang="en-US" dirty="0">
                <a:solidFill>
                  <a:srgbClr val="C00000"/>
                </a:solidFill>
              </a:rPr>
              <a:t>: max acceptable false positive rate</a:t>
            </a:r>
          </a:p>
          <a:p>
            <a:r>
              <a:rPr lang="en-US" dirty="0">
                <a:solidFill>
                  <a:srgbClr val="C00000"/>
                </a:solidFill>
              </a:rPr>
              <a:t>Compare area difference between </a:t>
            </a:r>
          </a:p>
          <a:p>
            <a:r>
              <a:rPr lang="en-US" dirty="0">
                <a:solidFill>
                  <a:srgbClr val="C00000"/>
                </a:solidFill>
              </a:rPr>
              <a:t>PPV</a:t>
            </a:r>
            <a:r>
              <a:rPr lang="en-US" baseline="-25000" dirty="0">
                <a:solidFill>
                  <a:srgbClr val="C00000"/>
                </a:solidFill>
              </a:rPr>
              <a:t>ZRC</a:t>
            </a:r>
            <a:r>
              <a:rPr lang="en-US" dirty="0">
                <a:solidFill>
                  <a:srgbClr val="C00000"/>
                </a:solidFill>
              </a:rPr>
              <a:t> and PPV</a:t>
            </a:r>
            <a:r>
              <a:rPr lang="en-US" baseline="-25000" dirty="0">
                <a:solidFill>
                  <a:srgbClr val="C00000"/>
                </a:solidFill>
              </a:rPr>
              <a:t>IDS</a:t>
            </a:r>
            <a:r>
              <a:rPr lang="en-US" dirty="0">
                <a:solidFill>
                  <a:srgbClr val="C00000"/>
                </a:solidFill>
              </a:rPr>
              <a:t> up to T</a:t>
            </a:r>
            <a:r>
              <a:rPr lang="en-US" baseline="-25000" dirty="0">
                <a:solidFill>
                  <a:srgbClr val="C00000"/>
                </a:solidFill>
              </a:rPr>
              <a:t>FP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2D67B-795F-4A6A-AA2E-DEB6FF735691}"/>
              </a:ext>
            </a:extLst>
          </p:cNvPr>
          <p:cNvSpPr txBox="1"/>
          <p:nvPr/>
        </p:nvSpPr>
        <p:spPr>
          <a:xfrm>
            <a:off x="97846" y="2824576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ZRC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</a:rPr>
              <a:t>Zero Reference Curve</a:t>
            </a:r>
          </a:p>
        </p:txBody>
      </p:sp>
    </p:spTree>
    <p:extLst>
      <p:ext uri="{BB962C8B-B14F-4D97-AF65-F5344CB8AC3E}">
        <p14:creationId xmlns:p14="http://schemas.microsoft.com/office/powerpoint/2010/main" val="302777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Cost-Based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  <a:p>
            <a:r>
              <a:rPr lang="en-US" sz="800" dirty="0"/>
              <a:t>Figure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66" y="1827295"/>
            <a:ext cx="5733699" cy="3084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047875"/>
            <a:ext cx="27350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l-GR" baseline="-25000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: cost of false positive</a:t>
            </a:r>
          </a:p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l-GR" baseline="-25000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: cost of false negative</a:t>
            </a:r>
          </a:p>
          <a:p>
            <a:r>
              <a:rPr lang="en-US" dirty="0">
                <a:solidFill>
                  <a:srgbClr val="C00000"/>
                </a:solidFill>
              </a:rPr>
              <a:t>C = C</a:t>
            </a:r>
            <a:r>
              <a:rPr lang="el-GR" baseline="-25000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/C</a:t>
            </a:r>
            <a:r>
              <a:rPr lang="el-GR" baseline="-25000" dirty="0">
                <a:solidFill>
                  <a:srgbClr val="C00000"/>
                </a:solidFill>
              </a:rPr>
              <a:t>α</a:t>
            </a:r>
            <a:endParaRPr lang="en-US" baseline="-25000" dirty="0">
              <a:solidFill>
                <a:srgbClr val="C00000"/>
              </a:solidFill>
            </a:endParaRPr>
          </a:p>
          <a:p>
            <a:endParaRPr lang="en-US" baseline="-250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= P(A)</a:t>
            </a:r>
          </a:p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= P(I|A)</a:t>
            </a:r>
          </a:p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 = P(I|¬A)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0275" y="5010150"/>
            <a:ext cx="5221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baseline="-25000" dirty="0" err="1">
                <a:solidFill>
                  <a:srgbClr val="C00000"/>
                </a:solidFill>
              </a:rPr>
              <a:t>exp</a:t>
            </a:r>
            <a:r>
              <a:rPr lang="en-US" dirty="0">
                <a:solidFill>
                  <a:srgbClr val="C00000"/>
                </a:solidFill>
              </a:rPr>
              <a:t> = Min(C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B,(1-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)(1-B)) + Min(C(1-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)B,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(1-B))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baseline="-25000" dirty="0" err="1">
                <a:solidFill>
                  <a:srgbClr val="C00000"/>
                </a:solidFill>
              </a:rPr>
              <a:t>rec</a:t>
            </a:r>
            <a:r>
              <a:rPr lang="en-US" dirty="0">
                <a:solidFill>
                  <a:srgbClr val="C00000"/>
                </a:solidFill>
              </a:rPr>
              <a:t> = C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B + 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(1-B)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4675" y="866775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These p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p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 are different, apply to false alert filter</a:t>
            </a:r>
          </a:p>
        </p:txBody>
      </p:sp>
    </p:spTree>
    <p:extLst>
      <p:ext uri="{BB962C8B-B14F-4D97-AF65-F5344CB8AC3E}">
        <p14:creationId xmlns:p14="http://schemas.microsoft.com/office/powerpoint/2010/main" val="154225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Cost-Based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397" y="1695450"/>
            <a:ext cx="6867972" cy="1233233"/>
            <a:chOff x="1676397" y="1695450"/>
            <a:chExt cx="6867972" cy="12332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397" y="1695450"/>
              <a:ext cx="6867972" cy="123323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5257800" y="2133600"/>
              <a:ext cx="523875" cy="70485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001000" y="2133600"/>
              <a:ext cx="523875" cy="70485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801176" y="3248025"/>
            <a:ext cx="6618415" cy="2655125"/>
            <a:chOff x="1913762" y="3248025"/>
            <a:chExt cx="6618415" cy="26551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62" y="3302918"/>
              <a:ext cx="6618415" cy="260023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 bwMode="auto">
            <a:xfrm>
              <a:off x="5857875" y="3248025"/>
              <a:ext cx="2143125" cy="220980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31384" y="3248025"/>
            <a:ext cx="16081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Assumptions:</a:t>
            </a:r>
          </a:p>
          <a:p>
            <a:r>
              <a:rPr lang="en-US" dirty="0">
                <a:solidFill>
                  <a:srgbClr val="C00000"/>
                </a:solidFill>
              </a:rPr>
              <a:t>B = 0.1</a:t>
            </a:r>
          </a:p>
          <a:p>
            <a:r>
              <a:rPr lang="en-US" dirty="0">
                <a:solidFill>
                  <a:srgbClr val="C00000"/>
                </a:solidFill>
              </a:rPr>
              <a:t>C = 10</a:t>
            </a:r>
          </a:p>
          <a:p>
            <a:r>
              <a:rPr lang="en-US" dirty="0">
                <a:solidFill>
                  <a:srgbClr val="C00000"/>
                </a:solidFill>
              </a:rPr>
              <a:t>α, 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 same for</a:t>
            </a:r>
          </a:p>
          <a:p>
            <a:r>
              <a:rPr lang="en-US" dirty="0">
                <a:solidFill>
                  <a:srgbClr val="C00000"/>
                </a:solidFill>
              </a:rPr>
              <a:t>base IDS and</a:t>
            </a:r>
          </a:p>
          <a:p>
            <a:r>
              <a:rPr lang="en-US" dirty="0">
                <a:solidFill>
                  <a:srgbClr val="C00000"/>
                </a:solidFill>
              </a:rPr>
              <a:t>its false alarm</a:t>
            </a:r>
          </a:p>
          <a:p>
            <a:r>
              <a:rPr lang="en-US" dirty="0">
                <a:solidFill>
                  <a:srgbClr val="C00000"/>
                </a:solidFill>
              </a:rPr>
              <a:t>filter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D0EDE-8A6E-4A25-A001-A703B821BD5B}"/>
              </a:ext>
            </a:extLst>
          </p:cNvPr>
          <p:cNvSpPr txBox="1"/>
          <p:nvPr/>
        </p:nvSpPr>
        <p:spPr>
          <a:xfrm>
            <a:off x="2363703" y="2551837"/>
            <a:ext cx="44165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Measurement</a:t>
            </a:r>
          </a:p>
          <a:p>
            <a:pPr algn="ctr"/>
            <a:r>
              <a:rPr lang="en-US" sz="54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61394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IDS Categorization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678" y="6266700"/>
            <a:ext cx="58241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</a:t>
            </a:r>
          </a:p>
          <a:p>
            <a:r>
              <a:rPr lang="en-US" sz="900" dirty="0"/>
              <a:t>Table 1, p12-3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4" y="1239997"/>
            <a:ext cx="2017776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Measurement Methodology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10154"/>
            <a:ext cx="6055296" cy="53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3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64" y="1343025"/>
            <a:ext cx="3425232" cy="1664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4484" y="2069534"/>
            <a:ext cx="32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True positive rate = 2/8 = 0.25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" y="3576002"/>
            <a:ext cx="5190744" cy="2484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4484" y="4603184"/>
            <a:ext cx="351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True positive rate = 24/28 = 0.85</a:t>
            </a:r>
          </a:p>
        </p:txBody>
      </p:sp>
    </p:spTree>
    <p:extLst>
      <p:ext uri="{BB962C8B-B14F-4D97-AF65-F5344CB8AC3E}">
        <p14:creationId xmlns:p14="http://schemas.microsoft.com/office/powerpoint/2010/main" val="106345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34" y="1190625"/>
            <a:ext cx="3694507" cy="174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04" y="3764978"/>
            <a:ext cx="5157216" cy="21061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5486400" y="3764978"/>
            <a:ext cx="1943100" cy="179762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7961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56" y="1669634"/>
            <a:ext cx="6384574" cy="28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IDS Categorization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4" y="1239997"/>
            <a:ext cx="2017776" cy="401116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 flipH="1" flipV="1">
            <a:off x="6797675" y="1886425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 flipV="1">
            <a:off x="6797675" y="2505550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 flipV="1">
            <a:off x="6797675" y="4686775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08B76-4E5B-418A-ADD2-FC9C99473934}"/>
              </a:ext>
            </a:extLst>
          </p:cNvPr>
          <p:cNvSpPr txBox="1"/>
          <p:nvPr/>
        </p:nvSpPr>
        <p:spPr>
          <a:xfrm>
            <a:off x="195678" y="6266700"/>
            <a:ext cx="58241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</a:t>
            </a:r>
          </a:p>
          <a:p>
            <a:r>
              <a:rPr lang="en-US" sz="900" dirty="0"/>
              <a:t>Table 1, p12-3</a:t>
            </a:r>
          </a:p>
        </p:txBody>
      </p:sp>
    </p:spTree>
    <p:extLst>
      <p:ext uri="{BB962C8B-B14F-4D97-AF65-F5344CB8AC3E}">
        <p14:creationId xmlns:p14="http://schemas.microsoft.com/office/powerpoint/2010/main" val="306573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Workloads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Metrics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Measurement methodology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Design Space</a:t>
            </a:r>
          </a:p>
        </p:txBody>
      </p:sp>
    </p:spTree>
    <p:extLst>
      <p:ext uri="{BB962C8B-B14F-4D97-AF65-F5344CB8AC3E}">
        <p14:creationId xmlns:p14="http://schemas.microsoft.com/office/powerpoint/2010/main" val="93138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D0EDE-8A6E-4A25-A001-A703B821BD5B}"/>
              </a:ext>
            </a:extLst>
          </p:cNvPr>
          <p:cNvSpPr txBox="1"/>
          <p:nvPr/>
        </p:nvSpPr>
        <p:spPr>
          <a:xfrm>
            <a:off x="2850857" y="2982582"/>
            <a:ext cx="3442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Workloads</a:t>
            </a:r>
          </a:p>
        </p:txBody>
      </p:sp>
    </p:spTree>
    <p:extLst>
      <p:ext uri="{BB962C8B-B14F-4D97-AF65-F5344CB8AC3E}">
        <p14:creationId xmlns:p14="http://schemas.microsoft.com/office/powerpoint/2010/main" val="158695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Workloads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58" y="1638300"/>
            <a:ext cx="7115768" cy="314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r>
              <a:rPr lang="en-US" sz="800" dirty="0"/>
              <a:t>Figure 1, p 12-4</a:t>
            </a:r>
          </a:p>
        </p:txBody>
      </p:sp>
    </p:spTree>
    <p:extLst>
      <p:ext uri="{BB962C8B-B14F-4D97-AF65-F5344CB8AC3E}">
        <p14:creationId xmlns:p14="http://schemas.microsoft.com/office/powerpoint/2010/main" val="384731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Workloads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58" y="1638300"/>
            <a:ext cx="7115768" cy="314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150" y="4114800"/>
            <a:ext cx="761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Table 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0450" y="3581400"/>
            <a:ext cx="137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Table III and IV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2375" y="474345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Figure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4050" y="4743450"/>
            <a:ext cx="20970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Publicly available traces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DARPA 98, 99, 00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KDD 99 (derivative)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Symantec onsite testing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5775" y="4724400"/>
            <a:ext cx="781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Table 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737D-BAD8-496F-A728-520E5974517C}"/>
              </a:ext>
            </a:extLst>
          </p:cNvPr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r>
              <a:rPr lang="en-US" sz="800" dirty="0"/>
              <a:t>Figure 1, p 12-4</a:t>
            </a:r>
          </a:p>
        </p:txBody>
      </p:sp>
    </p:spTree>
    <p:extLst>
      <p:ext uri="{BB962C8B-B14F-4D97-AF65-F5344CB8AC3E}">
        <p14:creationId xmlns:p14="http://schemas.microsoft.com/office/powerpoint/2010/main" val="388302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Honeypots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r>
              <a:rPr lang="en-US" sz="800" dirty="0"/>
              <a:t>Figure 3, p 12-14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42" y="1457325"/>
            <a:ext cx="5949410" cy="3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D0EDE-8A6E-4A25-A001-A703B821BD5B}"/>
              </a:ext>
            </a:extLst>
          </p:cNvPr>
          <p:cNvSpPr txBox="1"/>
          <p:nvPr/>
        </p:nvSpPr>
        <p:spPr>
          <a:xfrm>
            <a:off x="3363980" y="2982582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38724266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13681</TotalTime>
  <Words>1329</Words>
  <Application>Microsoft Office PowerPoint</Application>
  <PresentationFormat>Custom</PresentationFormat>
  <Paragraphs>223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ＭＳ Ｐゴシック</vt:lpstr>
      <vt:lpstr>Arial</vt:lpstr>
      <vt:lpstr>Bitstream Charter</vt:lpstr>
      <vt:lpstr>Calibri</vt:lpstr>
      <vt:lpstr>Calibri Light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ICS-Theme</vt:lpstr>
      <vt:lpstr>Module 5.2 Intrusion Detection Evaluation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1286</cp:revision>
  <cp:lastPrinted>2020-04-06T21:50:43Z</cp:lastPrinted>
  <dcterms:created xsi:type="dcterms:W3CDTF">2010-02-19T20:53:39Z</dcterms:created>
  <dcterms:modified xsi:type="dcterms:W3CDTF">2021-04-17T20:32:48Z</dcterms:modified>
</cp:coreProperties>
</file>