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  <p:sldMasterId id="2147484387" r:id="rId6"/>
  </p:sldMasterIdLst>
  <p:notesMasterIdLst>
    <p:notesMasterId r:id="rId24"/>
  </p:notesMasterIdLst>
  <p:handoutMasterIdLst>
    <p:handoutMasterId r:id="rId25"/>
  </p:handoutMasterIdLst>
  <p:sldIdLst>
    <p:sldId id="339" r:id="rId7"/>
    <p:sldId id="469" r:id="rId8"/>
    <p:sldId id="498" r:id="rId9"/>
    <p:sldId id="470" r:id="rId10"/>
    <p:sldId id="499" r:id="rId11"/>
    <p:sldId id="501" r:id="rId12"/>
    <p:sldId id="520" r:id="rId13"/>
    <p:sldId id="502" r:id="rId14"/>
    <p:sldId id="505" r:id="rId15"/>
    <p:sldId id="506" r:id="rId16"/>
    <p:sldId id="507" r:id="rId17"/>
    <p:sldId id="509" r:id="rId18"/>
    <p:sldId id="511" r:id="rId19"/>
    <p:sldId id="514" r:id="rId20"/>
    <p:sldId id="517" r:id="rId21"/>
    <p:sldId id="518" r:id="rId22"/>
    <p:sldId id="519" r:id="rId23"/>
  </p:sldIdLst>
  <p:sldSz cx="10080625" cy="7559675"/>
  <p:notesSz cx="9296400" cy="7010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08" userDrawn="1">
          <p15:clr>
            <a:srgbClr val="A4A3A4"/>
          </p15:clr>
        </p15:guide>
        <p15:guide id="2" pos="258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50021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188" y="1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008"/>
        <p:guide pos="25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5" y="0"/>
            <a:ext cx="4028844" cy="3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24" tIns="41763" rIns="83524" bIns="41763" numCol="1" anchor="t" anchorCtr="0" compatLnSpc="1">
            <a:prstTxWarp prst="textNoShape">
              <a:avLst/>
            </a:prstTxWarp>
          </a:bodyPr>
          <a:lstStyle>
            <a:lvl1pPr defTabSz="441022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265541" y="0"/>
            <a:ext cx="4028844" cy="3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24" tIns="41763" rIns="83524" bIns="41763" numCol="1" anchor="t" anchorCtr="0" compatLnSpc="1">
            <a:prstTxWarp prst="textNoShape">
              <a:avLst/>
            </a:prstTxWarp>
          </a:bodyPr>
          <a:lstStyle>
            <a:lvl1pPr algn="r" defTabSz="441022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5" y="6658026"/>
            <a:ext cx="4028844" cy="3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24" tIns="41763" rIns="83524" bIns="41763" numCol="1" anchor="b" anchorCtr="0" compatLnSpc="1">
            <a:prstTxWarp prst="textNoShape">
              <a:avLst/>
            </a:prstTxWarp>
          </a:bodyPr>
          <a:lstStyle>
            <a:lvl1pPr defTabSz="441022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265541" y="6658026"/>
            <a:ext cx="4028844" cy="3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24" tIns="41763" rIns="83524" bIns="41763" numCol="1" anchor="b" anchorCtr="0" compatLnSpc="1">
            <a:prstTxWarp prst="textNoShape">
              <a:avLst/>
            </a:prstTxWarp>
          </a:bodyPr>
          <a:lstStyle>
            <a:lvl1pPr algn="r" defTabSz="441022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5600" y="531813"/>
            <a:ext cx="3503613" cy="2627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30050" y="3329014"/>
            <a:ext cx="7436313" cy="31539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2" y="3"/>
            <a:ext cx="4032880" cy="350056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022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9948" algn="l"/>
                <a:tab pos="1323066" algn="l"/>
                <a:tab pos="1983014" algn="l"/>
                <a:tab pos="2646136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261505" y="3"/>
            <a:ext cx="4032880" cy="350056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022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9948" algn="l"/>
                <a:tab pos="1323066" algn="l"/>
                <a:tab pos="1983014" algn="l"/>
                <a:tab pos="2646136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2" y="6659188"/>
            <a:ext cx="4032880" cy="350056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022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9948" algn="l"/>
                <a:tab pos="1323066" algn="l"/>
                <a:tab pos="1983014" algn="l"/>
                <a:tab pos="2646136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261505" y="6659188"/>
            <a:ext cx="4032880" cy="350056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022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9948" algn="l"/>
                <a:tab pos="1323066" algn="l"/>
                <a:tab pos="1983014" algn="l"/>
                <a:tab pos="2646136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ABA11-A19C-3E46-B99A-9DEC51A1FA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982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38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508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0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33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710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681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10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7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557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5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653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958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42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39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9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6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062919" y="6886576"/>
            <a:ext cx="3919771" cy="2240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World-Leading Research with Real-World Impact!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31" y="54304"/>
            <a:ext cx="1887192" cy="759153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093" y="6880731"/>
            <a:ext cx="1269547" cy="4572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78" y="1096568"/>
            <a:ext cx="7560469" cy="2126677"/>
          </a:xfrm>
        </p:spPr>
        <p:txBody>
          <a:bodyPr anchor="b"/>
          <a:lstStyle>
            <a:lvl1pPr algn="ctr">
              <a:defRPr sz="3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223245"/>
            <a:ext cx="7560469" cy="2572506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102" smtClean="0"/>
              <a:pPr/>
              <a:t>‹#›</a:t>
            </a:fld>
            <a:endParaRPr lang="en-US" sz="1102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</p:spTree>
    <p:extLst>
      <p:ext uri="{BB962C8B-B14F-4D97-AF65-F5344CB8AC3E}">
        <p14:creationId xmlns:p14="http://schemas.microsoft.com/office/powerpoint/2010/main" val="42436471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43" y="1163027"/>
            <a:ext cx="8694539" cy="5645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102" smtClean="0"/>
              <a:pPr/>
              <a:t>‹#›</a:t>
            </a:fld>
            <a:endParaRPr lang="en-US" sz="1102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6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1063340"/>
            <a:ext cx="8694539" cy="5745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102" smtClean="0"/>
              <a:pPr/>
              <a:t>‹#›</a:t>
            </a:fld>
            <a:endParaRPr lang="en-US" sz="1102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77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1063340"/>
            <a:ext cx="4284266" cy="5745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1063340"/>
            <a:ext cx="4284266" cy="5745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102" smtClean="0"/>
              <a:pPr/>
              <a:t>‹#›</a:t>
            </a:fld>
            <a:endParaRPr lang="en-US" sz="1102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6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081375"/>
            <a:ext cx="426457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1989586"/>
            <a:ext cx="4264576" cy="4833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081375"/>
            <a:ext cx="4285579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1989586"/>
            <a:ext cx="4285579" cy="4833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102" smtClean="0"/>
              <a:pPr/>
              <a:t>‹#›</a:t>
            </a:fld>
            <a:endParaRPr lang="en-US" sz="1102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6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102" smtClean="0"/>
              <a:pPr/>
              <a:t>‹#›</a:t>
            </a:fld>
            <a:endParaRPr lang="en-US" sz="1102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2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102" smtClean="0"/>
              <a:pPr/>
              <a:t>‹#›</a:t>
            </a:fld>
            <a:endParaRPr lang="en-US" sz="1102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961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5"/>
            <a:ext cx="5103316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1088454"/>
            <a:ext cx="3251264" cy="5381018"/>
          </a:xfrm>
        </p:spPr>
        <p:txBody>
          <a:bodyPr/>
          <a:lstStyle>
            <a:lvl1pPr marL="0" indent="0">
              <a:buNone/>
              <a:defRPr sz="132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102" smtClean="0"/>
              <a:pPr/>
              <a:t>‹#›</a:t>
            </a:fld>
            <a:endParaRPr lang="en-US" sz="1102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508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5579" y="1088455"/>
            <a:ext cx="5103316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1063339"/>
            <a:ext cx="3251264" cy="5406133"/>
          </a:xfrm>
        </p:spPr>
        <p:txBody>
          <a:bodyPr/>
          <a:lstStyle>
            <a:lvl1pPr marL="0" indent="0">
              <a:buNone/>
              <a:defRPr sz="132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102" smtClean="0"/>
              <a:pPr/>
              <a:t>‹#›</a:t>
            </a:fld>
            <a:endParaRPr lang="en-US" sz="1102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963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3" y="1063339"/>
            <a:ext cx="8694539" cy="57456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102" smtClean="0"/>
              <a:pPr/>
              <a:t>‹#›</a:t>
            </a:fld>
            <a:endParaRPr lang="en-US" sz="1102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88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1140873"/>
            <a:ext cx="2173635" cy="5668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1140873"/>
            <a:ext cx="6394896" cy="56680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102" smtClean="0"/>
              <a:pPr/>
              <a:t>‹#›</a:t>
            </a:fld>
            <a:endParaRPr lang="en-US" sz="1102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391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82" y="2182208"/>
            <a:ext cx="7607021" cy="488544"/>
          </a:xfrm>
        </p:spPr>
        <p:txBody>
          <a:bodyPr/>
          <a:lstStyle>
            <a:lvl1pPr>
              <a:defRPr sz="352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5241026"/>
            <a:ext cx="10080625" cy="305340"/>
          </a:xfrm>
        </p:spPr>
        <p:txBody>
          <a:bodyPr/>
          <a:lstStyle>
            <a:lvl1pPr marL="0" indent="0" algn="ctr">
              <a:buNone/>
              <a:defRPr sz="2205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0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7100496"/>
            <a:ext cx="10080625" cy="45918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503978" tIns="0" rIns="302387" bIns="0" anchor="ctr"/>
          <a:lstStyle/>
          <a:p>
            <a:pPr marL="0" indent="0" algn="l" defTabSz="904699" eaLnBrk="0" hangingPunct="0"/>
            <a:r>
              <a:rPr lang="en-US" sz="1323" b="1" dirty="0">
                <a:solidFill>
                  <a:srgbClr val="FFFFFF"/>
                </a:solidFill>
              </a:rPr>
              <a:t>Star Lab:</a:t>
            </a:r>
            <a:r>
              <a:rPr lang="en-US" sz="1323" b="1" baseline="0" dirty="0">
                <a:solidFill>
                  <a:srgbClr val="FFFFFF"/>
                </a:solidFill>
              </a:rPr>
              <a:t> </a:t>
            </a:r>
            <a:r>
              <a:rPr lang="en-US" sz="1323" b="1" baseline="0" dirty="0" err="1">
                <a:solidFill>
                  <a:srgbClr val="FFFFFF"/>
                </a:solidFill>
              </a:rPr>
              <a:t>Falken</a:t>
            </a:r>
            <a:r>
              <a:rPr lang="en-US" sz="1323" b="1" baseline="0" dirty="0">
                <a:solidFill>
                  <a:srgbClr val="FFFFFF"/>
                </a:solidFill>
              </a:rPr>
              <a:t> Project</a:t>
            </a:r>
            <a:endParaRPr lang="en-US" sz="1323" b="1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73422" y="1586382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3422" y="2291602"/>
            <a:ext cx="4454027" cy="2096668"/>
          </a:xfrm>
        </p:spPr>
        <p:txBody>
          <a:bodyPr/>
          <a:lstStyle>
            <a:lvl1pPr>
              <a:defRPr sz="2425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2207" y="1586382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5062207" y="2291602"/>
            <a:ext cx="4455776" cy="2096668"/>
          </a:xfrm>
        </p:spPr>
        <p:txBody>
          <a:bodyPr/>
          <a:lstStyle>
            <a:lvl1pPr>
              <a:defRPr sz="2425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318A1-174D-4DEE-8106-03A37B9BCF15}" type="slidenum">
              <a:rPr lang="en-US" sz="1102" smtClean="0"/>
              <a:pPr/>
              <a:t>‹#›</a:t>
            </a:fld>
            <a:endParaRPr lang="en-US" sz="1102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5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24" y="246124"/>
            <a:ext cx="1887192" cy="7591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1418977"/>
            <a:ext cx="8694539" cy="2298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3721686"/>
            <a:ext cx="8694539" cy="308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84" y="6873031"/>
            <a:ext cx="1399587" cy="503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31" y="271306"/>
            <a:ext cx="2080498" cy="8368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9" y="197706"/>
            <a:ext cx="1621979" cy="87752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039568" y="1081088"/>
            <a:ext cx="5544344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8091" y="6840993"/>
            <a:ext cx="9274952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102" smtClean="0"/>
              <a:pPr/>
              <a:t>‹#›</a:t>
            </a:fld>
            <a:endParaRPr lang="en-US" sz="1102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47408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  <p:sldLayoutId id="2147484399" r:id="rId12"/>
    <p:sldLayoutId id="214748440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hf hdr="0" dt="0"/>
  <p:txStyles>
    <p:titleStyle>
      <a:lvl1pPr algn="ctr" defTabSz="755957" rtl="0" eaLnBrk="1" latinLnBrk="0" hangingPunct="1">
        <a:lnSpc>
          <a:spcPct val="90000"/>
        </a:lnSpc>
        <a:spcBef>
          <a:spcPct val="0"/>
        </a:spcBef>
        <a:buNone/>
        <a:defRPr sz="33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9" indent="-188989" algn="l" defTabSz="755957" rtl="0" eaLnBrk="1" latinLnBrk="0" hangingPunct="1">
        <a:lnSpc>
          <a:spcPct val="90000"/>
        </a:lnSpc>
        <a:spcBef>
          <a:spcPts val="827"/>
        </a:spcBef>
        <a:buFont typeface="Arial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68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47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925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904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83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861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840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19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7589" y="1738930"/>
            <a:ext cx="7928427" cy="1633143"/>
          </a:xfrm>
        </p:spPr>
        <p:txBody>
          <a:bodyPr/>
          <a:lstStyle/>
          <a:p>
            <a:r>
              <a:rPr lang="en-US" sz="2646" b="1" dirty="0">
                <a:solidFill>
                  <a:prstClr val="black"/>
                </a:solidFill>
              </a:rPr>
              <a:t>Module 6.1</a:t>
            </a:r>
            <a:br>
              <a:rPr lang="en-US" sz="2646" dirty="0"/>
            </a:br>
            <a:r>
              <a:rPr lang="en-US" sz="2646" b="1" dirty="0">
                <a:solidFill>
                  <a:prstClr val="black"/>
                </a:solidFill>
              </a:rPr>
              <a:t>Views of Cloud Computing</a:t>
            </a:r>
            <a:br>
              <a:rPr lang="en-US" sz="2646" b="1" dirty="0">
                <a:solidFill>
                  <a:prstClr val="black"/>
                </a:solidFill>
              </a:rPr>
            </a:br>
            <a:endParaRPr lang="en-US" sz="1543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1006" y="3981408"/>
            <a:ext cx="7558881" cy="1633143"/>
          </a:xfrm>
        </p:spPr>
        <p:txBody>
          <a:bodyPr>
            <a:noAutofit/>
          </a:bodyPr>
          <a:lstStyle/>
          <a:p>
            <a:r>
              <a:rPr lang="en-US" sz="2646" dirty="0"/>
              <a:t>Ravi Sandhu</a:t>
            </a:r>
            <a:br>
              <a:rPr lang="en-US" sz="2646" dirty="0"/>
            </a:br>
            <a:endParaRPr lang="en-US" sz="2646" dirty="0"/>
          </a:p>
          <a:p>
            <a:r>
              <a:rPr lang="en-US" sz="2646" dirty="0"/>
              <a:t>Spring 2021</a:t>
            </a:r>
            <a:br>
              <a:rPr lang="en-US" sz="2646" dirty="0"/>
            </a:br>
            <a:endParaRPr lang="en-US" sz="2646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F9D99-3E73-486F-A7E4-9C456EA65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1007838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n-US" sz="1652" i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World-Leading Research with Real-World Impact!</a:t>
            </a:r>
            <a:endParaRPr lang="en-US" sz="1652" i="1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E156-4BDA-425A-AE15-14F9D157E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007838" fontAlgn="auto">
              <a:spcBef>
                <a:spcPts val="0"/>
              </a:spcBef>
              <a:spcAft>
                <a:spcPts val="0"/>
              </a:spcAft>
              <a:defRPr/>
            </a:pPr>
            <a:fld id="{CAB5F52E-1A2D-AF47-834F-5A302267C84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007838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6603799-8EE1-4639-B9D4-A7406AF92102}"/>
              </a:ext>
            </a:extLst>
          </p:cNvPr>
          <p:cNvSpPr txBox="1">
            <a:spLocks/>
          </p:cNvSpPr>
          <p:nvPr/>
        </p:nvSpPr>
        <p:spPr>
          <a:xfrm>
            <a:off x="2005658" y="343605"/>
            <a:ext cx="5436952" cy="509462"/>
          </a:xfrm>
          <a:prstGeom prst="rect">
            <a:avLst/>
          </a:prstGeom>
        </p:spPr>
        <p:txBody>
          <a:bodyPr vert="horz" lIns="100786" tIns="50392" rIns="100786" bIns="50392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55879" fontAlgn="auto">
              <a:spcAft>
                <a:spcPts val="0"/>
              </a:spcAft>
              <a:defRPr/>
            </a:pPr>
            <a:r>
              <a:rPr lang="en-US" sz="264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6393 and CS 4483</a:t>
            </a:r>
          </a:p>
          <a:p>
            <a:pPr defTabSz="755879" fontAlgn="auto">
              <a:spcAft>
                <a:spcPts val="0"/>
              </a:spcAft>
              <a:defRPr/>
            </a:pPr>
            <a:r>
              <a:rPr lang="en-US" sz="220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Security Foundations and Practice</a:t>
            </a:r>
          </a:p>
        </p:txBody>
      </p:sp>
    </p:spTree>
    <p:extLst>
      <p:ext uri="{BB962C8B-B14F-4D97-AF65-F5344CB8AC3E}">
        <p14:creationId xmlns:p14="http://schemas.microsoft.com/office/powerpoint/2010/main" val="2937438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Cloud and Grid: Foster et al 2008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235" y="1213533"/>
            <a:ext cx="5349087" cy="45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>
              <a:ea typeface="ＭＳ Ｐゴシック" pitchFamily="34" charset="-128"/>
            </a:endParaRP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>
                <a:ea typeface="ＭＳ Ｐゴシック" pitchFamily="34" charset="-128"/>
              </a:rPr>
              <a:t>Coordinates resources that are not subject to centralized control</a:t>
            </a:r>
          </a:p>
          <a:p>
            <a:pPr marL="996950" lvl="1" indent="-457200">
              <a:buSzPct val="90000"/>
              <a:buFont typeface="Wingdings" pitchFamily="2" charset="2"/>
              <a:buChar char="v"/>
              <a:defRPr/>
            </a:pPr>
            <a:r>
              <a:rPr lang="en-US" sz="2000" dirty="0">
                <a:ea typeface="ＭＳ Ｐゴシック" pitchFamily="34" charset="-128"/>
              </a:rPr>
              <a:t>Virtual Organization (VO)</a:t>
            </a: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>
                <a:ea typeface="ＭＳ Ｐゴシック" pitchFamily="34" charset="-128"/>
              </a:rPr>
              <a:t>Uses standard, open, general-purpose protocols and interfaces</a:t>
            </a:r>
          </a:p>
          <a:p>
            <a:pPr marL="996950" lvl="1" indent="-457200">
              <a:buSzPct val="90000"/>
              <a:buFont typeface="Wingdings" pitchFamily="2" charset="2"/>
              <a:buChar char="v"/>
              <a:defRPr/>
            </a:pPr>
            <a:r>
              <a:rPr lang="en-US" sz="2000" dirty="0" err="1">
                <a:ea typeface="ＭＳ Ｐゴシック" pitchFamily="34" charset="-128"/>
              </a:rPr>
              <a:t>Globus</a:t>
            </a:r>
            <a:r>
              <a:rPr lang="en-US" sz="2000" dirty="0">
                <a:ea typeface="ＭＳ Ｐゴシック" pitchFamily="34" charset="-128"/>
              </a:rPr>
              <a:t> toolkit</a:t>
            </a: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>
                <a:ea typeface="ＭＳ Ｐゴシック" pitchFamily="34" charset="-128"/>
              </a:rPr>
              <a:t>Delivers non-trivial qualities of service</a:t>
            </a: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Grid 3 Point Checklist: Foster 2002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>
              <a:ea typeface="ＭＳ Ｐゴシック" pitchFamily="34" charset="-128"/>
            </a:endParaRP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>
                <a:ea typeface="ＭＳ Ｐゴシック" pitchFamily="34" charset="-128"/>
              </a:rPr>
              <a:t>Coordinates resources that are not subject to centralized control</a:t>
            </a:r>
          </a:p>
          <a:p>
            <a:pPr marL="996950" lvl="1" indent="-457200">
              <a:buSzPct val="90000"/>
              <a:buFont typeface="Wingdings" pitchFamily="2" charset="2"/>
              <a:buChar char="v"/>
              <a:defRPr/>
            </a:pPr>
            <a:r>
              <a:rPr lang="en-US" sz="2000" dirty="0">
                <a:ea typeface="ＭＳ Ｐゴシック" pitchFamily="34" charset="-128"/>
              </a:rPr>
              <a:t>Virtual Organization (VO)</a:t>
            </a: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>
                <a:ea typeface="ＭＳ Ｐゴシック" pitchFamily="34" charset="-128"/>
              </a:rPr>
              <a:t>Uses standard, open, general-purpose protocols and interfaces</a:t>
            </a:r>
          </a:p>
          <a:p>
            <a:pPr marL="996950" lvl="1" indent="-457200">
              <a:buSzPct val="90000"/>
              <a:buFont typeface="Wingdings" pitchFamily="2" charset="2"/>
              <a:buChar char="v"/>
              <a:defRPr/>
            </a:pPr>
            <a:r>
              <a:rPr lang="en-US" sz="2000" dirty="0" err="1">
                <a:ea typeface="ＭＳ Ｐゴシック" pitchFamily="34" charset="-128"/>
              </a:rPr>
              <a:t>Globus</a:t>
            </a:r>
            <a:r>
              <a:rPr lang="en-US" sz="2000" dirty="0">
                <a:ea typeface="ＭＳ Ｐゴシック" pitchFamily="34" charset="-128"/>
              </a:rPr>
              <a:t> toolkit</a:t>
            </a: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>
                <a:ea typeface="ＭＳ Ｐゴシック" pitchFamily="34" charset="-128"/>
              </a:rPr>
              <a:t>Delivers non-trivial qualities of service</a:t>
            </a: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Grid versus Cloud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2459" y="4502668"/>
            <a:ext cx="3403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On-demand self service</a:t>
            </a:r>
          </a:p>
          <a:p>
            <a:r>
              <a:rPr lang="en-US" dirty="0"/>
              <a:t>Broad network access</a:t>
            </a:r>
          </a:p>
          <a:p>
            <a:r>
              <a:rPr lang="en-US" dirty="0"/>
              <a:t>Resource pooling (multi-tenant)</a:t>
            </a:r>
          </a:p>
          <a:p>
            <a:r>
              <a:rPr lang="en-US" dirty="0"/>
              <a:t>Rapid elasticity</a:t>
            </a:r>
          </a:p>
          <a:p>
            <a:r>
              <a:rPr lang="en-US" dirty="0"/>
              <a:t>Measured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9042" y="4502668"/>
            <a:ext cx="25571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Geographic distribution</a:t>
            </a:r>
          </a:p>
          <a:p>
            <a:r>
              <a:rPr lang="en-US" dirty="0"/>
              <a:t>Homogeneity</a:t>
            </a:r>
          </a:p>
          <a:p>
            <a:r>
              <a:rPr lang="en-US" dirty="0"/>
              <a:t>Resilience</a:t>
            </a:r>
          </a:p>
          <a:p>
            <a:r>
              <a:rPr lang="en-US" dirty="0"/>
              <a:t>Massive scale</a:t>
            </a:r>
          </a:p>
          <a:p>
            <a:r>
              <a:rPr lang="en-US" dirty="0"/>
              <a:t>Virtualization</a:t>
            </a:r>
          </a:p>
          <a:p>
            <a:r>
              <a:rPr lang="en-US" dirty="0"/>
              <a:t>Security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9619" y="1704975"/>
            <a:ext cx="270061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 but VOs may be enabled on demand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6172" y="2657475"/>
            <a:ext cx="3991582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but standard </a:t>
            </a:r>
            <a:r>
              <a:rPr lang="en-US" dirty="0" err="1">
                <a:solidFill>
                  <a:srgbClr val="FF0000"/>
                </a:solidFill>
              </a:rPr>
              <a:t>opensource</a:t>
            </a:r>
            <a:r>
              <a:rPr lang="en-US" dirty="0">
                <a:solidFill>
                  <a:srgbClr val="FF0000"/>
                </a:solidFill>
              </a:rPr>
              <a:t> software and APIs may emerge</a:t>
            </a:r>
          </a:p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OpenStack</a:t>
            </a:r>
            <a:r>
              <a:rPr lang="en-US" dirty="0">
                <a:solidFill>
                  <a:srgbClr val="FF0000"/>
                </a:solidFill>
              </a:rPr>
              <a:t> is the current contender)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7913" y="3817382"/>
            <a:ext cx="2700619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658" y="962025"/>
            <a:ext cx="77825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Grid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658" y="4876800"/>
            <a:ext cx="93859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Grid versus Cloud Drivers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04825" y="1101725"/>
            <a:ext cx="4452938" cy="704850"/>
          </a:xfrm>
          <a:prstGeom prst="rect">
            <a:avLst/>
          </a:prstGeom>
        </p:spPr>
        <p:txBody>
          <a:bodyPr/>
          <a:lstStyle/>
          <a:p>
            <a:pPr marL="431800" marR="0" lvl="0" indent="-3238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Cloud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04825" y="1806575"/>
            <a:ext cx="4452938" cy="4356100"/>
          </a:xfrm>
          <a:prstGeom prst="rect">
            <a:avLst/>
          </a:prstGeom>
        </p:spPr>
        <p:txBody>
          <a:bodyPr/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Commercially developed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Little or no academic input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Pay-per-use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Payment driven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Centrally owned hardware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Centrally scheduled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Single point of trust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Simple security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Interactive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Commodity computing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Small and medium businesses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Virtualization essential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Not so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predictable performance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5121275" y="1101725"/>
            <a:ext cx="4456113" cy="704850"/>
          </a:xfrm>
          <a:prstGeom prst="rect">
            <a:avLst/>
          </a:prstGeom>
        </p:spPr>
        <p:txBody>
          <a:bodyPr/>
          <a:lstStyle/>
          <a:p>
            <a:pPr marL="431800" marR="0" lvl="0" indent="-3238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Grid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121275" y="1806575"/>
            <a:ext cx="4708525" cy="4356100"/>
          </a:xfrm>
          <a:prstGeom prst="rect">
            <a:avLst/>
          </a:prstGeom>
        </p:spPr>
        <p:txBody>
          <a:bodyPr/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DoD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funded, no commercial traction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Mainly academic driven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Pay-per-seat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(one-time payment)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baseline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Project</a:t>
            </a: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oriented, proposal driven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Multiply owned hardware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Distributed scheduling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Multiple trust points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Complex PKI based security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Batch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High performance computing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High end organizations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Virtualization often not used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Predictable performance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endParaRPr lang="en-US" sz="2000" kern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Berkeley View of Cloud: 2010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64" name="Picture 163" descr="Pages from p50-armbrust_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2600" y="1333500"/>
            <a:ext cx="7180265" cy="3613721"/>
          </a:xfrm>
          <a:prstGeom prst="rect">
            <a:avLst/>
          </a:prstGeom>
        </p:spPr>
      </p:pic>
      <p:sp>
        <p:nvSpPr>
          <p:cNvPr id="165" name="Rectangle 164"/>
          <p:cNvSpPr/>
          <p:nvPr/>
        </p:nvSpPr>
        <p:spPr bwMode="auto">
          <a:xfrm>
            <a:off x="8410575" y="1333500"/>
            <a:ext cx="590550" cy="423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Not </a:t>
            </a:r>
            <a:r>
              <a:rPr lang="en-US" sz="2400" dirty="0" err="1">
                <a:ea typeface="ＭＳ Ｐゴシック" pitchFamily="34" charset="-128"/>
              </a:rPr>
              <a:t>IaaS</a:t>
            </a:r>
            <a:r>
              <a:rPr lang="en-US" sz="2400" dirty="0">
                <a:ea typeface="ＭＳ Ｐゴシック" pitchFamily="34" charset="-128"/>
              </a:rPr>
              <a:t> or </a:t>
            </a:r>
            <a:r>
              <a:rPr lang="en-US" sz="2400" dirty="0" err="1">
                <a:ea typeface="ＭＳ Ｐゴシック" pitchFamily="34" charset="-128"/>
              </a:rPr>
              <a:t>PaaS</a:t>
            </a:r>
            <a:r>
              <a:rPr lang="en-US" sz="2400" dirty="0">
                <a:ea typeface="ＭＳ Ｐゴシック" pitchFamily="34" charset="-128"/>
              </a:rPr>
              <a:t> but classes of utility computing</a:t>
            </a: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Berkeley View of Cloud: 2010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7965847" y="2200275"/>
            <a:ext cx="57150" cy="33528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492766" y="5781675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Abstraction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Level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5314" y="5791200"/>
            <a:ext cx="1441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Application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Specificity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9911" y="5067300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Amazon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EC2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8346" y="4038600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Microsoft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Azure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9518" y="3076575"/>
            <a:ext cx="1441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Google</a:t>
            </a:r>
          </a:p>
          <a:p>
            <a:pPr algn="ctr"/>
            <a:r>
              <a:rPr lang="en-US" sz="2000" dirty="0" err="1">
                <a:solidFill>
                  <a:srgbClr val="0070C0"/>
                </a:solidFill>
              </a:rPr>
              <a:t>AppEngine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6504" y="2162175"/>
            <a:ext cx="1483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70C0"/>
                </a:solidFill>
              </a:rPr>
              <a:t>SalesForce</a:t>
            </a:r>
            <a:endParaRPr lang="en-US" sz="2000" dirty="0">
              <a:solidFill>
                <a:srgbClr val="0070C0"/>
              </a:solidFill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force.com</a:t>
            </a: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Cyber Security:</a:t>
            </a:r>
          </a:p>
          <a:p>
            <a:pPr algn="ctr" eaLnBrk="0">
              <a:defRPr/>
            </a:pPr>
            <a:r>
              <a:rPr lang="en-US" sz="2400" dirty="0"/>
              <a:t>What is Different in the Cloud?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sz="1600" b="1" dirty="0"/>
              <a:t>Risk = </a:t>
            </a:r>
          </a:p>
          <a:p>
            <a:pPr algn="ctr" hangingPunct="0">
              <a:buClr>
                <a:srgbClr val="000000"/>
              </a:buClr>
              <a:buSzPct val="45000"/>
            </a:pPr>
            <a:r>
              <a:rPr lang="en-US" sz="1100" b="1" dirty="0"/>
              <a:t>f (Threats, Vulnerabilities, Impact)</a:t>
            </a:r>
            <a:endParaRPr kumimoji="0" lang="en-US" sz="11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9628" y="1514475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Threats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11134" y="4810125"/>
            <a:ext cx="1774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Vulnerabilities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38625" y="4810125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658620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Cyber Security:</a:t>
            </a:r>
          </a:p>
          <a:p>
            <a:pPr algn="ctr" eaLnBrk="0">
              <a:defRPr/>
            </a:pPr>
            <a:r>
              <a:rPr lang="en-US" sz="2400" dirty="0"/>
              <a:t>What is Different in the Cloud?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/>
              <a:t>Security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/>
              <a:t>a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nd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/>
              <a:t>Privacy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6253" y="1514475"/>
            <a:ext cx="1767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Multi-Tenancy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5309" y="4810125"/>
            <a:ext cx="3222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Compliance and Forensics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1450" y="4810125"/>
            <a:ext cx="2808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Cloud Service Provider</a:t>
            </a:r>
          </a:p>
        </p:txBody>
      </p:sp>
    </p:spTree>
    <p:extLst>
      <p:ext uri="{BB962C8B-B14F-4D97-AF65-F5344CB8AC3E}">
        <p14:creationId xmlns:p14="http://schemas.microsoft.com/office/powerpoint/2010/main" val="256485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The Cloud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84" y="1589512"/>
            <a:ext cx="4088384" cy="30254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04945" y="5509192"/>
            <a:ext cx="3642485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Network is the Computer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- Sun Microsystems, early 1990s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71647" y="5078333"/>
            <a:ext cx="3643913" cy="1508049"/>
            <a:chOff x="5671647" y="5078333"/>
            <a:chExt cx="3643913" cy="1508049"/>
          </a:xfrm>
        </p:grpSpPr>
        <p:sp>
          <p:nvSpPr>
            <p:cNvPr id="15" name="TextBox 14"/>
            <p:cNvSpPr txBox="1"/>
            <p:nvPr/>
          </p:nvSpPr>
          <p:spPr>
            <a:xfrm>
              <a:off x="5673075" y="5078333"/>
              <a:ext cx="3642485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The Cloud is the Computer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- IEEE Spectrum, 2008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71647" y="5940051"/>
              <a:ext cx="3642485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Datacenter as a Computer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- </a:t>
              </a:r>
              <a:r>
                <a:rPr lang="pt-BR" dirty="0">
                  <a:solidFill>
                    <a:srgbClr val="FF0000"/>
                  </a:solidFill>
                </a:rPr>
                <a:t>Barroso and Hölzle, 2009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err="1"/>
              <a:t>Cloudwashing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4" y="1486964"/>
            <a:ext cx="9132763" cy="409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7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NIST Cloud Computing 3-4-5 Definition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/>
              <a:t>16 versions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5 Essential Characteristics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3 Service Models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4 Deployment Models</a:t>
            </a:r>
          </a:p>
        </p:txBody>
      </p:sp>
    </p:spTree>
    <p:extLst>
      <p:ext uri="{BB962C8B-B14F-4D97-AF65-F5344CB8AC3E}">
        <p14:creationId xmlns:p14="http://schemas.microsoft.com/office/powerpoint/2010/main" val="73491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NIST Cloud Computing 3-4-5 Definition</a:t>
            </a: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/>
              <a:t>16 versions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5 Essential Characteristics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3 Service Models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4 Deployment Models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97748" y="5268753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Software as a Service (</a:t>
            </a:r>
            <a:r>
              <a:rPr lang="en-US" dirty="0" err="1"/>
              <a:t>SaaS</a:t>
            </a:r>
            <a:r>
              <a:rPr lang="en-US" dirty="0"/>
              <a:t>)</a:t>
            </a:r>
          </a:p>
          <a:p>
            <a:r>
              <a:rPr lang="en-US" dirty="0"/>
              <a:t>Platform as a Service (</a:t>
            </a:r>
            <a:r>
              <a:rPr lang="en-US" dirty="0" err="1"/>
              <a:t>PaaS</a:t>
            </a:r>
            <a:r>
              <a:rPr lang="en-US" dirty="0"/>
              <a:t>)</a:t>
            </a:r>
          </a:p>
          <a:p>
            <a:r>
              <a:rPr lang="en-US" dirty="0"/>
              <a:t>Infrastructure as a Service (</a:t>
            </a:r>
            <a:r>
              <a:rPr lang="en-US" dirty="0" err="1"/>
              <a:t>IaaS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084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NIST Cloud Computing 3-4-5 Definition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/>
              <a:t>16 versions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5 Essential Characteristics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3 Service Models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4 Deployment Models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97748" y="5338549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Software as a Service (</a:t>
            </a:r>
            <a:r>
              <a:rPr lang="en-US" dirty="0" err="1"/>
              <a:t>SaaS</a:t>
            </a:r>
            <a:r>
              <a:rPr lang="en-US" dirty="0"/>
              <a:t>)</a:t>
            </a:r>
          </a:p>
          <a:p>
            <a:r>
              <a:rPr lang="en-US" dirty="0"/>
              <a:t>Platform as a Service (</a:t>
            </a:r>
            <a:r>
              <a:rPr lang="en-US" dirty="0" err="1"/>
              <a:t>PaaS</a:t>
            </a:r>
            <a:r>
              <a:rPr lang="en-US" dirty="0"/>
              <a:t>)</a:t>
            </a:r>
          </a:p>
          <a:p>
            <a:r>
              <a:rPr lang="en-US" dirty="0"/>
              <a:t>Infrastructure as a Service (</a:t>
            </a:r>
            <a:r>
              <a:rPr lang="en-US" dirty="0" err="1"/>
              <a:t>IaaS</a:t>
            </a:r>
            <a:r>
              <a:rPr lang="en-US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934" y="1978543"/>
            <a:ext cx="3403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On-demand self service</a:t>
            </a:r>
          </a:p>
          <a:p>
            <a:r>
              <a:rPr lang="en-US" dirty="0"/>
              <a:t>Broad network access</a:t>
            </a:r>
          </a:p>
          <a:p>
            <a:r>
              <a:rPr lang="en-US" dirty="0"/>
              <a:t>Resource pooling (multi-tenant)</a:t>
            </a:r>
          </a:p>
          <a:p>
            <a:r>
              <a:rPr lang="en-US" dirty="0"/>
              <a:t>Rapid elasticity</a:t>
            </a:r>
          </a:p>
          <a:p>
            <a:r>
              <a:rPr lang="en-US" dirty="0"/>
              <a:t>Measured service</a:t>
            </a:r>
          </a:p>
        </p:txBody>
      </p:sp>
    </p:spTree>
    <p:extLst>
      <p:ext uri="{BB962C8B-B14F-4D97-AF65-F5344CB8AC3E}">
        <p14:creationId xmlns:p14="http://schemas.microsoft.com/office/powerpoint/2010/main" val="130671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NIST Cloud Computing 3-4-5 Definition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/>
              <a:t>16 versions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5 Essential Characteristics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3 Service Models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4 Deployment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69506" y="5338549"/>
            <a:ext cx="1351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Public</a:t>
            </a:r>
          </a:p>
          <a:p>
            <a:r>
              <a:rPr lang="en-US" dirty="0"/>
              <a:t>Private</a:t>
            </a:r>
          </a:p>
          <a:p>
            <a:r>
              <a:rPr lang="en-US" dirty="0"/>
              <a:t>Community</a:t>
            </a:r>
          </a:p>
          <a:p>
            <a:r>
              <a:rPr lang="en-US" dirty="0"/>
              <a:t>Hybrid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97748" y="5338549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Software as a Service (</a:t>
            </a:r>
            <a:r>
              <a:rPr lang="en-US" dirty="0" err="1"/>
              <a:t>SaaS</a:t>
            </a:r>
            <a:r>
              <a:rPr lang="en-US" dirty="0"/>
              <a:t>)</a:t>
            </a:r>
          </a:p>
          <a:p>
            <a:r>
              <a:rPr lang="en-US" dirty="0"/>
              <a:t>Platform as a Service (</a:t>
            </a:r>
            <a:r>
              <a:rPr lang="en-US" dirty="0" err="1"/>
              <a:t>PaaS</a:t>
            </a:r>
            <a:r>
              <a:rPr lang="en-US" dirty="0"/>
              <a:t>)</a:t>
            </a:r>
          </a:p>
          <a:p>
            <a:r>
              <a:rPr lang="en-US" dirty="0"/>
              <a:t>Infrastructure as a Service (</a:t>
            </a:r>
            <a:r>
              <a:rPr lang="en-US" dirty="0" err="1"/>
              <a:t>IaaS</a:t>
            </a:r>
            <a:r>
              <a:rPr lang="en-US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934" y="1978543"/>
            <a:ext cx="3403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On-demand self service</a:t>
            </a:r>
          </a:p>
          <a:p>
            <a:r>
              <a:rPr lang="en-US" dirty="0"/>
              <a:t>Broad network access</a:t>
            </a:r>
          </a:p>
          <a:p>
            <a:r>
              <a:rPr lang="en-US" dirty="0"/>
              <a:t>Resource pooling (multi-tenant)</a:t>
            </a:r>
          </a:p>
          <a:p>
            <a:r>
              <a:rPr lang="en-US" dirty="0"/>
              <a:t>Rapid elasticity</a:t>
            </a:r>
          </a:p>
          <a:p>
            <a:r>
              <a:rPr lang="en-US" dirty="0"/>
              <a:t>Measured service</a:t>
            </a:r>
          </a:p>
        </p:txBody>
      </p:sp>
    </p:spTree>
    <p:extLst>
      <p:ext uri="{BB962C8B-B14F-4D97-AF65-F5344CB8AC3E}">
        <p14:creationId xmlns:p14="http://schemas.microsoft.com/office/powerpoint/2010/main" val="153168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NIST Cloud Computing 3-4-5 Definition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/>
              <a:t>16 versions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5 Essential Characteristics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3 Service Models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4 Deployment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69506" y="5338549"/>
            <a:ext cx="1351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Public</a:t>
            </a:r>
          </a:p>
          <a:p>
            <a:r>
              <a:rPr lang="en-US" dirty="0"/>
              <a:t>Private</a:t>
            </a:r>
          </a:p>
          <a:p>
            <a:r>
              <a:rPr lang="en-US" dirty="0"/>
              <a:t>Community</a:t>
            </a:r>
          </a:p>
          <a:p>
            <a:r>
              <a:rPr lang="en-US" dirty="0"/>
              <a:t>Hybrid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97748" y="5338549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Software as a Service (</a:t>
            </a:r>
            <a:r>
              <a:rPr lang="en-US" dirty="0" err="1"/>
              <a:t>SaaS</a:t>
            </a:r>
            <a:r>
              <a:rPr lang="en-US" dirty="0"/>
              <a:t>)</a:t>
            </a:r>
          </a:p>
          <a:p>
            <a:r>
              <a:rPr lang="en-US" dirty="0"/>
              <a:t>Platform as a Service (</a:t>
            </a:r>
            <a:r>
              <a:rPr lang="en-US" dirty="0" err="1"/>
              <a:t>PaaS</a:t>
            </a:r>
            <a:r>
              <a:rPr lang="en-US" dirty="0"/>
              <a:t>)</a:t>
            </a:r>
          </a:p>
          <a:p>
            <a:r>
              <a:rPr lang="en-US" dirty="0"/>
              <a:t>Infrastructure as a Service (</a:t>
            </a:r>
            <a:r>
              <a:rPr lang="en-US" dirty="0" err="1"/>
              <a:t>IaaS</a:t>
            </a:r>
            <a:r>
              <a:rPr lang="en-US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934" y="1978543"/>
            <a:ext cx="3403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On-demand self service</a:t>
            </a:r>
          </a:p>
          <a:p>
            <a:r>
              <a:rPr lang="en-US" dirty="0"/>
              <a:t>Broad network access</a:t>
            </a:r>
          </a:p>
          <a:p>
            <a:r>
              <a:rPr lang="en-US" dirty="0"/>
              <a:t>Resource pooling (multi-tenant)</a:t>
            </a:r>
          </a:p>
          <a:p>
            <a:r>
              <a:rPr lang="en-US" dirty="0"/>
              <a:t>Rapid elasticity</a:t>
            </a:r>
          </a:p>
          <a:p>
            <a:r>
              <a:rPr lang="en-US" dirty="0"/>
              <a:t>Measured service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0092" y="2370231"/>
            <a:ext cx="25571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Geographic distribution</a:t>
            </a:r>
          </a:p>
          <a:p>
            <a:r>
              <a:rPr lang="en-US" dirty="0"/>
              <a:t>Homogeneity</a:t>
            </a:r>
          </a:p>
          <a:p>
            <a:r>
              <a:rPr lang="en-US" dirty="0"/>
              <a:t>Resilience</a:t>
            </a:r>
          </a:p>
          <a:p>
            <a:r>
              <a:rPr lang="en-US" dirty="0"/>
              <a:t>Massive scale</a:t>
            </a:r>
          </a:p>
          <a:p>
            <a:r>
              <a:rPr lang="en-US" dirty="0"/>
              <a:t>Virtualization</a:t>
            </a:r>
          </a:p>
          <a:p>
            <a:r>
              <a:rPr lang="en-US" dirty="0"/>
              <a:t>Security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6234" y="1931801"/>
            <a:ext cx="3701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Other Common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77996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“We argue that Cloud Computing not only overlaps with Grid Computing, it is indeed evolved out of Grid Computing and relies on Grid Computing as its backbone and infrastructure support.”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I don’t think so</a:t>
            </a: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Cloud and Grid: Foster et al 2008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2018.03.06" id="{5733BD8E-F99F-4212-A1AD-F4FC5E1A7E9E}" vid="{A7AF9A3A-02CA-46E0-AD92-27A1093FEDAF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9931</TotalTime>
  <Words>800</Words>
  <Application>Microsoft Office PowerPoint</Application>
  <PresentationFormat>Custom</PresentationFormat>
  <Paragraphs>249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ＭＳ Ｐゴシック</vt:lpstr>
      <vt:lpstr>Arial</vt:lpstr>
      <vt:lpstr>Bitstream Charter</vt:lpstr>
      <vt:lpstr>Calibri</vt:lpstr>
      <vt:lpstr>Calibri Light</vt:lpstr>
      <vt:lpstr>Courier New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ICS-Theme</vt:lpstr>
      <vt:lpstr>Module 6.1 Views of Cloud Computing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1310</cp:revision>
  <cp:lastPrinted>2021-04-17T18:23:21Z</cp:lastPrinted>
  <dcterms:created xsi:type="dcterms:W3CDTF">2010-02-19T20:53:39Z</dcterms:created>
  <dcterms:modified xsi:type="dcterms:W3CDTF">2021-04-24T22:23:21Z</dcterms:modified>
</cp:coreProperties>
</file>