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handoutMasterIdLst>
    <p:handoutMasterId r:id="rId27"/>
  </p:handoutMasterIdLst>
  <p:sldIdLst>
    <p:sldId id="339" r:id="rId2"/>
    <p:sldId id="264" r:id="rId3"/>
    <p:sldId id="265" r:id="rId4"/>
    <p:sldId id="257" r:id="rId5"/>
    <p:sldId id="273" r:id="rId6"/>
    <p:sldId id="293" r:id="rId7"/>
    <p:sldId id="274" r:id="rId8"/>
    <p:sldId id="275" r:id="rId9"/>
    <p:sldId id="297" r:id="rId10"/>
    <p:sldId id="267" r:id="rId11"/>
    <p:sldId id="294" r:id="rId12"/>
    <p:sldId id="296" r:id="rId13"/>
    <p:sldId id="295" r:id="rId14"/>
    <p:sldId id="298" r:id="rId15"/>
    <p:sldId id="334" r:id="rId16"/>
    <p:sldId id="317" r:id="rId17"/>
    <p:sldId id="309" r:id="rId18"/>
    <p:sldId id="310" r:id="rId19"/>
    <p:sldId id="313" r:id="rId20"/>
    <p:sldId id="315" r:id="rId21"/>
    <p:sldId id="338" r:id="rId22"/>
    <p:sldId id="337" r:id="rId23"/>
    <p:sldId id="332" r:id="rId24"/>
    <p:sldId id="333"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orient="horz" pos="1067">
          <p15:clr>
            <a:srgbClr val="A4A3A4"/>
          </p15:clr>
        </p15:guide>
        <p15:guide id="3" orient="horz" pos="4032">
          <p15:clr>
            <a:srgbClr val="A4A3A4"/>
          </p15:clr>
        </p15:guide>
        <p15:guide id="4" orient="horz" pos="4247">
          <p15:clr>
            <a:srgbClr val="A4A3A4"/>
          </p15:clr>
        </p15:guide>
        <p15:guide id="5" pos="2881">
          <p15:clr>
            <a:srgbClr val="A4A3A4"/>
          </p15:clr>
        </p15:guide>
        <p15:guide id="6"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8E0"/>
    <a:srgbClr val="843ECA"/>
    <a:srgbClr val="A33BCD"/>
    <a:srgbClr val="0039A6"/>
    <a:srgbClr val="A0E6F6"/>
    <a:srgbClr val="4472C4"/>
    <a:srgbClr val="00236A"/>
    <a:srgbClr val="782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61" autoAdjust="0"/>
    <p:restoredTop sz="95226" autoAdjust="0"/>
  </p:normalViewPr>
  <p:slideViewPr>
    <p:cSldViewPr snapToGrid="0" showGuides="1">
      <p:cViewPr varScale="1">
        <p:scale>
          <a:sx n="120" d="100"/>
          <a:sy n="120" d="100"/>
        </p:scale>
        <p:origin x="1368" y="90"/>
      </p:cViewPr>
      <p:guideLst>
        <p:guide orient="horz" pos="2161"/>
        <p:guide orient="horz" pos="1067"/>
        <p:guide orient="horz" pos="4032"/>
        <p:guide orient="horz" pos="4247"/>
        <p:guide pos="2881"/>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3"/>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1"/>
            <a:ext cx="2982119" cy="466433"/>
          </a:xfrm>
          <a:prstGeom prst="rect">
            <a:avLst/>
          </a:prstGeom>
        </p:spPr>
        <p:txBody>
          <a:bodyPr vert="horz" lIns="92446" tIns="46223" rIns="92446" bIns="46223" rtlCol="0"/>
          <a:lstStyle>
            <a:lvl1pPr algn="r">
              <a:defRPr sz="1200"/>
            </a:lvl1pPr>
          </a:lstStyle>
          <a:p>
            <a:fld id="{43169C79-1AB2-AD4D-B5EB-2546258345A9}" type="datetimeFigureOut">
              <a:rPr lang="en-US" smtClean="0"/>
              <a:t>4/25/2021</a:t>
            </a:fld>
            <a:endParaRPr lang="en-US"/>
          </a:p>
        </p:txBody>
      </p:sp>
      <p:sp>
        <p:nvSpPr>
          <p:cNvPr id="4" name="Footer Placeholder 3"/>
          <p:cNvSpPr>
            <a:spLocks noGrp="1"/>
          </p:cNvSpPr>
          <p:nvPr>
            <p:ph type="ftr" sz="quarter" idx="2"/>
          </p:nvPr>
        </p:nvSpPr>
        <p:spPr>
          <a:xfrm>
            <a:off x="1" y="8829969"/>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9"/>
            <a:ext cx="2982119" cy="466433"/>
          </a:xfrm>
          <a:prstGeom prst="rect">
            <a:avLst/>
          </a:prstGeom>
        </p:spPr>
        <p:txBody>
          <a:bodyPr vert="horz" lIns="92446" tIns="46223" rIns="92446" bIns="46223" rtlCol="0" anchor="b"/>
          <a:lstStyle>
            <a:lvl1pPr algn="r">
              <a:defRPr sz="1200"/>
            </a:lvl1pPr>
          </a:lstStyle>
          <a:p>
            <a:fld id="{20A4D05E-103F-3941-84E8-38C0F93C3B7B}" type="slidenum">
              <a:rPr lang="en-US" smtClean="0"/>
              <a:t>‹#›</a:t>
            </a:fld>
            <a:endParaRPr lang="en-US"/>
          </a:p>
        </p:txBody>
      </p:sp>
    </p:spTree>
    <p:extLst>
      <p:ext uri="{BB962C8B-B14F-4D97-AF65-F5344CB8AC3E}">
        <p14:creationId xmlns:p14="http://schemas.microsoft.com/office/powerpoint/2010/main" val="943398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98102" y="1"/>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17600" y="696913"/>
            <a:ext cx="4648200" cy="348773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2" name="Rectangle 6"/>
          <p:cNvSpPr>
            <a:spLocks noGrp="1" noChangeArrowheads="1"/>
          </p:cNvSpPr>
          <p:nvPr>
            <p:ph type="ftr" sz="quarter" idx="4"/>
          </p:nvPr>
        </p:nvSpPr>
        <p:spPr bwMode="auto">
          <a:xfrm>
            <a:off x="1" y="8829968"/>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98102" y="8829968"/>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739F009B-AA83-4291-81BE-194F11CE1901}" type="slidenum">
              <a:rPr lang="en-US"/>
              <a:pPr/>
              <a:t>‹#›</a:t>
            </a:fld>
            <a:endParaRPr lang="en-US"/>
          </a:p>
        </p:txBody>
      </p:sp>
    </p:spTree>
    <p:extLst>
      <p:ext uri="{BB962C8B-B14F-4D97-AF65-F5344CB8AC3E}">
        <p14:creationId xmlns:p14="http://schemas.microsoft.com/office/powerpoint/2010/main" val="20699310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1ABA11-A19C-3E46-B99A-9DEC51A1FA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232898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20</a:t>
            </a:fld>
            <a:endParaRPr lang="en-US"/>
          </a:p>
        </p:txBody>
      </p:sp>
    </p:spTree>
    <p:extLst>
      <p:ext uri="{BB962C8B-B14F-4D97-AF65-F5344CB8AC3E}">
        <p14:creationId xmlns:p14="http://schemas.microsoft.com/office/powerpoint/2010/main" val="204283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21</a:t>
            </a:fld>
            <a:endParaRPr lang="en-US"/>
          </a:p>
        </p:txBody>
      </p:sp>
    </p:spTree>
    <p:extLst>
      <p:ext uri="{BB962C8B-B14F-4D97-AF65-F5344CB8AC3E}">
        <p14:creationId xmlns:p14="http://schemas.microsoft.com/office/powerpoint/2010/main" val="137890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2</a:t>
            </a:fld>
            <a:endParaRPr lang="en-US"/>
          </a:p>
        </p:txBody>
      </p:sp>
    </p:spTree>
    <p:extLst>
      <p:ext uri="{BB962C8B-B14F-4D97-AF65-F5344CB8AC3E}">
        <p14:creationId xmlns:p14="http://schemas.microsoft.com/office/powerpoint/2010/main" val="147610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3</a:t>
            </a:fld>
            <a:endParaRPr lang="en-US"/>
          </a:p>
        </p:txBody>
      </p:sp>
    </p:spTree>
    <p:extLst>
      <p:ext uri="{BB962C8B-B14F-4D97-AF65-F5344CB8AC3E}">
        <p14:creationId xmlns:p14="http://schemas.microsoft.com/office/powerpoint/2010/main" val="190848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4</a:t>
            </a:fld>
            <a:endParaRPr lang="en-US"/>
          </a:p>
        </p:txBody>
      </p:sp>
    </p:spTree>
    <p:extLst>
      <p:ext uri="{BB962C8B-B14F-4D97-AF65-F5344CB8AC3E}">
        <p14:creationId xmlns:p14="http://schemas.microsoft.com/office/powerpoint/2010/main" val="300508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5</a:t>
            </a:fld>
            <a:endParaRPr lang="en-US"/>
          </a:p>
        </p:txBody>
      </p:sp>
    </p:spTree>
    <p:extLst>
      <p:ext uri="{BB962C8B-B14F-4D97-AF65-F5344CB8AC3E}">
        <p14:creationId xmlns:p14="http://schemas.microsoft.com/office/powerpoint/2010/main" val="300508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ABA11-A19C-3E46-B99A-9DEC51A1FAC1}" type="slidenum">
              <a:rPr lang="en-US" smtClean="0"/>
              <a:t>10</a:t>
            </a:fld>
            <a:endParaRPr lang="en-US"/>
          </a:p>
        </p:txBody>
      </p:sp>
    </p:spTree>
    <p:extLst>
      <p:ext uri="{BB962C8B-B14F-4D97-AF65-F5344CB8AC3E}">
        <p14:creationId xmlns:p14="http://schemas.microsoft.com/office/powerpoint/2010/main" val="405292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17</a:t>
            </a:fld>
            <a:endParaRPr lang="en-US"/>
          </a:p>
        </p:txBody>
      </p:sp>
    </p:spTree>
    <p:extLst>
      <p:ext uri="{BB962C8B-B14F-4D97-AF65-F5344CB8AC3E}">
        <p14:creationId xmlns:p14="http://schemas.microsoft.com/office/powerpoint/2010/main" val="209571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18</a:t>
            </a:fld>
            <a:endParaRPr lang="en-US"/>
          </a:p>
        </p:txBody>
      </p:sp>
    </p:spTree>
    <p:extLst>
      <p:ext uri="{BB962C8B-B14F-4D97-AF65-F5344CB8AC3E}">
        <p14:creationId xmlns:p14="http://schemas.microsoft.com/office/powerpoint/2010/main" val="308735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F009B-AA83-4291-81BE-194F11CE1901}" type="slidenum">
              <a:rPr lang="en-US" smtClean="0"/>
              <a:pPr/>
              <a:t>19</a:t>
            </a:fld>
            <a:endParaRPr lang="en-US"/>
          </a:p>
        </p:txBody>
      </p:sp>
    </p:spTree>
    <p:extLst>
      <p:ext uri="{BB962C8B-B14F-4D97-AF65-F5344CB8AC3E}">
        <p14:creationId xmlns:p14="http://schemas.microsoft.com/office/powerpoint/2010/main" val="97733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4786"/>
            <a:ext cx="6858000" cy="1929283"/>
          </a:xfrm>
        </p:spPr>
        <p:txBody>
          <a:bodyPr anchor="b"/>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143000" y="2924069"/>
            <a:ext cx="6858000" cy="233373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98759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964642"/>
            <a:ext cx="7886700" cy="5212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0"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0588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034979"/>
            <a:ext cx="1971675" cy="5141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1034979"/>
            <a:ext cx="5800725" cy="5141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72910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title"/>
          </p:nvPr>
        </p:nvSpPr>
        <p:spPr>
          <a:xfrm>
            <a:off x="455613" y="1979660"/>
            <a:ext cx="6900227" cy="443198"/>
          </a:xfrm>
        </p:spPr>
        <p:txBody>
          <a:bodyPr/>
          <a:lstStyle>
            <a:lvl1pPr>
              <a:defRPr sz="3200">
                <a:solidFill>
                  <a:schemeClr val="bg1"/>
                </a:solidFill>
              </a:defRPr>
            </a:lvl1pPr>
          </a:lstStyle>
          <a:p>
            <a:r>
              <a:rPr lang="en-US" dirty="0"/>
              <a:t>Click to edit Master title style</a:t>
            </a:r>
          </a:p>
        </p:txBody>
      </p:sp>
      <p:sp>
        <p:nvSpPr>
          <p:cNvPr id="16" name="Text Placeholder 15"/>
          <p:cNvSpPr>
            <a:spLocks noGrp="1"/>
          </p:cNvSpPr>
          <p:nvPr>
            <p:ph type="body" sz="quarter" idx="12"/>
          </p:nvPr>
        </p:nvSpPr>
        <p:spPr>
          <a:xfrm>
            <a:off x="0" y="4754563"/>
            <a:ext cx="9144000" cy="276999"/>
          </a:xfrm>
        </p:spPr>
        <p:txBody>
          <a:bodyPr/>
          <a:lstStyle>
            <a:lvl1pPr marL="0" indent="0" algn="ctr">
              <a:buNone/>
              <a:defRPr sz="2000"/>
            </a:lvl1pPr>
          </a:lstStyle>
          <a:p>
            <a:pPr lvl="0"/>
            <a:r>
              <a:rPr lang="en-US" dirty="0"/>
              <a:t>Click to edit Master text styles</a:t>
            </a:r>
          </a:p>
        </p:txBody>
      </p:sp>
    </p:spTree>
    <p:extLst>
      <p:ext uri="{BB962C8B-B14F-4D97-AF65-F5344CB8AC3E}">
        <p14:creationId xmlns:p14="http://schemas.microsoft.com/office/powerpoint/2010/main" val="124333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6441441"/>
            <a:ext cx="9144000" cy="416560"/>
          </a:xfrm>
          <a:prstGeom prst="rect">
            <a:avLst/>
          </a:prstGeom>
          <a:gradFill flip="none" rotWithShape="1">
            <a:gsLst>
              <a:gs pos="0">
                <a:schemeClr val="tx1"/>
              </a:gs>
              <a:gs pos="100000">
                <a:schemeClr val="tx2">
                  <a:lumMod val="75000"/>
                </a:schemeClr>
              </a:gs>
            </a:gsLst>
            <a:lin ang="0" scaled="1"/>
            <a:tileRect/>
          </a:gradFill>
          <a:ln w="9525">
            <a:noFill/>
            <a:miter lim="800000"/>
            <a:headEnd type="none" w="sm" len="sm"/>
            <a:tailEnd type="none" w="sm" len="sm"/>
          </a:ln>
          <a:effectLst/>
        </p:spPr>
        <p:txBody>
          <a:bodyPr wrap="none" lIns="457200" tIns="0" rIns="274320" bIns="0" anchor="ctr"/>
          <a:lstStyle/>
          <a:p>
            <a:pPr marL="0" indent="0" algn="l" defTabSz="820738" eaLnBrk="0" hangingPunct="0"/>
            <a:r>
              <a:rPr lang="en-US" sz="1200" b="1" dirty="0">
                <a:solidFill>
                  <a:srgbClr val="FFFFFF"/>
                </a:solidFill>
              </a:rPr>
              <a:t>Star Lab:</a:t>
            </a:r>
            <a:r>
              <a:rPr lang="en-US" sz="1200" b="1" baseline="0" dirty="0">
                <a:solidFill>
                  <a:srgbClr val="FFFFFF"/>
                </a:solidFill>
              </a:rPr>
              <a:t> </a:t>
            </a:r>
            <a:r>
              <a:rPr lang="en-US" sz="1200" b="1" baseline="0" dirty="0" err="1">
                <a:solidFill>
                  <a:srgbClr val="FFFFFF"/>
                </a:solidFill>
              </a:rPr>
              <a:t>Falken</a:t>
            </a:r>
            <a:r>
              <a:rPr lang="en-US" sz="1200" b="1" baseline="0" dirty="0">
                <a:solidFill>
                  <a:srgbClr val="FFFFFF"/>
                </a:solidFill>
              </a:rPr>
              <a:t> Project</a:t>
            </a:r>
            <a:endParaRPr lang="en-US" sz="1200" b="1" dirty="0">
              <a:solidFill>
                <a:srgbClr val="FFFFFF"/>
              </a:solidFill>
            </a:endParaRPr>
          </a:p>
        </p:txBody>
      </p:sp>
      <p:sp>
        <p:nvSpPr>
          <p:cNvPr id="10" name="Text Placeholder 2"/>
          <p:cNvSpPr>
            <a:spLocks noGrp="1"/>
          </p:cNvSpPr>
          <p:nvPr>
            <p:ph type="body" idx="1"/>
          </p:nvPr>
        </p:nvSpPr>
        <p:spPr>
          <a:xfrm>
            <a:off x="429435" y="143913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29435" y="2078899"/>
            <a:ext cx="4040188"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591860" y="143913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591860" y="2078899"/>
            <a:ext cx="4041775" cy="1902059"/>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p:txBody>
          <a:bodyPr/>
          <a:lstStyle/>
          <a:p>
            <a:fld id="{689318A1-174D-4DEE-8106-03A37B9BCF15}" type="slidenum">
              <a:rPr lang="en-US" sz="1000" smtClean="0"/>
              <a:pPr/>
              <a:t>‹#›</a:t>
            </a:fld>
            <a:endParaRPr lang="en-US" sz="1000"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55077"/>
            <a:ext cx="7886700" cy="5121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61136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964643"/>
            <a:ext cx="7886700" cy="521232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1"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8"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19886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964642"/>
            <a:ext cx="3886200" cy="52123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5125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98100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04916"/>
            <a:ext cx="3868340"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98100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04916"/>
            <a:ext cx="3887391" cy="438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4" name="Footer Placeholder 4"/>
          <p:cNvSpPr>
            <a:spLocks noGrp="1"/>
          </p:cNvSpPr>
          <p:nvPr>
            <p:ph type="ftr" sz="quarter" idx="1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1"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5" name="Date Placeholder 3"/>
          <p:cNvSpPr>
            <a:spLocks noGrp="1"/>
          </p:cNvSpPr>
          <p:nvPr>
            <p:ph type="dt" sz="half" idx="14"/>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47243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0"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12"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28330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8"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6"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9"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383124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987426"/>
            <a:ext cx="2949178" cy="488156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3"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197622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964642"/>
            <a:ext cx="2949178" cy="490434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12"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
        <p:nvSpPr>
          <p:cNvPr id="9" name="Title 1"/>
          <p:cNvSpPr>
            <a:spLocks noGrp="1"/>
          </p:cNvSpPr>
          <p:nvPr>
            <p:ph type="ctrTitle"/>
          </p:nvPr>
        </p:nvSpPr>
        <p:spPr>
          <a:xfrm>
            <a:off x="1818728" y="311384"/>
            <a:ext cx="4932822" cy="462224"/>
          </a:xfrm>
        </p:spPr>
        <p:txBody>
          <a:bodyPr anchor="b"/>
          <a:lstStyle>
            <a:lvl1pPr algn="ctr">
              <a:defRPr sz="3200">
                <a:latin typeface="Arial" charset="0"/>
                <a:ea typeface="Arial" charset="0"/>
                <a:cs typeface="Arial" charset="0"/>
              </a:defRPr>
            </a:lvl1pPr>
          </a:lstStyle>
          <a:p>
            <a:r>
              <a:rPr lang="en-US"/>
              <a:t>Click to edit Master title style</a:t>
            </a:r>
            <a:endParaRPr lang="en-US" dirty="0"/>
          </a:p>
        </p:txBody>
      </p:sp>
      <p:sp>
        <p:nvSpPr>
          <p:cNvPr id="13" name="Date Placeholder 3"/>
          <p:cNvSpPr>
            <a:spLocks noGrp="1"/>
          </p:cNvSpPr>
          <p:nvPr>
            <p:ph type="dt" sz="half" idx="10"/>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spTree>
    <p:extLst>
      <p:ext uri="{BB962C8B-B14F-4D97-AF65-F5344CB8AC3E}">
        <p14:creationId xmlns:p14="http://schemas.microsoft.com/office/powerpoint/2010/main" val="72378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87270"/>
            <a:ext cx="7886700" cy="208559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3376246"/>
            <a:ext cx="7886700" cy="2800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Safwa Ameer</a:t>
            </a:r>
            <a:endParaRPr lang="en-US" dirty="0"/>
          </a:p>
        </p:txBody>
      </p:sp>
      <p:pic>
        <p:nvPicPr>
          <p:cNvPr id="8" name="Content Placeholder 3"/>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7046" y="6235089"/>
            <a:ext cx="1269547" cy="457200"/>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9265" y="246124"/>
            <a:ext cx="1887192" cy="759153"/>
          </a:xfrm>
          <a:prstGeom prst="rect">
            <a:avLst/>
          </a:prstGeom>
        </p:spPr>
      </p:pic>
      <p:pic>
        <p:nvPicPr>
          <p:cNvPr id="15" name="Picture 1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1912" y="179355"/>
            <a:ext cx="1471275" cy="796072"/>
          </a:xfrm>
          <a:prstGeom prst="rect">
            <a:avLst/>
          </a:prstGeom>
        </p:spPr>
      </p:pic>
      <p:cxnSp>
        <p:nvCxnSpPr>
          <p:cNvPr id="17" name="Straight Connector 16"/>
          <p:cNvCxnSpPr/>
          <p:nvPr/>
        </p:nvCxnSpPr>
        <p:spPr>
          <a:xfrm>
            <a:off x="1850065" y="980743"/>
            <a:ext cx="5029200"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9024" y="6206025"/>
            <a:ext cx="8413185" cy="0"/>
          </a:xfrm>
          <a:prstGeom prst="line">
            <a:avLst/>
          </a:prstGeom>
          <a:ln w="50800" cap="rnd">
            <a:solidFill>
              <a:srgbClr val="FF950E"/>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p:cNvSpPr>
            <a:spLocks noGrp="1"/>
          </p:cNvSpPr>
          <p:nvPr>
            <p:ph type="sldNum" sz="quarter" idx="4"/>
          </p:nvPr>
        </p:nvSpPr>
        <p:spPr>
          <a:xfrm>
            <a:off x="4388459" y="6492875"/>
            <a:ext cx="367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318A1-174D-4DEE-8106-03A37B9BCF15}" type="slidenum">
              <a:rPr lang="en-US" sz="1000" smtClean="0"/>
              <a:pPr/>
              <a:t>‹#›</a:t>
            </a:fld>
            <a:endParaRPr lang="en-US" sz="1000" dirty="0"/>
          </a:p>
        </p:txBody>
      </p:sp>
      <p:sp>
        <p:nvSpPr>
          <p:cNvPr id="27" name="Footer Placeholder 4"/>
          <p:cNvSpPr>
            <a:spLocks noGrp="1"/>
          </p:cNvSpPr>
          <p:nvPr>
            <p:ph type="ftr" sz="quarter" idx="3"/>
          </p:nvPr>
        </p:nvSpPr>
        <p:spPr>
          <a:xfrm>
            <a:off x="2743199" y="6237201"/>
            <a:ext cx="3992021"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pPr hangingPunct="0">
              <a:buClr>
                <a:srgbClr val="000000"/>
              </a:buClr>
              <a:buSzPct val="45000"/>
              <a:buFont typeface="Wingdings" pitchFamily="2" charset="2"/>
              <a:buNone/>
            </a:pPr>
            <a:r>
              <a:rPr lang="en-US" i="1" dirty="0"/>
              <a:t>World-Leading Research with Real-World Impact!</a:t>
            </a:r>
          </a:p>
        </p:txBody>
      </p:sp>
    </p:spTree>
    <p:extLst>
      <p:ext uri="{BB962C8B-B14F-4D97-AF65-F5344CB8AC3E}">
        <p14:creationId xmlns:p14="http://schemas.microsoft.com/office/powerpoint/2010/main" val="2294387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3"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hf hdr="0" dt="0"/>
  <p:txStyles>
    <p:titleStyle>
      <a:lvl1pPr algn="ctr" defTabSz="6858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9.jpe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9.jpe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874" y="1577526"/>
            <a:ext cx="7192525" cy="1481558"/>
          </a:xfrm>
        </p:spPr>
        <p:txBody>
          <a:bodyPr/>
          <a:lstStyle/>
          <a:p>
            <a:r>
              <a:rPr lang="en-US" sz="2400" b="1" dirty="0">
                <a:solidFill>
                  <a:prstClr val="black"/>
                </a:solidFill>
              </a:rPr>
              <a:t>Module 6.2</a:t>
            </a:r>
            <a:br>
              <a:rPr lang="en-US" sz="2400" dirty="0"/>
            </a:br>
            <a:r>
              <a:rPr lang="en-US" sz="2400" b="1" dirty="0">
                <a:solidFill>
                  <a:prstClr val="black"/>
                </a:solidFill>
              </a:rPr>
              <a:t>Access Control for Smart Home IoT:</a:t>
            </a:r>
            <a:br>
              <a:rPr lang="en-US" sz="2400" b="1" dirty="0">
                <a:solidFill>
                  <a:prstClr val="black"/>
                </a:solidFill>
              </a:rPr>
            </a:br>
            <a:r>
              <a:rPr lang="en-US" sz="2400" b="1" dirty="0">
                <a:solidFill>
                  <a:prstClr val="black"/>
                </a:solidFill>
              </a:rPr>
              <a:t>Introduction and GRBAC Model</a:t>
            </a:r>
            <a:br>
              <a:rPr lang="en-US" sz="2400" b="1" dirty="0">
                <a:solidFill>
                  <a:prstClr val="black"/>
                </a:solidFill>
              </a:rPr>
            </a:br>
            <a:endParaRPr lang="en-US" sz="1400" dirty="0"/>
          </a:p>
        </p:txBody>
      </p:sp>
      <p:sp>
        <p:nvSpPr>
          <p:cNvPr id="3" name="Subtitle 2"/>
          <p:cNvSpPr>
            <a:spLocks noGrp="1"/>
          </p:cNvSpPr>
          <p:nvPr>
            <p:ph type="subTitle" idx="1"/>
          </p:nvPr>
        </p:nvSpPr>
        <p:spPr>
          <a:xfrm>
            <a:off x="1125338" y="3611861"/>
            <a:ext cx="6857280" cy="1481558"/>
          </a:xfrm>
        </p:spPr>
        <p:txBody>
          <a:bodyPr>
            <a:noAutofit/>
          </a:bodyPr>
          <a:lstStyle/>
          <a:p>
            <a:r>
              <a:rPr lang="en-US" sz="2400" dirty="0"/>
              <a:t>Ravi Sandhu</a:t>
            </a:r>
            <a:br>
              <a:rPr lang="en-US" sz="2400" dirty="0"/>
            </a:br>
            <a:endParaRPr lang="en-US" sz="2400" dirty="0"/>
          </a:p>
          <a:p>
            <a:r>
              <a:rPr lang="en-US" sz="2400" dirty="0"/>
              <a:t>Spring 2021</a:t>
            </a:r>
            <a:br>
              <a:rPr lang="en-US" sz="2400" dirty="0"/>
            </a:br>
            <a:endParaRPr lang="en-US" sz="2400" dirty="0"/>
          </a:p>
        </p:txBody>
      </p:sp>
      <p:sp>
        <p:nvSpPr>
          <p:cNvPr id="6" name="Footer Placeholder 5">
            <a:extLst>
              <a:ext uri="{FF2B5EF4-FFF2-40B4-BE49-F238E27FC236}">
                <a16:creationId xmlns:a16="http://schemas.microsoft.com/office/drawing/2014/main" id="{064F9D99-3E73-486F-A7E4-9C456EA65B69}"/>
              </a:ext>
            </a:extLst>
          </p:cNvPr>
          <p:cNvSpPr>
            <a:spLocks noGrp="1"/>
          </p:cNvSpPr>
          <p:nvPr>
            <p:ph type="ftr" sz="quarter" idx="3"/>
          </p:nvPr>
        </p:nvSpPr>
        <p:spPr/>
        <p:txBody>
          <a:bodyPr/>
          <a:lstStyle/>
          <a:p>
            <a:pPr defTabSz="914305" hangingPunct="0">
              <a:buClr>
                <a:srgbClr val="000000"/>
              </a:buClr>
              <a:buSzPct val="45000"/>
              <a:defRPr/>
            </a:pPr>
            <a:r>
              <a:rPr lang="en-US" sz="1499" i="1">
                <a:solidFill>
                  <a:prstClr val="black">
                    <a:tint val="75000"/>
                  </a:prstClr>
                </a:solidFill>
                <a:latin typeface="Calibri" panose="020F0502020204030204"/>
                <a:ea typeface="ＭＳ Ｐゴシック" pitchFamily="34" charset="-128"/>
              </a:rPr>
              <a:t>World-Leading Research with Real-World Impact!</a:t>
            </a:r>
            <a:endParaRPr lang="en-US" sz="1499" i="1" dirty="0">
              <a:solidFill>
                <a:prstClr val="black">
                  <a:tint val="75000"/>
                </a:prstClr>
              </a:solidFill>
              <a:latin typeface="Calibri" panose="020F0502020204030204"/>
              <a:ea typeface="ＭＳ Ｐゴシック" pitchFamily="34" charset="-128"/>
            </a:endParaRPr>
          </a:p>
        </p:txBody>
      </p:sp>
      <p:sp>
        <p:nvSpPr>
          <p:cNvPr id="7" name="Slide Number Placeholder 6">
            <a:extLst>
              <a:ext uri="{FF2B5EF4-FFF2-40B4-BE49-F238E27FC236}">
                <a16:creationId xmlns:a16="http://schemas.microsoft.com/office/drawing/2014/main" id="{EDC8E156-4BDA-425A-AE15-14F9D157E6A6}"/>
              </a:ext>
            </a:extLst>
          </p:cNvPr>
          <p:cNvSpPr>
            <a:spLocks noGrp="1"/>
          </p:cNvSpPr>
          <p:nvPr>
            <p:ph type="sldNum" sz="quarter" idx="4"/>
          </p:nvPr>
        </p:nvSpPr>
        <p:spPr/>
        <p:txBody>
          <a:bodyPr/>
          <a:lstStyle/>
          <a:p>
            <a:pPr defTabSz="914305">
              <a:defRPr/>
            </a:pPr>
            <a:fld id="{CAB5F52E-1A2D-AF47-834F-5A302267C843}" type="slidenum">
              <a:rPr lang="en-US">
                <a:solidFill>
                  <a:prstClr val="black">
                    <a:tint val="75000"/>
                  </a:prstClr>
                </a:solidFill>
                <a:latin typeface="Calibri" panose="020F0502020204030204"/>
                <a:ea typeface="ＭＳ Ｐゴシック" pitchFamily="34" charset="-128"/>
              </a:rPr>
              <a:pPr defTabSz="914305">
                <a:defRPr/>
              </a:pPr>
              <a:t>1</a:t>
            </a:fld>
            <a:endParaRPr lang="en-US" dirty="0">
              <a:solidFill>
                <a:prstClr val="black">
                  <a:tint val="75000"/>
                </a:prstClr>
              </a:solidFill>
              <a:latin typeface="Calibri" panose="020F0502020204030204"/>
              <a:ea typeface="ＭＳ Ｐゴシック" pitchFamily="34" charset="-128"/>
            </a:endParaRPr>
          </a:p>
        </p:txBody>
      </p:sp>
      <p:sp>
        <p:nvSpPr>
          <p:cNvPr id="10" name="Title 3">
            <a:extLst>
              <a:ext uri="{FF2B5EF4-FFF2-40B4-BE49-F238E27FC236}">
                <a16:creationId xmlns:a16="http://schemas.microsoft.com/office/drawing/2014/main" id="{A6603799-8EE1-4639-B9D4-A7406AF92102}"/>
              </a:ext>
            </a:extLst>
          </p:cNvPr>
          <p:cNvSpPr txBox="1">
            <a:spLocks/>
          </p:cNvSpPr>
          <p:nvPr/>
        </p:nvSpPr>
        <p:spPr>
          <a:xfrm>
            <a:off x="1819017" y="311712"/>
            <a:ext cx="4932304" cy="462175"/>
          </a:xfrm>
          <a:prstGeom prst="rect">
            <a:avLst/>
          </a:prstGeom>
        </p:spPr>
        <p:txBody>
          <a:bodyPr vert="horz" lIns="91431" tIns="45715" rIns="91431" bIns="45715" rtlCol="0" anchor="b">
            <a:noAutofit/>
          </a:bodyPr>
          <a:lstStyle>
            <a:lvl1pPr algn="ctr" defTabSz="685800" rtl="0" eaLnBrk="1" latinLnBrk="0" hangingPunct="1">
              <a:lnSpc>
                <a:spcPct val="90000"/>
              </a:lnSpc>
              <a:spcBef>
                <a:spcPct val="0"/>
              </a:spcBef>
              <a:buNone/>
              <a:defRPr sz="2800" kern="1200">
                <a:solidFill>
                  <a:schemeClr val="tx1"/>
                </a:solidFill>
                <a:latin typeface="+mj-lt"/>
                <a:ea typeface="+mj-ea"/>
                <a:cs typeface="+mj-cs"/>
              </a:defRPr>
            </a:lvl1pPr>
          </a:lstStyle>
          <a:p>
            <a:pPr defTabSz="685729">
              <a:defRPr/>
            </a:pPr>
            <a:r>
              <a:rPr lang="en-US" sz="2400" dirty="0">
                <a:solidFill>
                  <a:prstClr val="black"/>
                </a:solidFill>
                <a:latin typeface="Arial" panose="020B0604020202020204" pitchFamily="34" charset="0"/>
                <a:cs typeface="Arial" panose="020B0604020202020204" pitchFamily="34" charset="0"/>
              </a:rPr>
              <a:t>CS 6393 and CS 4483</a:t>
            </a:r>
          </a:p>
          <a:p>
            <a:pPr defTabSz="685729">
              <a:defRPr/>
            </a:pPr>
            <a:r>
              <a:rPr lang="en-US" sz="2000" dirty="0">
                <a:solidFill>
                  <a:prstClr val="black"/>
                </a:solidFill>
                <a:latin typeface="Arial" panose="020B0604020202020204" pitchFamily="34" charset="0"/>
                <a:cs typeface="Arial" panose="020B0604020202020204" pitchFamily="34" charset="0"/>
              </a:rPr>
              <a:t>Cyber Security Foundations and Practice</a:t>
            </a:r>
          </a:p>
        </p:txBody>
      </p:sp>
      <p:sp>
        <p:nvSpPr>
          <p:cNvPr id="5" name="TextBox 4">
            <a:extLst>
              <a:ext uri="{FF2B5EF4-FFF2-40B4-BE49-F238E27FC236}">
                <a16:creationId xmlns:a16="http://schemas.microsoft.com/office/drawing/2014/main" id="{FD008958-6C89-46A6-B8E9-D97F0E516727}"/>
              </a:ext>
            </a:extLst>
          </p:cNvPr>
          <p:cNvSpPr txBox="1"/>
          <p:nvPr/>
        </p:nvSpPr>
        <p:spPr>
          <a:xfrm>
            <a:off x="516835" y="5438692"/>
            <a:ext cx="3208764" cy="646331"/>
          </a:xfrm>
          <a:prstGeom prst="rect">
            <a:avLst/>
          </a:prstGeom>
          <a:noFill/>
        </p:spPr>
        <p:txBody>
          <a:bodyPr wrap="none" rtlCol="0">
            <a:spAutoFit/>
          </a:bodyPr>
          <a:lstStyle/>
          <a:p>
            <a:r>
              <a:rPr lang="en-US" dirty="0"/>
              <a:t>Slides prepared by Safwa Ameer</a:t>
            </a:r>
          </a:p>
          <a:p>
            <a:r>
              <a:rPr lang="en-US" dirty="0"/>
              <a:t>Lecture by Ravi Sandhu</a:t>
            </a:r>
          </a:p>
        </p:txBody>
      </p:sp>
    </p:spTree>
    <p:extLst>
      <p:ext uri="{BB962C8B-B14F-4D97-AF65-F5344CB8AC3E}">
        <p14:creationId xmlns:p14="http://schemas.microsoft.com/office/powerpoint/2010/main" val="2937438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112" y="1055077"/>
            <a:ext cx="8604880" cy="1687247"/>
          </a:xfrm>
        </p:spPr>
        <p:txBody>
          <a:bodyPr>
            <a:normAutofit/>
          </a:bodyPr>
          <a:lstStyle/>
          <a:p>
            <a:pPr lvl="1"/>
            <a:r>
              <a:rPr lang="en-US" sz="2000" dirty="0">
                <a:latin typeface="Arial "/>
              </a:rPr>
              <a:t>In smart houses we have two types of adversaries: </a:t>
            </a:r>
            <a:endParaRPr lang="ar-SA" sz="2000" dirty="0">
              <a:latin typeface="Arial "/>
            </a:endParaRPr>
          </a:p>
          <a:p>
            <a:pPr lvl="1"/>
            <a:endParaRPr lang="en-US" sz="2100" dirty="0">
              <a:latin typeface="Arial "/>
            </a:endParaRPr>
          </a:p>
          <a:p>
            <a:pPr marL="685800" lvl="2" indent="0">
              <a:buNone/>
            </a:pPr>
            <a:r>
              <a:rPr lang="en-US" sz="1800" dirty="0">
                <a:latin typeface="Arial "/>
              </a:rPr>
              <a:t>a- </a:t>
            </a:r>
            <a:r>
              <a:rPr lang="en-US" sz="1800" dirty="0">
                <a:solidFill>
                  <a:schemeClr val="accent1"/>
                </a:solidFill>
                <a:latin typeface="Arial "/>
              </a:rPr>
              <a:t>Outsider hacker </a:t>
            </a:r>
            <a:r>
              <a:rPr lang="en-US" sz="1800" dirty="0">
                <a:latin typeface="Arial "/>
              </a:rPr>
              <a:t>who is trying to get digital or physical access to the house by exploiting system vulnerabilities.</a:t>
            </a:r>
            <a:endParaRPr lang="ar-SA" sz="1800" dirty="0">
              <a:latin typeface="Arial "/>
            </a:endParaRPr>
          </a:p>
          <a:p>
            <a:pPr marL="685800" lvl="2" indent="0">
              <a:buNone/>
            </a:pPr>
            <a:endParaRPr lang="ar-SA" sz="1800" dirty="0">
              <a:latin typeface="Arial "/>
            </a:endParaRPr>
          </a:p>
          <a:p>
            <a:pPr marL="685800" lvl="2" indent="0">
              <a:buNone/>
            </a:pPr>
            <a:endParaRPr lang="ar-SA"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a:p>
            <a:pPr marL="685800" lvl="2" indent="0">
              <a:buNone/>
            </a:pPr>
            <a:endParaRPr lang="en-US" sz="1800" dirty="0">
              <a:latin typeface="Arial "/>
            </a:endParaRPr>
          </a:p>
        </p:txBody>
      </p:sp>
      <p:sp>
        <p:nvSpPr>
          <p:cNvPr id="3" name="Title 2"/>
          <p:cNvSpPr>
            <a:spLocks noGrp="1"/>
          </p:cNvSpPr>
          <p:nvPr>
            <p:ph type="ctrTitle"/>
          </p:nvPr>
        </p:nvSpPr>
        <p:spPr/>
        <p:txBody>
          <a:bodyPr/>
          <a:lstStyle/>
          <a:p>
            <a:r>
              <a:rPr lang="en-US" dirty="0"/>
              <a:t>Our Threat Model</a:t>
            </a:r>
          </a:p>
        </p:txBody>
      </p:sp>
      <p:sp>
        <p:nvSpPr>
          <p:cNvPr id="4" name="Slide Number Placeholder 3"/>
          <p:cNvSpPr>
            <a:spLocks noGrp="1"/>
          </p:cNvSpPr>
          <p:nvPr>
            <p:ph type="sldNum" sz="quarter" idx="4"/>
          </p:nvPr>
        </p:nvSpPr>
        <p:spPr/>
        <p:txBody>
          <a:bodyPr/>
          <a:lstStyle/>
          <a:p>
            <a:fld id="{CAB5F52E-1A2D-AF47-834F-5A302267C843}" type="slidenum">
              <a:rPr lang="en-US" smtClean="0"/>
              <a:t>10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7872" y="2084442"/>
            <a:ext cx="1112405" cy="71339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0779" y="3907283"/>
            <a:ext cx="3426592" cy="1846076"/>
          </a:xfrm>
          <a:prstGeom prst="rect">
            <a:avLst/>
          </a:prstGeom>
        </p:spPr>
      </p:pic>
      <p:sp>
        <p:nvSpPr>
          <p:cNvPr id="13" name="TextBox 12"/>
          <p:cNvSpPr txBox="1"/>
          <p:nvPr/>
        </p:nvSpPr>
        <p:spPr>
          <a:xfrm>
            <a:off x="231111" y="4119613"/>
            <a:ext cx="5587361" cy="1200329"/>
          </a:xfrm>
          <a:prstGeom prst="rect">
            <a:avLst/>
          </a:prstGeom>
          <a:noFill/>
        </p:spPr>
        <p:txBody>
          <a:bodyPr wrap="square" rtlCol="0">
            <a:spAutoFit/>
          </a:bodyPr>
          <a:lstStyle/>
          <a:p>
            <a:pPr marL="742950" lvl="1" indent="-285750">
              <a:buFont typeface="Wingdings" panose="05000000000000000000" pitchFamily="2" charset="2"/>
              <a:buChar char="Ø"/>
            </a:pPr>
            <a:r>
              <a:rPr lang="en-US" b="1" dirty="0">
                <a:latin typeface="Arial" panose="020B0604020202020204" pitchFamily="34" charset="0"/>
                <a:cs typeface="Arial" panose="020B0604020202020204" pitchFamily="34" charset="0"/>
              </a:rPr>
              <a:t>The central focus of our paper </a:t>
            </a:r>
            <a:r>
              <a:rPr lang="en-US" dirty="0">
                <a:latin typeface="Arial" panose="020B0604020202020204" pitchFamily="34" charset="0"/>
                <a:cs typeface="Arial" panose="020B0604020202020204" pitchFamily="34" charset="0"/>
              </a:rPr>
              <a:t>is making sure that those </a:t>
            </a:r>
            <a:r>
              <a:rPr lang="en-US" dirty="0">
                <a:solidFill>
                  <a:schemeClr val="accent1"/>
                </a:solidFill>
                <a:latin typeface="Arial" panose="020B0604020202020204" pitchFamily="34" charset="0"/>
                <a:cs typeface="Arial" panose="020B0604020202020204" pitchFamily="34" charset="0"/>
              </a:rPr>
              <a:t>legitimate users </a:t>
            </a:r>
            <a:r>
              <a:rPr lang="en-US" dirty="0">
                <a:latin typeface="Arial" panose="020B0604020202020204" pitchFamily="34" charset="0"/>
                <a:cs typeface="Arial" panose="020B0604020202020204" pitchFamily="34" charset="0"/>
              </a:rPr>
              <a:t>get access only to what they are authorized to by the house owner.</a:t>
            </a:r>
          </a:p>
        </p:txBody>
      </p:sp>
      <p:sp>
        <p:nvSpPr>
          <p:cNvPr id="7" name="TextBox 6">
            <a:extLst>
              <a:ext uri="{FF2B5EF4-FFF2-40B4-BE49-F238E27FC236}">
                <a16:creationId xmlns:a16="http://schemas.microsoft.com/office/drawing/2014/main" id="{103C6F69-DF8E-4D8F-A5EE-4ECAE1D07D57}"/>
              </a:ext>
            </a:extLst>
          </p:cNvPr>
          <p:cNvSpPr txBox="1"/>
          <p:nvPr/>
        </p:nvSpPr>
        <p:spPr>
          <a:xfrm>
            <a:off x="231111" y="2862849"/>
            <a:ext cx="8604879" cy="914400"/>
          </a:xfrm>
          <a:prstGeom prst="rect">
            <a:avLst/>
          </a:prstGeom>
          <a:noFill/>
        </p:spPr>
        <p:txBody>
          <a:bodyPr wrap="square" rtlCol="0">
            <a:spAutoFit/>
          </a:bodyPr>
          <a:lstStyle/>
          <a:p>
            <a:pPr marL="685800" lvl="2" indent="0">
              <a:buNone/>
            </a:pPr>
            <a:r>
              <a:rPr lang="en-US" dirty="0">
                <a:latin typeface="Arial" panose="020B0604020202020204" pitchFamily="34" charset="0"/>
                <a:cs typeface="Arial" panose="020B0604020202020204" pitchFamily="34" charset="0"/>
              </a:rPr>
              <a:t> b- </a:t>
            </a:r>
            <a:r>
              <a:rPr lang="en-US" dirty="0">
                <a:solidFill>
                  <a:schemeClr val="accent1"/>
                </a:solidFill>
                <a:latin typeface="Arial" panose="020B0604020202020204" pitchFamily="34" charset="0"/>
                <a:cs typeface="Arial" panose="020B0604020202020204" pitchFamily="34" charset="0"/>
              </a:rPr>
              <a:t>The household members themselves</a:t>
            </a:r>
            <a:r>
              <a:rPr lang="en-US" dirty="0">
                <a:latin typeface="Arial" panose="020B0604020202020204" pitchFamily="34" charset="0"/>
                <a:cs typeface="Arial" panose="020B0604020202020204" pitchFamily="34" charset="0"/>
              </a:rPr>
              <a:t>, that is insiders who have legitimate digital and physical access to the house, such as family members, guests, and workers. </a:t>
            </a:r>
          </a:p>
        </p:txBody>
      </p:sp>
      <p:sp>
        <p:nvSpPr>
          <p:cNvPr id="10" name="Date Placeholder 3">
            <a:extLst>
              <a:ext uri="{FF2B5EF4-FFF2-40B4-BE49-F238E27FC236}">
                <a16:creationId xmlns:a16="http://schemas.microsoft.com/office/drawing/2014/main" id="{A1774992-54E7-4B3F-8844-0C8575C29E2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435470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F03B7E-18B7-4ED9-A491-6A3CDAEDE59D}"/>
              </a:ext>
            </a:extLst>
          </p:cNvPr>
          <p:cNvSpPr>
            <a:spLocks noGrp="1"/>
          </p:cNvSpPr>
          <p:nvPr>
            <p:ph idx="1"/>
          </p:nvPr>
        </p:nvSpPr>
        <p:spPr>
          <a:xfrm>
            <a:off x="309880" y="1234439"/>
            <a:ext cx="8514080" cy="4942523"/>
          </a:xfrm>
        </p:spPr>
        <p:txBody>
          <a:bodyPr>
            <a:normAutofit/>
          </a:bodyPr>
          <a:lstStyle/>
          <a:p>
            <a:r>
              <a:rPr lang="en-US" sz="2000" dirty="0">
                <a:latin typeface="Arial" panose="020B0604020202020204" pitchFamily="34" charset="0"/>
                <a:cs typeface="Arial" panose="020B0604020202020204" pitchFamily="34" charset="0"/>
              </a:rPr>
              <a:t>There are other types of insider threats such as, Revocation evasion, and logging evasion. We didn’t consider them for the following reasons:</a:t>
            </a:r>
          </a:p>
          <a:p>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chemeClr val="accent1"/>
                </a:solidFill>
                <a:latin typeface="Arial" panose="020B0604020202020204" pitchFamily="34" charset="0"/>
                <a:cs typeface="Arial" panose="020B0604020202020204" pitchFamily="34" charset="0"/>
              </a:rPr>
              <a:t>Revocation evasion</a:t>
            </a:r>
            <a:r>
              <a:rPr lang="en-US" sz="2000" dirty="0">
                <a:latin typeface="Arial" panose="020B0604020202020204" pitchFamily="34" charset="0"/>
                <a:cs typeface="Arial" panose="020B0604020202020204" pitchFamily="34" charset="0"/>
              </a:rPr>
              <a:t>:</a:t>
            </a:r>
          </a:p>
          <a:p>
            <a:pPr marL="342900" lvl="1" indent="0">
              <a:buNone/>
            </a:pPr>
            <a:r>
              <a:rPr lang="en-US" dirty="0">
                <a:latin typeface="Arial" panose="020B0604020202020204" pitchFamily="34" charset="0"/>
                <a:cs typeface="Arial" panose="020B0604020202020204" pitchFamily="34" charset="0"/>
              </a:rPr>
              <a:t>In our adopted architecture, the user cannot access the smart devices directly, each request must go through the smart hub which contains the access policies. If a revocation happened, the access policies will be updated, and this will be reflected in any future access request.</a:t>
            </a:r>
          </a:p>
          <a:p>
            <a:pPr lvl="1"/>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solidFill>
                  <a:schemeClr val="accent1"/>
                </a:solidFill>
                <a:latin typeface="Arial" panose="020B0604020202020204" pitchFamily="34" charset="0"/>
                <a:cs typeface="Arial" panose="020B0604020202020204" pitchFamily="34" charset="0"/>
              </a:rPr>
              <a:t>Logging evasion</a:t>
            </a:r>
            <a:r>
              <a:rPr lang="en-US" sz="2000" dirty="0">
                <a:latin typeface="Arial" panose="020B0604020202020204" pitchFamily="34" charset="0"/>
                <a:cs typeface="Arial" panose="020B0604020202020204" pitchFamily="34" charset="0"/>
              </a:rPr>
              <a:t>:</a:t>
            </a:r>
          </a:p>
          <a:p>
            <a:pPr marL="342900" lvl="1" indent="0">
              <a:buNone/>
            </a:pPr>
            <a:r>
              <a:rPr lang="en-US" dirty="0">
                <a:latin typeface="Arial" panose="020B0604020202020204" pitchFamily="34" charset="0"/>
                <a:cs typeface="Arial" panose="020B0604020202020204" pitchFamily="34" charset="0"/>
              </a:rPr>
              <a:t>We believe that this threat is implementation specific more than design specific.</a:t>
            </a:r>
          </a:p>
        </p:txBody>
      </p:sp>
      <p:sp>
        <p:nvSpPr>
          <p:cNvPr id="3" name="Title 2">
            <a:extLst>
              <a:ext uri="{FF2B5EF4-FFF2-40B4-BE49-F238E27FC236}">
                <a16:creationId xmlns:a16="http://schemas.microsoft.com/office/drawing/2014/main" id="{078E4070-20FB-4AB8-B5D7-D33C1D3FCA32}"/>
              </a:ext>
            </a:extLst>
          </p:cNvPr>
          <p:cNvSpPr>
            <a:spLocks noGrp="1"/>
          </p:cNvSpPr>
          <p:nvPr>
            <p:ph type="ctrTitle"/>
          </p:nvPr>
        </p:nvSpPr>
        <p:spPr/>
        <p:txBody>
          <a:bodyPr/>
          <a:lstStyle/>
          <a:p>
            <a:r>
              <a:rPr lang="en-US" dirty="0"/>
              <a:t>Our Threat Model</a:t>
            </a:r>
          </a:p>
        </p:txBody>
      </p:sp>
      <p:sp>
        <p:nvSpPr>
          <p:cNvPr id="4" name="Slide Number Placeholder 3">
            <a:extLst>
              <a:ext uri="{FF2B5EF4-FFF2-40B4-BE49-F238E27FC236}">
                <a16:creationId xmlns:a16="http://schemas.microsoft.com/office/drawing/2014/main" id="{A6088BBA-99CA-4AAE-9B99-37C7A87E81A2}"/>
              </a:ext>
            </a:extLst>
          </p:cNvPr>
          <p:cNvSpPr>
            <a:spLocks noGrp="1"/>
          </p:cNvSpPr>
          <p:nvPr>
            <p:ph type="sldNum" sz="quarter" idx="4"/>
          </p:nvPr>
        </p:nvSpPr>
        <p:spPr/>
        <p:txBody>
          <a:bodyPr/>
          <a:lstStyle/>
          <a:p>
            <a:fld id="{689318A1-174D-4DEE-8106-03A37B9BCF15}" type="slidenum">
              <a:rPr lang="en-US" sz="1000" smtClean="0"/>
              <a:pPr/>
              <a:t>11</a:t>
            </a:fld>
            <a:endParaRPr lang="en-US" sz="1000" dirty="0"/>
          </a:p>
        </p:txBody>
      </p:sp>
      <p:sp>
        <p:nvSpPr>
          <p:cNvPr id="5" name="Footer Placeholder 4">
            <a:extLst>
              <a:ext uri="{FF2B5EF4-FFF2-40B4-BE49-F238E27FC236}">
                <a16:creationId xmlns:a16="http://schemas.microsoft.com/office/drawing/2014/main" id="{1BC15C4F-C4AF-4461-A0FA-974D37378B14}"/>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F0D7C25F-4BA8-4EC3-BB0B-A692AE265634}"/>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038243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B4B7A-9658-4F31-A9E2-362F18FA4CBA}"/>
              </a:ext>
            </a:extLst>
          </p:cNvPr>
          <p:cNvSpPr>
            <a:spLocks noGrp="1"/>
          </p:cNvSpPr>
          <p:nvPr>
            <p:ph idx="1"/>
          </p:nvPr>
        </p:nvSpPr>
        <p:spPr>
          <a:xfrm>
            <a:off x="278104" y="1264920"/>
            <a:ext cx="8561096" cy="4886248"/>
          </a:xfrm>
        </p:spPr>
        <p:txBody>
          <a:bodyPr>
            <a:normAutofit/>
          </a:bodyPr>
          <a:lstStyle/>
          <a:p>
            <a:r>
              <a:rPr lang="en-US" sz="2000" dirty="0">
                <a:latin typeface="Arial" panose="020B0604020202020204" pitchFamily="34" charset="0"/>
                <a:cs typeface="Arial" panose="020B0604020202020204" pitchFamily="34" charset="0"/>
              </a:rPr>
              <a:t>Covington et al introduced the </a:t>
            </a:r>
            <a:r>
              <a:rPr lang="en-US" sz="2000" dirty="0">
                <a:solidFill>
                  <a:schemeClr val="accent1"/>
                </a:solidFill>
                <a:latin typeface="Arial" panose="020B0604020202020204" pitchFamily="34" charset="0"/>
                <a:cs typeface="Arial" panose="020B0604020202020204" pitchFamily="34" charset="0"/>
              </a:rPr>
              <a:t>Generalized Role-Based Access Control </a:t>
            </a:r>
            <a:r>
              <a:rPr lang="en-US" sz="2000" dirty="0">
                <a:latin typeface="Arial" panose="020B0604020202020204" pitchFamily="34" charset="0"/>
                <a:cs typeface="Arial" panose="020B0604020202020204" pitchFamily="34" charset="0"/>
              </a:rPr>
              <a:t>(GRBAC) model [14].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addition to the usual concept of Subject Role, GRBAC incorporates the notion of </a:t>
            </a:r>
            <a:r>
              <a:rPr lang="en-US" sz="2000" dirty="0">
                <a:solidFill>
                  <a:schemeClr val="accent1"/>
                </a:solidFill>
                <a:latin typeface="Arial" panose="020B0604020202020204" pitchFamily="34" charset="0"/>
                <a:cs typeface="Arial" panose="020B0604020202020204" pitchFamily="34" charset="0"/>
              </a:rPr>
              <a:t>Object Roles </a:t>
            </a:r>
            <a:r>
              <a:rPr lang="en-US" sz="2000" dirty="0">
                <a:latin typeface="Arial" panose="020B0604020202020204" pitchFamily="34" charset="0"/>
                <a:cs typeface="Arial" panose="020B0604020202020204" pitchFamily="34" charset="0"/>
              </a:rPr>
              <a:t>and </a:t>
            </a:r>
            <a:r>
              <a:rPr lang="en-US" sz="2000" dirty="0">
                <a:solidFill>
                  <a:schemeClr val="accent1"/>
                </a:solidFill>
                <a:latin typeface="Arial" panose="020B0604020202020204" pitchFamily="34" charset="0"/>
                <a:cs typeface="Arial" panose="020B0604020202020204" pitchFamily="34" charset="0"/>
              </a:rPr>
              <a:t>Environment Roles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solidFill>
                  <a:schemeClr val="accent1"/>
                </a:solidFill>
                <a:latin typeface="Arial" panose="020B0604020202020204" pitchFamily="34" charset="0"/>
                <a:cs typeface="Arial" panose="020B0604020202020204" pitchFamily="34" charset="0"/>
              </a:rPr>
              <a:t>A subject role </a:t>
            </a:r>
            <a:r>
              <a:rPr lang="en-US" sz="2000" dirty="0">
                <a:latin typeface="Arial" panose="020B0604020202020204" pitchFamily="34" charset="0"/>
                <a:cs typeface="Arial" panose="020B0604020202020204" pitchFamily="34" charset="0"/>
              </a:rPr>
              <a:t>is analogous to a traditional RBAC role.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a:solidFill>
                  <a:schemeClr val="accent1"/>
                </a:solidFill>
                <a:latin typeface="Arial" panose="020B0604020202020204" pitchFamily="34" charset="0"/>
                <a:cs typeface="Arial" panose="020B0604020202020204" pitchFamily="34" charset="0"/>
              </a:rPr>
              <a:t>An object role </a:t>
            </a:r>
            <a:r>
              <a:rPr lang="en-US" sz="2000" dirty="0">
                <a:latin typeface="Arial" panose="020B0604020202020204" pitchFamily="34" charset="0"/>
                <a:cs typeface="Arial" panose="020B0604020202020204" pitchFamily="34" charset="0"/>
              </a:rPr>
              <a:t>is defined as the properties of the resources in the system, such as images, source code, streaming videos, devices.</a:t>
            </a:r>
          </a:p>
          <a:p>
            <a:endParaRPr lang="en-US" sz="2000" dirty="0">
              <a:latin typeface="Arial" panose="020B0604020202020204" pitchFamily="34" charset="0"/>
              <a:cs typeface="Arial" panose="020B0604020202020204" pitchFamily="34" charset="0"/>
            </a:endParaRPr>
          </a:p>
          <a:p>
            <a:r>
              <a:rPr lang="en-US" sz="2000" dirty="0">
                <a:solidFill>
                  <a:schemeClr val="accent1"/>
                </a:solidFill>
                <a:latin typeface="Arial" panose="020B0604020202020204" pitchFamily="34" charset="0"/>
                <a:cs typeface="Arial" panose="020B0604020202020204" pitchFamily="34" charset="0"/>
              </a:rPr>
              <a:t>An environment role </a:t>
            </a:r>
            <a:r>
              <a:rPr lang="en-US" sz="2000" dirty="0">
                <a:latin typeface="Arial" panose="020B0604020202020204" pitchFamily="34" charset="0"/>
                <a:cs typeface="Arial" panose="020B0604020202020204" pitchFamily="34" charset="0"/>
              </a:rPr>
              <a:t>is defined as the environment state during access.</a:t>
            </a:r>
          </a:p>
        </p:txBody>
      </p:sp>
      <p:sp>
        <p:nvSpPr>
          <p:cNvPr id="3" name="Title 2">
            <a:extLst>
              <a:ext uri="{FF2B5EF4-FFF2-40B4-BE49-F238E27FC236}">
                <a16:creationId xmlns:a16="http://schemas.microsoft.com/office/drawing/2014/main" id="{4F57CC8E-393D-45A2-ABE7-68C9A62BB8D1}"/>
              </a:ext>
            </a:extLst>
          </p:cNvPr>
          <p:cNvSpPr>
            <a:spLocks noGrp="1"/>
          </p:cNvSpPr>
          <p:nvPr>
            <p:ph type="ctrTitle"/>
          </p:nvPr>
        </p:nvSpPr>
        <p:spPr/>
        <p:txBody>
          <a:bodyPr/>
          <a:lstStyle/>
          <a:p>
            <a:r>
              <a:rPr lang="en-US" dirty="0"/>
              <a:t>The GRBAC Model</a:t>
            </a:r>
          </a:p>
        </p:txBody>
      </p:sp>
      <p:sp>
        <p:nvSpPr>
          <p:cNvPr id="4" name="Slide Number Placeholder 3">
            <a:extLst>
              <a:ext uri="{FF2B5EF4-FFF2-40B4-BE49-F238E27FC236}">
                <a16:creationId xmlns:a16="http://schemas.microsoft.com/office/drawing/2014/main" id="{C42EDE33-6B5F-4993-A234-719EC8D23E98}"/>
              </a:ext>
            </a:extLst>
          </p:cNvPr>
          <p:cNvSpPr>
            <a:spLocks noGrp="1"/>
          </p:cNvSpPr>
          <p:nvPr>
            <p:ph type="sldNum" sz="quarter" idx="4"/>
          </p:nvPr>
        </p:nvSpPr>
        <p:spPr/>
        <p:txBody>
          <a:bodyPr/>
          <a:lstStyle/>
          <a:p>
            <a:fld id="{689318A1-174D-4DEE-8106-03A37B9BCF15}" type="slidenum">
              <a:rPr lang="en-US" sz="1000" smtClean="0"/>
              <a:pPr/>
              <a:t>12</a:t>
            </a:fld>
            <a:endParaRPr lang="en-US" sz="1000" dirty="0"/>
          </a:p>
        </p:txBody>
      </p:sp>
      <p:sp>
        <p:nvSpPr>
          <p:cNvPr id="5" name="Footer Placeholder 4">
            <a:extLst>
              <a:ext uri="{FF2B5EF4-FFF2-40B4-BE49-F238E27FC236}">
                <a16:creationId xmlns:a16="http://schemas.microsoft.com/office/drawing/2014/main" id="{C1546DC0-A4B6-4F47-9E0D-6DDFA5FCF940}"/>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CF77F3D4-6DC3-464D-BED4-4092CE3F9677}"/>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197135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92CCA-A94E-422E-825C-A8025290CE68}"/>
              </a:ext>
            </a:extLst>
          </p:cNvPr>
          <p:cNvSpPr>
            <a:spLocks noGrp="1"/>
          </p:cNvSpPr>
          <p:nvPr>
            <p:ph idx="1"/>
          </p:nvPr>
        </p:nvSpPr>
        <p:spPr>
          <a:xfrm>
            <a:off x="299720" y="1137919"/>
            <a:ext cx="8514080" cy="5039043"/>
          </a:xfrm>
        </p:spPr>
        <p:txBody>
          <a:bodyPr>
            <a:normAutofit/>
          </a:bodyPr>
          <a:lstStyle/>
          <a:p>
            <a:r>
              <a:rPr lang="en-US" sz="2000" dirty="0">
                <a:latin typeface="Arial" panose="020B0604020202020204" pitchFamily="34" charset="0"/>
                <a:cs typeface="Arial" panose="020B0604020202020204" pitchFamily="34" charset="0"/>
              </a:rPr>
              <a:t>In [3] they subsequently provided a high level but incomplete formal definition of environment role-based access control model, building upon [15].</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They neither considered formalizing the object role part of GRBAC, nor provided a model diagram.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provide a </a:t>
            </a:r>
            <a:r>
              <a:rPr lang="en-US" sz="2000" dirty="0">
                <a:solidFill>
                  <a:schemeClr val="accent1"/>
                </a:solidFill>
                <a:latin typeface="Arial" panose="020B0604020202020204" pitchFamily="34" charset="0"/>
                <a:cs typeface="Arial" panose="020B0604020202020204" pitchFamily="34" charset="0"/>
              </a:rPr>
              <a:t>complete detailed formalization of GRBAC accompanied with a model diagram</a:t>
            </a:r>
            <a:r>
              <a:rPr lang="en-US" sz="2000" dirty="0">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4D170357-F68D-4BC2-8253-675C41708CE7}"/>
              </a:ext>
            </a:extLst>
          </p:cNvPr>
          <p:cNvSpPr>
            <a:spLocks noGrp="1"/>
          </p:cNvSpPr>
          <p:nvPr>
            <p:ph type="ctrTitle"/>
          </p:nvPr>
        </p:nvSpPr>
        <p:spPr/>
        <p:txBody>
          <a:bodyPr/>
          <a:lstStyle/>
          <a:p>
            <a:r>
              <a:rPr lang="en-US" dirty="0"/>
              <a:t>The GRBAC Model</a:t>
            </a:r>
          </a:p>
        </p:txBody>
      </p:sp>
      <p:sp>
        <p:nvSpPr>
          <p:cNvPr id="4" name="Slide Number Placeholder 3">
            <a:extLst>
              <a:ext uri="{FF2B5EF4-FFF2-40B4-BE49-F238E27FC236}">
                <a16:creationId xmlns:a16="http://schemas.microsoft.com/office/drawing/2014/main" id="{6F657E93-2DAA-4A2C-A30C-1952001A0BA2}"/>
              </a:ext>
            </a:extLst>
          </p:cNvPr>
          <p:cNvSpPr>
            <a:spLocks noGrp="1"/>
          </p:cNvSpPr>
          <p:nvPr>
            <p:ph type="sldNum" sz="quarter" idx="4"/>
          </p:nvPr>
        </p:nvSpPr>
        <p:spPr/>
        <p:txBody>
          <a:bodyPr/>
          <a:lstStyle/>
          <a:p>
            <a:fld id="{689318A1-174D-4DEE-8106-03A37B9BCF15}" type="slidenum">
              <a:rPr lang="en-US" sz="1000" smtClean="0"/>
              <a:pPr/>
              <a:t>13</a:t>
            </a:fld>
            <a:endParaRPr lang="en-US" sz="1000" dirty="0"/>
          </a:p>
        </p:txBody>
      </p:sp>
      <p:sp>
        <p:nvSpPr>
          <p:cNvPr id="5" name="Footer Placeholder 4">
            <a:extLst>
              <a:ext uri="{FF2B5EF4-FFF2-40B4-BE49-F238E27FC236}">
                <a16:creationId xmlns:a16="http://schemas.microsoft.com/office/drawing/2014/main" id="{739F1DF1-24A1-44C6-9B93-F7569168F084}"/>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0F02D93E-F43E-4768-A504-AF92DF2A6786}"/>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175219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142D9-CE7E-49B8-88FC-D9CABEE389D0}"/>
              </a:ext>
            </a:extLst>
          </p:cNvPr>
          <p:cNvSpPr>
            <a:spLocks noGrp="1"/>
          </p:cNvSpPr>
          <p:nvPr>
            <p:ph type="ctrTitle"/>
          </p:nvPr>
        </p:nvSpPr>
        <p:spPr/>
        <p:txBody>
          <a:bodyPr/>
          <a:lstStyle/>
          <a:p>
            <a:r>
              <a:rPr lang="en-US" dirty="0"/>
              <a:t>Our view of GRBAC</a:t>
            </a:r>
          </a:p>
        </p:txBody>
      </p:sp>
      <p:sp>
        <p:nvSpPr>
          <p:cNvPr id="4" name="Slide Number Placeholder 3">
            <a:extLst>
              <a:ext uri="{FF2B5EF4-FFF2-40B4-BE49-F238E27FC236}">
                <a16:creationId xmlns:a16="http://schemas.microsoft.com/office/drawing/2014/main" id="{4B8E0E34-BF66-4D38-94E0-1317B6D8E031}"/>
              </a:ext>
            </a:extLst>
          </p:cNvPr>
          <p:cNvSpPr>
            <a:spLocks noGrp="1"/>
          </p:cNvSpPr>
          <p:nvPr>
            <p:ph type="sldNum" sz="quarter" idx="4"/>
          </p:nvPr>
        </p:nvSpPr>
        <p:spPr/>
        <p:txBody>
          <a:bodyPr/>
          <a:lstStyle/>
          <a:p>
            <a:fld id="{689318A1-174D-4DEE-8106-03A37B9BCF15}" type="slidenum">
              <a:rPr lang="en-US" sz="1000" smtClean="0"/>
              <a:pPr/>
              <a:t>14</a:t>
            </a:fld>
            <a:endParaRPr lang="en-US" sz="1000" dirty="0"/>
          </a:p>
        </p:txBody>
      </p:sp>
      <p:sp>
        <p:nvSpPr>
          <p:cNvPr id="5" name="Footer Placeholder 4">
            <a:extLst>
              <a:ext uri="{FF2B5EF4-FFF2-40B4-BE49-F238E27FC236}">
                <a16:creationId xmlns:a16="http://schemas.microsoft.com/office/drawing/2014/main" id="{43EE0051-8ECE-4066-B761-CADC65C65256}"/>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7" name="Picture 6">
            <a:extLst>
              <a:ext uri="{FF2B5EF4-FFF2-40B4-BE49-F238E27FC236}">
                <a16:creationId xmlns:a16="http://schemas.microsoft.com/office/drawing/2014/main" id="{200C8316-CF4B-4855-9FA7-BB5C64A41919}"/>
              </a:ext>
            </a:extLst>
          </p:cNvPr>
          <p:cNvPicPr>
            <a:picLocks noChangeAspect="1"/>
          </p:cNvPicPr>
          <p:nvPr/>
        </p:nvPicPr>
        <p:blipFill>
          <a:blip r:embed="rId2"/>
          <a:stretch>
            <a:fillRect/>
          </a:stretch>
        </p:blipFill>
        <p:spPr>
          <a:xfrm>
            <a:off x="109537" y="1195387"/>
            <a:ext cx="8924925" cy="4467225"/>
          </a:xfrm>
          <a:prstGeom prst="rect">
            <a:avLst/>
          </a:prstGeom>
        </p:spPr>
      </p:pic>
      <p:sp>
        <p:nvSpPr>
          <p:cNvPr id="6" name="Date Placeholder 3">
            <a:extLst>
              <a:ext uri="{FF2B5EF4-FFF2-40B4-BE49-F238E27FC236}">
                <a16:creationId xmlns:a16="http://schemas.microsoft.com/office/drawing/2014/main" id="{9479B9E5-9F9F-4F68-A031-AC38C3218055}"/>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615214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663AC-DAA1-46C0-AC78-3E5F41784E2C}"/>
              </a:ext>
            </a:extLst>
          </p:cNvPr>
          <p:cNvSpPr>
            <a:spLocks noGrp="1"/>
          </p:cNvSpPr>
          <p:nvPr>
            <p:ph type="ctrTitle"/>
          </p:nvPr>
        </p:nvSpPr>
        <p:spPr/>
        <p:txBody>
          <a:bodyPr/>
          <a:lstStyle/>
          <a:p>
            <a:r>
              <a:rPr lang="en-US" sz="2800" dirty="0"/>
              <a:t>Our formalization of GRBAC</a:t>
            </a:r>
          </a:p>
        </p:txBody>
      </p:sp>
      <p:sp>
        <p:nvSpPr>
          <p:cNvPr id="4" name="Slide Number Placeholder 3">
            <a:extLst>
              <a:ext uri="{FF2B5EF4-FFF2-40B4-BE49-F238E27FC236}">
                <a16:creationId xmlns:a16="http://schemas.microsoft.com/office/drawing/2014/main" id="{0A2D1CE2-9F83-4E3B-ABE5-77A419DAC69D}"/>
              </a:ext>
            </a:extLst>
          </p:cNvPr>
          <p:cNvSpPr>
            <a:spLocks noGrp="1"/>
          </p:cNvSpPr>
          <p:nvPr>
            <p:ph type="sldNum" sz="quarter" idx="4"/>
          </p:nvPr>
        </p:nvSpPr>
        <p:spPr/>
        <p:txBody>
          <a:bodyPr/>
          <a:lstStyle/>
          <a:p>
            <a:fld id="{689318A1-174D-4DEE-8106-03A37B9BCF15}" type="slidenum">
              <a:rPr lang="en-US" sz="1000" smtClean="0"/>
              <a:pPr/>
              <a:t>15</a:t>
            </a:fld>
            <a:endParaRPr lang="en-US" sz="1000" dirty="0"/>
          </a:p>
        </p:txBody>
      </p:sp>
      <p:sp>
        <p:nvSpPr>
          <p:cNvPr id="5" name="Footer Placeholder 4">
            <a:extLst>
              <a:ext uri="{FF2B5EF4-FFF2-40B4-BE49-F238E27FC236}">
                <a16:creationId xmlns:a16="http://schemas.microsoft.com/office/drawing/2014/main" id="{07F05241-D994-4B71-946C-0754F42F279D}"/>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7" name="Date Placeholder 3">
            <a:extLst>
              <a:ext uri="{FF2B5EF4-FFF2-40B4-BE49-F238E27FC236}">
                <a16:creationId xmlns:a16="http://schemas.microsoft.com/office/drawing/2014/main" id="{6DDAA1F6-98F8-416A-920A-B615BC1EA0B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8" name="Picture 7">
            <a:extLst>
              <a:ext uri="{FF2B5EF4-FFF2-40B4-BE49-F238E27FC236}">
                <a16:creationId xmlns:a16="http://schemas.microsoft.com/office/drawing/2014/main" id="{52F1527C-519B-4472-A234-67D2231ADEF6}"/>
              </a:ext>
            </a:extLst>
          </p:cNvPr>
          <p:cNvPicPr>
            <a:picLocks noChangeAspect="1"/>
          </p:cNvPicPr>
          <p:nvPr/>
        </p:nvPicPr>
        <p:blipFill>
          <a:blip r:embed="rId2"/>
          <a:stretch>
            <a:fillRect/>
          </a:stretch>
        </p:blipFill>
        <p:spPr>
          <a:xfrm>
            <a:off x="634699" y="1247804"/>
            <a:ext cx="3868067" cy="4861560"/>
          </a:xfrm>
          <a:prstGeom prst="rect">
            <a:avLst/>
          </a:prstGeom>
        </p:spPr>
      </p:pic>
      <p:pic>
        <p:nvPicPr>
          <p:cNvPr id="9" name="Picture 8">
            <a:extLst>
              <a:ext uri="{FF2B5EF4-FFF2-40B4-BE49-F238E27FC236}">
                <a16:creationId xmlns:a16="http://schemas.microsoft.com/office/drawing/2014/main" id="{5B6C6D2B-0296-4098-A016-4A96DC23BBA1}"/>
              </a:ext>
            </a:extLst>
          </p:cNvPr>
          <p:cNvPicPr>
            <a:picLocks noChangeAspect="1"/>
          </p:cNvPicPr>
          <p:nvPr/>
        </p:nvPicPr>
        <p:blipFill>
          <a:blip r:embed="rId3"/>
          <a:stretch>
            <a:fillRect/>
          </a:stretch>
        </p:blipFill>
        <p:spPr>
          <a:xfrm>
            <a:off x="4814104" y="1247804"/>
            <a:ext cx="3874891" cy="2184400"/>
          </a:xfrm>
          <a:prstGeom prst="rect">
            <a:avLst/>
          </a:prstGeom>
        </p:spPr>
      </p:pic>
      <p:cxnSp>
        <p:nvCxnSpPr>
          <p:cNvPr id="12" name="Straight Connector 11">
            <a:extLst>
              <a:ext uri="{FF2B5EF4-FFF2-40B4-BE49-F238E27FC236}">
                <a16:creationId xmlns:a16="http://schemas.microsoft.com/office/drawing/2014/main" id="{BFE605F8-5DBB-4A4E-8E1D-B00DFA1A3250}"/>
              </a:ext>
            </a:extLst>
          </p:cNvPr>
          <p:cNvCxnSpPr>
            <a:cxnSpLocks/>
          </p:cNvCxnSpPr>
          <p:nvPr/>
        </p:nvCxnSpPr>
        <p:spPr>
          <a:xfrm>
            <a:off x="4658360" y="1315720"/>
            <a:ext cx="0" cy="470408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6146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04104-B8BA-4F65-AE17-A5C1C04ABA03}"/>
              </a:ext>
            </a:extLst>
          </p:cNvPr>
          <p:cNvSpPr>
            <a:spLocks noGrp="1"/>
          </p:cNvSpPr>
          <p:nvPr>
            <p:ph type="ctrTitle"/>
          </p:nvPr>
        </p:nvSpPr>
        <p:spPr>
          <a:xfrm>
            <a:off x="1864448" y="269801"/>
            <a:ext cx="4932822" cy="687248"/>
          </a:xfrm>
        </p:spPr>
        <p:txBody>
          <a:bodyPr/>
          <a:lstStyle/>
          <a:p>
            <a:r>
              <a:rPr lang="en-US" sz="2400" dirty="0"/>
              <a:t>Use Case 1.A Configuration in GRBAC</a:t>
            </a:r>
          </a:p>
        </p:txBody>
      </p:sp>
      <p:sp>
        <p:nvSpPr>
          <p:cNvPr id="4" name="Slide Number Placeholder 3">
            <a:extLst>
              <a:ext uri="{FF2B5EF4-FFF2-40B4-BE49-F238E27FC236}">
                <a16:creationId xmlns:a16="http://schemas.microsoft.com/office/drawing/2014/main" id="{680F097A-0DDC-4A5F-95B8-CF6C3BDC4F0A}"/>
              </a:ext>
            </a:extLst>
          </p:cNvPr>
          <p:cNvSpPr>
            <a:spLocks noGrp="1"/>
          </p:cNvSpPr>
          <p:nvPr>
            <p:ph type="sldNum" sz="quarter" idx="4"/>
          </p:nvPr>
        </p:nvSpPr>
        <p:spPr/>
        <p:txBody>
          <a:bodyPr/>
          <a:lstStyle/>
          <a:p>
            <a:fld id="{689318A1-174D-4DEE-8106-03A37B9BCF15}" type="slidenum">
              <a:rPr lang="en-US" sz="1000" smtClean="0"/>
              <a:pPr/>
              <a:t>16</a:t>
            </a:fld>
            <a:endParaRPr lang="en-US" sz="1000" dirty="0"/>
          </a:p>
        </p:txBody>
      </p:sp>
      <p:sp>
        <p:nvSpPr>
          <p:cNvPr id="5" name="Footer Placeholder 4">
            <a:extLst>
              <a:ext uri="{FF2B5EF4-FFF2-40B4-BE49-F238E27FC236}">
                <a16:creationId xmlns:a16="http://schemas.microsoft.com/office/drawing/2014/main" id="{D50106BF-3165-4CAB-B5AE-CC845D748C4E}"/>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7" name="Date Placeholder 3">
            <a:extLst>
              <a:ext uri="{FF2B5EF4-FFF2-40B4-BE49-F238E27FC236}">
                <a16:creationId xmlns:a16="http://schemas.microsoft.com/office/drawing/2014/main" id="{433F27FC-8404-439A-99AB-A1DC0726938E}"/>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pic>
        <p:nvPicPr>
          <p:cNvPr id="8" name="Picture 7" descr="A screenshot of text&#10;&#10;Description automatically generated">
            <a:extLst>
              <a:ext uri="{FF2B5EF4-FFF2-40B4-BE49-F238E27FC236}">
                <a16:creationId xmlns:a16="http://schemas.microsoft.com/office/drawing/2014/main" id="{7D7A8A14-0A4A-4CAC-B6CB-EFC2B87CC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473" y="1126363"/>
            <a:ext cx="5242968" cy="4893437"/>
          </a:xfrm>
          <a:prstGeom prst="rect">
            <a:avLst/>
          </a:prstGeom>
        </p:spPr>
      </p:pic>
    </p:spTree>
    <p:extLst>
      <p:ext uri="{BB962C8B-B14F-4D97-AF65-F5344CB8AC3E}">
        <p14:creationId xmlns:p14="http://schemas.microsoft.com/office/powerpoint/2010/main" val="1453538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17</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8438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47" y="1076501"/>
            <a:ext cx="997419" cy="1188230"/>
          </a:xfrm>
          <a:prstGeom prst="rect">
            <a:avLst/>
          </a:prstGeom>
        </p:spPr>
      </p:pic>
      <p:pic>
        <p:nvPicPr>
          <p:cNvPr id="21" name="Picture 20">
            <a:extLst>
              <a:ext uri="{FF2B5EF4-FFF2-40B4-BE49-F238E27FC236}">
                <a16:creationId xmlns:a16="http://schemas.microsoft.com/office/drawing/2014/main" id="{8D4FEE91-77E6-4DFB-BC96-5A0E8700AA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22" name="Picture 21">
            <a:extLst>
              <a:ext uri="{FF2B5EF4-FFF2-40B4-BE49-F238E27FC236}">
                <a16:creationId xmlns:a16="http://schemas.microsoft.com/office/drawing/2014/main" id="{52A0DE93-B5FE-4DE9-BFCC-4F55A13C85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23" name="Picture 22">
            <a:extLst>
              <a:ext uri="{FF2B5EF4-FFF2-40B4-BE49-F238E27FC236}">
                <a16:creationId xmlns:a16="http://schemas.microsoft.com/office/drawing/2014/main" id="{77A2D18D-BDF1-40F9-B98B-81CF95F49CBD}"/>
              </a:ext>
            </a:extLst>
          </p:cNvPr>
          <p:cNvPicPr>
            <a:picLocks noChangeAspect="1"/>
          </p:cNvPicPr>
          <p:nvPr/>
        </p:nvPicPr>
        <p:blipFill>
          <a:blip r:embed="rId7"/>
          <a:stretch>
            <a:fillRect/>
          </a:stretch>
        </p:blipFill>
        <p:spPr>
          <a:xfrm>
            <a:off x="8081752" y="1591695"/>
            <a:ext cx="459701" cy="441935"/>
          </a:xfrm>
          <a:prstGeom prst="rect">
            <a:avLst/>
          </a:prstGeom>
        </p:spPr>
      </p:pic>
      <p:sp>
        <p:nvSpPr>
          <p:cNvPr id="10" name="Date Placeholder 3">
            <a:extLst>
              <a:ext uri="{FF2B5EF4-FFF2-40B4-BE49-F238E27FC236}">
                <a16:creationId xmlns:a16="http://schemas.microsoft.com/office/drawing/2014/main" id="{07A524B2-18A1-4F64-AEE3-A8C7B361B93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559626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18</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8438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2" name="Picture 11">
            <a:extLst>
              <a:ext uri="{FF2B5EF4-FFF2-40B4-BE49-F238E27FC236}">
                <a16:creationId xmlns:a16="http://schemas.microsoft.com/office/drawing/2014/main" id="{45793B7A-109A-46A5-A53C-EA13525C4D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13" name="Picture 12">
            <a:extLst>
              <a:ext uri="{FF2B5EF4-FFF2-40B4-BE49-F238E27FC236}">
                <a16:creationId xmlns:a16="http://schemas.microsoft.com/office/drawing/2014/main" id="{0D7D3B95-AAD0-4596-A9C3-36B218F783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16" name="Picture 15">
            <a:extLst>
              <a:ext uri="{FF2B5EF4-FFF2-40B4-BE49-F238E27FC236}">
                <a16:creationId xmlns:a16="http://schemas.microsoft.com/office/drawing/2014/main" id="{9B27C747-398B-4395-AE20-4FAEF13DEEDA}"/>
              </a:ext>
            </a:extLst>
          </p:cNvPr>
          <p:cNvPicPr>
            <a:picLocks noChangeAspect="1"/>
          </p:cNvPicPr>
          <p:nvPr/>
        </p:nvPicPr>
        <p:blipFill>
          <a:blip r:embed="rId8"/>
          <a:stretch>
            <a:fillRect/>
          </a:stretch>
        </p:blipFill>
        <p:spPr>
          <a:xfrm>
            <a:off x="8081752" y="1591695"/>
            <a:ext cx="459701" cy="441935"/>
          </a:xfrm>
          <a:prstGeom prst="rect">
            <a:avLst/>
          </a:prstGeom>
        </p:spPr>
      </p:pic>
      <p:sp>
        <p:nvSpPr>
          <p:cNvPr id="11" name="Date Placeholder 3">
            <a:extLst>
              <a:ext uri="{FF2B5EF4-FFF2-40B4-BE49-F238E27FC236}">
                <a16:creationId xmlns:a16="http://schemas.microsoft.com/office/drawing/2014/main" id="{5BE14BC9-7EA8-471F-AC1F-F46DA577416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208973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19</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8438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1" name="Picture 10">
            <a:extLst>
              <a:ext uri="{FF2B5EF4-FFF2-40B4-BE49-F238E27FC236}">
                <a16:creationId xmlns:a16="http://schemas.microsoft.com/office/drawing/2014/main" id="{1FEAA849-439D-4CB2-800B-00AED94055FB}"/>
              </a:ext>
            </a:extLst>
          </p:cNvPr>
          <p:cNvPicPr>
            <a:picLocks noChangeAspect="1"/>
          </p:cNvPicPr>
          <p:nvPr/>
        </p:nvPicPr>
        <p:blipFill>
          <a:blip r:embed="rId6"/>
          <a:stretch>
            <a:fillRect/>
          </a:stretch>
        </p:blipFill>
        <p:spPr>
          <a:xfrm>
            <a:off x="4824154" y="1579097"/>
            <a:ext cx="1058486" cy="469166"/>
          </a:xfrm>
          <a:prstGeom prst="rect">
            <a:avLst/>
          </a:prstGeom>
        </p:spPr>
      </p:pic>
      <p:pic>
        <p:nvPicPr>
          <p:cNvPr id="13" name="Picture 12">
            <a:extLst>
              <a:ext uri="{FF2B5EF4-FFF2-40B4-BE49-F238E27FC236}">
                <a16:creationId xmlns:a16="http://schemas.microsoft.com/office/drawing/2014/main" id="{70005CB6-C131-49DA-89D6-E7EEFBA325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16" name="Picture 15">
            <a:extLst>
              <a:ext uri="{FF2B5EF4-FFF2-40B4-BE49-F238E27FC236}">
                <a16:creationId xmlns:a16="http://schemas.microsoft.com/office/drawing/2014/main" id="{C48C87D9-23E7-48C7-B45A-AA50B1ECB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19" name="Picture 18">
            <a:extLst>
              <a:ext uri="{FF2B5EF4-FFF2-40B4-BE49-F238E27FC236}">
                <a16:creationId xmlns:a16="http://schemas.microsoft.com/office/drawing/2014/main" id="{C92C6C8F-1655-47E1-A06E-3E26BEFD0879}"/>
              </a:ext>
            </a:extLst>
          </p:cNvPr>
          <p:cNvPicPr>
            <a:picLocks noChangeAspect="1"/>
          </p:cNvPicPr>
          <p:nvPr/>
        </p:nvPicPr>
        <p:blipFill>
          <a:blip r:embed="rId9"/>
          <a:stretch>
            <a:fillRect/>
          </a:stretch>
        </p:blipFill>
        <p:spPr>
          <a:xfrm>
            <a:off x="8081752" y="1591695"/>
            <a:ext cx="459701" cy="441935"/>
          </a:xfrm>
          <a:prstGeom prst="rect">
            <a:avLst/>
          </a:prstGeom>
        </p:spPr>
      </p:pic>
      <p:sp>
        <p:nvSpPr>
          <p:cNvPr id="12" name="Date Placeholder 3">
            <a:extLst>
              <a:ext uri="{FF2B5EF4-FFF2-40B4-BE49-F238E27FC236}">
                <a16:creationId xmlns:a16="http://schemas.microsoft.com/office/drawing/2014/main" id="{799EDDB8-882A-4EAE-B3BC-A51199E2882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816381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509" y="1207971"/>
            <a:ext cx="8513546" cy="4968992"/>
          </a:xfrm>
        </p:spPr>
        <p:txBody>
          <a:bodyPr>
            <a:normAutofit/>
          </a:bodyPr>
          <a:lstStyle/>
          <a:p>
            <a:r>
              <a:rPr lang="en-US" sz="2000" dirty="0">
                <a:latin typeface="Arial" panose="020B0604020202020204" pitchFamily="34" charset="0"/>
                <a:cs typeface="Arial" panose="020B0604020202020204" pitchFamily="34" charset="0"/>
              </a:rPr>
              <a:t>The </a:t>
            </a:r>
            <a:r>
              <a:rPr lang="en-US" sz="2000" dirty="0">
                <a:solidFill>
                  <a:schemeClr val="accent1"/>
                </a:solidFill>
                <a:latin typeface="Arial" panose="020B0604020202020204" pitchFamily="34" charset="0"/>
                <a:cs typeface="Arial" panose="020B0604020202020204" pitchFamily="34" charset="0"/>
              </a:rPr>
              <a:t>Internet of Things (IoT) </a:t>
            </a:r>
            <a:r>
              <a:rPr lang="en-US" sz="2000" dirty="0">
                <a:latin typeface="Arial" panose="020B0604020202020204" pitchFamily="34" charset="0"/>
                <a:cs typeface="Arial" panose="020B0604020202020204" pitchFamily="34" charset="0"/>
              </a:rPr>
              <a:t>is a new technology paradigm envisioned as a global network of machines and devices capable of interacting with each other.</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Currently, IoT is one of the most talked about topics in technology, it has already become indispensable components of our lives.</a:t>
            </a:r>
          </a:p>
        </p:txBody>
      </p:sp>
      <p:sp>
        <p:nvSpPr>
          <p:cNvPr id="3" name="Title 2"/>
          <p:cNvSpPr>
            <a:spLocks noGrp="1"/>
          </p:cNvSpPr>
          <p:nvPr>
            <p:ph type="ctrTitle"/>
          </p:nvPr>
        </p:nvSpPr>
        <p:spPr/>
        <p:txBody>
          <a:bodyPr/>
          <a:lstStyle/>
          <a:p>
            <a:r>
              <a:rPr lang="en-US" dirty="0"/>
              <a:t>Introduction</a:t>
            </a:r>
          </a:p>
        </p:txBody>
      </p:sp>
      <p:sp>
        <p:nvSpPr>
          <p:cNvPr id="4" name="Slide Number Placeholder 3"/>
          <p:cNvSpPr>
            <a:spLocks noGrp="1"/>
          </p:cNvSpPr>
          <p:nvPr>
            <p:ph type="sldNum" sz="quarter" idx="4"/>
          </p:nvPr>
        </p:nvSpPr>
        <p:spPr/>
        <p:txBody>
          <a:bodyPr/>
          <a:lstStyle/>
          <a:p>
            <a:fld id="{CAB5F52E-1A2D-AF47-834F-5A302267C843}" type="slidenum">
              <a:rPr lang="en-US" smtClean="0"/>
              <a:t>2</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127" y="3371719"/>
            <a:ext cx="5476024" cy="2578632"/>
          </a:xfrm>
          <a:prstGeom prst="rect">
            <a:avLst/>
          </a:prstGeom>
          <a:ln>
            <a:noFill/>
          </a:ln>
          <a:effectLst>
            <a:outerShdw blurRad="190500" algn="tl" rotWithShape="0">
              <a:srgbClr val="000000">
                <a:alpha val="70000"/>
              </a:srgbClr>
            </a:outerShdw>
          </a:effectLst>
        </p:spPr>
      </p:pic>
      <p:sp>
        <p:nvSpPr>
          <p:cNvPr id="7" name="Date Placeholder 3">
            <a:extLst>
              <a:ext uri="{FF2B5EF4-FFF2-40B4-BE49-F238E27FC236}">
                <a16:creationId xmlns:a16="http://schemas.microsoft.com/office/drawing/2014/main" id="{C62D6036-C691-462E-9DBE-F899229D0347}"/>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570032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20</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7930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1" name="Picture 10">
            <a:extLst>
              <a:ext uri="{FF2B5EF4-FFF2-40B4-BE49-F238E27FC236}">
                <a16:creationId xmlns:a16="http://schemas.microsoft.com/office/drawing/2014/main" id="{1FEAA849-439D-4CB2-800B-00AED94055FB}"/>
              </a:ext>
            </a:extLst>
          </p:cNvPr>
          <p:cNvPicPr>
            <a:picLocks noChangeAspect="1"/>
          </p:cNvPicPr>
          <p:nvPr/>
        </p:nvPicPr>
        <p:blipFill>
          <a:blip r:embed="rId6"/>
          <a:stretch>
            <a:fillRect/>
          </a:stretch>
        </p:blipFill>
        <p:spPr>
          <a:xfrm>
            <a:off x="4824154" y="1579097"/>
            <a:ext cx="1058486" cy="469166"/>
          </a:xfrm>
          <a:prstGeom prst="rect">
            <a:avLst/>
          </a:prstGeom>
        </p:spPr>
      </p:pic>
      <p:pic>
        <p:nvPicPr>
          <p:cNvPr id="12" name="Picture 11">
            <a:extLst>
              <a:ext uri="{FF2B5EF4-FFF2-40B4-BE49-F238E27FC236}">
                <a16:creationId xmlns:a16="http://schemas.microsoft.com/office/drawing/2014/main" id="{5C96C286-954B-4ED6-A97C-36E9C549789D}"/>
              </a:ext>
            </a:extLst>
          </p:cNvPr>
          <p:cNvPicPr>
            <a:picLocks noChangeAspect="1"/>
          </p:cNvPicPr>
          <p:nvPr/>
        </p:nvPicPr>
        <p:blipFill>
          <a:blip r:embed="rId7"/>
          <a:stretch>
            <a:fillRect/>
          </a:stretch>
        </p:blipFill>
        <p:spPr>
          <a:xfrm>
            <a:off x="1276058" y="3978385"/>
            <a:ext cx="1216560" cy="475750"/>
          </a:xfrm>
          <a:prstGeom prst="rect">
            <a:avLst/>
          </a:prstGeom>
        </p:spPr>
      </p:pic>
      <p:pic>
        <p:nvPicPr>
          <p:cNvPr id="13" name="Picture 12">
            <a:extLst>
              <a:ext uri="{FF2B5EF4-FFF2-40B4-BE49-F238E27FC236}">
                <a16:creationId xmlns:a16="http://schemas.microsoft.com/office/drawing/2014/main" id="{EFBD4322-64DD-43C7-9106-8DA3A10C9B7C}"/>
              </a:ext>
            </a:extLst>
          </p:cNvPr>
          <p:cNvPicPr>
            <a:picLocks noChangeAspect="1"/>
          </p:cNvPicPr>
          <p:nvPr/>
        </p:nvPicPr>
        <p:blipFill>
          <a:blip r:embed="rId8"/>
          <a:stretch>
            <a:fillRect/>
          </a:stretch>
        </p:blipFill>
        <p:spPr>
          <a:xfrm>
            <a:off x="1226969" y="5019820"/>
            <a:ext cx="1296648" cy="606806"/>
          </a:xfrm>
          <a:prstGeom prst="rect">
            <a:avLst/>
          </a:prstGeom>
        </p:spPr>
      </p:pic>
      <p:pic>
        <p:nvPicPr>
          <p:cNvPr id="21" name="Picture 20">
            <a:extLst>
              <a:ext uri="{FF2B5EF4-FFF2-40B4-BE49-F238E27FC236}">
                <a16:creationId xmlns:a16="http://schemas.microsoft.com/office/drawing/2014/main" id="{88BC6801-0ABE-410F-96A4-96C5FDFECA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22" name="Picture 21">
            <a:extLst>
              <a:ext uri="{FF2B5EF4-FFF2-40B4-BE49-F238E27FC236}">
                <a16:creationId xmlns:a16="http://schemas.microsoft.com/office/drawing/2014/main" id="{74EE5DEE-1C51-455A-95EF-B4F28327D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23" name="Picture 22">
            <a:extLst>
              <a:ext uri="{FF2B5EF4-FFF2-40B4-BE49-F238E27FC236}">
                <a16:creationId xmlns:a16="http://schemas.microsoft.com/office/drawing/2014/main" id="{6DF27D96-78D3-4D22-A66F-C2938BB9E9A9}"/>
              </a:ext>
            </a:extLst>
          </p:cNvPr>
          <p:cNvPicPr>
            <a:picLocks noChangeAspect="1"/>
          </p:cNvPicPr>
          <p:nvPr/>
        </p:nvPicPr>
        <p:blipFill>
          <a:blip r:embed="rId11"/>
          <a:stretch>
            <a:fillRect/>
          </a:stretch>
        </p:blipFill>
        <p:spPr>
          <a:xfrm>
            <a:off x="8081752" y="1591695"/>
            <a:ext cx="459701" cy="441935"/>
          </a:xfrm>
          <a:prstGeom prst="rect">
            <a:avLst/>
          </a:prstGeom>
        </p:spPr>
      </p:pic>
      <p:sp>
        <p:nvSpPr>
          <p:cNvPr id="15" name="Date Placeholder 3">
            <a:extLst>
              <a:ext uri="{FF2B5EF4-FFF2-40B4-BE49-F238E27FC236}">
                <a16:creationId xmlns:a16="http://schemas.microsoft.com/office/drawing/2014/main" id="{0E8B22D2-7D17-405D-8B1B-E2F47218533C}"/>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423013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Use Case 1.A</a:t>
            </a:r>
          </a:p>
        </p:txBody>
      </p:sp>
      <p:sp>
        <p:nvSpPr>
          <p:cNvPr id="4" name="Slide Number Placeholder 3"/>
          <p:cNvSpPr>
            <a:spLocks noGrp="1"/>
          </p:cNvSpPr>
          <p:nvPr>
            <p:ph type="sldNum" sz="quarter" idx="4"/>
          </p:nvPr>
        </p:nvSpPr>
        <p:spPr/>
        <p:txBody>
          <a:bodyPr/>
          <a:lstStyle/>
          <a:p>
            <a:fld id="{CAB5F52E-1A2D-AF47-834F-5A302267C843}" type="slidenum">
              <a:rPr lang="en-US" smtClean="0"/>
              <a:t>21</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dirty="0"/>
              <a:t>World-Leading Research with Real-World Impact!</a:t>
            </a:r>
          </a:p>
        </p:txBody>
      </p:sp>
      <p:pic>
        <p:nvPicPr>
          <p:cNvPr id="14" name="Picture 13">
            <a:extLst>
              <a:ext uri="{FF2B5EF4-FFF2-40B4-BE49-F238E27FC236}">
                <a16:creationId xmlns:a16="http://schemas.microsoft.com/office/drawing/2014/main" id="{675B6BE0-E252-4D6B-90EC-5DF5A55E083C}"/>
              </a:ext>
            </a:extLst>
          </p:cNvPr>
          <p:cNvPicPr>
            <a:picLocks noChangeAspect="1"/>
          </p:cNvPicPr>
          <p:nvPr/>
        </p:nvPicPr>
        <p:blipFill>
          <a:blip r:embed="rId3"/>
          <a:stretch>
            <a:fillRect/>
          </a:stretch>
        </p:blipFill>
        <p:spPr>
          <a:xfrm>
            <a:off x="602547" y="2079307"/>
            <a:ext cx="7375275" cy="3691573"/>
          </a:xfrm>
          <a:prstGeom prst="rect">
            <a:avLst/>
          </a:prstGeom>
        </p:spPr>
      </p:pic>
      <p:pic>
        <p:nvPicPr>
          <p:cNvPr id="18" name="Content Placeholder 6">
            <a:extLst>
              <a:ext uri="{FF2B5EF4-FFF2-40B4-BE49-F238E27FC236}">
                <a16:creationId xmlns:a16="http://schemas.microsoft.com/office/drawing/2014/main" id="{606E52BA-24D4-48C1-A9B6-0618190D75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973" y="1175349"/>
            <a:ext cx="842033" cy="1003118"/>
          </a:xfrm>
          <a:prstGeom prst="rect">
            <a:avLst/>
          </a:prstGeom>
        </p:spPr>
      </p:pic>
      <p:pic>
        <p:nvPicPr>
          <p:cNvPr id="10" name="Picture 9">
            <a:extLst>
              <a:ext uri="{FF2B5EF4-FFF2-40B4-BE49-F238E27FC236}">
                <a16:creationId xmlns:a16="http://schemas.microsoft.com/office/drawing/2014/main" id="{8D9FF61D-4071-4B69-83C7-AA1C6161D52C}"/>
              </a:ext>
            </a:extLst>
          </p:cNvPr>
          <p:cNvPicPr>
            <a:picLocks noChangeAspect="1"/>
          </p:cNvPicPr>
          <p:nvPr/>
        </p:nvPicPr>
        <p:blipFill>
          <a:blip r:embed="rId5"/>
          <a:stretch>
            <a:fillRect/>
          </a:stretch>
        </p:blipFill>
        <p:spPr>
          <a:xfrm>
            <a:off x="1986279" y="1645552"/>
            <a:ext cx="842033" cy="402711"/>
          </a:xfrm>
          <a:prstGeom prst="rect">
            <a:avLst/>
          </a:prstGeom>
        </p:spPr>
      </p:pic>
      <p:pic>
        <p:nvPicPr>
          <p:cNvPr id="11" name="Picture 10">
            <a:extLst>
              <a:ext uri="{FF2B5EF4-FFF2-40B4-BE49-F238E27FC236}">
                <a16:creationId xmlns:a16="http://schemas.microsoft.com/office/drawing/2014/main" id="{1FEAA849-439D-4CB2-800B-00AED94055FB}"/>
              </a:ext>
            </a:extLst>
          </p:cNvPr>
          <p:cNvPicPr>
            <a:picLocks noChangeAspect="1"/>
          </p:cNvPicPr>
          <p:nvPr/>
        </p:nvPicPr>
        <p:blipFill>
          <a:blip r:embed="rId6"/>
          <a:stretch>
            <a:fillRect/>
          </a:stretch>
        </p:blipFill>
        <p:spPr>
          <a:xfrm>
            <a:off x="4824154" y="1579097"/>
            <a:ext cx="1058486" cy="469166"/>
          </a:xfrm>
          <a:prstGeom prst="rect">
            <a:avLst/>
          </a:prstGeom>
        </p:spPr>
      </p:pic>
      <p:pic>
        <p:nvPicPr>
          <p:cNvPr id="12" name="Picture 11">
            <a:extLst>
              <a:ext uri="{FF2B5EF4-FFF2-40B4-BE49-F238E27FC236}">
                <a16:creationId xmlns:a16="http://schemas.microsoft.com/office/drawing/2014/main" id="{5C96C286-954B-4ED6-A97C-36E9C549789D}"/>
              </a:ext>
            </a:extLst>
          </p:cNvPr>
          <p:cNvPicPr>
            <a:picLocks noChangeAspect="1"/>
          </p:cNvPicPr>
          <p:nvPr/>
        </p:nvPicPr>
        <p:blipFill>
          <a:blip r:embed="rId7"/>
          <a:stretch>
            <a:fillRect/>
          </a:stretch>
        </p:blipFill>
        <p:spPr>
          <a:xfrm>
            <a:off x="1276058" y="3978385"/>
            <a:ext cx="1216560" cy="475750"/>
          </a:xfrm>
          <a:prstGeom prst="rect">
            <a:avLst/>
          </a:prstGeom>
        </p:spPr>
      </p:pic>
      <p:pic>
        <p:nvPicPr>
          <p:cNvPr id="13" name="Picture 12">
            <a:extLst>
              <a:ext uri="{FF2B5EF4-FFF2-40B4-BE49-F238E27FC236}">
                <a16:creationId xmlns:a16="http://schemas.microsoft.com/office/drawing/2014/main" id="{EFBD4322-64DD-43C7-9106-8DA3A10C9B7C}"/>
              </a:ext>
            </a:extLst>
          </p:cNvPr>
          <p:cNvPicPr>
            <a:picLocks noChangeAspect="1"/>
          </p:cNvPicPr>
          <p:nvPr/>
        </p:nvPicPr>
        <p:blipFill>
          <a:blip r:embed="rId8"/>
          <a:stretch>
            <a:fillRect/>
          </a:stretch>
        </p:blipFill>
        <p:spPr>
          <a:xfrm>
            <a:off x="1226969" y="5019820"/>
            <a:ext cx="1296648" cy="606806"/>
          </a:xfrm>
          <a:prstGeom prst="rect">
            <a:avLst/>
          </a:prstGeom>
        </p:spPr>
      </p:pic>
      <p:pic>
        <p:nvPicPr>
          <p:cNvPr id="21" name="Picture 20">
            <a:extLst>
              <a:ext uri="{FF2B5EF4-FFF2-40B4-BE49-F238E27FC236}">
                <a16:creationId xmlns:a16="http://schemas.microsoft.com/office/drawing/2014/main" id="{88BC6801-0ABE-410F-96A4-96C5FDFECA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27801" y="1561658"/>
            <a:ext cx="502011" cy="502011"/>
          </a:xfrm>
          <a:prstGeom prst="rect">
            <a:avLst/>
          </a:prstGeom>
        </p:spPr>
      </p:pic>
      <p:pic>
        <p:nvPicPr>
          <p:cNvPr id="22" name="Picture 21">
            <a:extLst>
              <a:ext uri="{FF2B5EF4-FFF2-40B4-BE49-F238E27FC236}">
                <a16:creationId xmlns:a16="http://schemas.microsoft.com/office/drawing/2014/main" id="{74EE5DEE-1C51-455A-95EF-B4F28327D8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9644" y="1561658"/>
            <a:ext cx="718160" cy="584218"/>
          </a:xfrm>
          <a:prstGeom prst="rect">
            <a:avLst/>
          </a:prstGeom>
        </p:spPr>
      </p:pic>
      <p:pic>
        <p:nvPicPr>
          <p:cNvPr id="23" name="Picture 22">
            <a:extLst>
              <a:ext uri="{FF2B5EF4-FFF2-40B4-BE49-F238E27FC236}">
                <a16:creationId xmlns:a16="http://schemas.microsoft.com/office/drawing/2014/main" id="{6DF27D96-78D3-4D22-A66F-C2938BB9E9A9}"/>
              </a:ext>
            </a:extLst>
          </p:cNvPr>
          <p:cNvPicPr>
            <a:picLocks noChangeAspect="1"/>
          </p:cNvPicPr>
          <p:nvPr/>
        </p:nvPicPr>
        <p:blipFill>
          <a:blip r:embed="rId11"/>
          <a:stretch>
            <a:fillRect/>
          </a:stretch>
        </p:blipFill>
        <p:spPr>
          <a:xfrm>
            <a:off x="8081752" y="1591695"/>
            <a:ext cx="459701" cy="441935"/>
          </a:xfrm>
          <a:prstGeom prst="rect">
            <a:avLst/>
          </a:prstGeom>
        </p:spPr>
      </p:pic>
      <p:sp>
        <p:nvSpPr>
          <p:cNvPr id="15" name="Date Placeholder 3">
            <a:extLst>
              <a:ext uri="{FF2B5EF4-FFF2-40B4-BE49-F238E27FC236}">
                <a16:creationId xmlns:a16="http://schemas.microsoft.com/office/drawing/2014/main" id="{0E8B22D2-7D17-405D-8B1B-E2F47218533C}"/>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487593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[1] W. He, M. </a:t>
            </a:r>
            <a:r>
              <a:rPr lang="en-US" dirty="0" err="1"/>
              <a:t>Golla</a:t>
            </a:r>
            <a:r>
              <a:rPr lang="en-US" dirty="0"/>
              <a:t>, R. </a:t>
            </a:r>
            <a:r>
              <a:rPr lang="en-US" dirty="0" err="1"/>
              <a:t>Padhi</a:t>
            </a:r>
            <a:r>
              <a:rPr lang="en-US" dirty="0"/>
              <a:t>, J. </a:t>
            </a:r>
            <a:r>
              <a:rPr lang="en-US" dirty="0" err="1"/>
              <a:t>Ofek</a:t>
            </a:r>
            <a:r>
              <a:rPr lang="en-US" dirty="0"/>
              <a:t>, M. </a:t>
            </a:r>
            <a:r>
              <a:rPr lang="en-US" dirty="0" err="1"/>
              <a:t>D¨urmuth</a:t>
            </a:r>
            <a:r>
              <a:rPr lang="en-US" dirty="0"/>
              <a:t>, E. </a:t>
            </a:r>
            <a:r>
              <a:rPr lang="en-US" dirty="0" err="1"/>
              <a:t>Fernandes</a:t>
            </a:r>
            <a:r>
              <a:rPr lang="en-US" dirty="0"/>
              <a:t>, and B. Ur, “Rethinking access control and authentication for the home internet of things (</a:t>
            </a:r>
            <a:r>
              <a:rPr lang="en-US" dirty="0" err="1"/>
              <a:t>IoT</a:t>
            </a:r>
            <a:r>
              <a:rPr lang="en-US" dirty="0"/>
              <a:t>),” in 27th USENIX Security Symposium (USENIX Security 18), 2018, pp. 255–272. </a:t>
            </a:r>
          </a:p>
          <a:p>
            <a:r>
              <a:rPr lang="en-US" dirty="0"/>
              <a:t>[2] A.Ouaddah,H.Mousannif,A.A.Elkalam,andA.A.</a:t>
            </a:r>
            <a:r>
              <a:rPr lang="en-US" dirty="0" err="1"/>
              <a:t>Ouahman</a:t>
            </a:r>
            <a:r>
              <a:rPr lang="en-US" dirty="0"/>
              <a:t>,“Access control in the internet of things: Big challenges and new opportunities,” Computer Networks, vol. 112, pp. 237–262, 2017. </a:t>
            </a:r>
          </a:p>
          <a:p>
            <a:r>
              <a:rPr lang="en-US" dirty="0"/>
              <a:t>[3] M. J. Covington, M. J. Moyer, and M. </a:t>
            </a:r>
            <a:r>
              <a:rPr lang="en-US" dirty="0" err="1"/>
              <a:t>Ahamad</a:t>
            </a:r>
            <a:r>
              <a:rPr lang="en-US" dirty="0"/>
              <a:t>, “</a:t>
            </a:r>
            <a:r>
              <a:rPr lang="en-US"/>
              <a:t>Generalized role based </a:t>
            </a:r>
            <a:r>
              <a:rPr lang="en-US" dirty="0"/>
              <a:t>access control for securing future applications,” Georgia Institute of Technology, Tech. Rep., 2000. </a:t>
            </a:r>
          </a:p>
          <a:p>
            <a:r>
              <a:rPr lang="en-US" dirty="0"/>
              <a:t>[4] G. Zhang and J. Tian, “An extended role based access control model for the internet of things,” in 2010 International Conference on Information, Networking and Automation (ICINA), vol. 1. IEEE, 2010, pp. V1–319. </a:t>
            </a:r>
          </a:p>
          <a:p>
            <a:r>
              <a:rPr lang="en-US" dirty="0"/>
              <a:t>[5] E. </a:t>
            </a:r>
            <a:r>
              <a:rPr lang="en-US" dirty="0" err="1"/>
              <a:t>Barka</a:t>
            </a:r>
            <a:r>
              <a:rPr lang="en-US" dirty="0"/>
              <a:t>, S. S. Mathew, and Y. </a:t>
            </a:r>
            <a:r>
              <a:rPr lang="en-US" dirty="0" err="1"/>
              <a:t>Atif</a:t>
            </a:r>
            <a:r>
              <a:rPr lang="en-US" dirty="0"/>
              <a:t>, “Securing the web of things with role-based access control,” in International Conference on Codes, Cryptology, and Information Security. Springer, 2015, pp. 14–26. </a:t>
            </a:r>
          </a:p>
        </p:txBody>
      </p:sp>
      <p:sp>
        <p:nvSpPr>
          <p:cNvPr id="3" name="Title 2"/>
          <p:cNvSpPr>
            <a:spLocks noGrp="1"/>
          </p:cNvSpPr>
          <p:nvPr>
            <p:ph type="ctr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689318A1-174D-4DEE-8106-03A37B9BCF15}" type="slidenum">
              <a:rPr lang="en-US" sz="1000" smtClean="0"/>
              <a:pPr/>
              <a:t>22</a:t>
            </a:fld>
            <a:endParaRPr lang="en-US" sz="1000"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CF6B54E4-3FF7-4975-AC9D-9EBEFBF01C9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403521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[6] J. </a:t>
            </a:r>
            <a:r>
              <a:rPr lang="en-US" dirty="0" err="1"/>
              <a:t>Jindou</a:t>
            </a:r>
            <a:r>
              <a:rPr lang="en-US" dirty="0"/>
              <a:t>, Q. </a:t>
            </a:r>
            <a:r>
              <a:rPr lang="en-US" dirty="0" err="1"/>
              <a:t>Xiaofeng</a:t>
            </a:r>
            <a:r>
              <a:rPr lang="en-US" dirty="0"/>
              <a:t>, and C. Cheng, “Access control method for web of things based on role and </a:t>
            </a:r>
            <a:r>
              <a:rPr lang="en-US" dirty="0" err="1"/>
              <a:t>sns</a:t>
            </a:r>
            <a:r>
              <a:rPr lang="en-US" dirty="0"/>
              <a:t>,” in 2012 IEEE 12th International Conference on Computer and Information Technology. IEEE, 2012, pp. 316–321. </a:t>
            </a:r>
          </a:p>
          <a:p>
            <a:r>
              <a:rPr lang="en-US" dirty="0"/>
              <a:t>[7] S. </a:t>
            </a:r>
            <a:r>
              <a:rPr lang="en-US" dirty="0" err="1"/>
              <a:t>Kaiwen</a:t>
            </a:r>
            <a:r>
              <a:rPr lang="en-US" dirty="0"/>
              <a:t> and Y. </a:t>
            </a:r>
            <a:r>
              <a:rPr lang="en-US" dirty="0" err="1"/>
              <a:t>Lihua</a:t>
            </a:r>
            <a:r>
              <a:rPr lang="en-US" dirty="0"/>
              <a:t>, “Attribute-role-based hybrid access control in the internet of things,” in Asia-Paciﬁc Web Conference. Springer, 2014, pp. 333–343. </a:t>
            </a:r>
          </a:p>
          <a:p>
            <a:r>
              <a:rPr lang="en-US" dirty="0"/>
              <a:t>[8] J. Liu, Y. Xiao, and C. P. Chen, “Authentication and access control in the internet of things,” in 2012 32nd International Conference on Distributed Computing Systems Workshops. IEEE, 2012, pp. 588–592.</a:t>
            </a:r>
          </a:p>
          <a:p>
            <a:r>
              <a:rPr lang="en-US" dirty="0"/>
              <a:t>[9] N. Ye, Y. Zhu, R.-c. Wang, R. </a:t>
            </a:r>
            <a:r>
              <a:rPr lang="en-US" dirty="0" err="1"/>
              <a:t>Malekian</a:t>
            </a:r>
            <a:r>
              <a:rPr lang="en-US" dirty="0"/>
              <a:t>, and L. </a:t>
            </a:r>
            <a:r>
              <a:rPr lang="en-US" dirty="0" err="1"/>
              <a:t>Qiao</a:t>
            </a:r>
            <a:r>
              <a:rPr lang="en-US" dirty="0"/>
              <a:t>-Min, “An efﬁcient authentication and access control scheme for perception layer of internet of things,” Applied Mathematics &amp; Information Sciences, vol. 8, no. 4, p. 1617, 2014. </a:t>
            </a:r>
          </a:p>
          <a:p>
            <a:r>
              <a:rPr lang="en-US" dirty="0"/>
              <a:t>[10] S. </a:t>
            </a:r>
            <a:r>
              <a:rPr lang="en-US" dirty="0" err="1"/>
              <a:t>Bandara</a:t>
            </a:r>
            <a:r>
              <a:rPr lang="en-US" dirty="0"/>
              <a:t>, T. Yashiro, N. </a:t>
            </a:r>
            <a:r>
              <a:rPr lang="en-US" dirty="0" err="1"/>
              <a:t>Koshizuka</a:t>
            </a:r>
            <a:r>
              <a:rPr lang="en-US" dirty="0"/>
              <a:t>, and K. </a:t>
            </a:r>
            <a:r>
              <a:rPr lang="en-US" dirty="0" err="1"/>
              <a:t>Sakamura</a:t>
            </a:r>
            <a:r>
              <a:rPr lang="en-US" dirty="0"/>
              <a:t>, “Access control framework for </a:t>
            </a:r>
            <a:r>
              <a:rPr lang="en-US" dirty="0" err="1"/>
              <a:t>api</a:t>
            </a:r>
            <a:r>
              <a:rPr lang="en-US" dirty="0"/>
              <a:t>-enabled devices in smart buildings,” in 2016 22nd Asia-Paciﬁc Conference on Communications (APCC). IEEE, 2016, pp. 210–217. </a:t>
            </a:r>
          </a:p>
        </p:txBody>
      </p:sp>
      <p:sp>
        <p:nvSpPr>
          <p:cNvPr id="3" name="Title 2"/>
          <p:cNvSpPr>
            <a:spLocks noGrp="1"/>
          </p:cNvSpPr>
          <p:nvPr>
            <p:ph type="ctr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689318A1-174D-4DEE-8106-03A37B9BCF15}" type="slidenum">
              <a:rPr lang="en-US" sz="1000" smtClean="0"/>
              <a:pPr/>
              <a:t>23</a:t>
            </a:fld>
            <a:endParaRPr lang="en-US" sz="1000"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051337C5-5488-4C86-8575-3B7CA2DA6C5E}"/>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620705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[11] A. </a:t>
            </a:r>
            <a:r>
              <a:rPr lang="en-US" dirty="0" err="1"/>
              <a:t>Mutsvangwa</a:t>
            </a:r>
            <a:r>
              <a:rPr lang="en-US" dirty="0"/>
              <a:t>, B. </a:t>
            </a:r>
            <a:r>
              <a:rPr lang="en-US" dirty="0" err="1"/>
              <a:t>Nleya</a:t>
            </a:r>
            <a:r>
              <a:rPr lang="en-US" dirty="0"/>
              <a:t>, and B. </a:t>
            </a:r>
            <a:r>
              <a:rPr lang="en-US" dirty="0" err="1"/>
              <a:t>Nleya</a:t>
            </a:r>
            <a:r>
              <a:rPr lang="en-US" dirty="0"/>
              <a:t>, “Secured access control architecture consideration for smart grids,” in 2016 IEEE PES </a:t>
            </a:r>
            <a:r>
              <a:rPr lang="en-US" dirty="0" err="1"/>
              <a:t>PowerAfrica</a:t>
            </a:r>
            <a:r>
              <a:rPr lang="en-US" dirty="0"/>
              <a:t>. IEEE, 2016, pp. 228–233. </a:t>
            </a:r>
          </a:p>
          <a:p>
            <a:r>
              <a:rPr lang="en-US" dirty="0"/>
              <a:t>[12] Y. </a:t>
            </a:r>
            <a:r>
              <a:rPr lang="en-US" dirty="0" err="1"/>
              <a:t>Xie</a:t>
            </a:r>
            <a:r>
              <a:rPr lang="en-US" dirty="0"/>
              <a:t>, H. Wen, J. Wu, Y. Jiang, J. </a:t>
            </a:r>
            <a:r>
              <a:rPr lang="en-US" dirty="0" err="1"/>
              <a:t>Meng</a:t>
            </a:r>
            <a:r>
              <a:rPr lang="en-US" dirty="0"/>
              <a:t>, X. </a:t>
            </a:r>
            <a:r>
              <a:rPr lang="en-US" dirty="0" err="1"/>
              <a:t>Guo</a:t>
            </a:r>
            <a:r>
              <a:rPr lang="en-US" dirty="0"/>
              <a:t>, A. Xu, and Z. Guan, “Three-layerssecureaccesscontrolforcloud-basedsmartgrids,”in2015 IEEE 82nd Vehicular Technology Conference (VTC2015-Fall). IEEE, 2015, pp. 1–5. </a:t>
            </a:r>
          </a:p>
          <a:p>
            <a:r>
              <a:rPr lang="en-US" dirty="0"/>
              <a:t>[13] F. </a:t>
            </a:r>
            <a:r>
              <a:rPr lang="en-US" dirty="0" err="1"/>
              <a:t>Martinelli</a:t>
            </a:r>
            <a:r>
              <a:rPr lang="en-US" dirty="0"/>
              <a:t>, C. </a:t>
            </a:r>
            <a:r>
              <a:rPr lang="en-US" dirty="0" err="1"/>
              <a:t>Michailidou</a:t>
            </a:r>
            <a:r>
              <a:rPr lang="en-US" dirty="0"/>
              <a:t>, P. Mori, and A. </a:t>
            </a:r>
            <a:r>
              <a:rPr lang="en-US" dirty="0" err="1"/>
              <a:t>Saracino</a:t>
            </a:r>
            <a:r>
              <a:rPr lang="en-US" dirty="0"/>
              <a:t>, “Too long, did not enforce: a qualitative hierarchical risk-aware data usage control model for complex policies in distributed environments,” in Proceedings of the 4th ACM Workshop on Cyber-Physical System Security. ACM, 2018, pp. 27–37. </a:t>
            </a:r>
          </a:p>
          <a:p>
            <a:r>
              <a:rPr lang="en-US" dirty="0"/>
              <a:t>[14] M. J. Covington, W. Long, S. Srinivasan, A. K. Dev, M. </a:t>
            </a:r>
            <a:r>
              <a:rPr lang="en-US" dirty="0" err="1"/>
              <a:t>Ahamad</a:t>
            </a:r>
            <a:r>
              <a:rPr lang="en-US" dirty="0"/>
              <a:t>, and G. D. </a:t>
            </a:r>
            <a:r>
              <a:rPr lang="en-US" dirty="0" err="1"/>
              <a:t>Abowd</a:t>
            </a:r>
            <a:r>
              <a:rPr lang="en-US" dirty="0"/>
              <a:t>, “Securing context-aware applications using environment roles,” in Proceedings of the sixth ACM symposium on Access control models and technologies. ACM, 2001, pp. 10–20. </a:t>
            </a:r>
          </a:p>
          <a:p>
            <a:r>
              <a:rPr lang="en-US" dirty="0"/>
              <a:t>[15] R. S. Sandhu, “Role-based access control,” in Advances in computers. Elsevier, 1998, vol. 46, pp. 237–286. </a:t>
            </a:r>
          </a:p>
        </p:txBody>
      </p:sp>
      <p:sp>
        <p:nvSpPr>
          <p:cNvPr id="3" name="Title 2"/>
          <p:cNvSpPr>
            <a:spLocks noGrp="1"/>
          </p:cNvSpPr>
          <p:nvPr>
            <p:ph type="ctr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689318A1-174D-4DEE-8106-03A37B9BCF15}" type="slidenum">
              <a:rPr lang="en-US" sz="1000" smtClean="0"/>
              <a:pPr/>
              <a:t>24</a:t>
            </a:fld>
            <a:endParaRPr lang="en-US" sz="1000"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B5ED7B18-42B4-4938-A5B2-09EEB8402BA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939460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571" y="1159843"/>
            <a:ext cx="8609797" cy="5017119"/>
          </a:xfrm>
        </p:spPr>
        <p:txBody>
          <a:bodyPr>
            <a:normAutofit/>
          </a:bodyPr>
          <a:lstStyle/>
          <a:p>
            <a:r>
              <a:rPr lang="en-US" sz="2000" dirty="0">
                <a:latin typeface="Arial" panose="020B0604020202020204" pitchFamily="34" charset="0"/>
                <a:cs typeface="Arial" panose="020B0604020202020204" pitchFamily="34" charset="0"/>
              </a:rPr>
              <a:t> One of the most popular domains for deploying smart connected devices is the </a:t>
            </a:r>
            <a:r>
              <a:rPr lang="en-US" sz="2000" dirty="0">
                <a:solidFill>
                  <a:schemeClr val="accent1"/>
                </a:solidFill>
                <a:latin typeface="Arial" panose="020B0604020202020204" pitchFamily="34" charset="0"/>
                <a:cs typeface="Arial" panose="020B0604020202020204" pitchFamily="34" charset="0"/>
              </a:rPr>
              <a:t>smart home</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global smart home market is forecast to reach a value of more than </a:t>
            </a:r>
            <a:r>
              <a:rPr lang="en-US" sz="2000" dirty="0">
                <a:solidFill>
                  <a:schemeClr val="accent1"/>
                </a:solidFill>
                <a:latin typeface="Arial" panose="020B0604020202020204" pitchFamily="34" charset="0"/>
                <a:cs typeface="Arial" panose="020B0604020202020204" pitchFamily="34" charset="0"/>
              </a:rPr>
              <a:t>53 billion</a:t>
            </a:r>
            <a:r>
              <a:rPr lang="en-US" sz="2000" dirty="0">
                <a:latin typeface="Arial" panose="020B0604020202020204" pitchFamily="34" charset="0"/>
                <a:cs typeface="Arial" panose="020B0604020202020204" pitchFamily="34" charset="0"/>
              </a:rPr>
              <a:t> US dollars by </a:t>
            </a:r>
            <a:r>
              <a:rPr lang="en-US" sz="2000" dirty="0">
                <a:solidFill>
                  <a:schemeClr val="accent1"/>
                </a:solidFill>
                <a:latin typeface="Arial" panose="020B0604020202020204" pitchFamily="34" charset="0"/>
                <a:cs typeface="Arial" panose="020B0604020202020204" pitchFamily="34" charset="0"/>
              </a:rPr>
              <a:t>2022</a:t>
            </a:r>
            <a:r>
              <a:rPr lang="en-US" sz="2000" dirty="0">
                <a:latin typeface="Arial" panose="020B0604020202020204" pitchFamily="34" charset="0"/>
                <a:cs typeface="Arial" panose="020B0604020202020204" pitchFamily="34" charset="0"/>
              </a:rPr>
              <a:t>.</a:t>
            </a:r>
          </a:p>
        </p:txBody>
      </p:sp>
      <p:sp>
        <p:nvSpPr>
          <p:cNvPr id="3" name="Title 2"/>
          <p:cNvSpPr>
            <a:spLocks noGrp="1"/>
          </p:cNvSpPr>
          <p:nvPr>
            <p:ph type="ctrTitle"/>
          </p:nvPr>
        </p:nvSpPr>
        <p:spPr/>
        <p:txBody>
          <a:bodyPr/>
          <a:lstStyle/>
          <a:p>
            <a:r>
              <a:rPr lang="en-US" dirty="0"/>
              <a:t>Introduction</a:t>
            </a:r>
          </a:p>
        </p:txBody>
      </p:sp>
      <p:sp>
        <p:nvSpPr>
          <p:cNvPr id="4" name="Slide Number Placeholder 3"/>
          <p:cNvSpPr>
            <a:spLocks noGrp="1"/>
          </p:cNvSpPr>
          <p:nvPr>
            <p:ph type="sldNum" sz="quarter" idx="4"/>
          </p:nvPr>
        </p:nvSpPr>
        <p:spPr/>
        <p:txBody>
          <a:bodyPr/>
          <a:lstStyle/>
          <a:p>
            <a:fld id="{CAB5F52E-1A2D-AF47-834F-5A302267C843}" type="slidenum">
              <a:rPr lang="en-US" smtClean="0"/>
              <a:t>3</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10" name="AutoShape 6" descr="This image shows a smart home where there are multiple smart&#10;             connected devices throughout the ho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601" y="3212569"/>
            <a:ext cx="6176796" cy="2993456"/>
          </a:xfrm>
          <a:prstGeom prst="rect">
            <a:avLst/>
          </a:prstGeom>
          <a:ln>
            <a:noFill/>
          </a:ln>
          <a:effectLst>
            <a:softEdge rad="112500"/>
          </a:effectLst>
        </p:spPr>
      </p:pic>
      <p:sp>
        <p:nvSpPr>
          <p:cNvPr id="8" name="Date Placeholder 3">
            <a:extLst>
              <a:ext uri="{FF2B5EF4-FFF2-40B4-BE49-F238E27FC236}">
                <a16:creationId xmlns:a16="http://schemas.microsoft.com/office/drawing/2014/main" id="{AE21BE92-FB74-49EF-BF80-187256ED75B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966014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883" y="1055077"/>
            <a:ext cx="8465419" cy="5121886"/>
          </a:xfrm>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Surprisingly, little attention has been paid to AC in home IoT.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AC issues have been explored extensively for many different domains.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Home IoT is signiﬁcantly different from traditional domains in:</a:t>
            </a:r>
          </a:p>
          <a:p>
            <a:pPr marL="0" indent="0">
              <a:buNone/>
            </a:pPr>
            <a:endParaRPr lang="en-US" sz="20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 In home IoT we have </a:t>
            </a:r>
            <a:r>
              <a:rPr lang="en-US" dirty="0">
                <a:solidFill>
                  <a:schemeClr val="accent1"/>
                </a:solidFill>
                <a:latin typeface="Arial" panose="020B0604020202020204" pitchFamily="34" charset="0"/>
                <a:cs typeface="Arial" panose="020B0604020202020204" pitchFamily="34" charset="0"/>
              </a:rPr>
              <a:t>many users who use the same device</a:t>
            </a:r>
            <a:r>
              <a:rPr lang="en-US" dirty="0">
                <a:latin typeface="Arial" panose="020B0604020202020204" pitchFamily="34" charset="0"/>
                <a:cs typeface="Arial" panose="020B0604020202020204" pitchFamily="34" charset="0"/>
              </a:rPr>
              <a:t>, for example: smart door lock, smart light,.. .</a:t>
            </a:r>
          </a:p>
          <a:p>
            <a:pPr lvl="1">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lvl="1" indent="0">
              <a:buNone/>
            </a:pPr>
            <a:endParaRPr lang="en-US" sz="2000" dirty="0">
              <a:latin typeface="Arial" panose="020B0604020202020204" pitchFamily="34" charset="0"/>
              <a:cs typeface="Arial" panose="020B0604020202020204" pitchFamily="34" charset="0"/>
            </a:endParaRPr>
          </a:p>
          <a:p>
            <a:pPr marL="342900" lvl="1" indent="0">
              <a:buNone/>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Motivation</a:t>
            </a:r>
          </a:p>
        </p:txBody>
      </p:sp>
      <p:sp>
        <p:nvSpPr>
          <p:cNvPr id="4" name="Slide Number Placeholder 3"/>
          <p:cNvSpPr>
            <a:spLocks noGrp="1"/>
          </p:cNvSpPr>
          <p:nvPr>
            <p:ph type="sldNum" sz="quarter" idx="4"/>
          </p:nvPr>
        </p:nvSpPr>
        <p:spPr/>
        <p:txBody>
          <a:bodyPr/>
          <a:lstStyle/>
          <a:p>
            <a:fld id="{CAB5F52E-1A2D-AF47-834F-5A302267C843}" type="slidenum">
              <a:rPr lang="en-US" smtClean="0"/>
              <a:t>4</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66F56306-FC2D-431C-A32F-45E6363ABC3D}"/>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059241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8008" y="1084139"/>
            <a:ext cx="8518358" cy="5121886"/>
          </a:xfrm>
        </p:spPr>
        <p:txBody>
          <a:bodyPr>
            <a:normAutofit/>
          </a:bodyPr>
          <a:lstStyle/>
          <a:p>
            <a:pPr marL="0" indent="0">
              <a:buNone/>
            </a:pPr>
            <a:endParaRPr lang="en-US" sz="1800"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House residents usually have </a:t>
            </a:r>
            <a:r>
              <a:rPr lang="en-US" dirty="0">
                <a:solidFill>
                  <a:schemeClr val="accent1"/>
                </a:solidFill>
                <a:latin typeface="Arial" panose="020B0604020202020204" pitchFamily="34" charset="0"/>
                <a:cs typeface="Arial" panose="020B0604020202020204" pitchFamily="34" charset="0"/>
              </a:rPr>
              <a:t>complex social relationship </a:t>
            </a:r>
            <a:r>
              <a:rPr lang="en-US" dirty="0">
                <a:latin typeface="Arial" panose="020B0604020202020204" pitchFamily="34" charset="0"/>
                <a:cs typeface="Arial" panose="020B0604020202020204" pitchFamily="34" charset="0"/>
              </a:rPr>
              <a:t>between them, which introduce a new threat model, e.g. an annoying child trying to control the smart light in his sibling’s room, a current or ex-partner trying to abuse one or all house residents.</a:t>
            </a:r>
          </a:p>
          <a:p>
            <a:pPr lvl="1">
              <a:lnSpc>
                <a:spcPct val="100000"/>
              </a:lnSpc>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The majority of IoT devices do not have screens and keyboards making them hands free for convenience while making authentication and access control more challenging. </a:t>
            </a:r>
          </a:p>
          <a:p>
            <a:pPr marL="342900" lvl="1" indent="0">
              <a:lnSpc>
                <a:spcPct val="100000"/>
              </a:lnSpc>
              <a:buNone/>
            </a:pPr>
            <a:endParaRPr lang="en-US" dirty="0">
              <a:latin typeface="Arial" panose="020B0604020202020204" pitchFamily="34" charset="0"/>
              <a:cs typeface="Arial" panose="020B0604020202020204" pitchFamily="34" charset="0"/>
            </a:endParaRPr>
          </a:p>
          <a:p>
            <a:pPr lvl="1">
              <a:lnSpc>
                <a:spcPct val="100000"/>
              </a:lnSpc>
              <a:buFont typeface="Courier New" panose="02070309020205020404" pitchFamily="49" charset="0"/>
              <a:buChar char="o"/>
            </a:pPr>
            <a:r>
              <a:rPr lang="en-US" dirty="0">
                <a:latin typeface="Arial" panose="020B0604020202020204" pitchFamily="34" charset="0"/>
                <a:cs typeface="Arial" panose="020B0604020202020204" pitchFamily="34" charset="0"/>
              </a:rPr>
              <a:t>Smart home things are usually constrained resources in term of computational power, and storage.</a:t>
            </a:r>
          </a:p>
          <a:p>
            <a:pPr marL="342900" lvl="1" indent="0">
              <a:lnSpc>
                <a:spcPct val="100000"/>
              </a:lnSpc>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sz="1600" dirty="0">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342900" lvl="1" indent="0">
              <a:buNone/>
            </a:pPr>
            <a:endParaRPr lang="en-US" dirty="0">
              <a:latin typeface="Arial" panose="020B0604020202020204" pitchFamily="34" charset="0"/>
              <a:cs typeface="Arial" panose="020B0604020202020204" pitchFamily="34" charset="0"/>
            </a:endParaRPr>
          </a:p>
          <a:p>
            <a:pPr marL="342900" lvl="1" indent="0">
              <a:buNone/>
            </a:pPr>
            <a:endParaRPr lang="en-US"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p:txBody>
          <a:bodyPr/>
          <a:lstStyle/>
          <a:p>
            <a:r>
              <a:rPr lang="en-US" dirty="0"/>
              <a:t>Motivation</a:t>
            </a:r>
          </a:p>
        </p:txBody>
      </p:sp>
      <p:sp>
        <p:nvSpPr>
          <p:cNvPr id="4" name="Slide Number Placeholder 3"/>
          <p:cNvSpPr>
            <a:spLocks noGrp="1"/>
          </p:cNvSpPr>
          <p:nvPr>
            <p:ph type="sldNum" sz="quarter" idx="4"/>
          </p:nvPr>
        </p:nvSpPr>
        <p:spPr/>
        <p:txBody>
          <a:bodyPr/>
          <a:lstStyle/>
          <a:p>
            <a:fld id="{CAB5F52E-1A2D-AF47-834F-5A302267C843}" type="slidenum">
              <a:rPr lang="en-US" smtClean="0"/>
              <a:t>5</a:t>
            </a:fld>
            <a:endParaRPr lang="en-US" dirty="0"/>
          </a:p>
        </p:txBody>
      </p:sp>
      <p:sp>
        <p:nvSpPr>
          <p:cNvPr id="5" name="Footer Placeholder 4"/>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1776B15C-BB26-4A60-8DA0-E63F2AAE39AA}"/>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2707460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79C33-7FAC-4B9D-BD76-2E3F860CF2D6}"/>
              </a:ext>
            </a:extLst>
          </p:cNvPr>
          <p:cNvSpPr>
            <a:spLocks noGrp="1"/>
          </p:cNvSpPr>
          <p:nvPr>
            <p:ph idx="1"/>
          </p:nvPr>
        </p:nvSpPr>
        <p:spPr>
          <a:xfrm>
            <a:off x="294640" y="1148079"/>
            <a:ext cx="8524240" cy="5028883"/>
          </a:xfrm>
        </p:spPr>
        <p:txBody>
          <a:bodyPr>
            <a:normAutofit/>
          </a:bodyPr>
          <a:lstStyle/>
          <a:p>
            <a:r>
              <a:rPr lang="en-US" sz="2000" dirty="0">
                <a:latin typeface="Arial" panose="020B0604020202020204" pitchFamily="34" charset="0"/>
                <a:cs typeface="Arial" panose="020B0604020202020204" pitchFamily="34" charset="0"/>
              </a:rPr>
              <a:t>He et al [1] have recently proposed a new perspective of access control policies specifications for home IoT. They re-envisioned access control and authentication for the home IoT through a 425-participant user study.</a:t>
            </a:r>
          </a:p>
          <a:p>
            <a:pPr>
              <a:lnSpc>
                <a:spcPct val="100000"/>
              </a:lnSpc>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They concluded that the characteristics that make IoT distinct from prior computing domains </a:t>
            </a:r>
            <a:r>
              <a:rPr lang="en-US" sz="2000" dirty="0">
                <a:solidFill>
                  <a:schemeClr val="accent1"/>
                </a:solidFill>
                <a:latin typeface="Arial" panose="020B0604020202020204" pitchFamily="34" charset="0"/>
                <a:cs typeface="Arial" panose="020B0604020202020204" pitchFamily="34" charset="0"/>
              </a:rPr>
              <a:t>necessitate a rethinking of access control </a:t>
            </a:r>
            <a:r>
              <a:rPr lang="en-US" sz="2000" dirty="0">
                <a:latin typeface="Arial" panose="020B0604020202020204" pitchFamily="34" charset="0"/>
                <a:cs typeface="Arial" panose="020B0604020202020204" pitchFamily="34" charset="0"/>
              </a:rPr>
              <a:t>and authentication.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Ouaddah et al [2] provided and extensive review of different access control solutions in IoT within the Objectives, Models, Architectures, and Mechanisms (OM-AM).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They believe that the need arises for a </a:t>
            </a:r>
            <a:r>
              <a:rPr lang="en-US" sz="2000" dirty="0">
                <a:solidFill>
                  <a:schemeClr val="accent1"/>
                </a:solidFill>
                <a:latin typeface="Arial" panose="020B0604020202020204" pitchFamily="34" charset="0"/>
                <a:cs typeface="Arial" panose="020B0604020202020204" pitchFamily="34" charset="0"/>
              </a:rPr>
              <a:t>dynamic</a:t>
            </a:r>
            <a:r>
              <a:rPr lang="en-US" sz="2000" dirty="0">
                <a:latin typeface="Arial" panose="020B0604020202020204" pitchFamily="34" charset="0"/>
                <a:cs typeface="Arial" panose="020B0604020202020204" pitchFamily="34" charset="0"/>
              </a:rPr>
              <a:t> and </a:t>
            </a:r>
            <a:r>
              <a:rPr lang="en-US" sz="2000" dirty="0">
                <a:solidFill>
                  <a:schemeClr val="accent1"/>
                </a:solidFill>
                <a:latin typeface="Arial" panose="020B0604020202020204" pitchFamily="34" charset="0"/>
                <a:cs typeface="Arial" panose="020B0604020202020204" pitchFamily="34" charset="0"/>
              </a:rPr>
              <a:t>ﬁne-grained</a:t>
            </a:r>
            <a:r>
              <a:rPr lang="en-US" sz="2000" dirty="0">
                <a:latin typeface="Arial" panose="020B0604020202020204" pitchFamily="34" charset="0"/>
                <a:cs typeface="Arial" panose="020B0604020202020204" pitchFamily="34" charset="0"/>
              </a:rPr>
              <a:t> access control mechanism, where </a:t>
            </a:r>
            <a:r>
              <a:rPr lang="en-US" sz="2000" dirty="0">
                <a:solidFill>
                  <a:schemeClr val="accent1"/>
                </a:solidFill>
                <a:latin typeface="Arial" panose="020B0604020202020204" pitchFamily="34" charset="0"/>
                <a:cs typeface="Arial" panose="020B0604020202020204" pitchFamily="34" charset="0"/>
              </a:rPr>
              <a:t>users and resources are constrained </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486278A-1BF0-4663-97F2-DB0BC91ABCE2}"/>
              </a:ext>
            </a:extLst>
          </p:cNvPr>
          <p:cNvSpPr>
            <a:spLocks noGrp="1"/>
          </p:cNvSpPr>
          <p:nvPr>
            <p:ph type="ctrTitle"/>
          </p:nvPr>
        </p:nvSpPr>
        <p:spPr/>
        <p:txBody>
          <a:bodyPr/>
          <a:lstStyle/>
          <a:p>
            <a:r>
              <a:rPr lang="en-US" dirty="0"/>
              <a:t>Motivation</a:t>
            </a:r>
          </a:p>
        </p:txBody>
      </p:sp>
      <p:sp>
        <p:nvSpPr>
          <p:cNvPr id="4" name="Slide Number Placeholder 3">
            <a:extLst>
              <a:ext uri="{FF2B5EF4-FFF2-40B4-BE49-F238E27FC236}">
                <a16:creationId xmlns:a16="http://schemas.microsoft.com/office/drawing/2014/main" id="{B81A35AB-92C6-4569-9F69-C408E009C1E1}"/>
              </a:ext>
            </a:extLst>
          </p:cNvPr>
          <p:cNvSpPr>
            <a:spLocks noGrp="1"/>
          </p:cNvSpPr>
          <p:nvPr>
            <p:ph type="sldNum" sz="quarter" idx="4"/>
          </p:nvPr>
        </p:nvSpPr>
        <p:spPr/>
        <p:txBody>
          <a:bodyPr/>
          <a:lstStyle/>
          <a:p>
            <a:fld id="{689318A1-174D-4DEE-8106-03A37B9BCF15}" type="slidenum">
              <a:rPr lang="en-US" sz="1000" smtClean="0"/>
              <a:pPr/>
              <a:t>6</a:t>
            </a:fld>
            <a:endParaRPr lang="en-US" sz="1000" dirty="0"/>
          </a:p>
        </p:txBody>
      </p:sp>
      <p:sp>
        <p:nvSpPr>
          <p:cNvPr id="5" name="Footer Placeholder 4">
            <a:extLst>
              <a:ext uri="{FF2B5EF4-FFF2-40B4-BE49-F238E27FC236}">
                <a16:creationId xmlns:a16="http://schemas.microsoft.com/office/drawing/2014/main" id="{92564417-FEC2-48F8-83A9-78FC3B49702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7D4A14ED-3D07-43BD-8967-A923B062EB31}"/>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056487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C4B56-8BCE-46DE-A4C6-76E6394EDB9B}"/>
              </a:ext>
            </a:extLst>
          </p:cNvPr>
          <p:cNvSpPr>
            <a:spLocks noGrp="1"/>
          </p:cNvSpPr>
          <p:nvPr>
            <p:ph idx="1"/>
          </p:nvPr>
        </p:nvSpPr>
        <p:spPr>
          <a:xfrm>
            <a:off x="312821" y="1055077"/>
            <a:ext cx="8542421" cy="5121886"/>
          </a:xfrm>
        </p:spPr>
        <p:txBody>
          <a:bodyPr>
            <a:normAutofit/>
          </a:bodyPr>
          <a:lstStyle/>
          <a:p>
            <a:pPr marL="0" indent="0">
              <a:buNone/>
            </a:pPr>
            <a:endParaRPr lang="en-US" sz="17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Based on the literature review that we have done, we believe that a smart home IoT access control model (whether it is device to device (D-D), user to device (U-D) or both) should exhibit, at least, the following characteristics:</a:t>
            </a:r>
          </a:p>
          <a:p>
            <a:pPr marL="0" indent="0">
              <a:buNone/>
            </a:pPr>
            <a:endParaRPr lang="en-US" dirty="0">
              <a:latin typeface="Arial" panose="020B0604020202020204" pitchFamily="34" charset="0"/>
              <a:cs typeface="Arial" panose="020B0604020202020204" pitchFamily="34" charset="0"/>
            </a:endParaRPr>
          </a:p>
          <a:p>
            <a:pPr marL="685800" lvl="1" indent="-342900">
              <a:buFont typeface="+mj-lt"/>
              <a:buAutoNum type="arabicPeriod"/>
            </a:pPr>
            <a:r>
              <a:rPr lang="en-US" sz="1600" b="1" dirty="0">
                <a:solidFill>
                  <a:srgbClr val="0039A6"/>
                </a:solidFill>
                <a:latin typeface="Arial" panose="020B0604020202020204" pitchFamily="34" charset="0"/>
                <a:cs typeface="Arial" panose="020B0604020202020204" pitchFamily="34" charset="0"/>
              </a:rPr>
              <a:t>Dynamic, </a:t>
            </a:r>
            <a:r>
              <a:rPr lang="en-US" sz="1600" dirty="0">
                <a:latin typeface="Arial" panose="020B0604020202020204" pitchFamily="34" charset="0"/>
                <a:cs typeface="Arial" panose="020B0604020202020204" pitchFamily="34" charset="0"/>
              </a:rPr>
              <a:t>to capture environment and object contextual information..</a:t>
            </a:r>
          </a:p>
          <a:p>
            <a:pPr marL="685800" lvl="1" indent="-342900">
              <a:buFont typeface="+mj-lt"/>
              <a:buAutoNum type="arabicPeriod"/>
            </a:pPr>
            <a:endParaRPr lang="en-US" sz="1600" dirty="0">
              <a:latin typeface="Arial" panose="020B0604020202020204" pitchFamily="34" charset="0"/>
              <a:cs typeface="Arial" panose="020B0604020202020204" pitchFamily="34" charset="0"/>
            </a:endParaRPr>
          </a:p>
          <a:p>
            <a:pPr marL="685800" lvl="1" indent="-342900">
              <a:buFont typeface="+mj-lt"/>
              <a:buAutoNum type="arabicPeriod"/>
            </a:pPr>
            <a:r>
              <a:rPr lang="en-US" sz="1600" b="1" dirty="0">
                <a:solidFill>
                  <a:srgbClr val="0039A6"/>
                </a:solidFill>
                <a:latin typeface="Arial" panose="020B0604020202020204" pitchFamily="34" charset="0"/>
                <a:cs typeface="Arial" panose="020B0604020202020204" pitchFamily="34" charset="0"/>
              </a:rPr>
              <a:t>Fine-grained</a:t>
            </a:r>
            <a:r>
              <a:rPr lang="en-US" sz="1600" dirty="0">
                <a:solidFill>
                  <a:srgbClr val="0039A6"/>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so that a subset of the functionality of a device can be authorized rather than all-or-nothing access to the device.</a:t>
            </a:r>
          </a:p>
          <a:p>
            <a:pPr marL="685800" lvl="1" indent="-342900">
              <a:buFont typeface="+mj-lt"/>
              <a:buAutoNum type="arabicPeriod"/>
            </a:pPr>
            <a:endParaRPr lang="en-US" sz="1600" dirty="0">
              <a:latin typeface="Arial" panose="020B0604020202020204" pitchFamily="34" charset="0"/>
              <a:cs typeface="Arial" panose="020B0604020202020204" pitchFamily="34" charset="0"/>
            </a:endParaRPr>
          </a:p>
          <a:p>
            <a:pPr marL="685800" lvl="1" indent="-342900">
              <a:buFont typeface="+mj-lt"/>
              <a:buAutoNum type="arabicPeriod"/>
            </a:pPr>
            <a:r>
              <a:rPr lang="en-US" sz="1600" b="1" dirty="0">
                <a:solidFill>
                  <a:srgbClr val="0039A6"/>
                </a:solidFill>
                <a:latin typeface="Arial" panose="020B0604020202020204" pitchFamily="34" charset="0"/>
                <a:cs typeface="Arial" panose="020B0604020202020204" pitchFamily="34" charset="0"/>
              </a:rPr>
              <a:t>Suitable for constrained home environment</a:t>
            </a:r>
            <a:r>
              <a:rPr lang="en-US" sz="1600" dirty="0">
                <a:solidFill>
                  <a:srgbClr val="0039A6"/>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IoT AC model should not require extensive computation or communication on the part of resource constrained devices. Furthermore, any access control solution for smart home IoT should consider the fact that a generic interoperability standard among IoT devices is still missing.</a:t>
            </a:r>
          </a:p>
          <a:p>
            <a:pPr marL="685800" lvl="1" indent="-342900">
              <a:buFont typeface="+mj-lt"/>
              <a:buAutoNum type="arabicPeriod"/>
            </a:pPr>
            <a:endParaRPr lang="en-US" dirty="0">
              <a:solidFill>
                <a:schemeClr val="accent1"/>
              </a:solidFill>
              <a:latin typeface="Arial" panose="020B0604020202020204" pitchFamily="34" charset="0"/>
              <a:cs typeface="Arial" panose="020B0604020202020204" pitchFamily="34" charset="0"/>
            </a:endParaRPr>
          </a:p>
          <a:p>
            <a:pPr lvl="1"/>
            <a:endParaRPr lang="en-US" sz="17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1E21516-A0FB-4EFE-A88D-1A91ABB8143E}"/>
              </a:ext>
            </a:extLst>
          </p:cNvPr>
          <p:cNvSpPr>
            <a:spLocks noGrp="1"/>
          </p:cNvSpPr>
          <p:nvPr>
            <p:ph type="ctrTitle"/>
          </p:nvPr>
        </p:nvSpPr>
        <p:spPr>
          <a:xfrm>
            <a:off x="1860150" y="145123"/>
            <a:ext cx="4932822" cy="654280"/>
          </a:xfrm>
        </p:spPr>
        <p:txBody>
          <a:bodyPr/>
          <a:lstStyle/>
          <a:p>
            <a:r>
              <a:rPr lang="en-US" sz="2000" dirty="0"/>
              <a:t>Our Criteria for Smart Home IoT Access</a:t>
            </a:r>
            <a:br>
              <a:rPr lang="en-US" sz="2000" dirty="0"/>
            </a:br>
            <a:r>
              <a:rPr lang="en-US" sz="2000" dirty="0"/>
              <a:t>Control Models</a:t>
            </a:r>
          </a:p>
        </p:txBody>
      </p:sp>
      <p:sp>
        <p:nvSpPr>
          <p:cNvPr id="4" name="Slide Number Placeholder 3">
            <a:extLst>
              <a:ext uri="{FF2B5EF4-FFF2-40B4-BE49-F238E27FC236}">
                <a16:creationId xmlns:a16="http://schemas.microsoft.com/office/drawing/2014/main" id="{80369934-702A-47B7-8CE6-80F54E5967E4}"/>
              </a:ext>
            </a:extLst>
          </p:cNvPr>
          <p:cNvSpPr>
            <a:spLocks noGrp="1"/>
          </p:cNvSpPr>
          <p:nvPr>
            <p:ph type="sldNum" sz="quarter" idx="4"/>
          </p:nvPr>
        </p:nvSpPr>
        <p:spPr/>
        <p:txBody>
          <a:bodyPr/>
          <a:lstStyle/>
          <a:p>
            <a:fld id="{689318A1-174D-4DEE-8106-03A37B9BCF15}" type="slidenum">
              <a:rPr lang="en-US" sz="1000" smtClean="0"/>
              <a:pPr/>
              <a:t>7</a:t>
            </a:fld>
            <a:endParaRPr lang="en-US" sz="1000" dirty="0"/>
          </a:p>
        </p:txBody>
      </p:sp>
      <p:sp>
        <p:nvSpPr>
          <p:cNvPr id="5" name="Footer Placeholder 4">
            <a:extLst>
              <a:ext uri="{FF2B5EF4-FFF2-40B4-BE49-F238E27FC236}">
                <a16:creationId xmlns:a16="http://schemas.microsoft.com/office/drawing/2014/main" id="{25A01C6B-BDD4-42F9-AA0C-65BACDED0AEC}"/>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Date Placeholder 3">
            <a:extLst>
              <a:ext uri="{FF2B5EF4-FFF2-40B4-BE49-F238E27FC236}">
                <a16:creationId xmlns:a16="http://schemas.microsoft.com/office/drawing/2014/main" id="{BD5B3ACA-3FB5-41D4-828D-CBA1B3FD5D32}"/>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3814533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CA7AF7-07C3-4FBE-AEF3-38E1B9B0480F}"/>
              </a:ext>
            </a:extLst>
          </p:cNvPr>
          <p:cNvSpPr>
            <a:spLocks noGrp="1"/>
          </p:cNvSpPr>
          <p:nvPr>
            <p:ph idx="1"/>
          </p:nvPr>
        </p:nvSpPr>
        <p:spPr>
          <a:xfrm>
            <a:off x="288758" y="1055077"/>
            <a:ext cx="8552046" cy="5121886"/>
          </a:xfrm>
        </p:spPr>
        <p:txBody>
          <a:bodyPr/>
          <a:lstStyle/>
          <a:p>
            <a:pPr marL="685800" lvl="1" indent="-342900">
              <a:buFont typeface="+mj-lt"/>
              <a:buAutoNum type="arabicPeriod" startAt="4"/>
            </a:pPr>
            <a:r>
              <a:rPr lang="en-US" sz="1600" b="1" dirty="0">
                <a:solidFill>
                  <a:srgbClr val="0039A6"/>
                </a:solidFill>
                <a:latin typeface="Arial" panose="020B0604020202020204" pitchFamily="34" charset="0"/>
                <a:cs typeface="Arial" panose="020B0604020202020204" pitchFamily="34" charset="0"/>
              </a:rPr>
              <a:t>Constructed speciﬁcally for smart home IoT or otherwise be interpreted for the smart home domain such as by appropriate use cases.</a:t>
            </a:r>
            <a:r>
              <a:rPr lang="en-US" sz="1600" b="1"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ensure that the model is suitable for smart home different specifications such as, social relationships between house members (which implies He et al second characteristic), cost effectiveness, usability, and so on</a:t>
            </a:r>
          </a:p>
          <a:p>
            <a:pPr marL="685800" lvl="1" indent="-342900">
              <a:buFont typeface="+mj-lt"/>
              <a:buAutoNum type="arabicPeriod" startAt="4"/>
            </a:pPr>
            <a:endParaRPr lang="en-US" sz="1600" dirty="0">
              <a:solidFill>
                <a:schemeClr val="accent1"/>
              </a:solidFill>
              <a:latin typeface="Arial" panose="020B0604020202020204" pitchFamily="34" charset="0"/>
              <a:cs typeface="Arial" panose="020B0604020202020204" pitchFamily="34" charset="0"/>
            </a:endParaRPr>
          </a:p>
          <a:p>
            <a:pPr marL="685800" lvl="1" indent="-342900">
              <a:buFont typeface="+mj-lt"/>
              <a:buAutoNum type="arabicPeriod" startAt="4"/>
            </a:pPr>
            <a:r>
              <a:rPr lang="en-US" sz="1600" b="1" dirty="0">
                <a:solidFill>
                  <a:srgbClr val="0039A6"/>
                </a:solidFill>
                <a:latin typeface="Arial" panose="020B0604020202020204" pitchFamily="34" charset="0"/>
                <a:cs typeface="Arial" panose="020B0604020202020204" pitchFamily="34" charset="0"/>
              </a:rPr>
              <a:t>The model should be demonstrated in a proof-of-concept,</a:t>
            </a:r>
            <a:r>
              <a:rPr lang="en-US" sz="1600" b="1" dirty="0">
                <a:solidFill>
                  <a:schemeClr val="accent1"/>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 be credible using commercially available technology with necessary enhancements.</a:t>
            </a:r>
          </a:p>
          <a:p>
            <a:pPr marL="685800" lvl="1" indent="-342900">
              <a:buFont typeface="+mj-lt"/>
              <a:buAutoNum type="arabicPeriod" startAt="4"/>
            </a:pPr>
            <a:endParaRPr lang="en-US" sz="1600" dirty="0">
              <a:solidFill>
                <a:schemeClr val="accent1"/>
              </a:solidFill>
              <a:latin typeface="Arial" panose="020B0604020202020204" pitchFamily="34" charset="0"/>
              <a:cs typeface="Arial" panose="020B0604020202020204" pitchFamily="34" charset="0"/>
            </a:endParaRPr>
          </a:p>
          <a:p>
            <a:pPr marL="685800" lvl="1" indent="-342900">
              <a:buFont typeface="+mj-lt"/>
              <a:buAutoNum type="arabicPeriod" startAt="4"/>
            </a:pPr>
            <a:r>
              <a:rPr lang="en-US" sz="1600" b="1" dirty="0">
                <a:solidFill>
                  <a:srgbClr val="0039A6"/>
                </a:solidFill>
                <a:latin typeface="Arial" panose="020B0604020202020204" pitchFamily="34" charset="0"/>
                <a:cs typeface="Arial" panose="020B0604020202020204" pitchFamily="34" charset="0"/>
              </a:rPr>
              <a:t>The model should have a formal deﬁnition</a:t>
            </a:r>
            <a:r>
              <a:rPr lang="en-US" sz="1600" dirty="0">
                <a:solidFill>
                  <a:srgbClr val="0039A6"/>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so that there is a precise and rigorous speciﬁcation of the intended behavior. </a:t>
            </a:r>
          </a:p>
          <a:p>
            <a:endParaRPr lang="en-US" sz="24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We investigated literature’s IoT access control models that govern user to device access against our criteria, and </a:t>
            </a:r>
            <a:r>
              <a:rPr lang="en-US" sz="2000" dirty="0">
                <a:solidFill>
                  <a:schemeClr val="accent1"/>
                </a:solidFill>
                <a:latin typeface="Arial" panose="020B0604020202020204" pitchFamily="34" charset="0"/>
                <a:cs typeface="Arial" panose="020B0604020202020204" pitchFamily="34" charset="0"/>
              </a:rPr>
              <a:t>notably no model satisfies all desired specifications.</a:t>
            </a:r>
          </a:p>
          <a:p>
            <a:pPr marL="0" indent="0">
              <a:buNone/>
            </a:pPr>
            <a:endParaRPr lang="en-US" dirty="0"/>
          </a:p>
        </p:txBody>
      </p:sp>
      <p:sp>
        <p:nvSpPr>
          <p:cNvPr id="4" name="Slide Number Placeholder 3">
            <a:extLst>
              <a:ext uri="{FF2B5EF4-FFF2-40B4-BE49-F238E27FC236}">
                <a16:creationId xmlns:a16="http://schemas.microsoft.com/office/drawing/2014/main" id="{2E045E0B-1498-49C2-857C-56571485D0C4}"/>
              </a:ext>
            </a:extLst>
          </p:cNvPr>
          <p:cNvSpPr>
            <a:spLocks noGrp="1"/>
          </p:cNvSpPr>
          <p:nvPr>
            <p:ph type="sldNum" sz="quarter" idx="4"/>
          </p:nvPr>
        </p:nvSpPr>
        <p:spPr/>
        <p:txBody>
          <a:bodyPr/>
          <a:lstStyle/>
          <a:p>
            <a:fld id="{689318A1-174D-4DEE-8106-03A37B9BCF15}" type="slidenum">
              <a:rPr lang="en-US" sz="1000" smtClean="0"/>
              <a:pPr/>
              <a:t>8</a:t>
            </a:fld>
            <a:endParaRPr lang="en-US" sz="1000" dirty="0"/>
          </a:p>
        </p:txBody>
      </p:sp>
      <p:sp>
        <p:nvSpPr>
          <p:cNvPr id="5" name="Footer Placeholder 4">
            <a:extLst>
              <a:ext uri="{FF2B5EF4-FFF2-40B4-BE49-F238E27FC236}">
                <a16:creationId xmlns:a16="http://schemas.microsoft.com/office/drawing/2014/main" id="{AD2DCC47-2178-49CD-BB19-B095AD02CF85}"/>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sp>
        <p:nvSpPr>
          <p:cNvPr id="6" name="Title 2">
            <a:extLst>
              <a:ext uri="{FF2B5EF4-FFF2-40B4-BE49-F238E27FC236}">
                <a16:creationId xmlns:a16="http://schemas.microsoft.com/office/drawing/2014/main" id="{569E5CF5-CFFC-4746-9D12-12DD2C688DA9}"/>
              </a:ext>
            </a:extLst>
          </p:cNvPr>
          <p:cNvSpPr>
            <a:spLocks noGrp="1"/>
          </p:cNvSpPr>
          <p:nvPr>
            <p:ph type="ctrTitle"/>
          </p:nvPr>
        </p:nvSpPr>
        <p:spPr>
          <a:xfrm>
            <a:off x="1860150" y="145123"/>
            <a:ext cx="4932822" cy="654280"/>
          </a:xfrm>
        </p:spPr>
        <p:txBody>
          <a:bodyPr/>
          <a:lstStyle/>
          <a:p>
            <a:r>
              <a:rPr lang="en-US" sz="2000" dirty="0"/>
              <a:t>Our Criteria for Smart Home IoT Access</a:t>
            </a:r>
            <a:br>
              <a:rPr lang="en-US" sz="2000" dirty="0"/>
            </a:br>
            <a:r>
              <a:rPr lang="en-US" sz="2000" dirty="0"/>
              <a:t>Control Models</a:t>
            </a:r>
          </a:p>
        </p:txBody>
      </p:sp>
      <p:sp>
        <p:nvSpPr>
          <p:cNvPr id="7" name="Date Placeholder 3">
            <a:extLst>
              <a:ext uri="{FF2B5EF4-FFF2-40B4-BE49-F238E27FC236}">
                <a16:creationId xmlns:a16="http://schemas.microsoft.com/office/drawing/2014/main" id="{C375C596-1A0B-4FF7-A1F5-4E2E9A88360F}"/>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1561884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3EBA2-C4EF-47C0-BC01-E24BE3B5045E}"/>
              </a:ext>
            </a:extLst>
          </p:cNvPr>
          <p:cNvSpPr>
            <a:spLocks noGrp="1"/>
          </p:cNvSpPr>
          <p:nvPr>
            <p:ph type="sldNum" sz="quarter" idx="4"/>
          </p:nvPr>
        </p:nvSpPr>
        <p:spPr/>
        <p:txBody>
          <a:bodyPr/>
          <a:lstStyle/>
          <a:p>
            <a:fld id="{689318A1-174D-4DEE-8106-03A37B9BCF15}" type="slidenum">
              <a:rPr lang="en-US" sz="1000" smtClean="0"/>
              <a:pPr/>
              <a:t>9</a:t>
            </a:fld>
            <a:endParaRPr lang="en-US" sz="1000" dirty="0"/>
          </a:p>
        </p:txBody>
      </p:sp>
      <p:sp>
        <p:nvSpPr>
          <p:cNvPr id="5" name="Footer Placeholder 4">
            <a:extLst>
              <a:ext uri="{FF2B5EF4-FFF2-40B4-BE49-F238E27FC236}">
                <a16:creationId xmlns:a16="http://schemas.microsoft.com/office/drawing/2014/main" id="{4AD1B95B-EF31-4461-93A1-3D03E83048CD}"/>
              </a:ext>
            </a:extLst>
          </p:cNvPr>
          <p:cNvSpPr>
            <a:spLocks noGrp="1"/>
          </p:cNvSpPr>
          <p:nvPr>
            <p:ph type="ftr" sz="quarter" idx="3"/>
          </p:nvPr>
        </p:nvSpPr>
        <p:spPr/>
        <p:txBody>
          <a:bodyPr/>
          <a:lstStyle/>
          <a:p>
            <a:pPr hangingPunct="0">
              <a:buClr>
                <a:srgbClr val="000000"/>
              </a:buClr>
              <a:buSzPct val="45000"/>
              <a:buFont typeface="Wingdings" pitchFamily="2" charset="2"/>
              <a:buNone/>
            </a:pPr>
            <a:r>
              <a:rPr lang="en-US" i="1"/>
              <a:t>World-Leading Research with Real-World Impact!</a:t>
            </a:r>
            <a:endParaRPr lang="en-US" i="1" dirty="0"/>
          </a:p>
        </p:txBody>
      </p:sp>
      <p:pic>
        <p:nvPicPr>
          <p:cNvPr id="6" name="Picture 5">
            <a:extLst>
              <a:ext uri="{FF2B5EF4-FFF2-40B4-BE49-F238E27FC236}">
                <a16:creationId xmlns:a16="http://schemas.microsoft.com/office/drawing/2014/main" id="{4B500CE8-08A1-4447-B0B0-541027341B29}"/>
              </a:ext>
            </a:extLst>
          </p:cNvPr>
          <p:cNvPicPr>
            <a:picLocks noChangeAspect="1"/>
          </p:cNvPicPr>
          <p:nvPr/>
        </p:nvPicPr>
        <p:blipFill>
          <a:blip r:embed="rId2"/>
          <a:stretch>
            <a:fillRect/>
          </a:stretch>
        </p:blipFill>
        <p:spPr>
          <a:xfrm>
            <a:off x="1081211" y="1055077"/>
            <a:ext cx="7348655" cy="4636115"/>
          </a:xfrm>
          <a:prstGeom prst="rect">
            <a:avLst/>
          </a:prstGeom>
        </p:spPr>
      </p:pic>
      <p:sp>
        <p:nvSpPr>
          <p:cNvPr id="7" name="TextBox 6">
            <a:extLst>
              <a:ext uri="{FF2B5EF4-FFF2-40B4-BE49-F238E27FC236}">
                <a16:creationId xmlns:a16="http://schemas.microsoft.com/office/drawing/2014/main" id="{D12C0A77-47E3-4440-85AA-F32C8442D9A7}"/>
              </a:ext>
            </a:extLst>
          </p:cNvPr>
          <p:cNvSpPr txBox="1"/>
          <p:nvPr/>
        </p:nvSpPr>
        <p:spPr>
          <a:xfrm>
            <a:off x="1015569" y="5643521"/>
            <a:ext cx="744728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Analysis of Published IoT Access Control Models Based on Desirable Characteristics</a:t>
            </a:r>
          </a:p>
        </p:txBody>
      </p:sp>
      <p:sp>
        <p:nvSpPr>
          <p:cNvPr id="8" name="Title 2">
            <a:extLst>
              <a:ext uri="{FF2B5EF4-FFF2-40B4-BE49-F238E27FC236}">
                <a16:creationId xmlns:a16="http://schemas.microsoft.com/office/drawing/2014/main" id="{43B6701A-CB6E-47DA-B99F-DF0BD23A0175}"/>
              </a:ext>
            </a:extLst>
          </p:cNvPr>
          <p:cNvSpPr>
            <a:spLocks noGrp="1"/>
          </p:cNvSpPr>
          <p:nvPr>
            <p:ph type="ctrTitle"/>
          </p:nvPr>
        </p:nvSpPr>
        <p:spPr>
          <a:xfrm>
            <a:off x="1860150" y="145123"/>
            <a:ext cx="4932822" cy="654280"/>
          </a:xfrm>
        </p:spPr>
        <p:txBody>
          <a:bodyPr/>
          <a:lstStyle/>
          <a:p>
            <a:r>
              <a:rPr lang="en-US" sz="2000" dirty="0"/>
              <a:t>Our Criteria for Smart Home IoT Access</a:t>
            </a:r>
            <a:br>
              <a:rPr lang="en-US" sz="2000" dirty="0"/>
            </a:br>
            <a:r>
              <a:rPr lang="en-US" sz="2000" dirty="0"/>
              <a:t>Control Models</a:t>
            </a:r>
          </a:p>
        </p:txBody>
      </p:sp>
      <p:pic>
        <p:nvPicPr>
          <p:cNvPr id="12" name="Picture 11">
            <a:extLst>
              <a:ext uri="{FF2B5EF4-FFF2-40B4-BE49-F238E27FC236}">
                <a16:creationId xmlns:a16="http://schemas.microsoft.com/office/drawing/2014/main" id="{AB42FA38-F8A2-4E66-A162-B65C7C5216B0}"/>
              </a:ext>
            </a:extLst>
          </p:cNvPr>
          <p:cNvPicPr>
            <a:picLocks noChangeAspect="1"/>
          </p:cNvPicPr>
          <p:nvPr/>
        </p:nvPicPr>
        <p:blipFill>
          <a:blip r:embed="rId3"/>
          <a:stretch>
            <a:fillRect/>
          </a:stretch>
        </p:blipFill>
        <p:spPr>
          <a:xfrm>
            <a:off x="2014039" y="2363710"/>
            <a:ext cx="195958" cy="161070"/>
          </a:xfrm>
          <a:prstGeom prst="rect">
            <a:avLst/>
          </a:prstGeom>
        </p:spPr>
      </p:pic>
      <p:pic>
        <p:nvPicPr>
          <p:cNvPr id="13" name="Picture 12">
            <a:extLst>
              <a:ext uri="{FF2B5EF4-FFF2-40B4-BE49-F238E27FC236}">
                <a16:creationId xmlns:a16="http://schemas.microsoft.com/office/drawing/2014/main" id="{312CE1A4-65FB-4C88-903E-E06888F60819}"/>
              </a:ext>
            </a:extLst>
          </p:cNvPr>
          <p:cNvPicPr>
            <a:picLocks noChangeAspect="1"/>
          </p:cNvPicPr>
          <p:nvPr/>
        </p:nvPicPr>
        <p:blipFill>
          <a:blip r:embed="rId4"/>
          <a:stretch>
            <a:fillRect/>
          </a:stretch>
        </p:blipFill>
        <p:spPr>
          <a:xfrm>
            <a:off x="2000369" y="2666280"/>
            <a:ext cx="198099" cy="141882"/>
          </a:xfrm>
          <a:prstGeom prst="rect">
            <a:avLst/>
          </a:prstGeom>
        </p:spPr>
      </p:pic>
      <p:pic>
        <p:nvPicPr>
          <p:cNvPr id="15" name="Picture 14">
            <a:extLst>
              <a:ext uri="{FF2B5EF4-FFF2-40B4-BE49-F238E27FC236}">
                <a16:creationId xmlns:a16="http://schemas.microsoft.com/office/drawing/2014/main" id="{AE459F56-1166-4AE6-9705-DBF9F3EED073}"/>
              </a:ext>
            </a:extLst>
          </p:cNvPr>
          <p:cNvPicPr>
            <a:picLocks noChangeAspect="1"/>
          </p:cNvPicPr>
          <p:nvPr/>
        </p:nvPicPr>
        <p:blipFill>
          <a:blip r:embed="rId5"/>
          <a:stretch>
            <a:fillRect/>
          </a:stretch>
        </p:blipFill>
        <p:spPr>
          <a:xfrm>
            <a:off x="2524375" y="2831502"/>
            <a:ext cx="160259" cy="128207"/>
          </a:xfrm>
          <a:prstGeom prst="rect">
            <a:avLst/>
          </a:prstGeom>
        </p:spPr>
      </p:pic>
      <p:pic>
        <p:nvPicPr>
          <p:cNvPr id="16" name="Picture 15">
            <a:extLst>
              <a:ext uri="{FF2B5EF4-FFF2-40B4-BE49-F238E27FC236}">
                <a16:creationId xmlns:a16="http://schemas.microsoft.com/office/drawing/2014/main" id="{7A181E6B-3BED-4872-83B8-1518414C38BF}"/>
              </a:ext>
            </a:extLst>
          </p:cNvPr>
          <p:cNvPicPr>
            <a:picLocks noChangeAspect="1"/>
          </p:cNvPicPr>
          <p:nvPr/>
        </p:nvPicPr>
        <p:blipFill>
          <a:blip r:embed="rId6"/>
          <a:stretch>
            <a:fillRect/>
          </a:stretch>
        </p:blipFill>
        <p:spPr>
          <a:xfrm>
            <a:off x="2011898" y="3261183"/>
            <a:ext cx="198099" cy="141882"/>
          </a:xfrm>
          <a:prstGeom prst="rect">
            <a:avLst/>
          </a:prstGeom>
        </p:spPr>
      </p:pic>
      <p:pic>
        <p:nvPicPr>
          <p:cNvPr id="17" name="Picture 16">
            <a:extLst>
              <a:ext uri="{FF2B5EF4-FFF2-40B4-BE49-F238E27FC236}">
                <a16:creationId xmlns:a16="http://schemas.microsoft.com/office/drawing/2014/main" id="{A9375E11-7AD5-41ED-A773-9C39934A090B}"/>
              </a:ext>
            </a:extLst>
          </p:cNvPr>
          <p:cNvPicPr>
            <a:picLocks noChangeAspect="1"/>
          </p:cNvPicPr>
          <p:nvPr/>
        </p:nvPicPr>
        <p:blipFill>
          <a:blip r:embed="rId7"/>
          <a:stretch>
            <a:fillRect/>
          </a:stretch>
        </p:blipFill>
        <p:spPr>
          <a:xfrm>
            <a:off x="2004932" y="3525876"/>
            <a:ext cx="198099" cy="150667"/>
          </a:xfrm>
          <a:prstGeom prst="rect">
            <a:avLst/>
          </a:prstGeom>
        </p:spPr>
      </p:pic>
      <p:pic>
        <p:nvPicPr>
          <p:cNvPr id="19" name="Picture 18">
            <a:extLst>
              <a:ext uri="{FF2B5EF4-FFF2-40B4-BE49-F238E27FC236}">
                <a16:creationId xmlns:a16="http://schemas.microsoft.com/office/drawing/2014/main" id="{41D154F5-1B6E-47A0-B621-E6BD2C53BCAA}"/>
              </a:ext>
            </a:extLst>
          </p:cNvPr>
          <p:cNvPicPr>
            <a:picLocks noChangeAspect="1"/>
          </p:cNvPicPr>
          <p:nvPr/>
        </p:nvPicPr>
        <p:blipFill>
          <a:blip r:embed="rId8"/>
          <a:stretch>
            <a:fillRect/>
          </a:stretch>
        </p:blipFill>
        <p:spPr>
          <a:xfrm>
            <a:off x="2422641" y="3708730"/>
            <a:ext cx="181863" cy="115479"/>
          </a:xfrm>
          <a:prstGeom prst="rect">
            <a:avLst/>
          </a:prstGeom>
        </p:spPr>
      </p:pic>
      <p:pic>
        <p:nvPicPr>
          <p:cNvPr id="20" name="Picture 19">
            <a:extLst>
              <a:ext uri="{FF2B5EF4-FFF2-40B4-BE49-F238E27FC236}">
                <a16:creationId xmlns:a16="http://schemas.microsoft.com/office/drawing/2014/main" id="{07832ACB-9067-44E2-912A-CC939E848E00}"/>
              </a:ext>
            </a:extLst>
          </p:cNvPr>
          <p:cNvPicPr>
            <a:picLocks noChangeAspect="1"/>
          </p:cNvPicPr>
          <p:nvPr/>
        </p:nvPicPr>
        <p:blipFill>
          <a:blip r:embed="rId9"/>
          <a:stretch>
            <a:fillRect/>
          </a:stretch>
        </p:blipFill>
        <p:spPr>
          <a:xfrm>
            <a:off x="2384823" y="3847217"/>
            <a:ext cx="180976" cy="123517"/>
          </a:xfrm>
          <a:prstGeom prst="rect">
            <a:avLst/>
          </a:prstGeom>
        </p:spPr>
      </p:pic>
      <p:pic>
        <p:nvPicPr>
          <p:cNvPr id="21" name="Picture 20">
            <a:extLst>
              <a:ext uri="{FF2B5EF4-FFF2-40B4-BE49-F238E27FC236}">
                <a16:creationId xmlns:a16="http://schemas.microsoft.com/office/drawing/2014/main" id="{A3F7DF3B-A095-40E9-AE97-D4A250F64DFD}"/>
              </a:ext>
            </a:extLst>
          </p:cNvPr>
          <p:cNvPicPr>
            <a:picLocks noChangeAspect="1"/>
          </p:cNvPicPr>
          <p:nvPr/>
        </p:nvPicPr>
        <p:blipFill>
          <a:blip r:embed="rId10"/>
          <a:stretch>
            <a:fillRect/>
          </a:stretch>
        </p:blipFill>
        <p:spPr>
          <a:xfrm>
            <a:off x="1987770" y="4121793"/>
            <a:ext cx="199186" cy="150667"/>
          </a:xfrm>
          <a:prstGeom prst="rect">
            <a:avLst/>
          </a:prstGeom>
        </p:spPr>
      </p:pic>
      <p:pic>
        <p:nvPicPr>
          <p:cNvPr id="22" name="Picture 21">
            <a:extLst>
              <a:ext uri="{FF2B5EF4-FFF2-40B4-BE49-F238E27FC236}">
                <a16:creationId xmlns:a16="http://schemas.microsoft.com/office/drawing/2014/main" id="{4294C6C4-CD13-4CC6-812B-094232768194}"/>
              </a:ext>
            </a:extLst>
          </p:cNvPr>
          <p:cNvPicPr>
            <a:picLocks noChangeAspect="1"/>
          </p:cNvPicPr>
          <p:nvPr/>
        </p:nvPicPr>
        <p:blipFill>
          <a:blip r:embed="rId11"/>
          <a:stretch>
            <a:fillRect/>
          </a:stretch>
        </p:blipFill>
        <p:spPr>
          <a:xfrm>
            <a:off x="2227902" y="4428439"/>
            <a:ext cx="223633" cy="124240"/>
          </a:xfrm>
          <a:prstGeom prst="rect">
            <a:avLst/>
          </a:prstGeom>
        </p:spPr>
      </p:pic>
      <p:pic>
        <p:nvPicPr>
          <p:cNvPr id="23" name="Picture 22">
            <a:extLst>
              <a:ext uri="{FF2B5EF4-FFF2-40B4-BE49-F238E27FC236}">
                <a16:creationId xmlns:a16="http://schemas.microsoft.com/office/drawing/2014/main" id="{471668EB-84BF-4663-B6F1-7556F80307F7}"/>
              </a:ext>
            </a:extLst>
          </p:cNvPr>
          <p:cNvPicPr>
            <a:picLocks noChangeAspect="1"/>
          </p:cNvPicPr>
          <p:nvPr/>
        </p:nvPicPr>
        <p:blipFill>
          <a:blip r:embed="rId12"/>
          <a:stretch>
            <a:fillRect/>
          </a:stretch>
        </p:blipFill>
        <p:spPr>
          <a:xfrm>
            <a:off x="2429143" y="4582464"/>
            <a:ext cx="197441" cy="124240"/>
          </a:xfrm>
          <a:prstGeom prst="rect">
            <a:avLst/>
          </a:prstGeom>
        </p:spPr>
      </p:pic>
      <p:pic>
        <p:nvPicPr>
          <p:cNvPr id="24" name="Picture 23">
            <a:extLst>
              <a:ext uri="{FF2B5EF4-FFF2-40B4-BE49-F238E27FC236}">
                <a16:creationId xmlns:a16="http://schemas.microsoft.com/office/drawing/2014/main" id="{6BBC5883-03B8-48CF-8E35-119B7211E742}"/>
              </a:ext>
            </a:extLst>
          </p:cNvPr>
          <p:cNvPicPr>
            <a:picLocks noChangeAspect="1"/>
          </p:cNvPicPr>
          <p:nvPr/>
        </p:nvPicPr>
        <p:blipFill>
          <a:blip r:embed="rId13"/>
          <a:stretch>
            <a:fillRect/>
          </a:stretch>
        </p:blipFill>
        <p:spPr>
          <a:xfrm>
            <a:off x="1999760" y="4855808"/>
            <a:ext cx="261401" cy="163769"/>
          </a:xfrm>
          <a:prstGeom prst="rect">
            <a:avLst/>
          </a:prstGeom>
        </p:spPr>
      </p:pic>
      <p:pic>
        <p:nvPicPr>
          <p:cNvPr id="25" name="Picture 24">
            <a:extLst>
              <a:ext uri="{FF2B5EF4-FFF2-40B4-BE49-F238E27FC236}">
                <a16:creationId xmlns:a16="http://schemas.microsoft.com/office/drawing/2014/main" id="{91FC0394-5323-40CE-952F-66E7BF89F1FE}"/>
              </a:ext>
            </a:extLst>
          </p:cNvPr>
          <p:cNvPicPr>
            <a:picLocks noChangeAspect="1"/>
          </p:cNvPicPr>
          <p:nvPr/>
        </p:nvPicPr>
        <p:blipFill>
          <a:blip r:embed="rId14"/>
          <a:stretch>
            <a:fillRect/>
          </a:stretch>
        </p:blipFill>
        <p:spPr>
          <a:xfrm>
            <a:off x="2026398" y="5451726"/>
            <a:ext cx="172070" cy="151200"/>
          </a:xfrm>
          <a:prstGeom prst="rect">
            <a:avLst/>
          </a:prstGeom>
        </p:spPr>
      </p:pic>
      <p:sp>
        <p:nvSpPr>
          <p:cNvPr id="26" name="Date Placeholder 3">
            <a:extLst>
              <a:ext uri="{FF2B5EF4-FFF2-40B4-BE49-F238E27FC236}">
                <a16:creationId xmlns:a16="http://schemas.microsoft.com/office/drawing/2014/main" id="{FC1932CB-AB8B-4EA5-AB0C-7861AC88BCC9}"/>
              </a:ext>
            </a:extLst>
          </p:cNvPr>
          <p:cNvSpPr>
            <a:spLocks noGrp="1"/>
          </p:cNvSpPr>
          <p:nvPr>
            <p:ph type="dt" sz="half" idx="2"/>
          </p:nvPr>
        </p:nvSpPr>
        <p:spPr>
          <a:xfrm>
            <a:off x="231112" y="6206025"/>
            <a:ext cx="2512087" cy="332678"/>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 Safwa Ameer</a:t>
            </a:r>
          </a:p>
        </p:txBody>
      </p:sp>
    </p:spTree>
    <p:extLst>
      <p:ext uri="{BB962C8B-B14F-4D97-AF65-F5344CB8AC3E}">
        <p14:creationId xmlns:p14="http://schemas.microsoft.com/office/powerpoint/2010/main" val="849994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IC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2018.03.06" id="{5733BD8E-F99F-4212-A1AD-F4FC5E1A7E9E}" vid="{A7AF9A3A-02CA-46E0-AD92-27A1093FED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7546">
      <a:srgbClr val="394A59"/>
    </a:custClr>
    <a:custClr name="PANTONE 431">
      <a:srgbClr val="5F6A72"/>
    </a:custClr>
    <a:custClr name="PANTONE 429">
      <a:srgbClr val="A5ACB0"/>
    </a:custClr>
    <a:custClr name="PANTONE CG1">
      <a:srgbClr val="E2E1DD"/>
    </a:custClr>
    <a:custClr name="PANTONE 7421">
      <a:srgbClr val="61162D"/>
    </a:custClr>
    <a:custClr name="PANTONE 221">
      <a:srgbClr val="96004B"/>
    </a:custClr>
    <a:custClr name="PANTONE 4975">
      <a:srgbClr val="462324"/>
    </a:custClr>
    <a:custClr name="PANTONE 201">
      <a:srgbClr val="9E1B32"/>
    </a:custClr>
    <a:custClr name="PANTONE 185">
      <a:srgbClr val="E70033"/>
    </a:custClr>
    <a:custClr name="PANTONE 1665">
      <a:srgbClr val="E24912"/>
    </a:custClr>
    <a:custClr name="PANTONE 137">
      <a:srgbClr val="FFA200"/>
    </a:custClr>
    <a:custClr name="PANTONE 1215">
      <a:srgbClr val="FBDE81"/>
    </a:custClr>
    <a:custClr name="PANTONE 7499">
      <a:srgbClr val="EEE8C5"/>
    </a:custClr>
    <a:custClr name="PANTONE 553">
      <a:srgbClr val="214232"/>
    </a:custClr>
    <a:custClr name="PANTONE 376">
      <a:srgbClr val="77B800"/>
    </a:custClr>
    <a:custClr name="PANTONE 373">
      <a:srgbClr val="CFEA8B"/>
    </a:custClr>
    <a:custClr name="PANTONE 328">
      <a:srgbClr val="007165"/>
    </a:custClr>
    <a:custClr name="PANTONE 309">
      <a:srgbClr val="003D4D"/>
    </a:custClr>
    <a:custClr name="PANTONE 3135">
      <a:srgbClr val="0091B5"/>
    </a:custClr>
    <a:custClr name="PANTONE 9041">
      <a:srgbClr val="E2EBE4"/>
    </a:custClr>
    <a:custClr name="PANTONE 289">
      <a:srgbClr val="002144"/>
    </a:custClr>
    <a:custClr name="PANTONE 2925">
      <a:srgbClr val="0096DB"/>
    </a:custClr>
    <a:custClr name="PANTONE 283">
      <a:srgbClr val="97C5EB"/>
    </a:custClr>
    <a:custClr name="PANTONE 2597">
      <a:srgbClr val="580F8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5074</TotalTime>
  <Words>2056</Words>
  <Application>Microsoft Office PowerPoint</Application>
  <PresentationFormat>On-screen Show (4:3)</PresentationFormat>
  <Paragraphs>208</Paragraphs>
  <Slides>24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Arial </vt:lpstr>
      <vt:lpstr>Calibri</vt:lpstr>
      <vt:lpstr>Calibri Light</vt:lpstr>
      <vt:lpstr>Courier New</vt:lpstr>
      <vt:lpstr>Wingdings</vt:lpstr>
      <vt:lpstr>ICS-Theme</vt:lpstr>
      <vt:lpstr>Module 6.2 Access Control for Smart Home IoT: Introduction and GRBAC Model </vt:lpstr>
      <vt:lpstr>Introduction</vt:lpstr>
      <vt:lpstr>Introduction</vt:lpstr>
      <vt:lpstr>Motivation</vt:lpstr>
      <vt:lpstr>Motivation</vt:lpstr>
      <vt:lpstr>Motivation</vt:lpstr>
      <vt:lpstr>Our Criteria for Smart Home IoT Access Control Models</vt:lpstr>
      <vt:lpstr>Our Criteria for Smart Home IoT Access Control Models</vt:lpstr>
      <vt:lpstr>Our Criteria for Smart Home IoT Access Control Models</vt:lpstr>
      <vt:lpstr>Our Threat Model</vt:lpstr>
      <vt:lpstr>Our Threat Model</vt:lpstr>
      <vt:lpstr>The GRBAC Model</vt:lpstr>
      <vt:lpstr>The GRBAC Model</vt:lpstr>
      <vt:lpstr>Our view of GRBAC</vt:lpstr>
      <vt:lpstr>Our formalization of GRBAC</vt:lpstr>
      <vt:lpstr>Use Case 1.A Configuration in GRBAC</vt:lpstr>
      <vt:lpstr>Use Case 1.A</vt:lpstr>
      <vt:lpstr>Use Case 1.A</vt:lpstr>
      <vt:lpstr>Use Case 1.A</vt:lpstr>
      <vt:lpstr>Use Case 1.A</vt:lpstr>
      <vt:lpstr>Use Case 1.A</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Cyber Security: The Galahad Project</dc:title>
  <dc:creator>Bushra Tasnim Zahed</dc:creator>
  <cp:lastModifiedBy>Ravi Sandhu</cp:lastModifiedBy>
  <cp:revision>109</cp:revision>
  <cp:lastPrinted>2020-04-14T22:01:10Z</cp:lastPrinted>
  <dcterms:created xsi:type="dcterms:W3CDTF">2020-03-05T05:04:45Z</dcterms:created>
  <dcterms:modified xsi:type="dcterms:W3CDTF">2021-04-25T16:06:55Z</dcterms:modified>
</cp:coreProperties>
</file>