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1"/>
  </p:sldMasterIdLst>
  <p:notesMasterIdLst>
    <p:notesMasterId r:id="rId44"/>
  </p:notesMasterIdLst>
  <p:handoutMasterIdLst>
    <p:handoutMasterId r:id="rId45"/>
  </p:handoutMasterIdLst>
  <p:sldIdLst>
    <p:sldId id="528" r:id="rId2"/>
    <p:sldId id="580" r:id="rId3"/>
    <p:sldId id="582" r:id="rId4"/>
    <p:sldId id="537" r:id="rId5"/>
    <p:sldId id="532" r:id="rId6"/>
    <p:sldId id="561" r:id="rId7"/>
    <p:sldId id="558" r:id="rId8"/>
    <p:sldId id="562" r:id="rId9"/>
    <p:sldId id="595" r:id="rId10"/>
    <p:sldId id="538" r:id="rId11"/>
    <p:sldId id="585" r:id="rId12"/>
    <p:sldId id="539" r:id="rId13"/>
    <p:sldId id="540" r:id="rId14"/>
    <p:sldId id="584" r:id="rId15"/>
    <p:sldId id="544" r:id="rId16"/>
    <p:sldId id="543" r:id="rId17"/>
    <p:sldId id="545" r:id="rId18"/>
    <p:sldId id="546" r:id="rId19"/>
    <p:sldId id="547" r:id="rId20"/>
    <p:sldId id="548" r:id="rId21"/>
    <p:sldId id="600" r:id="rId22"/>
    <p:sldId id="550" r:id="rId23"/>
    <p:sldId id="551" r:id="rId24"/>
    <p:sldId id="552" r:id="rId25"/>
    <p:sldId id="555" r:id="rId26"/>
    <p:sldId id="553" r:id="rId27"/>
    <p:sldId id="554" r:id="rId28"/>
    <p:sldId id="557" r:id="rId29"/>
    <p:sldId id="586" r:id="rId30"/>
    <p:sldId id="571" r:id="rId31"/>
    <p:sldId id="570" r:id="rId32"/>
    <p:sldId id="516" r:id="rId33"/>
    <p:sldId id="587" r:id="rId34"/>
    <p:sldId id="576" r:id="rId35"/>
    <p:sldId id="578" r:id="rId36"/>
    <p:sldId id="575" r:id="rId37"/>
    <p:sldId id="597" r:id="rId38"/>
    <p:sldId id="589" r:id="rId39"/>
    <p:sldId id="592" r:id="rId40"/>
    <p:sldId id="594" r:id="rId41"/>
    <p:sldId id="574" r:id="rId42"/>
    <p:sldId id="527" r:id="rId43"/>
  </p:sldIdLst>
  <p:sldSz cx="10058400" cy="7497763"/>
  <p:notesSz cx="7023100" cy="9309100"/>
  <p:defaultTextStyle>
    <a:defPPr>
      <a:defRPr lang="en-US"/>
    </a:defPPr>
    <a:lvl1pPr marL="0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4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91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22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86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49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13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62">
          <p15:clr>
            <a:srgbClr val="A4A3A4"/>
          </p15:clr>
        </p15:guide>
        <p15:guide id="4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479"/>
    <a:srgbClr val="CCF2C3"/>
    <a:srgbClr val="8E5E60"/>
    <a:srgbClr val="5C5193"/>
    <a:srgbClr val="534B6A"/>
    <a:srgbClr val="685E85"/>
    <a:srgbClr val="746994"/>
    <a:srgbClr val="F6E1E5"/>
    <a:srgbClr val="C9C0E5"/>
    <a:srgbClr val="484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678" autoAdjust="0"/>
    <p:restoredTop sz="90299" autoAdjust="0"/>
  </p:normalViewPr>
  <p:slideViewPr>
    <p:cSldViewPr snapToGrid="0" snapToObjects="1">
      <p:cViewPr varScale="1">
        <p:scale>
          <a:sx n="135" d="100"/>
          <a:sy n="135" d="100"/>
        </p:scale>
        <p:origin x="1974" y="132"/>
      </p:cViewPr>
      <p:guideLst>
        <p:guide orient="horz" pos="2160"/>
        <p:guide pos="2880"/>
        <p:guide orient="horz" pos="2362"/>
        <p:guide pos="3168"/>
      </p:guideLst>
    </p:cSldViewPr>
  </p:slideViewPr>
  <p:outlineViewPr>
    <p:cViewPr>
      <p:scale>
        <a:sx n="33" d="100"/>
        <a:sy n="33" d="100"/>
      </p:scale>
      <p:origin x="0" y="7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3096" y="-11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EF5C0FE-85EA-5A41-B493-8AB6D991EFC4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7FD129C-5B04-F841-BF70-1E1B286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037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1E67372-A515-A941-97F8-5AA9394712B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698500"/>
            <a:ext cx="4683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A5BCF7D-D9B6-BF49-BDF0-D03ECB54F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6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4" algn="l" defTabSz="4570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4570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1" algn="l" defTabSz="4570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4570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2" algn="l" defTabSz="4570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6" algn="l" defTabSz="4570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9" algn="l" defTabSz="4570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13" algn="l" defTabSz="4570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2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85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89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89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80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86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shows the privacy benefit of separating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14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61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72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8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0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8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01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21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48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7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0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93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5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09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97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11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77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88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26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68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1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087592"/>
            <a:ext cx="7543800" cy="2109260"/>
          </a:xfrm>
        </p:spPr>
        <p:txBody>
          <a:bodyPr anchor="b"/>
          <a:lstStyle>
            <a:lvl1pPr algn="ctr"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196852"/>
            <a:ext cx="7543800" cy="255143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99" indent="0" algn="ctr">
              <a:buNone/>
              <a:defRPr sz="1500"/>
            </a:lvl2pPr>
            <a:lvl3pPr marL="685596" indent="0" algn="ctr">
              <a:buNone/>
              <a:defRPr sz="1400"/>
            </a:lvl3pPr>
            <a:lvl4pPr marL="1028395" indent="0" algn="ctr">
              <a:buNone/>
              <a:defRPr sz="1200"/>
            </a:lvl4pPr>
            <a:lvl5pPr marL="1371191" indent="0" algn="ctr">
              <a:buNone/>
              <a:defRPr sz="1200"/>
            </a:lvl5pPr>
            <a:lvl6pPr marL="1713991" indent="0" algn="ctr">
              <a:buNone/>
              <a:defRPr sz="1200"/>
            </a:lvl6pPr>
            <a:lvl7pPr marL="2056789" indent="0" algn="ctr">
              <a:buNone/>
              <a:defRPr sz="1200"/>
            </a:lvl7pPr>
            <a:lvl8pPr marL="2399587" indent="0" algn="ctr">
              <a:buNone/>
              <a:defRPr sz="1200"/>
            </a:lvl8pPr>
            <a:lvl9pPr marL="274238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0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130" y="1079545"/>
            <a:ext cx="5092065" cy="5328271"/>
          </a:xfrm>
        </p:spPr>
        <p:txBody>
          <a:bodyPr/>
          <a:lstStyle>
            <a:lvl1pPr marL="0" indent="0">
              <a:buNone/>
              <a:defRPr sz="2400"/>
            </a:lvl1pPr>
            <a:lvl2pPr marL="342799" indent="0">
              <a:buNone/>
              <a:defRPr sz="2100"/>
            </a:lvl2pPr>
            <a:lvl3pPr marL="685596" indent="0">
              <a:buNone/>
              <a:defRPr sz="1800"/>
            </a:lvl3pPr>
            <a:lvl4pPr marL="1028395" indent="0">
              <a:buNone/>
              <a:defRPr sz="1500"/>
            </a:lvl4pPr>
            <a:lvl5pPr marL="1371191" indent="0">
              <a:buNone/>
              <a:defRPr sz="1500"/>
            </a:lvl5pPr>
            <a:lvl6pPr marL="1713991" indent="0">
              <a:buNone/>
              <a:defRPr sz="1500"/>
            </a:lvl6pPr>
            <a:lvl7pPr marL="2056789" indent="0">
              <a:buNone/>
              <a:defRPr sz="1500"/>
            </a:lvl7pPr>
            <a:lvl8pPr marL="2399587" indent="0">
              <a:buNone/>
              <a:defRPr sz="1500"/>
            </a:lvl8pPr>
            <a:lvl9pPr marL="2742386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1054631"/>
            <a:ext cx="3244096" cy="5361858"/>
          </a:xfrm>
        </p:spPr>
        <p:txBody>
          <a:bodyPr/>
          <a:lstStyle>
            <a:lvl1pPr marL="0" indent="0">
              <a:buNone/>
              <a:defRPr sz="1200"/>
            </a:lvl1pPr>
            <a:lvl2pPr marL="342799" indent="0">
              <a:buNone/>
              <a:defRPr sz="1100"/>
            </a:lvl2pPr>
            <a:lvl3pPr marL="685596" indent="0">
              <a:buNone/>
              <a:defRPr sz="900"/>
            </a:lvl3pPr>
            <a:lvl4pPr marL="1028395" indent="0">
              <a:buNone/>
              <a:defRPr sz="700"/>
            </a:lvl4pPr>
            <a:lvl5pPr marL="1371191" indent="0">
              <a:buNone/>
              <a:defRPr sz="700"/>
            </a:lvl5pPr>
            <a:lvl6pPr marL="1713991" indent="0">
              <a:buNone/>
              <a:defRPr sz="700"/>
            </a:lvl6pPr>
            <a:lvl7pPr marL="2056789" indent="0">
              <a:buNone/>
              <a:defRPr sz="700"/>
            </a:lvl7pPr>
            <a:lvl8pPr marL="2399587" indent="0">
              <a:buNone/>
              <a:defRPr sz="700"/>
            </a:lvl8pPr>
            <a:lvl9pPr marL="27423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000601" y="340433"/>
            <a:ext cx="5426104" cy="50534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0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1054631"/>
            <a:ext cx="8675370" cy="5698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000601" y="340433"/>
            <a:ext cx="5426104" cy="50534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83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7" y="1131533"/>
            <a:ext cx="2168843" cy="56216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1131530"/>
            <a:ext cx="6380798" cy="56216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5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1153502"/>
            <a:ext cx="8675370" cy="55996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000601" y="340433"/>
            <a:ext cx="5426104" cy="50534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4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54632"/>
            <a:ext cx="8675370" cy="569856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000601" y="340433"/>
            <a:ext cx="5426104" cy="50534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0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054635"/>
            <a:ext cx="4274820" cy="569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054635"/>
            <a:ext cx="4274820" cy="569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000601" y="340433"/>
            <a:ext cx="5426104" cy="50534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8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0308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072519"/>
            <a:ext cx="4255174" cy="9007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9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5" indent="0">
              <a:buNone/>
              <a:defRPr sz="1200" b="1"/>
            </a:lvl4pPr>
            <a:lvl5pPr marL="1371191" indent="0">
              <a:buNone/>
              <a:defRPr sz="1200" b="1"/>
            </a:lvl5pPr>
            <a:lvl6pPr marL="1713991" indent="0">
              <a:buNone/>
              <a:defRPr sz="1200" b="1"/>
            </a:lvl6pPr>
            <a:lvl7pPr marL="2056789" indent="0">
              <a:buNone/>
              <a:defRPr sz="1200" b="1"/>
            </a:lvl7pPr>
            <a:lvl8pPr marL="2399587" indent="0">
              <a:buNone/>
              <a:defRPr sz="1200" b="1"/>
            </a:lvl8pPr>
            <a:lvl9pPr marL="274238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1973297"/>
            <a:ext cx="4255174" cy="4793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9" y="1072519"/>
            <a:ext cx="4276130" cy="9007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9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5" indent="0">
              <a:buNone/>
              <a:defRPr sz="1200" b="1"/>
            </a:lvl4pPr>
            <a:lvl5pPr marL="1371191" indent="0">
              <a:buNone/>
              <a:defRPr sz="1200" b="1"/>
            </a:lvl5pPr>
            <a:lvl6pPr marL="1713991" indent="0">
              <a:buNone/>
              <a:defRPr sz="1200" b="1"/>
            </a:lvl6pPr>
            <a:lvl7pPr marL="2056789" indent="0">
              <a:buNone/>
              <a:defRPr sz="1200" b="1"/>
            </a:lvl7pPr>
            <a:lvl8pPr marL="2399587" indent="0">
              <a:buNone/>
              <a:defRPr sz="1200" b="1"/>
            </a:lvl8pPr>
            <a:lvl9pPr marL="274238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9" y="1973297"/>
            <a:ext cx="4276130" cy="4793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00601" y="340433"/>
            <a:ext cx="5426104" cy="50534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9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00601" y="340433"/>
            <a:ext cx="5426104" cy="50534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2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000601" y="340433"/>
            <a:ext cx="5426104" cy="50534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2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079545"/>
            <a:ext cx="5092065" cy="532827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1079540"/>
            <a:ext cx="3244096" cy="5336949"/>
          </a:xfrm>
        </p:spPr>
        <p:txBody>
          <a:bodyPr/>
          <a:lstStyle>
            <a:lvl1pPr marL="0" indent="0">
              <a:buNone/>
              <a:defRPr sz="1200"/>
            </a:lvl1pPr>
            <a:lvl2pPr marL="342799" indent="0">
              <a:buNone/>
              <a:defRPr sz="1100"/>
            </a:lvl2pPr>
            <a:lvl3pPr marL="685596" indent="0">
              <a:buNone/>
              <a:defRPr sz="900"/>
            </a:lvl3pPr>
            <a:lvl4pPr marL="1028395" indent="0">
              <a:buNone/>
              <a:defRPr sz="700"/>
            </a:lvl4pPr>
            <a:lvl5pPr marL="1371191" indent="0">
              <a:buNone/>
              <a:defRPr sz="700"/>
            </a:lvl5pPr>
            <a:lvl6pPr marL="1713991" indent="0">
              <a:buNone/>
              <a:defRPr sz="700"/>
            </a:lvl6pPr>
            <a:lvl7pPr marL="2056789" indent="0">
              <a:buNone/>
              <a:defRPr sz="700"/>
            </a:lvl7pPr>
            <a:lvl8pPr marL="2399587" indent="0">
              <a:buNone/>
              <a:defRPr sz="700"/>
            </a:lvl8pPr>
            <a:lvl9pPr marL="27423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000601" y="340433"/>
            <a:ext cx="5426104" cy="50534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7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1407358"/>
            <a:ext cx="8675370" cy="2280151"/>
          </a:xfrm>
          <a:prstGeom prst="rect">
            <a:avLst/>
          </a:prstGeom>
        </p:spPr>
        <p:txBody>
          <a:bodyPr vert="horz" lIns="91413" tIns="45707" rIns="91413" bIns="45707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3691206"/>
            <a:ext cx="8675370" cy="3061987"/>
          </a:xfrm>
          <a:prstGeom prst="rect">
            <a:avLst/>
          </a:prstGeom>
        </p:spPr>
        <p:txBody>
          <a:bodyPr vert="horz" lIns="91413" tIns="45707" rIns="91413" bIns="457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52" y="6816742"/>
            <a:ext cx="1396502" cy="499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96" y="243482"/>
            <a:ext cx="2075911" cy="8229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8" y="196090"/>
            <a:ext cx="1618403" cy="870335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2035072" y="1072234"/>
            <a:ext cx="553212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26930" y="6784967"/>
            <a:ext cx="9254504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91704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/>
  <p:txStyles>
    <p:titleStyle>
      <a:lvl1pPr algn="ctr" defTabSz="685596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9" indent="-171399" algn="l" defTabSz="68559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97" indent="-171399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95" indent="-171399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2" indent="-171399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92" indent="-171399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9" indent="-171399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7" indent="-171399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85" indent="-171399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84" indent="-171399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9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5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1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1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9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7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86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206" y="1286328"/>
            <a:ext cx="8072593" cy="1011416"/>
          </a:xfrm>
          <a:solidFill>
            <a:srgbClr val="FEDDFF"/>
          </a:solidFill>
          <a:effectLst>
            <a:glow rad="38100">
              <a:srgbClr val="660040">
                <a:alpha val="50000"/>
              </a:srgbClr>
            </a:glow>
          </a:effectLst>
        </p:spPr>
        <p:txBody>
          <a:bodyPr/>
          <a:lstStyle/>
          <a:p>
            <a:r>
              <a:rPr lang="en-US" b="1" dirty="0" smtClean="0">
                <a:solidFill>
                  <a:srgbClr val="660040"/>
                </a:solidFill>
                <a:latin typeface="Arial"/>
                <a:cs typeface="Arial"/>
              </a:rPr>
              <a:t>Access Control Models for Cloud-Enabled Internet of Things</a:t>
            </a:r>
            <a:endParaRPr lang="en-US" b="1" dirty="0">
              <a:solidFill>
                <a:srgbClr val="660040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6248" y="2319625"/>
            <a:ext cx="4880460" cy="42476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Ph.D. Dissertation Defense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By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98005F"/>
                </a:solidFill>
                <a:effectLst>
                  <a:innerShdw blurRad="114300">
                    <a:prstClr val="black"/>
                  </a:innerShdw>
                </a:effectLst>
                <a:latin typeface="Arial"/>
                <a:cs typeface="Arial"/>
              </a:rPr>
              <a:t>Asma </a:t>
            </a:r>
            <a:r>
              <a:rPr lang="en-US" sz="2400" b="1" dirty="0" smtClean="0">
                <a:solidFill>
                  <a:srgbClr val="98005F"/>
                </a:solidFill>
                <a:effectLst>
                  <a:innerShdw blurRad="114300">
                    <a:prstClr val="black"/>
                  </a:innerShdw>
                </a:effectLst>
                <a:latin typeface="Arial"/>
                <a:cs typeface="Arial"/>
              </a:rPr>
              <a:t>Alshehri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Department of Computer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Science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University of Texas San Antonio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2000" dirty="0" smtClean="0">
              <a:latin typeface="Arial"/>
              <a:cs typeface="Arial"/>
            </a:endParaRPr>
          </a:p>
          <a:p>
            <a:pPr lvl="2" algn="l">
              <a:spcBef>
                <a:spcPts val="15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Advisor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	Dr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. Ravi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Sandhu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ar-sa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2" algn="l">
              <a:spcBef>
                <a:spcPts val="15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Committee:	Dr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. Gregory B.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White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		Dr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. Matthew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Gibson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		Dr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Palden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Lama</a:t>
            </a:r>
          </a:p>
          <a:p>
            <a:pPr lvl="2" algn="l">
              <a:spcBef>
                <a:spcPts val="15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		Dr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. Ram Krishnan 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894" y="1613512"/>
            <a:ext cx="8675370" cy="5733279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935763"/>
                </a:solidFill>
                <a:latin typeface="Arial"/>
                <a:cs typeface="Arial"/>
              </a:rPr>
              <a:t>The Object layer: </a:t>
            </a:r>
            <a:endParaRPr lang="en-US" sz="2200" b="1" dirty="0">
              <a:solidFill>
                <a:srgbClr val="935763"/>
              </a:solidFill>
              <a:latin typeface="Arial"/>
              <a:cs typeface="Arial"/>
            </a:endParaRPr>
          </a:p>
          <a:p>
            <a:pPr lvl="1"/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Physical objects</a:t>
            </a:r>
          </a:p>
          <a:p>
            <a:pPr lvl="1"/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Collect data</a:t>
            </a:r>
          </a:p>
          <a:p>
            <a:pPr lvl="1"/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Communication </a:t>
            </a:r>
            <a:endParaRPr lang="en-US" sz="2200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pPr lvl="1"/>
            <a:endParaRPr lang="en-US" sz="2200" dirty="0">
              <a:solidFill>
                <a:srgbClr val="5C5193"/>
              </a:solidFill>
              <a:latin typeface="Arial"/>
              <a:cs typeface="Arial"/>
            </a:endParaRPr>
          </a:p>
          <a:p>
            <a:r>
              <a:rPr lang="en-US" sz="2200" b="1" dirty="0" smtClean="0">
                <a:solidFill>
                  <a:srgbClr val="935763"/>
                </a:solidFill>
                <a:latin typeface="Arial"/>
                <a:cs typeface="Arial"/>
              </a:rPr>
              <a:t>The </a:t>
            </a:r>
            <a:r>
              <a:rPr lang="en-US" sz="2200" b="1" dirty="0">
                <a:solidFill>
                  <a:srgbClr val="935763"/>
                </a:solidFill>
                <a:latin typeface="Arial"/>
                <a:cs typeface="Arial"/>
              </a:rPr>
              <a:t>Virtual Object </a:t>
            </a:r>
            <a:r>
              <a:rPr lang="en-US" sz="2200" b="1" dirty="0" smtClean="0">
                <a:solidFill>
                  <a:srgbClr val="935763"/>
                </a:solidFill>
                <a:latin typeface="Arial"/>
                <a:cs typeface="Arial"/>
              </a:rPr>
              <a:t>Layer: </a:t>
            </a:r>
            <a:endParaRPr lang="en-US" sz="2200" b="1" dirty="0">
              <a:solidFill>
                <a:srgbClr val="935763"/>
              </a:solidFill>
              <a:latin typeface="Arial"/>
              <a:cs typeface="Arial"/>
            </a:endParaRPr>
          </a:p>
          <a:p>
            <a:pPr lvl="1"/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Presents status of objects </a:t>
            </a:r>
          </a:p>
          <a:p>
            <a:pPr lvl="1"/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Communication</a:t>
            </a:r>
          </a:p>
          <a:p>
            <a:pPr lvl="1"/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O-VO Association </a:t>
            </a:r>
          </a:p>
          <a:p>
            <a:pPr lvl="1"/>
            <a:endParaRPr lang="en-US" sz="2200" dirty="0" smtClean="0">
              <a:solidFill>
                <a:srgbClr val="5C5193"/>
              </a:solidFill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76284" y="580431"/>
            <a:ext cx="6087639" cy="505344"/>
          </a:xfrm>
        </p:spPr>
        <p:txBody>
          <a:bodyPr/>
          <a:lstStyle/>
          <a:p>
            <a:pPr eaLnBrk="0">
              <a:defRPr/>
            </a:pPr>
            <a:r>
              <a:rPr lang="en-US" sz="2900" kern="0" dirty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  <a:t>Access Control Oriented (ACO)</a:t>
            </a:r>
            <a:br>
              <a:rPr lang="en-US" sz="2900" kern="0" dirty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900" kern="0" dirty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  <a:t> Architecture for IoT</a:t>
            </a:r>
            <a:endParaRPr lang="en-US" sz="2900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6" name="Picture 5" descr="IoT_basic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88" y="1536395"/>
            <a:ext cx="3927146" cy="47973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894" y="1613512"/>
            <a:ext cx="8675370" cy="5733279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935763"/>
                </a:solidFill>
                <a:latin typeface="Arial"/>
                <a:cs typeface="Arial"/>
              </a:rPr>
              <a:t>The Cloud Layer:</a:t>
            </a:r>
          </a:p>
          <a:p>
            <a:pPr lvl="1"/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Big data</a:t>
            </a:r>
          </a:p>
          <a:p>
            <a:pPr lvl="1"/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Functionality </a:t>
            </a:r>
          </a:p>
          <a:p>
            <a:pPr lvl="1"/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Communication</a:t>
            </a:r>
          </a:p>
          <a:p>
            <a:pPr lvl="1"/>
            <a:endParaRPr lang="en-US" sz="2200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r>
              <a:rPr lang="en-US" sz="2200" b="1" dirty="0" smtClean="0">
                <a:solidFill>
                  <a:srgbClr val="935763"/>
                </a:solidFill>
                <a:latin typeface="Arial"/>
                <a:cs typeface="Arial"/>
              </a:rPr>
              <a:t>The Application Layer:</a:t>
            </a:r>
          </a:p>
          <a:p>
            <a:pPr lvl="1"/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Interface </a:t>
            </a:r>
          </a:p>
          <a:p>
            <a:pPr lvl="1"/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Users and Admin</a:t>
            </a:r>
          </a:p>
          <a:p>
            <a:pPr lvl="1"/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Generate AC policies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76284" y="580431"/>
            <a:ext cx="6087639" cy="505344"/>
          </a:xfrm>
        </p:spPr>
        <p:txBody>
          <a:bodyPr/>
          <a:lstStyle/>
          <a:p>
            <a:pPr eaLnBrk="0">
              <a:defRPr/>
            </a:pPr>
            <a:r>
              <a:rPr lang="en-US" sz="2900" kern="0" dirty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  <a:t>Access Control Oriented (ACO)</a:t>
            </a:r>
            <a:br>
              <a:rPr lang="en-US" sz="2900" kern="0" dirty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900" kern="0" dirty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  <a:t> Architecture for IoT</a:t>
            </a:r>
            <a:endParaRPr lang="en-US" sz="2900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6" name="Picture 5" descr="IoT_basic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82" y="1535127"/>
            <a:ext cx="3927146" cy="47973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3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 bwMode="auto">
          <a:xfrm flipH="1">
            <a:off x="5637060" y="4498658"/>
            <a:ext cx="4642" cy="141501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6600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00601" y="593105"/>
            <a:ext cx="5426104" cy="505344"/>
          </a:xfrm>
        </p:spPr>
        <p:txBody>
          <a:bodyPr/>
          <a:lstStyle/>
          <a:p>
            <a:r>
              <a:rPr lang="en-US" sz="3000" kern="0" dirty="0" smtClean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  <a:t>ACO </a:t>
            </a:r>
            <a:r>
              <a:rPr lang="en-US" sz="2900" kern="0" dirty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  <a:t>Architecture for IoT</a:t>
            </a:r>
            <a:endParaRPr lang="en-US" sz="3000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4836820" y="1056610"/>
            <a:ext cx="7858" cy="886888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6600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2241908" y="1941765"/>
            <a:ext cx="5372516" cy="1734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6600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2245820" y="1941765"/>
            <a:ext cx="3752" cy="93391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166635" y="2896739"/>
            <a:ext cx="2144633" cy="430861"/>
          </a:xfrm>
          <a:prstGeom prst="rect">
            <a:avLst/>
          </a:prstGeom>
          <a:solidFill>
            <a:srgbClr val="FEDDFF"/>
          </a:solidFill>
          <a:effectLst>
            <a:glow rad="12700">
              <a:srgbClr val="660040">
                <a:alpha val="87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13" tIns="45707" rIns="91413" bIns="45707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Communication</a:t>
            </a:r>
            <a:endParaRPr lang="en-US" sz="2200" dirty="0">
              <a:solidFill>
                <a:srgbClr val="5C519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1792" y="2896739"/>
            <a:ext cx="722970" cy="430861"/>
          </a:xfrm>
          <a:prstGeom prst="rect">
            <a:avLst/>
          </a:prstGeom>
          <a:solidFill>
            <a:srgbClr val="FEDDFF"/>
          </a:solidFill>
          <a:effectLst>
            <a:glow rad="12700">
              <a:srgbClr val="660040">
                <a:alpha val="87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13" tIns="45707" rIns="91413" bIns="45707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5C5193"/>
                </a:solidFill>
              </a:rPr>
              <a:t>Data</a:t>
            </a:r>
            <a:endParaRPr lang="en-US" sz="2200" dirty="0">
              <a:solidFill>
                <a:srgbClr val="5C5193"/>
              </a:solidFill>
            </a:endParaRPr>
          </a:p>
        </p:txBody>
      </p:sp>
      <p:cxnSp>
        <p:nvCxnSpPr>
          <p:cNvPr id="12" name="Straight Connector 11"/>
          <p:cNvCxnSpPr>
            <a:stCxn id="10" idx="2"/>
          </p:cNvCxnSpPr>
          <p:nvPr/>
        </p:nvCxnSpPr>
        <p:spPr bwMode="auto">
          <a:xfrm>
            <a:off x="2238952" y="3327600"/>
            <a:ext cx="10620" cy="1162652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6600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255734" y="4498658"/>
            <a:ext cx="1966436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6600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77557" y="5182982"/>
            <a:ext cx="1594935" cy="428483"/>
          </a:xfrm>
          <a:prstGeom prst="rect">
            <a:avLst/>
          </a:prstGeom>
          <a:solidFill>
            <a:srgbClr val="FEDDFF"/>
          </a:solidFill>
          <a:effectLst>
            <a:glow rad="12700">
              <a:srgbClr val="660040">
                <a:alpha val="87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13" tIns="45707" rIns="91413" bIns="45707" rtlCol="0">
            <a:spAutoFit/>
          </a:bodyPr>
          <a:lstStyle/>
          <a:p>
            <a:pPr algn="ctr"/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Intra-Layer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42371" y="5182982"/>
            <a:ext cx="1721027" cy="430861"/>
          </a:xfrm>
          <a:prstGeom prst="rect">
            <a:avLst/>
          </a:prstGeom>
          <a:solidFill>
            <a:srgbClr val="FEDDFF"/>
          </a:solidFill>
          <a:effectLst>
            <a:glow rad="12700">
              <a:srgbClr val="660040">
                <a:alpha val="87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13" tIns="45707" rIns="91413" bIns="45707" rtlCol="0">
            <a:spAutoFit/>
          </a:bodyPr>
          <a:lstStyle/>
          <a:p>
            <a:pPr algn="ctr"/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Cross-Layer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637060" y="4498658"/>
            <a:ext cx="3071342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6600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901479" y="5159937"/>
            <a:ext cx="1376494" cy="430861"/>
          </a:xfrm>
          <a:prstGeom prst="rect">
            <a:avLst/>
          </a:prstGeom>
          <a:solidFill>
            <a:srgbClr val="FEDDFF"/>
          </a:solidFill>
          <a:effectLst>
            <a:glow rad="12700">
              <a:srgbClr val="660040">
                <a:alpha val="87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13" tIns="45707" rIns="91413" bIns="45707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Sub-Data</a:t>
            </a:r>
            <a:endParaRPr lang="en-US" sz="2200" dirty="0">
              <a:solidFill>
                <a:srgbClr val="5C5193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26183" y="5409637"/>
            <a:ext cx="1882073" cy="769415"/>
          </a:xfrm>
          <a:prstGeom prst="rect">
            <a:avLst/>
          </a:prstGeom>
          <a:solidFill>
            <a:srgbClr val="FEDDFF"/>
          </a:solidFill>
          <a:effectLst>
            <a:glow rad="12700">
              <a:srgbClr val="660040">
                <a:alpha val="87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13" tIns="45707" rIns="91413" bIns="45707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Accumulated</a:t>
            </a:r>
          </a:p>
          <a:p>
            <a:pPr algn="ctr"/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Data</a:t>
            </a:r>
            <a:endParaRPr lang="en-US" sz="2200" dirty="0">
              <a:solidFill>
                <a:srgbClr val="5C5193"/>
              </a:solidFill>
              <a:latin typeface="Arial"/>
              <a:cs typeface="Arial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7614422" y="1941767"/>
            <a:ext cx="7858" cy="954972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6600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7614422" y="3327600"/>
            <a:ext cx="23538" cy="1162649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6600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1263591" y="4490248"/>
            <a:ext cx="0" cy="66968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6600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222168" y="4498658"/>
            <a:ext cx="0" cy="66968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6600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341812" y="4490248"/>
            <a:ext cx="0" cy="66968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6600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8702588" y="4498658"/>
            <a:ext cx="5814" cy="910979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6600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278098" y="5913669"/>
            <a:ext cx="2066524" cy="430861"/>
          </a:xfrm>
          <a:prstGeom prst="rect">
            <a:avLst/>
          </a:prstGeom>
          <a:solidFill>
            <a:srgbClr val="FEDDFF"/>
          </a:solidFill>
          <a:effectLst>
            <a:glow rad="12700">
              <a:srgbClr val="660040">
                <a:alpha val="87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13" tIns="45707" rIns="91413" bIns="45707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Individual-Data</a:t>
            </a:r>
            <a:endParaRPr lang="en-US" sz="2200" dirty="0">
              <a:solidFill>
                <a:srgbClr val="5C5193"/>
              </a:solidFill>
              <a:latin typeface="Arial"/>
              <a:cs typeface="Arial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207441" y="5538610"/>
            <a:ext cx="648454" cy="0"/>
          </a:xfrm>
          <a:prstGeom prst="straightConnector1">
            <a:avLst/>
          </a:prstGeom>
          <a:ln w="19050" cmpd="sng">
            <a:solidFill>
              <a:srgbClr val="73444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292066" y="6072685"/>
            <a:ext cx="563829" cy="0"/>
          </a:xfrm>
          <a:prstGeom prst="straightConnector1">
            <a:avLst/>
          </a:prstGeom>
          <a:ln w="19050" cmpd="sng">
            <a:solidFill>
              <a:srgbClr val="73444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2000601" y="593105"/>
            <a:ext cx="5426104" cy="505344"/>
          </a:xfrm>
        </p:spPr>
        <p:txBody>
          <a:bodyPr/>
          <a:lstStyle/>
          <a:p>
            <a:r>
              <a:rPr lang="en-US" sz="3000" kern="0" dirty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  <a:t>Access Control Issues </a:t>
            </a:r>
            <a:br>
              <a:rPr lang="en-US" sz="3000" kern="0" dirty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3000" kern="0" dirty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  <a:t>in ACO </a:t>
            </a:r>
            <a:r>
              <a:rPr lang="en-US" sz="2900" kern="0" dirty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  <a:t>Architecture for IoT</a:t>
            </a:r>
            <a:endParaRPr lang="en-US" sz="3000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7" name="Picture 6" descr="Access_Agend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1" y="1153504"/>
            <a:ext cx="8331045" cy="529126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 rot="970314">
            <a:off x="3172661" y="3490290"/>
            <a:ext cx="924309" cy="2784907"/>
          </a:xfrm>
          <a:prstGeom prst="roundRect">
            <a:avLst/>
          </a:prstGeom>
          <a:noFill/>
          <a:ln w="28575" cmpd="sng">
            <a:solidFill>
              <a:srgbClr val="98005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Xpass-0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" b="1588"/>
          <a:stretch>
            <a:fillRect/>
          </a:stretch>
        </p:blipFill>
        <p:spPr>
          <a:xfrm>
            <a:off x="458400" y="1153502"/>
            <a:ext cx="9303246" cy="544289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5000"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436" y="109739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304472" y="4090105"/>
            <a:ext cx="5426104" cy="1978784"/>
          </a:xfrm>
          <a:prstGeom prst="rect">
            <a:avLst/>
          </a:prstGeom>
        </p:spPr>
        <p:txBody>
          <a:bodyPr vert="horz" lIns="91413" tIns="45707" rIns="91413" bIns="45707" rtlCol="0" anchor="b">
            <a:noAutofit/>
          </a:bodyPr>
          <a:lstStyle>
            <a:lvl1pPr algn="ctr" defTabSz="6855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dirty="0">
                <a:solidFill>
                  <a:srgbClr val="F6E1E5"/>
                </a:solidFill>
                <a:effectLst>
                  <a:glow rad="165100">
                    <a:srgbClr val="746994">
                      <a:alpha val="98000"/>
                    </a:srgbClr>
                  </a:glow>
                </a:effectLst>
                <a:latin typeface="Arial"/>
                <a:cs typeface="Arial"/>
              </a:rPr>
              <a:t>Access </a:t>
            </a:r>
            <a:r>
              <a:rPr lang="pt-BR" dirty="0" err="1">
                <a:solidFill>
                  <a:srgbClr val="F6E1E5"/>
                </a:solidFill>
                <a:effectLst>
                  <a:glow rad="165100">
                    <a:srgbClr val="746994">
                      <a:alpha val="98000"/>
                    </a:srgbClr>
                  </a:glow>
                </a:effectLst>
                <a:latin typeface="Arial"/>
                <a:cs typeface="Arial"/>
              </a:rPr>
              <a:t>Control</a:t>
            </a:r>
            <a:r>
              <a:rPr lang="pt-BR" dirty="0">
                <a:solidFill>
                  <a:srgbClr val="F6E1E5"/>
                </a:solidFill>
                <a:effectLst>
                  <a:glow rad="165100">
                    <a:srgbClr val="746994">
                      <a:alpha val="98000"/>
                    </a:srgbClr>
                  </a:glow>
                </a:effectLst>
                <a:latin typeface="Arial"/>
                <a:cs typeface="Arial"/>
              </a:rPr>
              <a:t> </a:t>
            </a:r>
            <a:r>
              <a:rPr lang="pt-BR" dirty="0" err="1">
                <a:solidFill>
                  <a:srgbClr val="F6E1E5"/>
                </a:solidFill>
                <a:effectLst>
                  <a:glow rad="165100">
                    <a:srgbClr val="746994">
                      <a:alpha val="98000"/>
                    </a:srgbClr>
                  </a:glow>
                </a:effectLst>
                <a:latin typeface="Arial"/>
                <a:cs typeface="Arial"/>
              </a:rPr>
              <a:t>Models</a:t>
            </a:r>
            <a:r>
              <a:rPr lang="pt-BR" dirty="0">
                <a:solidFill>
                  <a:srgbClr val="F6E1E5"/>
                </a:solidFill>
                <a:effectLst>
                  <a:glow rad="165100">
                    <a:srgbClr val="746994">
                      <a:alpha val="98000"/>
                    </a:srgbClr>
                  </a:glow>
                </a:effectLst>
                <a:latin typeface="Arial"/>
                <a:cs typeface="Arial"/>
              </a:rPr>
              <a:t> for VO Communications in </a:t>
            </a:r>
            <a:r>
              <a:rPr lang="en-US" kern="0" dirty="0">
                <a:solidFill>
                  <a:srgbClr val="F6E1E5"/>
                </a:solidFill>
                <a:effectLst>
                  <a:glow rad="165100">
                    <a:srgbClr val="746994">
                      <a:alpha val="98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ACO </a:t>
            </a:r>
            <a:r>
              <a:rPr lang="en-US" kern="0" dirty="0" smtClean="0">
                <a:solidFill>
                  <a:srgbClr val="F6E1E5"/>
                </a:solidFill>
                <a:effectLst>
                  <a:glow rad="165100">
                    <a:srgbClr val="746994">
                      <a:alpha val="98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Architecture</a:t>
            </a:r>
            <a:endParaRPr lang="en-US" dirty="0">
              <a:solidFill>
                <a:srgbClr val="F6E1E5"/>
              </a:solidFill>
              <a:effectLst>
                <a:glow rad="165100">
                  <a:srgbClr val="746994">
                    <a:alpha val="98000"/>
                  </a:srgbClr>
                </a:glo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06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47641" y="398670"/>
            <a:ext cx="5426104" cy="505344"/>
          </a:xfrm>
        </p:spPr>
        <p:txBody>
          <a:bodyPr/>
          <a:lstStyle/>
          <a:p>
            <a:r>
              <a:rPr lang="pt-BR" sz="3000" dirty="0" smtClean="0">
                <a:solidFill>
                  <a:srgbClr val="660040"/>
                </a:solidFill>
                <a:latin typeface="Arial"/>
                <a:cs typeface="Arial"/>
              </a:rPr>
              <a:t>Use Case </a:t>
            </a:r>
            <a:r>
              <a:rPr lang="pt-BR" sz="3000" dirty="0" err="1" smtClean="0">
                <a:solidFill>
                  <a:srgbClr val="660040"/>
                </a:solidFill>
                <a:latin typeface="Arial"/>
                <a:cs typeface="Arial"/>
              </a:rPr>
              <a:t>within</a:t>
            </a:r>
            <a:r>
              <a:rPr lang="pt-BR" sz="3000" dirty="0" smtClean="0">
                <a:solidFill>
                  <a:srgbClr val="660040"/>
                </a:solidFill>
                <a:latin typeface="Arial"/>
                <a:cs typeface="Arial"/>
              </a:rPr>
              <a:t> </a:t>
            </a:r>
            <a:r>
              <a:rPr lang="pt-BR" sz="3000" dirty="0">
                <a:solidFill>
                  <a:srgbClr val="660040"/>
                </a:solidFill>
                <a:latin typeface="Arial"/>
                <a:cs typeface="Arial"/>
              </a:rPr>
              <a:t>ACO  </a:t>
            </a:r>
            <a:endParaRPr lang="en-US" sz="3000" dirty="0">
              <a:solidFill>
                <a:srgbClr val="660040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15</a:t>
            </a:fld>
            <a:endParaRPr lang="en-US" dirty="0"/>
          </a:p>
        </p:txBody>
      </p:sp>
      <p:pic>
        <p:nvPicPr>
          <p:cNvPr id="11" name="Picture 10" descr="simplifiedUseCase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25" y="1868158"/>
            <a:ext cx="8010759" cy="403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1515" y="1376536"/>
            <a:ext cx="8675370" cy="5599692"/>
          </a:xfrm>
        </p:spPr>
        <p:txBody>
          <a:bodyPr>
            <a:normAutofit/>
          </a:bodyPr>
          <a:lstStyle/>
          <a:p>
            <a:pPr marL="91413" indent="0">
              <a:buNone/>
            </a:pPr>
            <a:r>
              <a:rPr lang="en-US" sz="2300" dirty="0">
                <a:solidFill>
                  <a:srgbClr val="935763"/>
                </a:solidFill>
                <a:latin typeface="Arial"/>
                <a:cs typeface="Arial"/>
              </a:rPr>
              <a:t>Develop access control models for VO communication in two layers: </a:t>
            </a:r>
          </a:p>
          <a:p>
            <a:pPr marL="523084" lvl="2" indent="0">
              <a:buNone/>
            </a:pPr>
            <a:r>
              <a:rPr lang="en-US" sz="2300" dirty="0">
                <a:solidFill>
                  <a:srgbClr val="5C5193"/>
                </a:solidFill>
                <a:latin typeface="Arial"/>
                <a:cs typeface="Arial"/>
              </a:rPr>
              <a:t>A 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- Operational models </a:t>
            </a:r>
          </a:p>
          <a:p>
            <a:pPr marL="523084" lvl="2" indent="0">
              <a:buNone/>
            </a:pP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B - Administrative models</a:t>
            </a:r>
          </a:p>
          <a:p>
            <a:pPr marL="0" indent="0">
              <a:buNone/>
            </a:pPr>
            <a:endParaRPr lang="en-US" sz="23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3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84922" y="497203"/>
            <a:ext cx="5426104" cy="505344"/>
          </a:xfrm>
        </p:spPr>
        <p:txBody>
          <a:bodyPr/>
          <a:lstStyle/>
          <a:p>
            <a:r>
              <a:rPr lang="pt-BR" dirty="0">
                <a:solidFill>
                  <a:srgbClr val="660040"/>
                </a:solidFill>
                <a:latin typeface="Arial"/>
                <a:cs typeface="Arial"/>
              </a:rPr>
              <a:t>Access </a:t>
            </a:r>
            <a:r>
              <a:rPr lang="pt-BR" dirty="0" err="1" smtClean="0">
                <a:solidFill>
                  <a:srgbClr val="660040"/>
                </a:solidFill>
                <a:latin typeface="Arial"/>
                <a:cs typeface="Arial"/>
              </a:rPr>
              <a:t>Control</a:t>
            </a:r>
            <a:r>
              <a:rPr lang="pt-BR" dirty="0" smtClean="0">
                <a:solidFill>
                  <a:srgbClr val="660040"/>
                </a:solidFill>
                <a:latin typeface="Arial"/>
                <a:cs typeface="Arial"/>
              </a:rPr>
              <a:t> </a:t>
            </a:r>
            <a:r>
              <a:rPr lang="pt-BR" dirty="0" err="1" smtClean="0">
                <a:solidFill>
                  <a:srgbClr val="660040"/>
                </a:solidFill>
                <a:latin typeface="Arial"/>
                <a:cs typeface="Arial"/>
              </a:rPr>
              <a:t>Models</a:t>
            </a:r>
            <a:r>
              <a:rPr lang="pt-BR" dirty="0" smtClean="0">
                <a:solidFill>
                  <a:srgbClr val="660040"/>
                </a:solidFill>
                <a:latin typeface="Arial"/>
                <a:cs typeface="Arial"/>
              </a:rPr>
              <a:t/>
            </a:r>
            <a:br>
              <a:rPr lang="pt-BR" dirty="0" smtClean="0">
                <a:solidFill>
                  <a:srgbClr val="660040"/>
                </a:solidFill>
                <a:latin typeface="Arial"/>
                <a:cs typeface="Arial"/>
              </a:rPr>
            </a:br>
            <a:r>
              <a:rPr lang="pt-BR" dirty="0" smtClean="0">
                <a:solidFill>
                  <a:srgbClr val="660040"/>
                </a:solidFill>
                <a:latin typeface="Arial"/>
                <a:cs typeface="Arial"/>
              </a:rPr>
              <a:t> </a:t>
            </a:r>
            <a:r>
              <a:rPr lang="pt-BR" dirty="0">
                <a:solidFill>
                  <a:srgbClr val="660040"/>
                </a:solidFill>
                <a:latin typeface="Arial"/>
                <a:cs typeface="Arial"/>
              </a:rPr>
              <a:t>for VO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i="1" dirty="0">
              <a:latin typeface="Arial"/>
              <a:cs typeface="Arial"/>
            </a:endParaRPr>
          </a:p>
          <a:p>
            <a:pPr marL="564320" indent="-466428">
              <a:buSzPct val="100000"/>
              <a:buFont typeface="+mj-lt"/>
              <a:buAutoNum type="alphaUcPeriod"/>
            </a:pPr>
            <a:r>
              <a:rPr lang="en-US" sz="2200" dirty="0">
                <a:solidFill>
                  <a:srgbClr val="73444E"/>
                </a:solidFill>
                <a:latin typeface="Arial"/>
                <a:cs typeface="Arial"/>
              </a:rPr>
              <a:t>ACL and Capability </a:t>
            </a:r>
            <a:r>
              <a:rPr lang="en-US" sz="2200" dirty="0" smtClean="0">
                <a:solidFill>
                  <a:srgbClr val="73444E"/>
                </a:solidFill>
                <a:latin typeface="Arial"/>
                <a:cs typeface="Arial"/>
              </a:rPr>
              <a:t>Based (</a:t>
            </a:r>
            <a:r>
              <a:rPr lang="en-US" sz="2200" dirty="0">
                <a:solidFill>
                  <a:srgbClr val="73444E"/>
                </a:solidFill>
                <a:latin typeface="Arial"/>
                <a:cs typeface="Arial"/>
              </a:rPr>
              <a:t>ACL-</a:t>
            </a:r>
            <a:r>
              <a:rPr lang="en-US" sz="2200" dirty="0" smtClean="0">
                <a:solidFill>
                  <a:srgbClr val="73444E"/>
                </a:solidFill>
                <a:latin typeface="Arial"/>
                <a:cs typeface="Arial"/>
              </a:rPr>
              <a:t>Cap) Operational Model </a:t>
            </a:r>
            <a:endParaRPr lang="en-US" sz="2200" dirty="0">
              <a:solidFill>
                <a:srgbClr val="73444E"/>
              </a:solidFill>
              <a:latin typeface="Arial"/>
              <a:cs typeface="Arial"/>
            </a:endParaRPr>
          </a:p>
          <a:p>
            <a:pPr marL="564320" indent="-466428">
              <a:buSzPct val="100000"/>
              <a:buFont typeface="+mj-lt"/>
              <a:buAutoNum type="alphaUcPeriod"/>
            </a:pPr>
            <a:r>
              <a:rPr lang="es-ES_tradnl" sz="2200" dirty="0" smtClean="0">
                <a:solidFill>
                  <a:srgbClr val="73444E"/>
                </a:solidFill>
                <a:latin typeface="Arial"/>
                <a:cs typeface="Arial"/>
              </a:rPr>
              <a:t>ABAC </a:t>
            </a:r>
            <a:r>
              <a:rPr lang="es-ES_tradnl" sz="2200" dirty="0" err="1" smtClean="0">
                <a:solidFill>
                  <a:srgbClr val="73444E"/>
                </a:solidFill>
                <a:latin typeface="Arial"/>
                <a:cs typeface="Arial"/>
              </a:rPr>
              <a:t>Operational</a:t>
            </a:r>
            <a:r>
              <a:rPr lang="es-ES_tradnl" sz="2200" dirty="0" smtClean="0">
                <a:solidFill>
                  <a:srgbClr val="73444E"/>
                </a:solidFill>
                <a:latin typeface="Arial"/>
                <a:cs typeface="Arial"/>
              </a:rPr>
              <a:t> </a:t>
            </a:r>
            <a:r>
              <a:rPr lang="es-ES_tradnl" sz="2200" dirty="0" err="1" smtClean="0">
                <a:solidFill>
                  <a:srgbClr val="73444E"/>
                </a:solidFill>
                <a:latin typeface="Arial"/>
                <a:cs typeface="Arial"/>
              </a:rPr>
              <a:t>Model</a:t>
            </a:r>
            <a:endParaRPr lang="es-ES_tradnl" sz="2200" dirty="0" smtClean="0">
              <a:solidFill>
                <a:srgbClr val="73444E"/>
              </a:solidFill>
              <a:latin typeface="Arial"/>
              <a:cs typeface="Arial"/>
            </a:endParaRPr>
          </a:p>
          <a:p>
            <a:pPr marL="97892" indent="0">
              <a:buSzPct val="100000"/>
              <a:buNone/>
            </a:pPr>
            <a:endParaRPr lang="es-ES_tradnl" sz="2200" dirty="0" smtClean="0">
              <a:solidFill>
                <a:srgbClr val="73444E"/>
              </a:solidFill>
              <a:latin typeface="Arial"/>
              <a:cs typeface="Arial"/>
            </a:endParaRPr>
          </a:p>
          <a:p>
            <a:pPr marL="97892" indent="0">
              <a:buSzPct val="100000"/>
              <a:buNone/>
            </a:pPr>
            <a:endParaRPr lang="es-ES_tradnl" sz="2200" dirty="0">
              <a:solidFill>
                <a:srgbClr val="73444E"/>
              </a:solidFill>
              <a:latin typeface="Arial"/>
              <a:cs typeface="Arial"/>
            </a:endParaRPr>
          </a:p>
          <a:p>
            <a:pPr marL="564320" indent="-466428">
              <a:buSzPct val="100000"/>
              <a:buFont typeface="+mj-lt"/>
              <a:buAutoNum type="alphaUcPeriod"/>
            </a:pPr>
            <a:endParaRPr lang="es-ES_tradnl" sz="2200" dirty="0">
              <a:solidFill>
                <a:srgbClr val="73444E"/>
              </a:solidFill>
              <a:latin typeface="Arial"/>
              <a:cs typeface="Arial"/>
            </a:endParaRPr>
          </a:p>
          <a:p>
            <a:pPr marL="97892" indent="0">
              <a:buSzPct val="100000"/>
              <a:buNone/>
            </a:pPr>
            <a:endParaRPr lang="es-ES_tradnl" sz="2200" dirty="0">
              <a:solidFill>
                <a:srgbClr val="73444E"/>
              </a:solidFill>
              <a:latin typeface="Arial"/>
              <a:cs typeface="Arial"/>
            </a:endParaRPr>
          </a:p>
          <a:p>
            <a:pPr marL="97892" indent="0">
              <a:buSzPct val="100000"/>
              <a:buNone/>
            </a:pPr>
            <a:r>
              <a:rPr lang="es-ES_tradnl" sz="2200" dirty="0" err="1">
                <a:solidFill>
                  <a:srgbClr val="73444E"/>
                </a:solidFill>
                <a:latin typeface="Arial"/>
                <a:cs typeface="Arial"/>
              </a:rPr>
              <a:t>Four</a:t>
            </a:r>
            <a:r>
              <a:rPr lang="es-ES_tradnl" sz="2200" dirty="0">
                <a:solidFill>
                  <a:srgbClr val="73444E"/>
                </a:solidFill>
                <a:latin typeface="Arial"/>
                <a:cs typeface="Arial"/>
              </a:rPr>
              <a:t> </a:t>
            </a:r>
            <a:r>
              <a:rPr lang="es-ES_tradnl" sz="2200" dirty="0" err="1">
                <a:solidFill>
                  <a:srgbClr val="73444E"/>
                </a:solidFill>
                <a:latin typeface="Arial"/>
                <a:cs typeface="Arial"/>
              </a:rPr>
              <a:t>Questions</a:t>
            </a:r>
            <a:r>
              <a:rPr lang="es-ES_tradnl" sz="2200" dirty="0">
                <a:solidFill>
                  <a:srgbClr val="73444E"/>
                </a:solidFill>
                <a:latin typeface="Arial"/>
                <a:cs typeface="Arial"/>
              </a:rPr>
              <a:t>: </a:t>
            </a:r>
          </a:p>
          <a:p>
            <a:pPr lvl="1"/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Which VOs are allowed to publish or send a subscription request to a </a:t>
            </a:r>
            <a:r>
              <a:rPr lang="en-US" sz="2000" dirty="0" smtClean="0">
                <a:solidFill>
                  <a:srgbClr val="5C5193"/>
                </a:solidFill>
                <a:latin typeface="Arial"/>
                <a:cs typeface="Arial"/>
              </a:rPr>
              <a:t>topic? </a:t>
            </a:r>
            <a:endParaRPr lang="en-US" sz="2000" dirty="0">
              <a:solidFill>
                <a:srgbClr val="5C5193"/>
              </a:solidFill>
              <a:latin typeface="Arial"/>
              <a:cs typeface="Arial"/>
            </a:endParaRPr>
          </a:p>
          <a:p>
            <a:pPr lvl="1"/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Which </a:t>
            </a:r>
            <a:r>
              <a:rPr lang="en-US" sz="2000" dirty="0" smtClean="0">
                <a:solidFill>
                  <a:srgbClr val="5C5193"/>
                </a:solidFill>
                <a:latin typeface="Arial"/>
                <a:cs typeface="Arial"/>
              </a:rPr>
              <a:t>topics should </a:t>
            </a: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VOs </a:t>
            </a:r>
            <a:r>
              <a:rPr lang="en-US" sz="2000" dirty="0" smtClean="0">
                <a:solidFill>
                  <a:srgbClr val="5C5193"/>
                </a:solidFill>
                <a:latin typeface="Arial"/>
                <a:cs typeface="Arial"/>
              </a:rPr>
              <a:t>publish </a:t>
            </a: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or send a subscription request to?</a:t>
            </a:r>
          </a:p>
          <a:p>
            <a:pPr lvl="1"/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Which VOs should a </a:t>
            </a:r>
            <a:r>
              <a:rPr lang="en-US" sz="2000" dirty="0" smtClean="0">
                <a:solidFill>
                  <a:srgbClr val="5C5193"/>
                </a:solidFill>
                <a:latin typeface="Arial"/>
                <a:cs typeface="Arial"/>
              </a:rPr>
              <a:t>topics forward </a:t>
            </a: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data to?</a:t>
            </a:r>
          </a:p>
          <a:p>
            <a:pPr lvl="1"/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Which </a:t>
            </a:r>
            <a:r>
              <a:rPr lang="en-US" sz="2000" dirty="0" smtClean="0">
                <a:solidFill>
                  <a:srgbClr val="5C5193"/>
                </a:solidFill>
                <a:latin typeface="Arial"/>
                <a:cs typeface="Arial"/>
              </a:rPr>
              <a:t>topics should </a:t>
            </a: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VOs receive data from? </a:t>
            </a:r>
          </a:p>
          <a:p>
            <a:pPr marL="97892" indent="0">
              <a:buNone/>
            </a:pPr>
            <a:endParaRPr lang="es-ES_tradnl" sz="2200" dirty="0">
              <a:solidFill>
                <a:srgbClr val="5C5193"/>
              </a:solidFill>
              <a:latin typeface="Arial"/>
              <a:cs typeface="Arial"/>
            </a:endParaRPr>
          </a:p>
          <a:p>
            <a:pPr marL="97892" indent="0">
              <a:buNone/>
            </a:pPr>
            <a:endParaRPr lang="es-ES_tradnl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05930" y="578786"/>
            <a:ext cx="6062077" cy="505344"/>
          </a:xfrm>
        </p:spPr>
        <p:txBody>
          <a:bodyPr>
            <a:normAutofit fontScale="90000"/>
          </a:bodyPr>
          <a:lstStyle/>
          <a:p>
            <a:r>
              <a:rPr lang="pt-BR" sz="3000" dirty="0" err="1">
                <a:solidFill>
                  <a:srgbClr val="660040"/>
                </a:solidFill>
                <a:latin typeface="Arial"/>
                <a:cs typeface="Arial"/>
              </a:rPr>
              <a:t>Operational</a:t>
            </a:r>
            <a:r>
              <a:rPr lang="pt-BR" sz="3000" dirty="0">
                <a:solidFill>
                  <a:srgbClr val="660040"/>
                </a:solidFill>
                <a:latin typeface="Arial"/>
                <a:cs typeface="Arial"/>
              </a:rPr>
              <a:t> Access </a:t>
            </a:r>
            <a:r>
              <a:rPr lang="pt-BR" sz="3000" dirty="0" err="1">
                <a:solidFill>
                  <a:srgbClr val="660040"/>
                </a:solidFill>
                <a:latin typeface="Arial"/>
                <a:cs typeface="Arial"/>
              </a:rPr>
              <a:t>Control</a:t>
            </a:r>
            <a:r>
              <a:rPr lang="pt-BR" sz="3000" dirty="0">
                <a:solidFill>
                  <a:srgbClr val="660040"/>
                </a:solidFill>
                <a:latin typeface="Arial"/>
                <a:cs typeface="Arial"/>
              </a:rPr>
              <a:t> for VO Communication</a:t>
            </a:r>
            <a:endParaRPr lang="en-US" sz="3000" dirty="0">
              <a:solidFill>
                <a:srgbClr val="660040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6" name="Picture 5" descr="Diagram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02" y="2641724"/>
            <a:ext cx="6538752" cy="10454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5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73444E"/>
                </a:solidFill>
                <a:latin typeface="Arial"/>
                <a:cs typeface="Arial"/>
              </a:rPr>
              <a:t>The operational models recognize sets of entities:</a:t>
            </a:r>
          </a:p>
          <a:p>
            <a:pPr lvl="1"/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Virtual objects (VO) and topics (T)</a:t>
            </a:r>
          </a:p>
          <a:p>
            <a:pPr lvl="1"/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A set of rights R=</a:t>
            </a: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{Publish, Subscribe}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.</a:t>
            </a:r>
          </a:p>
          <a:p>
            <a:pPr lvl="1"/>
            <a:r>
              <a:rPr lang="pl-PL" sz="2200" dirty="0">
                <a:solidFill>
                  <a:srgbClr val="5C5193"/>
                </a:solidFill>
                <a:latin typeface="Arial"/>
                <a:cs typeface="Arial"/>
              </a:rPr>
              <a:t>F={</a:t>
            </a:r>
            <a:r>
              <a:rPr lang="pl-PL" sz="2200" dirty="0" err="1">
                <a:solidFill>
                  <a:srgbClr val="5C5193"/>
                </a:solidFill>
                <a:latin typeface="Arial"/>
                <a:cs typeface="Arial"/>
              </a:rPr>
              <a:t>Forward</a:t>
            </a:r>
            <a:r>
              <a:rPr lang="pl-PL" sz="2200" dirty="0">
                <a:solidFill>
                  <a:srgbClr val="5C5193"/>
                </a:solidFill>
                <a:latin typeface="Arial"/>
                <a:cs typeface="Arial"/>
              </a:rPr>
              <a:t>} </a:t>
            </a:r>
          </a:p>
          <a:p>
            <a:pPr marL="0" indent="0">
              <a:buNone/>
            </a:pPr>
            <a:endParaRPr lang="en-US" sz="2200" dirty="0">
              <a:solidFill>
                <a:srgbClr val="73444E"/>
              </a:solidFill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63989" y="532897"/>
            <a:ext cx="6183462" cy="505344"/>
          </a:xfrm>
        </p:spPr>
        <p:txBody>
          <a:bodyPr>
            <a:normAutofit fontScale="90000"/>
          </a:bodyPr>
          <a:lstStyle/>
          <a:p>
            <a:pPr marL="107917"/>
            <a:r>
              <a:rPr lang="en-US" sz="3000" dirty="0">
                <a:solidFill>
                  <a:srgbClr val="660040"/>
                </a:solidFill>
                <a:latin typeface="Arial"/>
                <a:cs typeface="Arial"/>
              </a:rPr>
              <a:t>A. ACL and Capability Based (ACL-Cap) Operational Model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6" name="Picture 5" descr="ACL&amp;Ca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5" y="3028340"/>
            <a:ext cx="8058304" cy="34711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73444E"/>
                </a:solidFill>
                <a:latin typeface="Arial"/>
                <a:cs typeface="Arial"/>
              </a:rPr>
              <a:t>The authorization rule for publish is expressed as follows.</a:t>
            </a:r>
          </a:p>
          <a:p>
            <a:pPr marL="107917" indent="0" algn="ctr">
              <a:lnSpc>
                <a:spcPct val="110000"/>
              </a:lnSpc>
              <a:buNone/>
            </a:pPr>
            <a:r>
              <a:rPr lang="en-US" sz="1800" dirty="0" err="1">
                <a:solidFill>
                  <a:srgbClr val="5C5193"/>
                </a:solidFill>
                <a:latin typeface="Arial"/>
                <a:cs typeface="Arial"/>
              </a:rPr>
              <a:t>Auth</a:t>
            </a:r>
            <a:r>
              <a:rPr lang="en-US" sz="1800" dirty="0">
                <a:solidFill>
                  <a:srgbClr val="5C5193"/>
                </a:solidFill>
                <a:latin typeface="Arial"/>
                <a:cs typeface="Arial"/>
              </a:rPr>
              <a:t>-Publish(VO,T) ≡ (</a:t>
            </a:r>
            <a:r>
              <a:rPr lang="en-US" sz="1800" dirty="0" err="1">
                <a:solidFill>
                  <a:srgbClr val="5C5193"/>
                </a:solidFill>
                <a:latin typeface="Arial"/>
                <a:cs typeface="Arial"/>
              </a:rPr>
              <a:t>T,p</a:t>
            </a:r>
            <a:r>
              <a:rPr lang="en-US" sz="1800" dirty="0">
                <a:solidFill>
                  <a:srgbClr val="5C5193"/>
                </a:solidFill>
                <a:latin typeface="Arial"/>
                <a:cs typeface="Arial"/>
              </a:rPr>
              <a:t>) ∈ Cap(VO)∧ (VO, p) ∈ ACL(T)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73444E"/>
                </a:solidFill>
                <a:latin typeface="Arial"/>
                <a:cs typeface="Arial"/>
              </a:rPr>
              <a:t>The authorization rule for subscribe is expressed as follows.</a:t>
            </a:r>
          </a:p>
          <a:p>
            <a:pPr marL="107917" indent="0" algn="ctr">
              <a:lnSpc>
                <a:spcPct val="110000"/>
              </a:lnSpc>
              <a:buNone/>
            </a:pPr>
            <a:r>
              <a:rPr lang="en-US" sz="1800" dirty="0" err="1">
                <a:solidFill>
                  <a:srgbClr val="5C5193"/>
                </a:solidFill>
                <a:latin typeface="Arial"/>
                <a:cs typeface="Arial"/>
              </a:rPr>
              <a:t>Auth</a:t>
            </a:r>
            <a:r>
              <a:rPr lang="en-US" sz="1800" dirty="0">
                <a:solidFill>
                  <a:srgbClr val="5C5193"/>
                </a:solidFill>
                <a:latin typeface="Arial"/>
                <a:cs typeface="Arial"/>
              </a:rPr>
              <a:t>-Subscribe(VO,T) ≡ (T,s) ∈ Cap(VO)∧ (VO, s) ∈ ACL(T ) </a:t>
            </a:r>
            <a:endParaRPr lang="en-US" sz="2000" dirty="0">
              <a:solidFill>
                <a:srgbClr val="5C5193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73444E"/>
                </a:solidFill>
                <a:latin typeface="Arial"/>
                <a:cs typeface="Arial"/>
              </a:rPr>
              <a:t>The authorization rule for forwarding of published data by a topic’s MB to a VO expressed as follows.</a:t>
            </a:r>
          </a:p>
          <a:p>
            <a:pPr marL="107917" indent="0" algn="ctr">
              <a:lnSpc>
                <a:spcPct val="110000"/>
              </a:lnSpc>
              <a:buNone/>
            </a:pPr>
            <a:r>
              <a:rPr lang="en-US" sz="1800" dirty="0" err="1">
                <a:solidFill>
                  <a:srgbClr val="5C5193"/>
                </a:solidFill>
                <a:latin typeface="Arial"/>
                <a:cs typeface="Arial"/>
              </a:rPr>
              <a:t>Auth</a:t>
            </a:r>
            <a:r>
              <a:rPr lang="en-US" sz="1800" dirty="0">
                <a:solidFill>
                  <a:srgbClr val="5C5193"/>
                </a:solidFill>
                <a:latin typeface="Arial"/>
                <a:cs typeface="Arial"/>
              </a:rPr>
              <a:t>-Forward(T, VO) ≡ VO ∈ Subscribers(T )∧T ∈ Subscriptions(VO) </a:t>
            </a:r>
          </a:p>
          <a:p>
            <a:pPr>
              <a:lnSpc>
                <a:spcPct val="110000"/>
              </a:lnSpc>
            </a:pPr>
            <a:endParaRPr lang="en-US" sz="2000" dirty="0">
              <a:latin typeface="Arial"/>
              <a:cs typeface="Arial"/>
            </a:endParaRPr>
          </a:p>
          <a:p>
            <a:pPr marL="107917" indent="0">
              <a:lnSpc>
                <a:spcPct val="110000"/>
              </a:lnSpc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1663989" y="532897"/>
            <a:ext cx="6183462" cy="505344"/>
          </a:xfrm>
        </p:spPr>
        <p:txBody>
          <a:bodyPr>
            <a:normAutofit fontScale="90000"/>
          </a:bodyPr>
          <a:lstStyle/>
          <a:p>
            <a:pPr marL="107917"/>
            <a:r>
              <a:rPr lang="en-US" sz="3000" dirty="0">
                <a:solidFill>
                  <a:srgbClr val="660040"/>
                </a:solidFill>
                <a:latin typeface="Arial"/>
                <a:cs typeface="Arial"/>
              </a:rPr>
              <a:t>A. ACL and Capability Based (ACL-Cap) Operational Model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6" name="Picture 5" descr="ACL&amp;Ca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01" y="4216049"/>
            <a:ext cx="6129200" cy="24099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436" y="109739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  <a:t>Internet of Things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6" name="Picture 3" descr="Internet-of-Things-Graphic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5" y="1336755"/>
            <a:ext cx="807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3249daa746164e64bca6acc1c6d2ad1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57" y="1273491"/>
            <a:ext cx="8686443" cy="51229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1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20</a:t>
            </a:fld>
            <a:endParaRPr lang="en-US" dirty="0"/>
          </a:p>
        </p:txBody>
      </p:sp>
      <p:pic>
        <p:nvPicPr>
          <p:cNvPr id="11" name="Picture 10" descr="simplifiedUseCase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19" y="1116126"/>
            <a:ext cx="6157222" cy="2809556"/>
          </a:xfrm>
          <a:prstGeom prst="rect">
            <a:avLst/>
          </a:prstGeom>
        </p:spPr>
      </p:pic>
      <p:pic>
        <p:nvPicPr>
          <p:cNvPr id="12" name="Picture 11" descr="Screen Shot 2018-03-01 at 11.42.15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14993" r="8943" b="58987"/>
          <a:stretch/>
        </p:blipFill>
        <p:spPr>
          <a:xfrm>
            <a:off x="881592" y="4175848"/>
            <a:ext cx="7891425" cy="1154611"/>
          </a:xfrm>
          <a:prstGeom prst="rect">
            <a:avLst/>
          </a:prstGeom>
        </p:spPr>
      </p:pic>
      <p:pic>
        <p:nvPicPr>
          <p:cNvPr id="13" name="Picture 12" descr="Screen Shot 2018-03-01 at 11.42.15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50196" r="7030" b="26233"/>
          <a:stretch/>
        </p:blipFill>
        <p:spPr>
          <a:xfrm>
            <a:off x="881592" y="5388191"/>
            <a:ext cx="8007666" cy="12055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6093" y="390643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ACL of 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6853" y="5126549"/>
            <a:ext cx="1119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 of VO</a:t>
            </a:r>
            <a:endParaRPr lang="en-US" dirty="0"/>
          </a:p>
        </p:txBody>
      </p:sp>
      <p:sp>
        <p:nvSpPr>
          <p:cNvPr id="17" name="Title 2"/>
          <p:cNvSpPr>
            <a:spLocks noGrp="1"/>
          </p:cNvSpPr>
          <p:nvPr>
            <p:ph type="ctrTitle"/>
          </p:nvPr>
        </p:nvSpPr>
        <p:spPr>
          <a:xfrm>
            <a:off x="1663989" y="532897"/>
            <a:ext cx="6183462" cy="505344"/>
          </a:xfrm>
        </p:spPr>
        <p:txBody>
          <a:bodyPr>
            <a:normAutofit fontScale="90000"/>
          </a:bodyPr>
          <a:lstStyle/>
          <a:p>
            <a:pPr marL="107917"/>
            <a:r>
              <a:rPr lang="en-US" sz="3000" dirty="0">
                <a:solidFill>
                  <a:srgbClr val="660040"/>
                </a:solidFill>
                <a:latin typeface="Arial"/>
                <a:cs typeface="Arial"/>
              </a:rPr>
              <a:t>A. ACL and Capability Based (ACL-Cap) Operational Model </a:t>
            </a:r>
          </a:p>
        </p:txBody>
      </p:sp>
    </p:spTree>
    <p:extLst>
      <p:ext uri="{BB962C8B-B14F-4D97-AF65-F5344CB8AC3E}">
        <p14:creationId xmlns:p14="http://schemas.microsoft.com/office/powerpoint/2010/main" val="18461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24112" y="210370"/>
            <a:ext cx="6604463" cy="748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s-ES_tradnl" sz="3000" dirty="0">
                <a:solidFill>
                  <a:srgbClr val="660040"/>
                </a:solidFill>
                <a:latin typeface="Arial"/>
                <a:cs typeface="Arial"/>
              </a:rPr>
              <a:t>B. ABAC </a:t>
            </a:r>
            <a:r>
              <a:rPr lang="es-ES_tradnl" sz="3000" dirty="0" err="1">
                <a:solidFill>
                  <a:srgbClr val="660040"/>
                </a:solidFill>
                <a:latin typeface="Arial"/>
                <a:cs typeface="Arial"/>
              </a:rPr>
              <a:t>Operational</a:t>
            </a:r>
            <a:r>
              <a:rPr lang="es-ES_tradnl" sz="3000" dirty="0">
                <a:solidFill>
                  <a:srgbClr val="660040"/>
                </a:solidFill>
                <a:latin typeface="Arial"/>
                <a:cs typeface="Arial"/>
              </a:rPr>
              <a:t> </a:t>
            </a:r>
            <a:r>
              <a:rPr lang="es-ES_tradnl" sz="3000" dirty="0" err="1">
                <a:solidFill>
                  <a:srgbClr val="660040"/>
                </a:solidFill>
                <a:latin typeface="Arial"/>
                <a:cs typeface="Arial"/>
              </a:rPr>
              <a:t>Model</a:t>
            </a:r>
            <a:r>
              <a:rPr lang="es-ES_tradnl" sz="3000" dirty="0">
                <a:solidFill>
                  <a:srgbClr val="66004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54228" y="1210298"/>
            <a:ext cx="9337296" cy="61088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200" dirty="0">
                <a:solidFill>
                  <a:srgbClr val="73444E"/>
                </a:solidFill>
                <a:latin typeface="Arial"/>
                <a:cs typeface="Arial"/>
              </a:rPr>
              <a:t>The operational models recognize sets of entities:</a:t>
            </a:r>
          </a:p>
          <a:p>
            <a:pPr lvl="1"/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Virtual objects (VO) and topics (T)</a:t>
            </a:r>
          </a:p>
          <a:p>
            <a:pPr lvl="1"/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A set of rights R={</a:t>
            </a:r>
            <a:r>
              <a:rPr lang="en-US" sz="2000" dirty="0" err="1">
                <a:solidFill>
                  <a:srgbClr val="5C5193"/>
                </a:solidFill>
                <a:latin typeface="Arial"/>
                <a:cs typeface="Arial"/>
              </a:rPr>
              <a:t>p,s</a:t>
            </a: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} and F = {Forward}, as before </a:t>
            </a:r>
          </a:p>
          <a:p>
            <a:pPr lvl="1"/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Sets of attributes, virtual object attributes (VOA ) and topic attributes (TA) , as follows. </a:t>
            </a:r>
          </a:p>
          <a:p>
            <a:pPr marL="576092" lvl="1" indent="0" algn="ctr">
              <a:buNone/>
            </a:pPr>
            <a:r>
              <a:rPr lang="en-US" sz="1800" dirty="0">
                <a:solidFill>
                  <a:srgbClr val="5C5193"/>
                </a:solidFill>
                <a:latin typeface="Arial"/>
                <a:cs typeface="Arial"/>
              </a:rPr>
              <a:t>VOA = {VO-Publish, VO-Subscribe, VO-Subscriptions, VO-Location}</a:t>
            </a:r>
          </a:p>
          <a:p>
            <a:pPr marL="576092" lvl="1" indent="0" algn="ctr">
              <a:buNone/>
            </a:pPr>
            <a:r>
              <a:rPr lang="en-US" sz="1800" dirty="0">
                <a:solidFill>
                  <a:srgbClr val="5C5193"/>
                </a:solidFill>
                <a:latin typeface="Arial"/>
                <a:cs typeface="Arial"/>
              </a:rPr>
              <a:t>TA= {T-Publish, T-Subscribe, T-Subscribers, T-Location} </a:t>
            </a:r>
          </a:p>
        </p:txBody>
      </p:sp>
      <p:pic>
        <p:nvPicPr>
          <p:cNvPr id="10" name="Picture 9" descr="Operational_ABAC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62" y="3600422"/>
            <a:ext cx="6150955" cy="28269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0956" y="1027196"/>
            <a:ext cx="9608179" cy="3963111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marL="285665" indent="-285665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rgbClr val="73444E"/>
                </a:solidFill>
                <a:latin typeface="Arial"/>
                <a:cs typeface="Arial"/>
              </a:rPr>
              <a:t>The authorization rule for publish is expressed as follows.</a:t>
            </a:r>
          </a:p>
          <a:p>
            <a:pPr marL="107917" algn="ctr">
              <a:lnSpc>
                <a:spcPct val="110000"/>
              </a:lnSpc>
            </a:pPr>
            <a:r>
              <a:rPr lang="en-US" dirty="0" err="1">
                <a:solidFill>
                  <a:srgbClr val="5C5193"/>
                </a:solidFill>
                <a:latin typeface="Arial"/>
                <a:cs typeface="Arial"/>
              </a:rPr>
              <a:t>Auth</a:t>
            </a:r>
            <a:r>
              <a:rPr lang="en-US" dirty="0">
                <a:solidFill>
                  <a:srgbClr val="5C5193"/>
                </a:solidFill>
                <a:latin typeface="Arial"/>
                <a:cs typeface="Arial"/>
              </a:rPr>
              <a:t>-Publish(VO,T) ≡ T ∈ VO-Publish(VO)∧VO ∈ T-Publish(T) </a:t>
            </a:r>
          </a:p>
          <a:p>
            <a:pPr marL="285665" indent="-285665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rgbClr val="73444E"/>
                </a:solidFill>
                <a:latin typeface="Arial"/>
                <a:cs typeface="Arial"/>
              </a:rPr>
              <a:t>The authorization rule for subscribe is expressed as follows.</a:t>
            </a:r>
          </a:p>
          <a:p>
            <a:pPr marL="107917" algn="ctr">
              <a:lnSpc>
                <a:spcPct val="110000"/>
              </a:lnSpc>
            </a:pPr>
            <a:r>
              <a:rPr lang="en-US" dirty="0" err="1">
                <a:solidFill>
                  <a:srgbClr val="5C5193"/>
                </a:solidFill>
                <a:latin typeface="Arial"/>
                <a:cs typeface="Arial"/>
              </a:rPr>
              <a:t>Auth</a:t>
            </a:r>
            <a:r>
              <a:rPr lang="en-US" dirty="0">
                <a:solidFill>
                  <a:srgbClr val="5C5193"/>
                </a:solidFill>
                <a:latin typeface="Arial"/>
                <a:cs typeface="Arial"/>
              </a:rPr>
              <a:t>-Subscribe(VO,T) ≡ T ∈ VO-Subscribe(VO)∧VO ∈ T-Subscribe(T) </a:t>
            </a:r>
          </a:p>
          <a:p>
            <a:pPr marL="285665" indent="-285665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rgbClr val="73444E"/>
                </a:solidFill>
                <a:latin typeface="Arial"/>
                <a:cs typeface="Arial"/>
              </a:rPr>
              <a:t>The authorization rule for </a:t>
            </a:r>
            <a:r>
              <a:rPr lang="en-US" sz="2000" dirty="0" smtClean="0">
                <a:solidFill>
                  <a:srgbClr val="73444E"/>
                </a:solidFill>
                <a:latin typeface="Arial"/>
                <a:cs typeface="Arial"/>
              </a:rPr>
              <a:t>forward published data is expressed </a:t>
            </a:r>
            <a:r>
              <a:rPr lang="en-US" sz="2000" dirty="0">
                <a:solidFill>
                  <a:srgbClr val="73444E"/>
                </a:solidFill>
                <a:latin typeface="Arial"/>
                <a:cs typeface="Arial"/>
              </a:rPr>
              <a:t>as follows.</a:t>
            </a:r>
          </a:p>
          <a:p>
            <a:pPr marL="107917" algn="ctr">
              <a:lnSpc>
                <a:spcPct val="110000"/>
              </a:lnSpc>
            </a:pPr>
            <a:r>
              <a:rPr lang="en-US" dirty="0" err="1">
                <a:solidFill>
                  <a:srgbClr val="5C5193"/>
                </a:solidFill>
                <a:latin typeface="Arial"/>
                <a:cs typeface="Arial"/>
              </a:rPr>
              <a:t>Auth</a:t>
            </a:r>
            <a:r>
              <a:rPr lang="en-US" dirty="0">
                <a:solidFill>
                  <a:srgbClr val="5C5193"/>
                </a:solidFill>
                <a:latin typeface="Arial"/>
                <a:cs typeface="Arial"/>
              </a:rPr>
              <a:t>-Forward(T, VO) ≡ T ∈ </a:t>
            </a:r>
            <a:r>
              <a:rPr lang="en-US" dirty="0" smtClean="0">
                <a:solidFill>
                  <a:srgbClr val="5C5193"/>
                </a:solidFill>
                <a:latin typeface="Arial"/>
                <a:cs typeface="Arial"/>
              </a:rPr>
              <a:t>VO-Subscriptions</a:t>
            </a:r>
            <a:r>
              <a:rPr lang="en-US" dirty="0">
                <a:solidFill>
                  <a:srgbClr val="5C5193"/>
                </a:solidFill>
                <a:latin typeface="Arial"/>
                <a:cs typeface="Arial"/>
              </a:rPr>
              <a:t>(VO)∧VO ∈ </a:t>
            </a:r>
            <a:r>
              <a:rPr lang="en-US" dirty="0" smtClean="0">
                <a:solidFill>
                  <a:srgbClr val="5C5193"/>
                </a:solidFill>
                <a:latin typeface="Arial"/>
                <a:cs typeface="Arial"/>
              </a:rPr>
              <a:t>T-Subscribers</a:t>
            </a:r>
            <a:r>
              <a:rPr lang="en-US" dirty="0">
                <a:solidFill>
                  <a:srgbClr val="5C5193"/>
                </a:solidFill>
                <a:latin typeface="Arial"/>
                <a:cs typeface="Arial"/>
              </a:rPr>
              <a:t>(T </a:t>
            </a:r>
            <a:r>
              <a:rPr lang="en-US" dirty="0" smtClean="0">
                <a:solidFill>
                  <a:srgbClr val="5C5193"/>
                </a:solidFill>
                <a:latin typeface="Arial"/>
                <a:cs typeface="Arial"/>
              </a:rPr>
              <a:t>)</a:t>
            </a:r>
            <a:endParaRPr lang="ar-sa" sz="1600" dirty="0" smtClean="0">
              <a:latin typeface="Arial"/>
              <a:cs typeface="Arial"/>
            </a:endParaRPr>
          </a:p>
          <a:p>
            <a:pPr marL="285691" indent="-285691">
              <a:buFont typeface="Arial"/>
              <a:buChar char="•"/>
            </a:pPr>
            <a:r>
              <a:rPr lang="en-US" sz="1900" dirty="0" smtClean="0">
                <a:solidFill>
                  <a:srgbClr val="73444E"/>
                </a:solidFill>
                <a:latin typeface="Arial"/>
                <a:cs typeface="Arial"/>
              </a:rPr>
              <a:t>We </a:t>
            </a:r>
            <a:r>
              <a:rPr lang="en-US" sz="1900" dirty="0">
                <a:solidFill>
                  <a:srgbClr val="73444E"/>
                </a:solidFill>
                <a:latin typeface="Arial"/>
                <a:cs typeface="Arial"/>
              </a:rPr>
              <a:t>can conjunctively add the following condition to each of the three equations above. </a:t>
            </a:r>
          </a:p>
          <a:p>
            <a:pPr marL="107917"/>
            <a:r>
              <a:rPr lang="en-US" dirty="0">
                <a:solidFill>
                  <a:srgbClr val="5C5193"/>
                </a:solidFill>
                <a:latin typeface="Arial"/>
                <a:cs typeface="Arial"/>
              </a:rPr>
              <a:t>				T-Location(T) ≈ VO-Location(VO) </a:t>
            </a:r>
          </a:p>
          <a:p>
            <a:pPr marL="107917" algn="ctr">
              <a:lnSpc>
                <a:spcPct val="110000"/>
              </a:lnSpc>
            </a:pPr>
            <a:r>
              <a:rPr lang="en-US" sz="1600" dirty="0">
                <a:latin typeface="Arial"/>
                <a:cs typeface="Arial"/>
              </a:rPr>
              <a:t> </a:t>
            </a:r>
          </a:p>
          <a:p>
            <a:pPr>
              <a:lnSpc>
                <a:spcPct val="110000"/>
              </a:lnSpc>
            </a:pPr>
            <a:endParaRPr lang="en-US" sz="1600" dirty="0">
              <a:latin typeface="Arial"/>
              <a:cs typeface="Arial"/>
            </a:endParaRPr>
          </a:p>
          <a:p>
            <a:pPr marL="107917">
              <a:lnSpc>
                <a:spcPct val="110000"/>
              </a:lnSpc>
            </a:pPr>
            <a:endParaRPr lang="en-US" sz="1600" dirty="0">
              <a:latin typeface="Arial"/>
              <a:cs typeface="Arial"/>
            </a:endParaRPr>
          </a:p>
          <a:p>
            <a:pPr marL="107917">
              <a:lnSpc>
                <a:spcPct val="110000"/>
              </a:lnSpc>
            </a:pPr>
            <a:endParaRPr lang="en-US" sz="1600" dirty="0">
              <a:latin typeface="Arial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24112" y="210370"/>
            <a:ext cx="6604463" cy="748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s-ES_tradnl" sz="3000" dirty="0">
                <a:solidFill>
                  <a:srgbClr val="660040"/>
                </a:solidFill>
                <a:latin typeface="Arial"/>
                <a:cs typeface="Arial"/>
              </a:rPr>
              <a:t>B. ABAC </a:t>
            </a:r>
            <a:r>
              <a:rPr lang="es-ES_tradnl" sz="3000" dirty="0" err="1">
                <a:solidFill>
                  <a:srgbClr val="660040"/>
                </a:solidFill>
                <a:latin typeface="Arial"/>
                <a:cs typeface="Arial"/>
              </a:rPr>
              <a:t>Operational</a:t>
            </a:r>
            <a:r>
              <a:rPr lang="es-ES_tradnl" sz="3000" dirty="0">
                <a:solidFill>
                  <a:srgbClr val="660040"/>
                </a:solidFill>
                <a:latin typeface="Arial"/>
                <a:cs typeface="Arial"/>
              </a:rPr>
              <a:t> </a:t>
            </a:r>
            <a:r>
              <a:rPr lang="es-ES_tradnl" sz="3000" dirty="0" err="1">
                <a:solidFill>
                  <a:srgbClr val="660040"/>
                </a:solidFill>
                <a:latin typeface="Arial"/>
                <a:cs typeface="Arial"/>
              </a:rPr>
              <a:t>Model</a:t>
            </a:r>
            <a:r>
              <a:rPr lang="es-ES_tradnl" sz="3000" dirty="0">
                <a:solidFill>
                  <a:srgbClr val="66004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01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perational_ABAC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88" y="3988852"/>
            <a:ext cx="5383415" cy="261310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54228" y="210371"/>
            <a:ext cx="9421231" cy="748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pt-BR" sz="2900" dirty="0">
                <a:solidFill>
                  <a:srgbClr val="660040"/>
                </a:solidFill>
                <a:latin typeface="Arial"/>
                <a:cs typeface="Arial"/>
              </a:rPr>
              <a:t>Administrative Access </a:t>
            </a:r>
            <a:r>
              <a:rPr lang="pt-BR" sz="2900" dirty="0" err="1">
                <a:solidFill>
                  <a:srgbClr val="660040"/>
                </a:solidFill>
                <a:latin typeface="Arial"/>
                <a:cs typeface="Arial"/>
              </a:rPr>
              <a:t>Control</a:t>
            </a:r>
            <a:r>
              <a:rPr lang="pt-BR" sz="2900" dirty="0">
                <a:solidFill>
                  <a:srgbClr val="660040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pt-BR" sz="2900" dirty="0">
                <a:solidFill>
                  <a:srgbClr val="660040"/>
                </a:solidFill>
                <a:latin typeface="Arial"/>
                <a:cs typeface="Arial"/>
              </a:rPr>
              <a:t>for VO Communication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5417" y="1055242"/>
            <a:ext cx="9155342" cy="63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107917" indent="0">
              <a:buNone/>
            </a:pPr>
            <a:endParaRPr lang="en-US" sz="2000" i="1" dirty="0">
              <a:solidFill>
                <a:srgbClr val="73444E"/>
              </a:solidFill>
              <a:latin typeface="Arial"/>
              <a:cs typeface="Arial"/>
            </a:endParaRPr>
          </a:p>
          <a:p>
            <a:pPr>
              <a:buSzPct val="100000"/>
              <a:buFont typeface="Arial"/>
              <a:buChar char="•"/>
            </a:pPr>
            <a:r>
              <a:rPr lang="en-US" sz="2200" dirty="0">
                <a:solidFill>
                  <a:srgbClr val="73444E"/>
                </a:solidFill>
                <a:latin typeface="Arial"/>
                <a:cs typeface="Arial"/>
              </a:rPr>
              <a:t>Admins mean users who are authorized to control VO communication, by adjusting configuration of the operational model. </a:t>
            </a:r>
            <a:endParaRPr lang="en-US" sz="2200" i="1" dirty="0">
              <a:solidFill>
                <a:srgbClr val="73444E"/>
              </a:solidFill>
              <a:latin typeface="Arial"/>
              <a:cs typeface="Arial"/>
            </a:endParaRPr>
          </a:p>
          <a:p>
            <a:pPr marL="882418" lvl="1" indent="-342829">
              <a:buSzPct val="100000"/>
              <a:buFont typeface="Arial"/>
              <a:buChar char="•"/>
            </a:pPr>
            <a:r>
              <a:rPr lang="tr-TR" sz="2000" dirty="0">
                <a:solidFill>
                  <a:srgbClr val="5C5193"/>
                </a:solidFill>
                <a:latin typeface="Arial"/>
                <a:cs typeface="Arial"/>
              </a:rPr>
              <a:t>Administrative ACL Model </a:t>
            </a:r>
          </a:p>
          <a:p>
            <a:pPr marL="882418" lvl="1" indent="-342829">
              <a:buSzPct val="100000"/>
              <a:buFont typeface="Arial"/>
              <a:buChar char="•"/>
            </a:pPr>
            <a:r>
              <a:rPr lang="es-ES_tradnl" sz="2000" dirty="0">
                <a:solidFill>
                  <a:srgbClr val="5C5193"/>
                </a:solidFill>
                <a:latin typeface="Arial"/>
                <a:cs typeface="Arial"/>
              </a:rPr>
              <a:t>Administrative RBAC </a:t>
            </a:r>
            <a:r>
              <a:rPr lang="es-ES_tradnl" sz="2000" dirty="0" err="1">
                <a:solidFill>
                  <a:srgbClr val="5C5193"/>
                </a:solidFill>
                <a:latin typeface="Arial"/>
                <a:cs typeface="Arial"/>
              </a:rPr>
              <a:t>Model</a:t>
            </a:r>
            <a:r>
              <a:rPr lang="es-ES_tradnl" sz="2000" dirty="0">
                <a:solidFill>
                  <a:srgbClr val="5C5193"/>
                </a:solidFill>
                <a:latin typeface="Arial"/>
                <a:cs typeface="Arial"/>
              </a:rPr>
              <a:t> </a:t>
            </a:r>
          </a:p>
          <a:p>
            <a:pPr marL="882418" lvl="1" indent="-342829">
              <a:buSzPct val="100000"/>
              <a:buFont typeface="Arial"/>
              <a:buChar char="•"/>
            </a:pPr>
            <a:r>
              <a:rPr lang="tr-TR" sz="2000" dirty="0">
                <a:solidFill>
                  <a:srgbClr val="5C5193"/>
                </a:solidFill>
                <a:latin typeface="Arial"/>
                <a:cs typeface="Arial"/>
              </a:rPr>
              <a:t>Administrative ABAC Model </a:t>
            </a:r>
          </a:p>
          <a:p>
            <a:pPr marL="622115" indent="-514197">
              <a:buSzPct val="100000"/>
              <a:buFont typeface="+mj-lt"/>
              <a:buAutoNum type="alphaUcPeriod"/>
            </a:pPr>
            <a:endParaRPr lang="tr-TR" sz="2400" dirty="0">
              <a:solidFill>
                <a:srgbClr val="5C5193"/>
              </a:solidFill>
              <a:latin typeface="Arial"/>
              <a:cs typeface="Arial"/>
            </a:endParaRPr>
          </a:p>
          <a:p>
            <a:r>
              <a:rPr lang="en-US" sz="2200" dirty="0">
                <a:solidFill>
                  <a:srgbClr val="73444E"/>
                </a:solidFill>
                <a:latin typeface="Arial"/>
                <a:cs typeface="Arial"/>
              </a:rPr>
              <a:t>For the ACL-Cap operational model: </a:t>
            </a:r>
          </a:p>
          <a:p>
            <a:pPr lvl="1">
              <a:buSzPct val="77000"/>
              <a:buFont typeface="Arial"/>
              <a:buChar char="•"/>
            </a:pP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Who is allowed to add or delete (</a:t>
            </a:r>
            <a:r>
              <a:rPr lang="en-US" sz="2000" dirty="0" err="1">
                <a:solidFill>
                  <a:srgbClr val="5C5193"/>
                </a:solidFill>
                <a:latin typeface="Arial"/>
                <a:cs typeface="Arial"/>
              </a:rPr>
              <a:t>VO,p</a:t>
            </a: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) or (VO,s) from ACL of T?</a:t>
            </a:r>
          </a:p>
          <a:p>
            <a:pPr lvl="1">
              <a:buSzPct val="77000"/>
              <a:buFont typeface="Arial"/>
              <a:buChar char="•"/>
            </a:pP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Who is allowed to add or delete (</a:t>
            </a:r>
            <a:r>
              <a:rPr lang="en-US" sz="2000" dirty="0" err="1">
                <a:solidFill>
                  <a:srgbClr val="5C5193"/>
                </a:solidFill>
                <a:latin typeface="Arial"/>
                <a:cs typeface="Arial"/>
              </a:rPr>
              <a:t>T,p</a:t>
            </a: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) or (T,s) from Capability list of VO?</a:t>
            </a:r>
          </a:p>
          <a:p>
            <a:pPr>
              <a:buFontTx/>
              <a:buChar char="-"/>
            </a:pPr>
            <a:endParaRPr lang="en-US" sz="2000" dirty="0">
              <a:solidFill>
                <a:srgbClr val="5C5193"/>
              </a:solidFill>
              <a:latin typeface="Arial"/>
              <a:cs typeface="Arial"/>
            </a:endParaRPr>
          </a:p>
          <a:p>
            <a:r>
              <a:rPr lang="en-US" sz="2200" dirty="0" smtClean="0">
                <a:solidFill>
                  <a:srgbClr val="73444E"/>
                </a:solidFill>
                <a:latin typeface="Arial"/>
                <a:cs typeface="Arial"/>
              </a:rPr>
              <a:t>For the ABAC operational model:	</a:t>
            </a:r>
            <a:endParaRPr lang="en-US" sz="2200" dirty="0">
              <a:solidFill>
                <a:srgbClr val="73444E"/>
              </a:solidFill>
              <a:latin typeface="Arial"/>
              <a:cs typeface="Arial"/>
            </a:endParaRPr>
          </a:p>
          <a:p>
            <a:pPr lvl="1">
              <a:buSzPct val="78000"/>
              <a:buFont typeface="Arial"/>
              <a:buChar char="•"/>
            </a:pP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Who is allowed to assign or delete values </a:t>
            </a:r>
            <a:r>
              <a:rPr lang="en-US" sz="2000" dirty="0" smtClean="0">
                <a:solidFill>
                  <a:srgbClr val="5C5193"/>
                </a:solidFill>
                <a:latin typeface="Arial"/>
                <a:cs typeface="Arial"/>
              </a:rPr>
              <a:t>to or from </a:t>
            </a: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attributes of T? </a:t>
            </a:r>
          </a:p>
          <a:p>
            <a:pPr lvl="1">
              <a:buSzPct val="78000"/>
              <a:buFont typeface="Arial"/>
              <a:buChar char="•"/>
            </a:pP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Who is allowed to assign or delete values </a:t>
            </a:r>
            <a:r>
              <a:rPr lang="en-US" sz="2000" dirty="0" smtClean="0">
                <a:solidFill>
                  <a:srgbClr val="5C5193"/>
                </a:solidFill>
                <a:latin typeface="Arial"/>
                <a:cs typeface="Arial"/>
              </a:rPr>
              <a:t>to or from </a:t>
            </a: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attributes of VO? </a:t>
            </a:r>
          </a:p>
          <a:p>
            <a:pPr marL="539589" lvl="1" indent="0">
              <a:buNone/>
            </a:pPr>
            <a:endParaRPr lang="es-ES_tradnl" sz="2000" dirty="0">
              <a:solidFill>
                <a:srgbClr val="5C5193"/>
              </a:solidFill>
              <a:latin typeface="Arial"/>
              <a:cs typeface="Arial"/>
            </a:endParaRPr>
          </a:p>
          <a:p>
            <a:pPr marL="107917" indent="0">
              <a:buNone/>
            </a:pPr>
            <a:endParaRPr lang="es-ES_tradnl" sz="2000" dirty="0">
              <a:solidFill>
                <a:srgbClr val="5C5193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5C5193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-61115" y="83314"/>
            <a:ext cx="9421231" cy="748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539589" lvl="1" algn="ctr">
              <a:buSzPct val="100000"/>
            </a:pPr>
            <a:r>
              <a:rPr lang="tr-TR" sz="3000" dirty="0">
                <a:solidFill>
                  <a:srgbClr val="660040"/>
                </a:solidFill>
                <a:latin typeface="Arial"/>
                <a:cs typeface="Arial"/>
              </a:rPr>
              <a:t>A. Administrative ACL Model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45962" y="1161115"/>
            <a:ext cx="9530428" cy="63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107917" indent="0">
              <a:buNone/>
            </a:pPr>
            <a:endParaRPr lang="en-US" sz="2200" i="1" dirty="0">
              <a:latin typeface="Times"/>
              <a:cs typeface="Times"/>
            </a:endParaRPr>
          </a:p>
          <a:p>
            <a:r>
              <a:rPr lang="en-US" sz="2200" dirty="0">
                <a:solidFill>
                  <a:srgbClr val="73444E"/>
                </a:solidFill>
                <a:latin typeface="Times"/>
                <a:cs typeface="Times"/>
              </a:rPr>
              <a:t>The administrative ACL model introduces a set of admin users (A) and admin permissions (AP) as follows. </a:t>
            </a:r>
          </a:p>
          <a:p>
            <a:pPr marL="107917" indent="0" algn="ctr">
              <a:buNone/>
            </a:pPr>
            <a:r>
              <a:rPr lang="en-US" sz="2200" dirty="0">
                <a:solidFill>
                  <a:srgbClr val="5C5193"/>
                </a:solidFill>
                <a:latin typeface="Times"/>
                <a:cs typeface="Times"/>
              </a:rPr>
              <a:t>A = {U1, .., Um-1, Um} </a:t>
            </a:r>
          </a:p>
          <a:p>
            <a:pPr marL="107917" indent="0" algn="ctr">
              <a:buNone/>
            </a:pPr>
            <a:r>
              <a:rPr lang="en-US" sz="2200" dirty="0">
                <a:solidFill>
                  <a:srgbClr val="5C5193"/>
                </a:solidFill>
                <a:latin typeface="Times"/>
                <a:cs typeface="Times"/>
              </a:rPr>
              <a:t>AP = {Own, Control} </a:t>
            </a:r>
            <a:endParaRPr lang="en-US" sz="2200" dirty="0" smtClean="0">
              <a:solidFill>
                <a:srgbClr val="5C5193"/>
              </a:solidFill>
              <a:latin typeface="Times"/>
              <a:cs typeface="Times"/>
            </a:endParaRPr>
          </a:p>
          <a:p>
            <a:pPr marL="107917" indent="0" algn="ctr">
              <a:buNone/>
            </a:pPr>
            <a:endParaRPr lang="en-US" sz="2200" dirty="0">
              <a:solidFill>
                <a:srgbClr val="5C5193"/>
              </a:solidFill>
              <a:latin typeface="Times"/>
              <a:cs typeface="Times"/>
            </a:endParaRPr>
          </a:p>
          <a:p>
            <a:pPr marL="107917" indent="0" algn="ctr">
              <a:buNone/>
            </a:pPr>
            <a:endParaRPr lang="en-US" sz="2200" dirty="0" smtClean="0">
              <a:solidFill>
                <a:srgbClr val="5C5193"/>
              </a:solidFill>
              <a:latin typeface="Times"/>
              <a:cs typeface="Times"/>
            </a:endParaRPr>
          </a:p>
          <a:p>
            <a:pPr marL="107917" indent="0" algn="ctr">
              <a:buNone/>
            </a:pPr>
            <a:endParaRPr lang="en-US" sz="2200" dirty="0">
              <a:solidFill>
                <a:srgbClr val="5C5193"/>
              </a:solidFill>
              <a:latin typeface="Times"/>
              <a:cs typeface="Times"/>
            </a:endParaRPr>
          </a:p>
          <a:p>
            <a:pPr marL="107917" indent="0" algn="ctr">
              <a:buNone/>
            </a:pPr>
            <a:endParaRPr lang="en-US" sz="2200" dirty="0" smtClean="0">
              <a:solidFill>
                <a:srgbClr val="5C5193"/>
              </a:solidFill>
              <a:latin typeface="Times"/>
              <a:cs typeface="Times"/>
            </a:endParaRPr>
          </a:p>
          <a:p>
            <a:pPr marL="107917" indent="0" algn="ctr">
              <a:buNone/>
            </a:pPr>
            <a:endParaRPr lang="en-US" sz="2200" dirty="0">
              <a:solidFill>
                <a:srgbClr val="5C5193"/>
              </a:solidFill>
              <a:latin typeface="Times"/>
              <a:cs typeface="Times"/>
            </a:endParaRPr>
          </a:p>
          <a:p>
            <a:pPr marL="107917" indent="0" algn="ctr">
              <a:buNone/>
            </a:pPr>
            <a:endParaRPr lang="en-US" sz="2200" dirty="0" smtClean="0">
              <a:solidFill>
                <a:srgbClr val="5C5193"/>
              </a:solidFill>
              <a:latin typeface="Times"/>
              <a:cs typeface="Times"/>
            </a:endParaRPr>
          </a:p>
          <a:p>
            <a:pPr marL="107917" indent="0" algn="ctr">
              <a:buNone/>
            </a:pPr>
            <a:endParaRPr lang="en-US" sz="2200" dirty="0">
              <a:solidFill>
                <a:srgbClr val="5C5193"/>
              </a:solidFill>
              <a:latin typeface="Times"/>
              <a:cs typeface="Times"/>
            </a:endParaRPr>
          </a:p>
          <a:p>
            <a:pPr marL="107917" indent="0" algn="ctr">
              <a:buNone/>
            </a:pPr>
            <a:endParaRPr lang="en-US" sz="2200" dirty="0" smtClean="0">
              <a:solidFill>
                <a:srgbClr val="5C5193"/>
              </a:solidFill>
              <a:latin typeface="Times"/>
              <a:cs typeface="Times"/>
            </a:endParaRPr>
          </a:p>
          <a:p>
            <a:pPr marL="107917" indent="0" algn="ctr">
              <a:buNone/>
            </a:pPr>
            <a:endParaRPr lang="en-US" sz="2200" dirty="0">
              <a:solidFill>
                <a:srgbClr val="5C5193"/>
              </a:solidFill>
              <a:latin typeface="Times"/>
              <a:cs typeface="Times"/>
            </a:endParaRPr>
          </a:p>
          <a:p>
            <a:pPr marL="107917" indent="0" algn="ctr">
              <a:buNone/>
            </a:pPr>
            <a:endParaRPr lang="en-US" sz="2200" dirty="0" smtClean="0">
              <a:solidFill>
                <a:srgbClr val="5C5193"/>
              </a:solidFill>
              <a:latin typeface="Times"/>
              <a:cs typeface="Times"/>
            </a:endParaRPr>
          </a:p>
          <a:p>
            <a:pPr marL="107917" indent="0" algn="ctr">
              <a:buNone/>
            </a:pPr>
            <a:endParaRPr lang="en-US" sz="2200" dirty="0" smtClean="0">
              <a:solidFill>
                <a:srgbClr val="5C5193"/>
              </a:solidFill>
              <a:latin typeface="Times"/>
              <a:cs typeface="Times"/>
            </a:endParaRPr>
          </a:p>
          <a:p>
            <a:endParaRPr lang="es-ES_tradnl" sz="2200" dirty="0">
              <a:latin typeface="Times"/>
              <a:cs typeface="Times"/>
            </a:endParaRPr>
          </a:p>
          <a:p>
            <a:pPr marL="107917" indent="0">
              <a:buNone/>
            </a:pPr>
            <a:endParaRPr lang="en-US" sz="2200" dirty="0">
              <a:latin typeface="Times"/>
              <a:cs typeface="Times"/>
            </a:endParaRPr>
          </a:p>
        </p:txBody>
      </p:sp>
      <p:pic>
        <p:nvPicPr>
          <p:cNvPr id="17" name="Picture 16" descr="Admin_ACL&amp;Ca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44" y="3005767"/>
            <a:ext cx="6759598" cy="29175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-61115" y="83314"/>
            <a:ext cx="9421231" cy="748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539589" lvl="1" algn="ctr">
              <a:buSzPct val="100000"/>
            </a:pPr>
            <a:r>
              <a:rPr lang="tr-TR" sz="3000" dirty="0">
                <a:solidFill>
                  <a:srgbClr val="660040"/>
                </a:solidFill>
                <a:latin typeface="Arial"/>
                <a:cs typeface="Arial"/>
              </a:rPr>
              <a:t>A. Administrative ACL Model </a:t>
            </a:r>
          </a:p>
        </p:txBody>
      </p:sp>
      <p:pic>
        <p:nvPicPr>
          <p:cNvPr id="17" name="Picture 16" descr="Admin_ACL&amp;Ca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32" y="3005766"/>
            <a:ext cx="6759598" cy="291753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4527" y="1431866"/>
            <a:ext cx="9976326" cy="18171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200" dirty="0">
                <a:solidFill>
                  <a:srgbClr val="73444E"/>
                </a:solidFill>
                <a:latin typeface="Arial"/>
                <a:cs typeface="Arial"/>
              </a:rPr>
              <a:t>The authorization rule for admin user U to control T or VO as follow. </a:t>
            </a:r>
          </a:p>
          <a:p>
            <a:pPr marL="107917" indent="0" algn="ctr">
              <a:buNone/>
            </a:pPr>
            <a:r>
              <a:rPr lang="en-US" sz="2200" dirty="0" err="1">
                <a:solidFill>
                  <a:srgbClr val="5C5193"/>
                </a:solidFill>
                <a:latin typeface="Arial"/>
                <a:cs typeface="Arial"/>
              </a:rPr>
              <a:t>Auth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-Control(U,T) ≡ (</a:t>
            </a:r>
            <a:r>
              <a:rPr lang="en-US" sz="2200" dirty="0" err="1">
                <a:solidFill>
                  <a:srgbClr val="5C5193"/>
                </a:solidFill>
                <a:latin typeface="Arial"/>
                <a:cs typeface="Arial"/>
              </a:rPr>
              <a:t>U,ap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) ∈ ACL(T) </a:t>
            </a:r>
          </a:p>
          <a:p>
            <a:pPr marL="107917" indent="0" algn="ctr">
              <a:buNone/>
            </a:pPr>
            <a:r>
              <a:rPr lang="en-US" sz="2200" dirty="0" err="1">
                <a:solidFill>
                  <a:srgbClr val="5C5193"/>
                </a:solidFill>
                <a:latin typeface="Arial"/>
                <a:cs typeface="Arial"/>
              </a:rPr>
              <a:t>Auth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-Control(U,VO) ≡ (</a:t>
            </a:r>
            <a:r>
              <a:rPr lang="en-US" sz="2200" dirty="0" err="1">
                <a:solidFill>
                  <a:srgbClr val="5C5193"/>
                </a:solidFill>
                <a:latin typeface="Arial"/>
                <a:cs typeface="Arial"/>
              </a:rPr>
              <a:t>U,ap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) ∈ ACL(VO</a:t>
            </a: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)</a:t>
            </a:r>
          </a:p>
          <a:p>
            <a:pPr marL="107917" indent="0" algn="ctr">
              <a:buNone/>
            </a:pPr>
            <a:endParaRPr lang="en-US" sz="2200" dirty="0">
              <a:solidFill>
                <a:srgbClr val="5C5193"/>
              </a:solidFill>
              <a:latin typeface="Arial"/>
              <a:cs typeface="Arial"/>
            </a:endParaRPr>
          </a:p>
          <a:p>
            <a:pPr marL="107917" indent="0" algn="ctr">
              <a:buNone/>
            </a:pPr>
            <a:endParaRPr lang="en-US" sz="2200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pPr marL="107917" indent="0" algn="ctr">
              <a:buNone/>
            </a:pPr>
            <a:endParaRPr lang="en-US" sz="2200" dirty="0">
              <a:solidFill>
                <a:srgbClr val="5C5193"/>
              </a:solidFill>
              <a:latin typeface="Arial"/>
              <a:cs typeface="Arial"/>
            </a:endParaRPr>
          </a:p>
          <a:p>
            <a:pPr marL="107917" indent="0" algn="ctr">
              <a:buNone/>
            </a:pPr>
            <a:endParaRPr lang="en-US" sz="2200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pPr marL="107917" indent="0" algn="ctr">
              <a:buNone/>
            </a:pPr>
            <a:endParaRPr lang="en-US" sz="2200" dirty="0">
              <a:solidFill>
                <a:srgbClr val="5C5193"/>
              </a:solidFill>
              <a:latin typeface="Arial"/>
              <a:cs typeface="Arial"/>
            </a:endParaRPr>
          </a:p>
          <a:p>
            <a:pPr marL="107917" indent="0" algn="ctr">
              <a:buNone/>
            </a:pPr>
            <a:endParaRPr lang="en-US" sz="2200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pPr marL="107917" indent="0" algn="ctr">
              <a:buNone/>
            </a:pPr>
            <a:endParaRPr lang="en-US" sz="2200" dirty="0">
              <a:solidFill>
                <a:srgbClr val="5C5193"/>
              </a:solidFill>
              <a:latin typeface="Arial"/>
              <a:cs typeface="Arial"/>
            </a:endParaRPr>
          </a:p>
          <a:p>
            <a:pPr marL="107917" indent="0" algn="ctr">
              <a:buNone/>
            </a:pPr>
            <a:endParaRPr lang="en-US" sz="2200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pPr marL="107917" indent="0" algn="ctr">
              <a:buNone/>
            </a:pPr>
            <a:endParaRPr lang="en-US" sz="2200" dirty="0">
              <a:solidFill>
                <a:srgbClr val="5C5193"/>
              </a:solidFill>
              <a:latin typeface="Arial"/>
              <a:cs typeface="Arial"/>
            </a:endParaRPr>
          </a:p>
          <a:p>
            <a:pPr marL="107917" indent="0" algn="ctr">
              <a:buNone/>
            </a:pPr>
            <a:endParaRPr lang="en-US" sz="2200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pPr marL="107917" indent="0" algn="ctr">
              <a:buNone/>
            </a:pPr>
            <a:endParaRPr lang="en-US" sz="2200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pPr marL="450817" indent="-342900"/>
            <a:r>
              <a:rPr lang="en-US" sz="2400" dirty="0">
                <a:solidFill>
                  <a:srgbClr val="C08082"/>
                </a:solidFill>
              </a:rPr>
              <a:t>D</a:t>
            </a:r>
            <a:r>
              <a:rPr lang="en-US" sz="2400" dirty="0" smtClean="0">
                <a:solidFill>
                  <a:srgbClr val="C08082"/>
                </a:solidFill>
              </a:rPr>
              <a:t>ifficult </a:t>
            </a:r>
            <a:r>
              <a:rPr lang="en-US" sz="2400" dirty="0">
                <a:solidFill>
                  <a:srgbClr val="C08082"/>
                </a:solidFill>
              </a:rPr>
              <a:t>to maintain</a:t>
            </a:r>
            <a:endParaRPr lang="en-US" sz="2200" dirty="0">
              <a:solidFill>
                <a:srgbClr val="C08082"/>
              </a:solidFill>
              <a:latin typeface="Arial"/>
              <a:cs typeface="Arial"/>
            </a:endParaRPr>
          </a:p>
          <a:p>
            <a:pPr marL="107917" indent="0" algn="ctr">
              <a:buNone/>
            </a:pPr>
            <a:endParaRPr lang="en-US" sz="2200" i="1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185354" y="55544"/>
            <a:ext cx="9421231" cy="748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539589" lvl="1" algn="ctr">
              <a:buSzPct val="100000"/>
            </a:pPr>
            <a:r>
              <a:rPr lang="tr-TR" sz="3000" dirty="0">
                <a:solidFill>
                  <a:srgbClr val="660040"/>
                </a:solidFill>
                <a:latin typeface="Arial"/>
                <a:cs typeface="Arial"/>
              </a:rPr>
              <a:t>B. Administrative RBAC Model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49062" y="1162920"/>
            <a:ext cx="9516481" cy="63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200" dirty="0">
                <a:solidFill>
                  <a:srgbClr val="73444E"/>
                </a:solidFill>
                <a:latin typeface="Arial"/>
                <a:cs typeface="Arial"/>
              </a:rPr>
              <a:t>Additionally, RBAC introduces set of administrative roles (AR) </a:t>
            </a:r>
            <a:r>
              <a:rPr lang="en-US" sz="2200" dirty="0" smtClean="0">
                <a:solidFill>
                  <a:srgbClr val="73444E"/>
                </a:solidFill>
                <a:latin typeface="Arial"/>
                <a:cs typeface="Arial"/>
              </a:rPr>
              <a:t>and admin </a:t>
            </a:r>
            <a:r>
              <a:rPr lang="en-US" sz="2200" dirty="0">
                <a:solidFill>
                  <a:srgbClr val="73444E"/>
                </a:solidFill>
                <a:latin typeface="Arial"/>
                <a:cs typeface="Arial"/>
              </a:rPr>
              <a:t>permissions </a:t>
            </a:r>
            <a:r>
              <a:rPr lang="en-US" sz="2200" dirty="0" smtClean="0">
                <a:solidFill>
                  <a:srgbClr val="73444E"/>
                </a:solidFill>
                <a:latin typeface="Arial"/>
                <a:cs typeface="Arial"/>
              </a:rPr>
              <a:t>set(APS) </a:t>
            </a:r>
            <a:r>
              <a:rPr lang="en-US" sz="2200" dirty="0">
                <a:solidFill>
                  <a:srgbClr val="73444E"/>
                </a:solidFill>
                <a:latin typeface="Arial"/>
                <a:cs typeface="Arial"/>
              </a:rPr>
              <a:t>as follows. </a:t>
            </a:r>
          </a:p>
          <a:p>
            <a:pPr marL="971517" lvl="2" indent="0">
              <a:spcAft>
                <a:spcPts val="250"/>
              </a:spcAft>
              <a:buNone/>
            </a:pP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AR = {AR1, .., ARs}</a:t>
            </a: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,</a:t>
            </a:r>
          </a:p>
          <a:p>
            <a:pPr marL="971517" lvl="2" indent="0">
              <a:spcAft>
                <a:spcPts val="250"/>
              </a:spcAft>
              <a:buNone/>
            </a:pP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APS ={(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VO×AP)∪ (T×AP</a:t>
            </a: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)}, A set of VO-AP and T-AP 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pairs. </a:t>
            </a:r>
          </a:p>
          <a:p>
            <a:pPr marL="107917" indent="0" algn="ctr">
              <a:buNone/>
            </a:pPr>
            <a:r>
              <a:rPr lang="en-US" sz="2000" i="1" dirty="0" smtClean="0">
                <a:solidFill>
                  <a:srgbClr val="5C5193"/>
                </a:solidFill>
                <a:latin typeface="Arial"/>
                <a:cs typeface="Arial"/>
              </a:rPr>
              <a:t> </a:t>
            </a:r>
          </a:p>
          <a:p>
            <a:pPr marL="107917" indent="0" algn="ctr">
              <a:buNone/>
            </a:pPr>
            <a:endParaRPr lang="en-US" sz="2000" i="1" dirty="0">
              <a:solidFill>
                <a:srgbClr val="5C5193"/>
              </a:solidFill>
              <a:latin typeface="Arial"/>
              <a:cs typeface="Arial"/>
            </a:endParaRPr>
          </a:p>
          <a:p>
            <a:pPr marL="107917" indent="0" algn="ctr">
              <a:buNone/>
            </a:pPr>
            <a:endParaRPr lang="en-US" sz="2000" i="1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pPr marL="107917" indent="0" algn="ctr">
              <a:buNone/>
            </a:pPr>
            <a:endParaRPr lang="en-US" sz="2000" i="1" dirty="0">
              <a:solidFill>
                <a:srgbClr val="5C5193"/>
              </a:solidFill>
              <a:latin typeface="Arial"/>
              <a:cs typeface="Arial"/>
            </a:endParaRPr>
          </a:p>
          <a:p>
            <a:pPr marL="107917" indent="0" algn="ctr">
              <a:buNone/>
            </a:pPr>
            <a:endParaRPr lang="en-US" sz="2000" i="1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pPr marL="107917" indent="0" algn="ctr">
              <a:buNone/>
            </a:pPr>
            <a:endParaRPr lang="en-US" sz="2000" i="1" dirty="0">
              <a:solidFill>
                <a:srgbClr val="5C5193"/>
              </a:solidFill>
              <a:latin typeface="Arial"/>
              <a:cs typeface="Arial"/>
            </a:endParaRPr>
          </a:p>
          <a:p>
            <a:pPr marL="107917" indent="0" algn="ctr">
              <a:buNone/>
            </a:pPr>
            <a:endParaRPr lang="en-US" sz="2000" i="1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pPr marL="107917" indent="0" algn="ctr">
              <a:buNone/>
            </a:pPr>
            <a:endParaRPr lang="en-US" sz="2000" i="1" dirty="0">
              <a:solidFill>
                <a:srgbClr val="5C5193"/>
              </a:solidFill>
              <a:latin typeface="Arial"/>
              <a:cs typeface="Arial"/>
            </a:endParaRPr>
          </a:p>
          <a:p>
            <a:pPr marL="107917" indent="0" algn="ctr">
              <a:buNone/>
            </a:pPr>
            <a:endParaRPr lang="en-US" sz="2000" i="1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pPr marL="107917" indent="0" algn="ctr">
              <a:buNone/>
            </a:pPr>
            <a:endParaRPr lang="en-US" sz="2000" i="1" dirty="0">
              <a:solidFill>
                <a:srgbClr val="5C5193"/>
              </a:solidFill>
              <a:latin typeface="Arial"/>
              <a:cs typeface="Arial"/>
            </a:endParaRPr>
          </a:p>
          <a:p>
            <a:pPr marL="107917" indent="0" algn="ctr">
              <a:buNone/>
            </a:pPr>
            <a:endParaRPr lang="en-US" sz="2000" i="1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pPr marL="107917" indent="0" algn="ctr">
              <a:buNone/>
            </a:pPr>
            <a:endParaRPr lang="en-US" sz="2000" i="1" dirty="0">
              <a:solidFill>
                <a:srgbClr val="5C5193"/>
              </a:solidFill>
              <a:latin typeface="Arial"/>
              <a:cs typeface="Arial"/>
            </a:endParaRPr>
          </a:p>
          <a:p>
            <a:pPr marL="450817" indent="-342900"/>
            <a:r>
              <a:rPr lang="en-US" sz="2400" dirty="0" smtClean="0">
                <a:solidFill>
                  <a:srgbClr val="C08082"/>
                </a:solidFill>
                <a:latin typeface="Arial"/>
                <a:cs typeface="Arial"/>
              </a:rPr>
              <a:t>Easier to maintain</a:t>
            </a:r>
            <a:endParaRPr lang="en-US" sz="2400" i="1" dirty="0">
              <a:solidFill>
                <a:srgbClr val="5C5193"/>
              </a:solidFill>
              <a:latin typeface="Arial"/>
              <a:cs typeface="Arial"/>
            </a:endParaRPr>
          </a:p>
          <a:p>
            <a:pPr marL="107917" indent="0" algn="ctr">
              <a:buNone/>
            </a:pPr>
            <a:endParaRPr lang="en-US" sz="2200" i="1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26</a:t>
            </a:fld>
            <a:endParaRPr lang="en-US" dirty="0"/>
          </a:p>
        </p:txBody>
      </p:sp>
      <p:pic>
        <p:nvPicPr>
          <p:cNvPr id="3" name="Picture 2" descr="Admin_RBAC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58" y="2655611"/>
            <a:ext cx="4180471" cy="403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 bwMode="auto">
          <a:xfrm>
            <a:off x="7226302" y="6886577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27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63549" y="152372"/>
            <a:ext cx="856475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539638" lvl="1" algn="ctr">
              <a:buSzPct val="100000"/>
            </a:pPr>
            <a:r>
              <a:rPr lang="tr-TR" sz="3000" dirty="0">
                <a:solidFill>
                  <a:srgbClr val="660040"/>
                </a:solidFill>
                <a:latin typeface="Arial"/>
                <a:cs typeface="Arial"/>
              </a:rPr>
              <a:t>C. Administrative ABAC Model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27040" y="1203664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200" dirty="0">
                <a:solidFill>
                  <a:srgbClr val="73444E"/>
                </a:solidFill>
                <a:latin typeface="Arial"/>
                <a:cs typeface="Arial"/>
              </a:rPr>
              <a:t>Additionally, ABAC introduces administrative attributes for topics (TAA), VOs (VOAA), and users (UAA), as follows. </a:t>
            </a:r>
          </a:p>
          <a:p>
            <a:pPr marL="107928" indent="0" algn="ctr">
              <a:buNone/>
            </a:pP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TAA = {T-Location, T-Department}</a:t>
            </a:r>
          </a:p>
          <a:p>
            <a:pPr marL="107928" indent="0" algn="ctr">
              <a:buNone/>
            </a:pP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VOAA = {VO-Type, VO-Location, VO-Department}</a:t>
            </a:r>
          </a:p>
          <a:p>
            <a:pPr marL="107928" indent="0" algn="ctr">
              <a:buNone/>
            </a:pP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 UAA = {</a:t>
            </a: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UA-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Type, </a:t>
            </a: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UA-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Location, </a:t>
            </a: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UA-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Department} </a:t>
            </a:r>
          </a:p>
          <a:p>
            <a:pPr marL="107928" indent="0" algn="ctr">
              <a:buNone/>
            </a:pPr>
            <a:endParaRPr lang="en-US" sz="2200" i="1" dirty="0">
              <a:latin typeface="Arial"/>
              <a:cs typeface="Arial"/>
            </a:endParaRPr>
          </a:p>
        </p:txBody>
      </p:sp>
      <p:pic>
        <p:nvPicPr>
          <p:cNvPr id="12" name="Picture 11" descr="Admin_ABAC_ABAC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1" y="3244190"/>
            <a:ext cx="5366378" cy="32749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68658" y="-501680"/>
            <a:ext cx="184666" cy="369332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 bwMode="auto">
          <a:xfrm>
            <a:off x="7226302" y="6886577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28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63549" y="152372"/>
            <a:ext cx="856475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539638" lvl="1" algn="ctr">
              <a:buSzPct val="100000"/>
            </a:pPr>
            <a:r>
              <a:rPr lang="tr-TR" sz="3000" dirty="0">
                <a:solidFill>
                  <a:srgbClr val="660040"/>
                </a:solidFill>
                <a:latin typeface="Arial"/>
                <a:cs typeface="Arial"/>
              </a:rPr>
              <a:t>C. Administrative ABAC Model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92113" y="1261875"/>
            <a:ext cx="9324864" cy="4930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450828" indent="-342900"/>
            <a:r>
              <a:rPr lang="en-US" sz="2200" dirty="0" smtClean="0">
                <a:solidFill>
                  <a:srgbClr val="935763"/>
                </a:solidFill>
                <a:latin typeface="Arial"/>
                <a:cs typeface="Arial"/>
              </a:rPr>
              <a:t>Authorize </a:t>
            </a:r>
            <a:r>
              <a:rPr lang="en-US" sz="2200" dirty="0">
                <a:solidFill>
                  <a:srgbClr val="935763"/>
                </a:solidFill>
                <a:latin typeface="Arial"/>
                <a:cs typeface="Arial"/>
              </a:rPr>
              <a:t>users who have own or control permission to control sensors and cameras from the same department and close location</a:t>
            </a:r>
          </a:p>
          <a:p>
            <a:pPr marL="107928" indent="0" algn="ctr">
              <a:buNone/>
            </a:pPr>
            <a:endParaRPr lang="en-US" sz="2200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pPr marL="107928" indent="0" algn="ctr">
              <a:buNone/>
            </a:pPr>
            <a:r>
              <a:rPr lang="en-US" sz="2200" dirty="0" err="1" smtClean="0">
                <a:solidFill>
                  <a:srgbClr val="5C5193"/>
                </a:solidFill>
                <a:latin typeface="Arial"/>
                <a:cs typeface="Arial"/>
              </a:rPr>
              <a:t>Auth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-Control(U,VO) ≡</a:t>
            </a:r>
          </a:p>
          <a:p>
            <a:pPr marL="107928" indent="0" algn="ctr">
              <a:buNone/>
            </a:pP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 (</a:t>
            </a: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UA-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Type(U) = Own∨ </a:t>
            </a: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UA-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Type(U) = Control)∧</a:t>
            </a:r>
          </a:p>
          <a:p>
            <a:pPr marL="107928" indent="0" algn="ctr">
              <a:buNone/>
            </a:pP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 </a:t>
            </a: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UA-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Department(U )= VO-Department(VO)∧</a:t>
            </a:r>
          </a:p>
          <a:p>
            <a:pPr marL="107928" indent="0" algn="ctr">
              <a:buNone/>
            </a:pP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 (VO-type = sensor∨ VO-type = camera)∧</a:t>
            </a:r>
          </a:p>
          <a:p>
            <a:pPr marL="107928" indent="0" algn="ctr">
              <a:buNone/>
            </a:pP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UA-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location ≈ VO-Location(VO</a:t>
            </a: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)</a:t>
            </a:r>
          </a:p>
          <a:p>
            <a:pPr marL="107928" indent="0" algn="ctr">
              <a:buNone/>
            </a:pPr>
            <a:endParaRPr lang="en-US" sz="2200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pPr marL="107928" indent="0" algn="ctr">
              <a:buNone/>
            </a:pPr>
            <a:endParaRPr lang="en-US" sz="2200" dirty="0">
              <a:solidFill>
                <a:srgbClr val="5C5193"/>
              </a:solidFill>
              <a:latin typeface="Arial"/>
              <a:cs typeface="Arial"/>
            </a:endParaRPr>
          </a:p>
          <a:p>
            <a:pPr marL="450828" indent="-342900"/>
            <a:r>
              <a:rPr lang="en-US" sz="2200" dirty="0" smtClean="0">
                <a:solidFill>
                  <a:srgbClr val="935763"/>
                </a:solidFill>
                <a:latin typeface="Arial"/>
                <a:cs typeface="Arial"/>
              </a:rPr>
              <a:t>Flexible, scalable, and adaptable: </a:t>
            </a:r>
          </a:p>
          <a:p>
            <a:pPr marL="882628" lvl="1" indent="-342900"/>
            <a:r>
              <a:rPr lang="en-US" sz="2000" dirty="0" smtClean="0">
                <a:solidFill>
                  <a:srgbClr val="C08082"/>
                </a:solidFill>
                <a:latin typeface="Arial"/>
                <a:cs typeface="Arial"/>
              </a:rPr>
              <a:t>Identity, roles, and resource information of ACL and RBAC into attributes</a:t>
            </a:r>
          </a:p>
          <a:p>
            <a:pPr marL="882628" lvl="1" indent="-342900"/>
            <a:r>
              <a:rPr lang="en-US" sz="2000" dirty="0" smtClean="0">
                <a:solidFill>
                  <a:srgbClr val="C08082"/>
                </a:solidFill>
                <a:latin typeface="Arial"/>
                <a:cs typeface="Arial"/>
              </a:rPr>
              <a:t>incorporating collected data for making a decision</a:t>
            </a:r>
          </a:p>
          <a:p>
            <a:pPr marL="107928" indent="0">
              <a:buNone/>
            </a:pPr>
            <a:endParaRPr lang="en-US" sz="2200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pPr marL="107928" indent="0" algn="ctr">
              <a:buNone/>
            </a:pPr>
            <a:endParaRPr lang="en-US" sz="2200" dirty="0">
              <a:solidFill>
                <a:srgbClr val="5C5193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5000"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436" y="109739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29</a:t>
            </a:fld>
            <a:endParaRPr lang="en-US" dirty="0"/>
          </a:p>
        </p:txBody>
      </p:sp>
      <p:pic>
        <p:nvPicPr>
          <p:cNvPr id="9" name="Content Placeholder 8" descr="implementation-350px.png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65" r="21565"/>
          <a:stretch>
            <a:fillRect/>
          </a:stretch>
        </p:blipFill>
        <p:spPr>
          <a:xfrm>
            <a:off x="634965" y="1153502"/>
            <a:ext cx="8851006" cy="5408544"/>
          </a:xfr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29298" y="1307454"/>
            <a:ext cx="545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rgbClr r="0" g="0" b="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75000"/>
                    </a:schemeClr>
                  </a:glow>
                  <a:outerShdw blurRad="127000" dist="38100" dir="2700000" algn="tl" rotWithShape="0">
                    <a:schemeClr val="accent6">
                      <a:lumMod val="75000"/>
                      <a:alpha val="43000"/>
                    </a:schemeClr>
                  </a:outerShdw>
                </a:effectLst>
                <a:latin typeface="Arial"/>
                <a:cs typeface="Arial"/>
              </a:rPr>
              <a:t>Access </a:t>
            </a:r>
            <a:r>
              <a:rPr lang="pt-BR" sz="3200" dirty="0" err="1">
                <a:solidFill>
                  <a:scrgbClr r="0" g="0" b="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75000"/>
                    </a:schemeClr>
                  </a:glow>
                  <a:outerShdw blurRad="127000" dist="38100" dir="2700000" algn="tl" rotWithShape="0">
                    <a:schemeClr val="accent6">
                      <a:lumMod val="75000"/>
                      <a:alpha val="43000"/>
                    </a:schemeClr>
                  </a:outerShdw>
                </a:effectLst>
                <a:latin typeface="Arial"/>
                <a:cs typeface="Arial"/>
              </a:rPr>
              <a:t>Control</a:t>
            </a:r>
            <a:r>
              <a:rPr lang="pt-BR" sz="3200" dirty="0">
                <a:solidFill>
                  <a:scrgbClr r="0" g="0" b="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75000"/>
                    </a:schemeClr>
                  </a:glow>
                  <a:outerShdw blurRad="127000" dist="38100" dir="2700000" algn="tl" rotWithShape="0">
                    <a:schemeClr val="accent6">
                      <a:lumMod val="75000"/>
                      <a:alpha val="43000"/>
                    </a:schemeClr>
                  </a:outerShdw>
                </a:effectLst>
                <a:latin typeface="Arial"/>
                <a:cs typeface="Arial"/>
              </a:rPr>
              <a:t> </a:t>
            </a:r>
            <a:r>
              <a:rPr lang="pt-BR" sz="3200" dirty="0" err="1">
                <a:solidFill>
                  <a:scrgbClr r="0" g="0" b="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75000"/>
                    </a:schemeClr>
                  </a:glow>
                  <a:outerShdw blurRad="127000" dist="38100" dir="2700000" algn="tl" rotWithShape="0">
                    <a:schemeClr val="accent6">
                      <a:lumMod val="75000"/>
                      <a:alpha val="43000"/>
                    </a:schemeClr>
                  </a:outerShdw>
                </a:effectLst>
                <a:latin typeface="Arial"/>
                <a:cs typeface="Arial"/>
              </a:rPr>
              <a:t>Models</a:t>
            </a:r>
            <a:r>
              <a:rPr lang="pt-BR" sz="3200" dirty="0">
                <a:solidFill>
                  <a:scrgbClr r="0" g="0" b="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75000"/>
                    </a:schemeClr>
                  </a:glow>
                  <a:outerShdw blurRad="127000" dist="38100" dir="2700000" algn="tl" rotWithShape="0">
                    <a:schemeClr val="accent6">
                      <a:lumMod val="75000"/>
                      <a:alpha val="43000"/>
                    </a:schemeClr>
                  </a:outerShdw>
                </a:effectLst>
                <a:latin typeface="Arial"/>
                <a:cs typeface="Arial"/>
              </a:rPr>
              <a:t> for </a:t>
            </a:r>
            <a:r>
              <a:rPr lang="pt-BR" sz="3200" dirty="0" smtClean="0">
                <a:solidFill>
                  <a:scrgbClr r="0" g="0" b="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75000"/>
                    </a:schemeClr>
                  </a:glow>
                  <a:outerShdw blurRad="127000" dist="38100" dir="2700000" algn="tl" rotWithShape="0">
                    <a:schemeClr val="accent6">
                      <a:lumMod val="75000"/>
                      <a:alpha val="43000"/>
                    </a:schemeClr>
                  </a:outerShdw>
                </a:effectLst>
                <a:latin typeface="Arial"/>
                <a:cs typeface="Arial"/>
              </a:rPr>
              <a:t>VO Communication </a:t>
            </a:r>
            <a:r>
              <a:rPr lang="pt-BR" sz="3200" dirty="0" err="1" smtClean="0">
                <a:solidFill>
                  <a:scrgbClr r="0" g="0" b="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75000"/>
                    </a:schemeClr>
                  </a:glow>
                  <a:outerShdw blurRad="127000" dist="38100" dir="2700000" algn="tl" rotWithShape="0">
                    <a:schemeClr val="accent6">
                      <a:lumMod val="75000"/>
                      <a:alpha val="43000"/>
                    </a:schemeClr>
                  </a:outerShdw>
                </a:effectLst>
                <a:latin typeface="Arial"/>
                <a:cs typeface="Arial"/>
              </a:rPr>
              <a:t>and</a:t>
            </a:r>
            <a:r>
              <a:rPr lang="pt-BR" sz="3200" dirty="0" smtClean="0">
                <a:solidFill>
                  <a:scrgbClr r="0" g="0" b="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75000"/>
                    </a:schemeClr>
                  </a:glow>
                  <a:outerShdw blurRad="127000" dist="38100" dir="2700000" algn="tl" rotWithShape="0">
                    <a:schemeClr val="accent6">
                      <a:lumMod val="75000"/>
                      <a:alpha val="43000"/>
                    </a:schemeClr>
                  </a:outerShdw>
                </a:effectLst>
                <a:latin typeface="Arial"/>
                <a:cs typeface="Arial"/>
              </a:rPr>
              <a:t> </a:t>
            </a:r>
            <a:r>
              <a:rPr lang="pt-BR" sz="3200" dirty="0" err="1">
                <a:solidFill>
                  <a:scrgbClr r="0" g="0" b="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75000"/>
                    </a:schemeClr>
                  </a:glow>
                  <a:outerShdw blurRad="127000" dist="38100" dir="2700000" algn="tl" rotWithShape="0">
                    <a:schemeClr val="accent6">
                      <a:lumMod val="75000"/>
                      <a:alpha val="43000"/>
                    </a:schemeClr>
                  </a:outerShdw>
                </a:effectLst>
                <a:latin typeface="Arial"/>
                <a:cs typeface="Arial"/>
              </a:rPr>
              <a:t>I</a:t>
            </a:r>
            <a:r>
              <a:rPr lang="pt-BR" sz="3200" dirty="0" err="1" smtClean="0">
                <a:solidFill>
                  <a:scrgbClr r="0" g="0" b="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75000"/>
                    </a:schemeClr>
                  </a:glow>
                  <a:outerShdw blurRad="127000" dist="38100" dir="2700000" algn="tl" rotWithShape="0">
                    <a:schemeClr val="accent6">
                      <a:lumMod val="75000"/>
                      <a:alpha val="43000"/>
                    </a:schemeClr>
                  </a:outerShdw>
                </a:effectLst>
                <a:latin typeface="Arial"/>
                <a:cs typeface="Arial"/>
              </a:rPr>
              <a:t>mplementation</a:t>
            </a:r>
            <a:r>
              <a:rPr lang="pt-BR" sz="3200" dirty="0" smtClean="0">
                <a:solidFill>
                  <a:scrgbClr r="0" g="0" b="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75000"/>
                    </a:schemeClr>
                  </a:glow>
                  <a:outerShdw blurRad="127000" dist="38100" dir="2700000" algn="tl" rotWithShape="0">
                    <a:schemeClr val="accent6">
                      <a:lumMod val="75000"/>
                      <a:alpha val="43000"/>
                    </a:schemeClr>
                  </a:outerShdw>
                </a:effectLst>
                <a:latin typeface="Arial"/>
                <a:cs typeface="Arial"/>
              </a:rPr>
              <a:t> in </a:t>
            </a:r>
            <a:r>
              <a:rPr lang="en-US" sz="3200" kern="0" dirty="0">
                <a:solidFill>
                  <a:scrgbClr r="0" g="0" b="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75000"/>
                    </a:schemeClr>
                  </a:glow>
                  <a:outerShdw blurRad="127000" dist="38100" dir="2700000" algn="tl" rotWithShape="0">
                    <a:schemeClr val="accent6">
                      <a:lumMod val="75000"/>
                      <a:alpha val="43000"/>
                    </a:schemeClr>
                  </a:outerShdw>
                </a:effectLst>
                <a:latin typeface="Arial"/>
                <a:ea typeface="ＭＳ Ｐゴシック" charset="-128"/>
                <a:cs typeface="Arial"/>
              </a:rPr>
              <a:t>AWS </a:t>
            </a:r>
            <a:r>
              <a:rPr lang="en-US" sz="3200" kern="0" dirty="0" smtClean="0">
                <a:solidFill>
                  <a:scrgbClr r="0" g="0" b="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75000"/>
                    </a:schemeClr>
                  </a:glow>
                  <a:outerShdw blurRad="127000" dist="38100" dir="2700000" algn="tl" rotWithShape="0">
                    <a:schemeClr val="accent6">
                      <a:lumMod val="75000"/>
                      <a:alpha val="43000"/>
                    </a:schemeClr>
                  </a:outerShdw>
                </a:effectLst>
                <a:latin typeface="Arial"/>
                <a:ea typeface="ＭＳ Ｐゴシック" charset="-128"/>
                <a:cs typeface="Arial"/>
              </a:rPr>
              <a:t>IoT</a:t>
            </a:r>
            <a:endParaRPr lang="en-US" sz="3200" kern="0" dirty="0">
              <a:solidFill>
                <a:scrgbClr r="0" g="0" b="0"/>
              </a:solidFill>
              <a:effectLst>
                <a:glow rad="127000">
                  <a:schemeClr val="accent6">
                    <a:lumMod val="60000"/>
                    <a:lumOff val="40000"/>
                    <a:alpha val="75000"/>
                  </a:schemeClr>
                </a:glow>
                <a:outerShdw blurRad="127000" dist="38100" dir="2700000" algn="tl" rotWithShape="0">
                  <a:schemeClr val="accent6">
                    <a:lumMod val="75000"/>
                    <a:alpha val="43000"/>
                  </a:schemeClr>
                </a:outerShdw>
              </a:effectLst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85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0100" y="1219362"/>
            <a:ext cx="8450562" cy="559969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rgbClr val="5C5193"/>
                </a:solidFill>
                <a:latin typeface="Arial"/>
                <a:cs typeface="Arial"/>
              </a:rPr>
              <a:t>Introduction and Background. 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kern="0" dirty="0" smtClean="0">
                <a:solidFill>
                  <a:srgbClr val="5C5193"/>
                </a:solidFill>
                <a:latin typeface="Arial"/>
                <a:ea typeface="ＭＳ Ｐゴシック" charset="-128"/>
                <a:cs typeface="Arial"/>
              </a:rPr>
              <a:t>Access </a:t>
            </a:r>
            <a:r>
              <a:rPr lang="en-US" sz="2600" kern="0" dirty="0">
                <a:solidFill>
                  <a:srgbClr val="5C5193"/>
                </a:solidFill>
                <a:latin typeface="Arial"/>
                <a:ea typeface="ＭＳ Ｐゴシック" charset="-128"/>
                <a:cs typeface="Arial"/>
              </a:rPr>
              <a:t>Control Oriented (ACO) Architecture for Cloud-Enabled IoT</a:t>
            </a:r>
            <a:r>
              <a:rPr lang="en-US" sz="2600" dirty="0">
                <a:solidFill>
                  <a:srgbClr val="5C5193"/>
                </a:solidFill>
                <a:latin typeface="Arial"/>
                <a:cs typeface="Arial"/>
              </a:rPr>
              <a:t> 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600" dirty="0" smtClean="0">
                <a:solidFill>
                  <a:srgbClr val="5C5193"/>
                </a:solidFill>
                <a:latin typeface="Arial"/>
                <a:cs typeface="Arial"/>
              </a:rPr>
              <a:t>Access </a:t>
            </a:r>
            <a:r>
              <a:rPr lang="pt-BR" sz="2600" dirty="0" err="1">
                <a:solidFill>
                  <a:srgbClr val="5C5193"/>
                </a:solidFill>
                <a:latin typeface="Arial"/>
                <a:cs typeface="Arial"/>
              </a:rPr>
              <a:t>Control</a:t>
            </a:r>
            <a:r>
              <a:rPr lang="pt-BR" sz="2600" dirty="0">
                <a:solidFill>
                  <a:srgbClr val="5C5193"/>
                </a:solidFill>
                <a:latin typeface="Arial"/>
                <a:cs typeface="Arial"/>
              </a:rPr>
              <a:t> </a:t>
            </a:r>
            <a:r>
              <a:rPr lang="pt-BR" sz="2600" dirty="0" err="1">
                <a:solidFill>
                  <a:srgbClr val="5C5193"/>
                </a:solidFill>
                <a:latin typeface="Arial"/>
                <a:cs typeface="Arial"/>
              </a:rPr>
              <a:t>Models</a:t>
            </a:r>
            <a:r>
              <a:rPr lang="pt-BR" sz="2600" dirty="0">
                <a:solidFill>
                  <a:srgbClr val="5C5193"/>
                </a:solidFill>
                <a:latin typeface="Arial"/>
                <a:cs typeface="Arial"/>
              </a:rPr>
              <a:t> for VO </a:t>
            </a:r>
            <a:r>
              <a:rPr lang="pt-BR" sz="2600" dirty="0" smtClean="0">
                <a:solidFill>
                  <a:srgbClr val="5C5193"/>
                </a:solidFill>
                <a:latin typeface="Arial"/>
                <a:cs typeface="Arial"/>
              </a:rPr>
              <a:t>Communication </a:t>
            </a:r>
            <a:r>
              <a:rPr lang="pt-BR" sz="2600" dirty="0">
                <a:solidFill>
                  <a:srgbClr val="5C5193"/>
                </a:solidFill>
                <a:latin typeface="Arial"/>
                <a:cs typeface="Arial"/>
              </a:rPr>
              <a:t>in </a:t>
            </a:r>
            <a:r>
              <a:rPr lang="en-US" sz="2600" kern="0" dirty="0">
                <a:solidFill>
                  <a:srgbClr val="5C5193"/>
                </a:solidFill>
                <a:latin typeface="Arial"/>
                <a:ea typeface="ＭＳ Ｐゴシック" charset="-128"/>
                <a:cs typeface="Arial"/>
              </a:rPr>
              <a:t>ACO </a:t>
            </a:r>
            <a:r>
              <a:rPr lang="en-US" sz="2600" kern="0" dirty="0" smtClean="0">
                <a:solidFill>
                  <a:srgbClr val="5C5193"/>
                </a:solidFill>
                <a:latin typeface="Arial"/>
                <a:ea typeface="ＭＳ Ｐゴシック" charset="-128"/>
                <a:cs typeface="Arial"/>
              </a:rPr>
              <a:t>Architecture. </a:t>
            </a:r>
            <a:endParaRPr lang="en-US" sz="2600" kern="0" dirty="0">
              <a:solidFill>
                <a:srgbClr val="5C5193"/>
              </a:solidFill>
              <a:latin typeface="Arial"/>
              <a:ea typeface="ＭＳ Ｐゴシック" charset="-128"/>
              <a:cs typeface="Arial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600" dirty="0" smtClean="0">
                <a:solidFill>
                  <a:srgbClr val="5C5193"/>
                </a:solidFill>
                <a:latin typeface="Arial"/>
                <a:cs typeface="Arial"/>
              </a:rPr>
              <a:t>Access </a:t>
            </a:r>
            <a:r>
              <a:rPr lang="pt-BR" sz="2600" dirty="0" err="1">
                <a:solidFill>
                  <a:srgbClr val="5C5193"/>
                </a:solidFill>
                <a:latin typeface="Arial"/>
                <a:cs typeface="Arial"/>
              </a:rPr>
              <a:t>Control</a:t>
            </a:r>
            <a:r>
              <a:rPr lang="pt-BR" sz="2600" dirty="0">
                <a:solidFill>
                  <a:srgbClr val="5C5193"/>
                </a:solidFill>
                <a:latin typeface="Arial"/>
                <a:cs typeface="Arial"/>
              </a:rPr>
              <a:t> </a:t>
            </a:r>
            <a:r>
              <a:rPr lang="pt-BR" sz="2600" dirty="0" err="1" smtClean="0">
                <a:solidFill>
                  <a:srgbClr val="5C5193"/>
                </a:solidFill>
                <a:latin typeface="Arial"/>
                <a:cs typeface="Arial"/>
              </a:rPr>
              <a:t>Model</a:t>
            </a:r>
            <a:r>
              <a:rPr lang="pt-BR" sz="2600" dirty="0" smtClean="0">
                <a:solidFill>
                  <a:srgbClr val="5C5193"/>
                </a:solidFill>
                <a:latin typeface="Arial"/>
                <a:cs typeface="Arial"/>
              </a:rPr>
              <a:t> </a:t>
            </a:r>
            <a:r>
              <a:rPr lang="pt-BR" sz="2600" dirty="0">
                <a:solidFill>
                  <a:srgbClr val="5C5193"/>
                </a:solidFill>
                <a:latin typeface="Arial"/>
                <a:cs typeface="Arial"/>
              </a:rPr>
              <a:t>for </a:t>
            </a:r>
            <a:r>
              <a:rPr lang="pt-BR" sz="2600" dirty="0" smtClean="0">
                <a:solidFill>
                  <a:srgbClr val="5C5193"/>
                </a:solidFill>
                <a:latin typeface="Arial"/>
                <a:cs typeface="Arial"/>
              </a:rPr>
              <a:t>VO Communication </a:t>
            </a:r>
            <a:r>
              <a:rPr lang="pt-BR" sz="2600" dirty="0" err="1" smtClean="0">
                <a:solidFill>
                  <a:srgbClr val="5C5193"/>
                </a:solidFill>
                <a:latin typeface="Arial"/>
                <a:cs typeface="Arial"/>
              </a:rPr>
              <a:t>and</a:t>
            </a:r>
            <a:r>
              <a:rPr lang="pt-BR" sz="2600" dirty="0" smtClean="0">
                <a:solidFill>
                  <a:srgbClr val="5C5193"/>
                </a:solidFill>
                <a:latin typeface="Arial"/>
                <a:cs typeface="Arial"/>
              </a:rPr>
              <a:t> </a:t>
            </a:r>
            <a:r>
              <a:rPr lang="fr-FR" sz="2600" dirty="0" err="1" smtClean="0">
                <a:solidFill>
                  <a:srgbClr val="5C5193"/>
                </a:solidFill>
                <a:latin typeface="Arial"/>
                <a:cs typeface="Arial"/>
              </a:rPr>
              <a:t>Implementation</a:t>
            </a:r>
            <a:r>
              <a:rPr lang="fr-FR" sz="2600" dirty="0" smtClean="0">
                <a:solidFill>
                  <a:srgbClr val="5C5193"/>
                </a:solidFill>
                <a:latin typeface="Arial"/>
                <a:cs typeface="Arial"/>
              </a:rPr>
              <a:t> </a:t>
            </a:r>
            <a:r>
              <a:rPr lang="pt-BR" sz="2600" dirty="0" smtClean="0">
                <a:solidFill>
                  <a:srgbClr val="5C5193"/>
                </a:solidFill>
                <a:latin typeface="Arial"/>
                <a:cs typeface="Arial"/>
              </a:rPr>
              <a:t>in </a:t>
            </a:r>
            <a:r>
              <a:rPr lang="en-US" sz="2600" kern="0" dirty="0">
                <a:solidFill>
                  <a:srgbClr val="5C5193"/>
                </a:solidFill>
                <a:latin typeface="Arial"/>
                <a:ea typeface="ＭＳ Ｐゴシック" charset="-128"/>
                <a:cs typeface="Arial"/>
              </a:rPr>
              <a:t>AWS </a:t>
            </a:r>
            <a:r>
              <a:rPr lang="en-US" sz="2600" kern="0" dirty="0" smtClean="0">
                <a:solidFill>
                  <a:srgbClr val="5C5193"/>
                </a:solidFill>
                <a:latin typeface="Arial"/>
                <a:ea typeface="ＭＳ Ｐゴシック" charset="-128"/>
                <a:cs typeface="Arial"/>
              </a:rPr>
              <a:t>IoT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kern="0" dirty="0" smtClean="0">
                <a:solidFill>
                  <a:srgbClr val="5C5193"/>
                </a:solidFill>
                <a:latin typeface="Arial"/>
                <a:ea typeface="ＭＳ Ｐゴシック" charset="-128"/>
                <a:cs typeface="Arial"/>
              </a:rPr>
              <a:t>Conclusion and </a:t>
            </a:r>
            <a:r>
              <a:rPr lang="en-US" sz="2600" kern="0" dirty="0">
                <a:solidFill>
                  <a:srgbClr val="5C5193"/>
                </a:solidFill>
                <a:latin typeface="Arial"/>
                <a:ea typeface="ＭＳ Ｐゴシック" charset="-128"/>
                <a:cs typeface="Arial"/>
              </a:rPr>
              <a:t>F</a:t>
            </a:r>
            <a:r>
              <a:rPr lang="en-US" sz="2600" kern="0" dirty="0" smtClean="0">
                <a:solidFill>
                  <a:srgbClr val="5C5193"/>
                </a:solidFill>
                <a:latin typeface="Arial"/>
                <a:ea typeface="ＭＳ Ｐゴシック" charset="-128"/>
                <a:cs typeface="Arial"/>
              </a:rPr>
              <a:t>uture Work</a:t>
            </a:r>
            <a:endParaRPr lang="pt-BR" sz="2600" dirty="0">
              <a:solidFill>
                <a:srgbClr val="5C5193"/>
              </a:solidFill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660040"/>
                </a:solidFill>
              </a:rPr>
              <a:t>Outline</a:t>
            </a:r>
            <a:endParaRPr lang="en-US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5000"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436" y="109739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56107" y="593105"/>
            <a:ext cx="5832775" cy="505344"/>
          </a:xfrm>
        </p:spPr>
        <p:txBody>
          <a:bodyPr/>
          <a:lstStyle/>
          <a:p>
            <a:r>
              <a:rPr lang="en-US" dirty="0">
                <a:solidFill>
                  <a:srgbClr val="660040"/>
                </a:solidFill>
              </a:rPr>
              <a:t>The AWS-IoT-ACMVO Model for AWS </a:t>
            </a:r>
            <a:r>
              <a:rPr lang="en-US" dirty="0" smtClean="0">
                <a:solidFill>
                  <a:srgbClr val="660040"/>
                </a:solidFill>
              </a:rPr>
              <a:t>IoT</a:t>
            </a:r>
            <a:endParaRPr lang="en-US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6" name="Picture 5" descr="AWS_IoT_ShadowComm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1" y="1308560"/>
            <a:ext cx="7369426" cy="48560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8100597" y="2744458"/>
            <a:ext cx="481032" cy="1912476"/>
          </a:xfrm>
          <a:prstGeom prst="rightBrac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581629" y="3387014"/>
            <a:ext cx="898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8E5E60"/>
                </a:solidFill>
              </a:rPr>
              <a:t>AWS</a:t>
            </a:r>
          </a:p>
          <a:p>
            <a:pPr algn="ctr"/>
            <a:r>
              <a:rPr lang="en-US" sz="2200" b="1" dirty="0" smtClean="0">
                <a:solidFill>
                  <a:srgbClr val="8E5E60"/>
                </a:solidFill>
              </a:rPr>
              <a:t>IOT</a:t>
            </a:r>
            <a:endParaRPr lang="en-US" sz="2200" b="1" dirty="0">
              <a:solidFill>
                <a:srgbClr val="8E5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26037" y="593105"/>
            <a:ext cx="5426104" cy="505344"/>
          </a:xfrm>
        </p:spPr>
        <p:txBody>
          <a:bodyPr/>
          <a:lstStyle/>
          <a:p>
            <a:r>
              <a:rPr lang="en-US" sz="3100" dirty="0"/>
              <a:t>The Publish/Subscribe </a:t>
            </a:r>
            <a:br>
              <a:rPr lang="en-US" sz="3100" dirty="0"/>
            </a:br>
            <a:r>
              <a:rPr lang="en-US" sz="3100" dirty="0"/>
              <a:t>Topic-Based Scheme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10" name="Picture 9" descr="Topic-Bas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48" y="1703104"/>
            <a:ext cx="6872431" cy="40474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31961" y="559915"/>
            <a:ext cx="5426104" cy="505344"/>
          </a:xfrm>
        </p:spPr>
        <p:txBody>
          <a:bodyPr/>
          <a:lstStyle/>
          <a:p>
            <a:r>
              <a:rPr lang="en-US" dirty="0">
                <a:solidFill>
                  <a:srgbClr val="660040"/>
                </a:solidFill>
              </a:rPr>
              <a:t>C</a:t>
            </a:r>
            <a:r>
              <a:rPr lang="en-US" dirty="0" smtClean="0">
                <a:solidFill>
                  <a:srgbClr val="660040"/>
                </a:solidFill>
              </a:rPr>
              <a:t>ommunication Channel</a:t>
            </a:r>
            <a:br>
              <a:rPr lang="en-US" dirty="0" smtClean="0">
                <a:solidFill>
                  <a:srgbClr val="660040"/>
                </a:solidFill>
              </a:rPr>
            </a:br>
            <a:r>
              <a:rPr lang="en-US" dirty="0" smtClean="0">
                <a:solidFill>
                  <a:srgbClr val="660040"/>
                </a:solidFill>
              </a:rPr>
              <a:t> in AWS IoT</a:t>
            </a:r>
            <a:endParaRPr lang="en-US" dirty="0">
              <a:solidFill>
                <a:srgbClr val="660040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4" name="Picture 3" descr="MatchingAWSACO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05" y="1606088"/>
            <a:ext cx="7185079" cy="44742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87463" y="593105"/>
            <a:ext cx="5973890" cy="505344"/>
          </a:xfrm>
        </p:spPr>
        <p:txBody>
          <a:bodyPr/>
          <a:lstStyle/>
          <a:p>
            <a:r>
              <a:rPr lang="en-US" dirty="0">
                <a:solidFill>
                  <a:srgbClr val="660040"/>
                </a:solidFill>
              </a:rPr>
              <a:t>The Sensing Speeding </a:t>
            </a:r>
            <a:r>
              <a:rPr lang="en-US" dirty="0" smtClean="0">
                <a:solidFill>
                  <a:srgbClr val="660040"/>
                </a:solidFill>
              </a:rPr>
              <a:t/>
            </a:r>
            <a:br>
              <a:rPr lang="en-US" dirty="0" smtClean="0">
                <a:solidFill>
                  <a:srgbClr val="660040"/>
                </a:solidFill>
              </a:rPr>
            </a:br>
            <a:r>
              <a:rPr lang="en-US" dirty="0" smtClean="0">
                <a:solidFill>
                  <a:srgbClr val="660040"/>
                </a:solidFill>
              </a:rPr>
              <a:t>Cars Use Case</a:t>
            </a:r>
            <a:endParaRPr lang="en-US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94906" y="2225983"/>
            <a:ext cx="3328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n</a:t>
            </a:r>
            <a:endParaRPr lang="en-US" sz="2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33</a:t>
            </a:fld>
            <a:endParaRPr lang="en-US" dirty="0"/>
          </a:p>
        </p:txBody>
      </p:sp>
      <p:pic>
        <p:nvPicPr>
          <p:cNvPr id="10" name="Picture 9" descr="simplifiedUseCase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88" y="1868158"/>
            <a:ext cx="8010759" cy="403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5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82643" y="465852"/>
            <a:ext cx="5426104" cy="505344"/>
          </a:xfrm>
          <a:ln>
            <a:noFill/>
          </a:ln>
        </p:spPr>
        <p:txBody>
          <a:bodyPr/>
          <a:lstStyle/>
          <a:p>
            <a:r>
              <a:rPr lang="en-US" dirty="0">
                <a:solidFill>
                  <a:srgbClr val="660040"/>
                </a:solidFill>
              </a:rPr>
              <a:t>Sensing the Speed </a:t>
            </a:r>
            <a:r>
              <a:rPr lang="en-US" dirty="0" smtClean="0">
                <a:solidFill>
                  <a:srgbClr val="660040"/>
                </a:solidFill>
              </a:rPr>
              <a:t>of </a:t>
            </a:r>
            <a:r>
              <a:rPr lang="en-US" dirty="0">
                <a:solidFill>
                  <a:srgbClr val="660040"/>
                </a:solidFill>
              </a:rPr>
              <a:t>One Car </a:t>
            </a:r>
            <a:r>
              <a:rPr lang="en-US" dirty="0" smtClean="0">
                <a:solidFill>
                  <a:srgbClr val="660040"/>
                </a:solidFill>
              </a:rPr>
              <a:t>with two sensors</a:t>
            </a:r>
            <a:endParaRPr lang="en-US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6" name="Picture 5" descr="UseCase-OneCarsSens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6" y="1387857"/>
            <a:ext cx="8741322" cy="52825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00601" y="593105"/>
            <a:ext cx="5426104" cy="505344"/>
          </a:xfrm>
        </p:spPr>
        <p:txBody>
          <a:bodyPr/>
          <a:lstStyle/>
          <a:p>
            <a:r>
              <a:rPr lang="en-US" dirty="0" smtClean="0">
                <a:solidFill>
                  <a:srgbClr val="660040"/>
                </a:solidFill>
              </a:rPr>
              <a:t>Role2 Policy </a:t>
            </a:r>
            <a:r>
              <a:rPr lang="en-US" dirty="0">
                <a:solidFill>
                  <a:srgbClr val="660040"/>
                </a:solidFill>
              </a:rPr>
              <a:t>that is Attached to Role2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8" name="Picture 7" descr="IAMPolicyL2S2-simpleusecas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88" y="1661813"/>
            <a:ext cx="6298403" cy="4164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00600" y="492733"/>
            <a:ext cx="5745073" cy="505344"/>
          </a:xfrm>
        </p:spPr>
        <p:txBody>
          <a:bodyPr/>
          <a:lstStyle/>
          <a:p>
            <a:r>
              <a:rPr lang="en-US" dirty="0">
                <a:solidFill>
                  <a:srgbClr val="660040"/>
                </a:solidFill>
              </a:rPr>
              <a:t>Sensing the Speed of </a:t>
            </a:r>
            <a:r>
              <a:rPr lang="en-US" dirty="0" smtClean="0">
                <a:solidFill>
                  <a:srgbClr val="660040"/>
                </a:solidFill>
              </a:rPr>
              <a:t>Multiple Cars </a:t>
            </a:r>
            <a:r>
              <a:rPr lang="en-US" dirty="0">
                <a:solidFill>
                  <a:srgbClr val="660040"/>
                </a:solidFill>
              </a:rPr>
              <a:t>with </a:t>
            </a:r>
            <a:r>
              <a:rPr lang="en-US" dirty="0" smtClean="0">
                <a:solidFill>
                  <a:srgbClr val="660040"/>
                </a:solidFill>
              </a:rPr>
              <a:t>Multiple sensors</a:t>
            </a:r>
            <a:endParaRPr lang="en-US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13" name="Picture 12" descr="UseCaseManyCarDB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9" y="1174388"/>
            <a:ext cx="9094111" cy="54415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00600" y="492733"/>
            <a:ext cx="5745073" cy="505344"/>
          </a:xfrm>
        </p:spPr>
        <p:txBody>
          <a:bodyPr/>
          <a:lstStyle/>
          <a:p>
            <a:r>
              <a:rPr lang="en-US" dirty="0" smtClean="0">
                <a:solidFill>
                  <a:srgbClr val="660040"/>
                </a:solidFill>
              </a:rPr>
              <a:t>Performance</a:t>
            </a:r>
            <a:endParaRPr lang="en-US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37</a:t>
            </a:fld>
            <a:endParaRPr lang="en-US" dirty="0"/>
          </a:p>
        </p:txBody>
      </p:sp>
      <p:pic>
        <p:nvPicPr>
          <p:cNvPr id="7" name="Picture 6" descr="SavePic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8"/>
          <a:stretch/>
        </p:blipFill>
        <p:spPr>
          <a:xfrm>
            <a:off x="5154129" y="1482826"/>
            <a:ext cx="4572000" cy="4978517"/>
          </a:xfrm>
          <a:prstGeom prst="rect">
            <a:avLst/>
          </a:prstGeom>
        </p:spPr>
      </p:pic>
      <p:pic>
        <p:nvPicPr>
          <p:cNvPr id="8" name="Picture 7" descr="Suspicous.eps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0"/>
          <a:stretch/>
        </p:blipFill>
        <p:spPr>
          <a:xfrm>
            <a:off x="540283" y="1502070"/>
            <a:ext cx="4572000" cy="49834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4233089" y="5522894"/>
            <a:ext cx="118871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5000"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436" y="109739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38</a:t>
            </a:fld>
            <a:endParaRPr lang="en-US" dirty="0"/>
          </a:p>
        </p:txBody>
      </p:sp>
      <p:pic>
        <p:nvPicPr>
          <p:cNvPr id="9" name="Content Placeholder 8" descr="future-of-work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8" b="1588"/>
          <a:stretch>
            <a:fillRect/>
          </a:stretch>
        </p:blipFill>
        <p:spPr>
          <a:xfrm>
            <a:off x="962065" y="1153502"/>
            <a:ext cx="8404819" cy="5425059"/>
          </a:xfr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47492" y="1172898"/>
            <a:ext cx="5801588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b="1" kern="0" dirty="0">
                <a:solidFill>
                  <a:srgbClr val="B88479"/>
                </a:solidFill>
                <a:effectLst>
                  <a:glow rad="165100">
                    <a:srgbClr val="C9C0E5">
                      <a:alpha val="70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Conclusion and </a:t>
            </a:r>
            <a:r>
              <a:rPr lang="en-US" sz="3200" b="1" kern="0" dirty="0" smtClean="0">
                <a:solidFill>
                  <a:srgbClr val="B88479"/>
                </a:solidFill>
                <a:effectLst>
                  <a:glow rad="165100">
                    <a:srgbClr val="C9C0E5">
                      <a:alpha val="70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Future </a:t>
            </a:r>
            <a:r>
              <a:rPr lang="en-US" sz="3200" b="1" kern="0" dirty="0">
                <a:solidFill>
                  <a:srgbClr val="B88479"/>
                </a:solidFill>
                <a:effectLst>
                  <a:glow rad="165100">
                    <a:srgbClr val="C9C0E5">
                      <a:alpha val="70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36986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660040"/>
                </a:solidFill>
              </a:rPr>
              <a:t>Future Work</a:t>
            </a:r>
            <a:endParaRPr lang="en-US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5000"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436" y="109739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ccess_Agend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47" y="1153505"/>
            <a:ext cx="8118509" cy="51562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8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  <a:t>IoT Projects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6" name="Picture 5" descr="IoT-business-ide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4" y="1200533"/>
            <a:ext cx="8627336" cy="53813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436" y="125416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660040"/>
                </a:solidFill>
              </a:rPr>
              <a:t>Conclusion</a:t>
            </a:r>
            <a:endParaRPr lang="en-US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5000"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436" y="109739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910100" y="1219362"/>
            <a:ext cx="7738600" cy="559969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kern="0" dirty="0" smtClean="0">
                <a:solidFill>
                  <a:srgbClr val="935763"/>
                </a:solidFill>
                <a:latin typeface="Arial"/>
                <a:ea typeface="ＭＳ Ｐゴシック" charset="-128"/>
                <a:cs typeface="Arial"/>
              </a:rPr>
              <a:t>ACO </a:t>
            </a:r>
            <a:r>
              <a:rPr lang="en-US" sz="2200" kern="0" dirty="0">
                <a:solidFill>
                  <a:srgbClr val="935763"/>
                </a:solidFill>
                <a:latin typeface="Arial"/>
                <a:ea typeface="ＭＳ Ｐゴシック" charset="-128"/>
                <a:cs typeface="Arial"/>
              </a:rPr>
              <a:t>Architecture for Cloud-Enabled IoT</a:t>
            </a:r>
            <a:r>
              <a:rPr lang="en-US" sz="2200" dirty="0">
                <a:solidFill>
                  <a:srgbClr val="935763"/>
                </a:solidFill>
                <a:latin typeface="Arial"/>
                <a:cs typeface="Arial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5C5193"/>
                </a:solidFill>
                <a:latin typeface="Arial"/>
                <a:cs typeface="Arial"/>
              </a:rPr>
              <a:t>Integrating the Cloud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en-US" sz="2000" dirty="0" smtClean="0">
                <a:solidFill>
                  <a:srgbClr val="5C5193"/>
                </a:solidFill>
                <a:latin typeface="Arial"/>
                <a:cs typeface="Arial"/>
              </a:rPr>
              <a:t> Integrating </a:t>
            </a: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v</a:t>
            </a:r>
            <a:r>
              <a:rPr lang="en-US" sz="2000" dirty="0" smtClean="0">
                <a:solidFill>
                  <a:srgbClr val="5C5193"/>
                </a:solidFill>
                <a:latin typeface="Arial"/>
                <a:cs typeface="Arial"/>
              </a:rPr>
              <a:t>irtual object </a:t>
            </a:r>
            <a:endParaRPr lang="en-US" sz="2000" dirty="0">
              <a:solidFill>
                <a:srgbClr val="5C5193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200" dirty="0" smtClean="0">
                <a:solidFill>
                  <a:srgbClr val="935763"/>
                </a:solidFill>
                <a:latin typeface="Arial"/>
                <a:cs typeface="Arial"/>
              </a:rPr>
              <a:t>Access </a:t>
            </a:r>
            <a:r>
              <a:rPr lang="pt-BR" sz="2200" dirty="0" err="1" smtClean="0">
                <a:solidFill>
                  <a:srgbClr val="935763"/>
                </a:solidFill>
                <a:latin typeface="Arial"/>
                <a:cs typeface="Arial"/>
              </a:rPr>
              <a:t>Control</a:t>
            </a:r>
            <a:r>
              <a:rPr lang="pt-BR" sz="2200" dirty="0" smtClean="0">
                <a:solidFill>
                  <a:srgbClr val="935763"/>
                </a:solidFill>
                <a:latin typeface="Arial"/>
                <a:cs typeface="Arial"/>
              </a:rPr>
              <a:t> </a:t>
            </a:r>
            <a:r>
              <a:rPr lang="pt-BR" sz="2200" dirty="0" err="1" smtClean="0">
                <a:solidFill>
                  <a:srgbClr val="935763"/>
                </a:solidFill>
                <a:latin typeface="Arial"/>
                <a:cs typeface="Arial"/>
              </a:rPr>
              <a:t>Models</a:t>
            </a:r>
            <a:r>
              <a:rPr lang="pt-BR" sz="2200" dirty="0" smtClean="0">
                <a:solidFill>
                  <a:srgbClr val="935763"/>
                </a:solidFill>
                <a:latin typeface="Arial"/>
                <a:cs typeface="Arial"/>
              </a:rPr>
              <a:t> </a:t>
            </a:r>
            <a:r>
              <a:rPr lang="pt-BR" sz="2200" dirty="0">
                <a:solidFill>
                  <a:srgbClr val="935763"/>
                </a:solidFill>
                <a:latin typeface="Arial"/>
                <a:cs typeface="Arial"/>
              </a:rPr>
              <a:t>for VO </a:t>
            </a:r>
            <a:r>
              <a:rPr lang="pt-BR" sz="2200" dirty="0" smtClean="0">
                <a:solidFill>
                  <a:srgbClr val="935763"/>
                </a:solidFill>
                <a:latin typeface="Arial"/>
                <a:cs typeface="Arial"/>
              </a:rPr>
              <a:t>Communications </a:t>
            </a:r>
            <a:r>
              <a:rPr lang="pt-BR" sz="2200" dirty="0" err="1" smtClean="0">
                <a:solidFill>
                  <a:srgbClr val="935763"/>
                </a:solidFill>
                <a:latin typeface="Arial"/>
                <a:cs typeface="Arial"/>
              </a:rPr>
              <a:t>within</a:t>
            </a:r>
            <a:r>
              <a:rPr lang="pt-BR" sz="2200" dirty="0" smtClean="0">
                <a:solidFill>
                  <a:srgbClr val="935763"/>
                </a:solidFill>
                <a:latin typeface="Arial"/>
                <a:cs typeface="Arial"/>
              </a:rPr>
              <a:t> ACO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en-US" sz="2000" dirty="0" smtClean="0">
                <a:solidFill>
                  <a:srgbClr val="5C5193"/>
                </a:solidFill>
                <a:latin typeface="Arial"/>
                <a:cs typeface="Arial"/>
              </a:rPr>
              <a:t> Operational </a:t>
            </a: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models </a:t>
            </a:r>
            <a:endParaRPr lang="en-US" sz="2000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5C5193"/>
                </a:solidFill>
                <a:latin typeface="Arial"/>
                <a:cs typeface="Arial"/>
              </a:rPr>
              <a:t>Administrative </a:t>
            </a: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models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200" dirty="0" smtClean="0">
                <a:solidFill>
                  <a:srgbClr val="935763"/>
                </a:solidFill>
                <a:latin typeface="Arial"/>
                <a:cs typeface="Arial"/>
              </a:rPr>
              <a:t>Access </a:t>
            </a:r>
            <a:r>
              <a:rPr lang="pt-BR" sz="2200" dirty="0" err="1">
                <a:solidFill>
                  <a:srgbClr val="935763"/>
                </a:solidFill>
                <a:latin typeface="Arial"/>
                <a:cs typeface="Arial"/>
              </a:rPr>
              <a:t>Control</a:t>
            </a:r>
            <a:r>
              <a:rPr lang="pt-BR" sz="2200" dirty="0">
                <a:solidFill>
                  <a:srgbClr val="935763"/>
                </a:solidFill>
                <a:latin typeface="Arial"/>
                <a:cs typeface="Arial"/>
              </a:rPr>
              <a:t> </a:t>
            </a:r>
            <a:r>
              <a:rPr lang="pt-BR" sz="2200" dirty="0" err="1">
                <a:solidFill>
                  <a:srgbClr val="935763"/>
                </a:solidFill>
                <a:latin typeface="Arial"/>
                <a:cs typeface="Arial"/>
              </a:rPr>
              <a:t>Models</a:t>
            </a:r>
            <a:r>
              <a:rPr lang="pt-BR" sz="2200" dirty="0">
                <a:solidFill>
                  <a:srgbClr val="935763"/>
                </a:solidFill>
                <a:latin typeface="Arial"/>
                <a:cs typeface="Arial"/>
              </a:rPr>
              <a:t> for VO Communications in </a:t>
            </a:r>
            <a:r>
              <a:rPr lang="en-US" sz="2200" kern="0" dirty="0">
                <a:solidFill>
                  <a:srgbClr val="935763"/>
                </a:solidFill>
                <a:latin typeface="Arial"/>
                <a:ea typeface="ＭＳ Ｐゴシック" charset="-128"/>
                <a:cs typeface="Arial"/>
              </a:rPr>
              <a:t>AWS </a:t>
            </a:r>
            <a:r>
              <a:rPr lang="en-US" sz="2200" kern="0" dirty="0" smtClean="0">
                <a:solidFill>
                  <a:srgbClr val="935763"/>
                </a:solidFill>
                <a:latin typeface="Arial"/>
                <a:ea typeface="ＭＳ Ｐゴシック" charset="-128"/>
                <a:cs typeface="Arial"/>
              </a:rPr>
              <a:t>IoT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>
              <a:solidFill>
                <a:srgbClr val="5C5193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pt-BR" sz="2200" dirty="0">
              <a:solidFill>
                <a:srgbClr val="5C5193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pt-BR" sz="2200" dirty="0">
              <a:solidFill>
                <a:srgbClr val="5C5193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200" dirty="0">
              <a:solidFill>
                <a:srgbClr val="5C5193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935763"/>
                </a:solidFill>
                <a:latin typeface="Arial"/>
                <a:cs typeface="Arial"/>
              </a:rPr>
              <a:t>Dissertation p</a:t>
            </a:r>
            <a:r>
              <a:rPr lang="en-US" sz="2200" dirty="0" smtClean="0">
                <a:solidFill>
                  <a:srgbClr val="935763"/>
                </a:solidFill>
                <a:latin typeface="Arial"/>
                <a:cs typeface="Arial"/>
              </a:rPr>
              <a:t>ublished papers: </a:t>
            </a:r>
          </a:p>
          <a:p>
            <a:r>
              <a:rPr lang="en-US" sz="2000" dirty="0" smtClean="0">
                <a:solidFill>
                  <a:srgbClr val="5C5193"/>
                </a:solidFill>
                <a:latin typeface="Arial"/>
                <a:cs typeface="Arial"/>
              </a:rPr>
              <a:t>Asma </a:t>
            </a: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Alshehri and Ravi </a:t>
            </a:r>
            <a:r>
              <a:rPr lang="en-US" sz="2000" dirty="0" err="1">
                <a:solidFill>
                  <a:srgbClr val="5C5193"/>
                </a:solidFill>
                <a:latin typeface="Arial"/>
                <a:cs typeface="Arial"/>
              </a:rPr>
              <a:t>Sandhu</a:t>
            </a: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. Access control models for cloud-enabled internet of things: A proposed architecture and research agenda. In the 2nd IEEE International Conference on Collaboration and Internet Computing (CIC), pages 530-538. IEEE, 2016. </a:t>
            </a:r>
            <a:endParaRPr lang="en-US" sz="2000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Asma Alshehri and Ravi </a:t>
            </a:r>
            <a:r>
              <a:rPr lang="en-US" sz="2000" dirty="0" err="1">
                <a:solidFill>
                  <a:srgbClr val="5C5193"/>
                </a:solidFill>
                <a:latin typeface="Arial"/>
                <a:cs typeface="Arial"/>
              </a:rPr>
              <a:t>Sandhu</a:t>
            </a: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. Access control models for virtual object communication in cloud-enabled </a:t>
            </a:r>
            <a:r>
              <a:rPr lang="en-US" sz="2000" dirty="0" err="1">
                <a:solidFill>
                  <a:srgbClr val="5C5193"/>
                </a:solidFill>
                <a:latin typeface="Arial"/>
                <a:cs typeface="Arial"/>
              </a:rPr>
              <a:t>iot</a:t>
            </a: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. In The 18th International Conference on Information Reuse and </a:t>
            </a:r>
            <a:r>
              <a:rPr lang="en-US" sz="2000" dirty="0" smtClean="0">
                <a:solidFill>
                  <a:srgbClr val="5C5193"/>
                </a:solidFill>
                <a:latin typeface="Arial"/>
                <a:cs typeface="Arial"/>
              </a:rPr>
              <a:t>Integration </a:t>
            </a: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(IRI). IEEE, 2017. </a:t>
            </a:r>
          </a:p>
          <a:p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Asma Alshehri, James Benson, </a:t>
            </a:r>
            <a:r>
              <a:rPr lang="en-US" sz="2000" dirty="0" err="1">
                <a:solidFill>
                  <a:srgbClr val="5C5193"/>
                </a:solidFill>
                <a:latin typeface="Arial"/>
                <a:cs typeface="Arial"/>
              </a:rPr>
              <a:t>Farhan</a:t>
            </a: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5C5193"/>
                </a:solidFill>
                <a:latin typeface="Arial"/>
                <a:cs typeface="Arial"/>
              </a:rPr>
              <a:t>Patwa</a:t>
            </a: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, and Ravi </a:t>
            </a:r>
            <a:r>
              <a:rPr lang="en-US" sz="2000" dirty="0" err="1">
                <a:solidFill>
                  <a:srgbClr val="5C5193"/>
                </a:solidFill>
                <a:latin typeface="Arial"/>
                <a:cs typeface="Arial"/>
              </a:rPr>
              <a:t>Sandhu</a:t>
            </a: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. Access control model for virtual objects (shadows) communication for </a:t>
            </a:r>
            <a:r>
              <a:rPr lang="en-US" sz="2000" dirty="0" err="1">
                <a:solidFill>
                  <a:srgbClr val="5C5193"/>
                </a:solidFill>
                <a:latin typeface="Arial"/>
                <a:cs typeface="Arial"/>
              </a:rPr>
              <a:t>aws</a:t>
            </a: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 internet of things. In Proceedings of the Eighth ACM on Conference on Data and Application Security and Privacy. ACM, 2018. </a:t>
            </a:r>
          </a:p>
          <a:p>
            <a:pPr marL="0" indent="0">
              <a:buNone/>
            </a:pPr>
            <a:endParaRPr lang="en-US" sz="2000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935763"/>
                </a:solidFill>
                <a:latin typeface="Arial"/>
                <a:cs typeface="Arial"/>
              </a:rPr>
              <a:t>Other published papers: </a:t>
            </a:r>
            <a:endParaRPr lang="en-US" sz="2200" dirty="0">
              <a:solidFill>
                <a:srgbClr val="935763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Asma Alshehri and Ravi </a:t>
            </a:r>
            <a:r>
              <a:rPr lang="en-US" sz="2000" dirty="0" err="1">
                <a:solidFill>
                  <a:srgbClr val="5C5193"/>
                </a:solidFill>
                <a:latin typeface="Arial"/>
                <a:cs typeface="Arial"/>
              </a:rPr>
              <a:t>Sandhu</a:t>
            </a: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. On the relationship between finite domain ABAM and </a:t>
            </a:r>
            <a:r>
              <a:rPr lang="en-US" sz="2000" dirty="0" err="1" smtClean="0">
                <a:solidFill>
                  <a:srgbClr val="5C5193"/>
                </a:solidFill>
                <a:latin typeface="Arial"/>
                <a:cs typeface="Arial"/>
              </a:rPr>
              <a:t>PreUCON_A</a:t>
            </a:r>
            <a:r>
              <a:rPr lang="en-US" sz="2000" dirty="0">
                <a:solidFill>
                  <a:srgbClr val="5C5193"/>
                </a:solidFill>
                <a:latin typeface="Arial"/>
                <a:cs typeface="Arial"/>
              </a:rPr>
              <a:t>. In International Conference on Network and System Security, pages 333–346, 2016. </a:t>
            </a: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40"/>
                </a:solidFill>
              </a:rPr>
              <a:t>Publications</a:t>
            </a:r>
            <a:endParaRPr lang="en-US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300" dirty="0" smtClean="0">
                <a:solidFill>
                  <a:srgbClr val="660040"/>
                </a:solidFill>
                <a:latin typeface="+mj-lt"/>
              </a:rPr>
              <a:t>Questions</a:t>
            </a:r>
            <a:endParaRPr lang="en-US" sz="3300" dirty="0">
              <a:solidFill>
                <a:srgbClr val="660040"/>
              </a:solidFill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91515" y="1153502"/>
            <a:ext cx="8675370" cy="5599692"/>
          </a:xfrm>
          <a:prstGeom prst="rect">
            <a:avLst/>
          </a:prstGeom>
        </p:spPr>
        <p:txBody>
          <a:bodyPr>
            <a:normAutofit/>
          </a:bodyPr>
          <a:lstStyle>
            <a:lvl1pPr marL="171399" indent="-171399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197" indent="-171399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95" indent="-171399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792" indent="-171399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592" indent="-171399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389" indent="-171399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7" indent="-171399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5" indent="-171399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4" indent="-171399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42</a:t>
            </a:fld>
            <a:endParaRPr lang="en-US" dirty="0"/>
          </a:p>
        </p:txBody>
      </p:sp>
      <p:pic>
        <p:nvPicPr>
          <p:cNvPr id="10" name="Picture 9" descr="question4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2" y="1153502"/>
            <a:ext cx="8808748" cy="5389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question6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003" y="4772396"/>
            <a:ext cx="3119883" cy="17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4634" y="1548989"/>
            <a:ext cx="8675370" cy="48451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500" dirty="0" smtClean="0">
                <a:solidFill>
                  <a:srgbClr val="935763"/>
                </a:solidFill>
                <a:latin typeface="Arial"/>
                <a:cs typeface="Arial"/>
              </a:rPr>
              <a:t>Architecture</a:t>
            </a:r>
            <a:r>
              <a:rPr lang="en-US" sz="2500" dirty="0" smtClean="0">
                <a:solidFill>
                  <a:srgbClr val="5C5193"/>
                </a:solidFill>
                <a:latin typeface="Arial"/>
                <a:cs typeface="Arial"/>
              </a:rPr>
              <a:t>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Integrating the Cloud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U</a:t>
            </a:r>
            <a:r>
              <a:rPr lang="en-US" sz="2000" dirty="0" smtClean="0"/>
              <a:t>nlimited </a:t>
            </a:r>
            <a:r>
              <a:rPr lang="en-US" sz="2000" dirty="0"/>
              <a:t>computational </a:t>
            </a:r>
            <a:r>
              <a:rPr lang="en-US" sz="2000" dirty="0" smtClean="0"/>
              <a:t>capabilities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Low-cost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On-demand storage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R</a:t>
            </a:r>
            <a:r>
              <a:rPr lang="en-US" sz="2000" dirty="0" smtClean="0"/>
              <a:t>esources </a:t>
            </a:r>
            <a:r>
              <a:rPr lang="en-US" sz="2000" dirty="0"/>
              <a:t>usable from everywhere </a:t>
            </a:r>
            <a:endParaRPr lang="en-US" sz="2000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Integrating Virtual objects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 smtClean="0">
                <a:latin typeface="Arial"/>
                <a:cs typeface="Arial"/>
              </a:rPr>
              <a:t>Solution for major IoT Issues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 smtClean="0">
                <a:latin typeface="Arial"/>
                <a:cs typeface="Arial"/>
              </a:rPr>
              <a:t>Homogeneous communication style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200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r>
              <a:rPr lang="en-US" sz="2500" dirty="0">
                <a:solidFill>
                  <a:srgbClr val="935763"/>
                </a:solidFill>
                <a:latin typeface="Arial"/>
                <a:cs typeface="Arial"/>
              </a:rPr>
              <a:t>IoT </a:t>
            </a:r>
            <a:r>
              <a:rPr lang="en-US" sz="2500" dirty="0" smtClean="0">
                <a:solidFill>
                  <a:srgbClr val="935763"/>
                </a:solidFill>
                <a:latin typeface="Arial"/>
                <a:cs typeface="Arial"/>
              </a:rPr>
              <a:t>Security</a:t>
            </a:r>
            <a:endParaRPr lang="en-US" sz="25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2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00601" y="434495"/>
            <a:ext cx="5811582" cy="505344"/>
          </a:xfrm>
        </p:spPr>
        <p:txBody>
          <a:bodyPr/>
          <a:lstStyle/>
          <a:p>
            <a:pPr eaLnBrk="0">
              <a:defRPr/>
            </a:pPr>
            <a:r>
              <a:rPr lang="en-US" sz="3000" kern="0" dirty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  <a:t>IoT Proposed Architectures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7" name="Picture 3" descr="PPT_General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085" y="1562100"/>
            <a:ext cx="3632200" cy="41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3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00601" y="386658"/>
            <a:ext cx="5426104" cy="505344"/>
          </a:xfrm>
        </p:spPr>
        <p:txBody>
          <a:bodyPr/>
          <a:lstStyle/>
          <a:p>
            <a:r>
              <a:rPr lang="de-DE" dirty="0" smtClean="0">
                <a:solidFill>
                  <a:srgbClr val="660040"/>
                </a:solidFill>
              </a:rPr>
              <a:t>Problem </a:t>
            </a:r>
            <a:r>
              <a:rPr lang="de-DE" dirty="0" err="1" smtClean="0">
                <a:solidFill>
                  <a:srgbClr val="660040"/>
                </a:solidFill>
              </a:rPr>
              <a:t>Scope</a:t>
            </a:r>
            <a:endParaRPr lang="de-DE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PPT_General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266" y="1627053"/>
            <a:ext cx="3364999" cy="473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403265" y="3905560"/>
            <a:ext cx="304800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08065" y="3525313"/>
            <a:ext cx="0" cy="73660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08065" y="3525313"/>
            <a:ext cx="4572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08065" y="4261913"/>
            <a:ext cx="4572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173863" y="3134311"/>
            <a:ext cx="1942202" cy="597635"/>
          </a:xfrm>
          <a:prstGeom prst="roundRect">
            <a:avLst/>
          </a:prstGeom>
          <a:noFill/>
          <a:ln>
            <a:solidFill>
              <a:srgbClr val="660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81144" y="4097819"/>
            <a:ext cx="11979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The VO</a:t>
            </a:r>
            <a:endParaRPr lang="en-US" sz="2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6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16241" y="3180195"/>
            <a:ext cx="22818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The Cloud </a:t>
            </a:r>
            <a:endParaRPr lang="en-US" sz="2500" dirty="0"/>
          </a:p>
        </p:txBody>
      </p:sp>
      <p:sp>
        <p:nvSpPr>
          <p:cNvPr id="22" name="Rounded Rectangle 21"/>
          <p:cNvSpPr/>
          <p:nvPr/>
        </p:nvSpPr>
        <p:spPr>
          <a:xfrm>
            <a:off x="7173863" y="4020541"/>
            <a:ext cx="1942202" cy="597635"/>
          </a:xfrm>
          <a:prstGeom prst="roundRect">
            <a:avLst/>
          </a:prstGeom>
          <a:noFill/>
          <a:ln>
            <a:solidFill>
              <a:srgbClr val="660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4779" y="4051389"/>
            <a:ext cx="19422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The VO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94944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21" grpId="1"/>
      <p:bldP spid="19" grpId="0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9200" y="1795792"/>
            <a:ext cx="8675370" cy="559969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5C5193"/>
                </a:solidFill>
                <a:latin typeface="Arial"/>
                <a:cs typeface="Arial"/>
              </a:rPr>
              <a:t>I</a:t>
            </a:r>
            <a:r>
              <a:rPr lang="en-US" sz="2400" dirty="0" smtClean="0">
                <a:solidFill>
                  <a:srgbClr val="5C5193"/>
                </a:solidFill>
                <a:latin typeface="Arial"/>
                <a:cs typeface="Arial"/>
              </a:rPr>
              <a:t>t </a:t>
            </a:r>
            <a:r>
              <a:rPr lang="en-US" sz="2400" dirty="0">
                <a:solidFill>
                  <a:srgbClr val="5C5193"/>
                </a:solidFill>
                <a:latin typeface="Arial"/>
                <a:cs typeface="Arial"/>
              </a:rPr>
              <a:t>is </a:t>
            </a:r>
            <a:r>
              <a:rPr lang="en-US" sz="2400" dirty="0" smtClean="0">
                <a:solidFill>
                  <a:srgbClr val="5C5193"/>
                </a:solidFill>
                <a:latin typeface="Arial"/>
                <a:cs typeface="Arial"/>
              </a:rPr>
              <a:t>feasible to </a:t>
            </a:r>
            <a:r>
              <a:rPr lang="en-US" sz="2400" dirty="0">
                <a:solidFill>
                  <a:srgbClr val="5C5193"/>
                </a:solidFill>
                <a:latin typeface="Arial"/>
                <a:cs typeface="Arial"/>
              </a:rPr>
              <a:t>develop a set of access control models for </a:t>
            </a:r>
            <a:r>
              <a:rPr lang="en-US" sz="2400" dirty="0" smtClean="0">
                <a:solidFill>
                  <a:srgbClr val="5C5193"/>
                </a:solidFill>
                <a:latin typeface="Arial"/>
                <a:cs typeface="Arial"/>
              </a:rPr>
              <a:t>virtual objects communication </a:t>
            </a:r>
            <a:r>
              <a:rPr lang="en-US" sz="2400" dirty="0">
                <a:solidFill>
                  <a:srgbClr val="5C5193"/>
                </a:solidFill>
                <a:latin typeface="Arial"/>
                <a:cs typeface="Arial"/>
              </a:rPr>
              <a:t>in cloud-enabled Internet of Things within </a:t>
            </a:r>
            <a:r>
              <a:rPr lang="en-US" sz="2400" dirty="0" smtClean="0">
                <a:solidFill>
                  <a:srgbClr val="5C5193"/>
                </a:solidFill>
                <a:latin typeface="Arial"/>
                <a:cs typeface="Arial"/>
              </a:rPr>
              <a:t>the Access control Oriented (ACO) architecture </a:t>
            </a:r>
            <a:r>
              <a:rPr lang="en-US" sz="2400" dirty="0">
                <a:solidFill>
                  <a:srgbClr val="5C5193"/>
                </a:solidFill>
                <a:latin typeface="Arial"/>
                <a:cs typeface="Arial"/>
              </a:rPr>
              <a:t>by adapting traditional access control models, specifically, Cap-ACL, RBAC, ABAC and Policy-Based.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00601" y="386658"/>
            <a:ext cx="5426104" cy="505344"/>
          </a:xfrm>
        </p:spPr>
        <p:txBody>
          <a:bodyPr/>
          <a:lstStyle/>
          <a:p>
            <a:r>
              <a:rPr lang="de-DE" dirty="0" smtClean="0">
                <a:solidFill>
                  <a:srgbClr val="660040"/>
                </a:solidFill>
              </a:rPr>
              <a:t>Thesis Statement </a:t>
            </a:r>
            <a:endParaRPr lang="de-DE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5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660040"/>
                </a:solidFill>
              </a:rPr>
              <a:t>Summary of Contribution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OutlineofContribution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29" y="1265461"/>
            <a:ext cx="8649137" cy="48298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a-beach-l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4" y="1153502"/>
            <a:ext cx="8834261" cy="56314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63555" y="1352056"/>
            <a:ext cx="5426104" cy="1978784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kern="0" dirty="0">
                <a:solidFill>
                  <a:srgbClr val="660040"/>
                </a:solidFill>
                <a:effectLst>
                  <a:glow rad="101600">
                    <a:srgbClr val="9F9F00">
                      <a:alpha val="90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Access Control Oriented (ACO) Architecture for Cloud-Enabled IoT</a:t>
            </a:r>
            <a:r>
              <a:rPr lang="en-US" dirty="0">
                <a:solidFill>
                  <a:srgbClr val="660040"/>
                </a:solidFill>
                <a:effectLst>
                  <a:glow rad="101600">
                    <a:srgbClr val="9F9F00">
                      <a:alpha val="90000"/>
                    </a:srgbClr>
                  </a:glo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5000"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436" y="109739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s-template-final" id="{1EF59169-DF8D-9342-81E5-99D43CA67610}" vid="{F25DF2F7-3555-7B4C-881D-C8E18D2103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126604</TotalTime>
  <Words>1744</Words>
  <Application>Microsoft Office PowerPoint</Application>
  <PresentationFormat>Custom</PresentationFormat>
  <Paragraphs>392</Paragraphs>
  <Slides>42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ＭＳ Ｐゴシック</vt:lpstr>
      <vt:lpstr>Symbol</vt:lpstr>
      <vt:lpstr>Times</vt:lpstr>
      <vt:lpstr>Wingdings</vt:lpstr>
      <vt:lpstr>ICS-Theme</vt:lpstr>
      <vt:lpstr>Access Control Models for Cloud-Enabled Internet of Things</vt:lpstr>
      <vt:lpstr>Internet of Things</vt:lpstr>
      <vt:lpstr>Outline</vt:lpstr>
      <vt:lpstr>IoT Projects</vt:lpstr>
      <vt:lpstr>IoT Proposed Architectures </vt:lpstr>
      <vt:lpstr>Problem Scope</vt:lpstr>
      <vt:lpstr>Thesis Statement </vt:lpstr>
      <vt:lpstr>Summary of Contribution </vt:lpstr>
      <vt:lpstr>Access Control Oriented (ACO) Architecture for Cloud-Enabled IoT </vt:lpstr>
      <vt:lpstr>Access Control Oriented (ACO)  Architecture for IoT</vt:lpstr>
      <vt:lpstr>Access Control Oriented (ACO)  Architecture for IoT</vt:lpstr>
      <vt:lpstr>ACO Architecture for IoT</vt:lpstr>
      <vt:lpstr>Access Control Issues  in ACO Architecture for IoT</vt:lpstr>
      <vt:lpstr>PowerPoint Presentation</vt:lpstr>
      <vt:lpstr>Use Case within ACO  </vt:lpstr>
      <vt:lpstr>Access Control Models  for VO Communication</vt:lpstr>
      <vt:lpstr>Operational Access Control for VO Communication</vt:lpstr>
      <vt:lpstr>A. ACL and Capability Based (ACL-Cap) Operational Model </vt:lpstr>
      <vt:lpstr>A. ACL and Capability Based (ACL-Cap) Operational Model </vt:lpstr>
      <vt:lpstr>A. ACL and Capability Based (ACL-Cap) Operational Model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AWS-IoT-ACMVO Model for AWS IoT</vt:lpstr>
      <vt:lpstr>The Publish/Subscribe  Topic-Based Scheme</vt:lpstr>
      <vt:lpstr>Communication Channel  in AWS IoT</vt:lpstr>
      <vt:lpstr>The Sensing Speeding  Cars Use Case</vt:lpstr>
      <vt:lpstr>Sensing the Speed of One Car with two sensors</vt:lpstr>
      <vt:lpstr>Role2 Policy that is Attached to Role2 </vt:lpstr>
      <vt:lpstr>Sensing the Speed of Multiple Cars with Multiple sensors</vt:lpstr>
      <vt:lpstr>Performance</vt:lpstr>
      <vt:lpstr>PowerPoint Presentation</vt:lpstr>
      <vt:lpstr>Future Work</vt:lpstr>
      <vt:lpstr>Conclusion</vt:lpstr>
      <vt:lpstr>Publications</vt:lpstr>
      <vt:lpstr>Questions</vt:lpstr>
    </vt:vector>
  </TitlesOfParts>
  <Company>UTSA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Control for Online Social Networks using Relationship Type Patterns</dc:title>
  <dc:creator>Tahmina</dc:creator>
  <cp:lastModifiedBy>Ravi Sandhu</cp:lastModifiedBy>
  <cp:revision>1212</cp:revision>
  <cp:lastPrinted>2011-08-11T18:46:40Z</cp:lastPrinted>
  <dcterms:created xsi:type="dcterms:W3CDTF">2012-07-03T17:16:56Z</dcterms:created>
  <dcterms:modified xsi:type="dcterms:W3CDTF">2018-03-06T23:51:26Z</dcterms:modified>
</cp:coreProperties>
</file>