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391" r:id="rId1"/>
  </p:sldMasterIdLst>
  <p:notesMasterIdLst>
    <p:notesMasterId r:id="rId53"/>
  </p:notesMasterIdLst>
  <p:handoutMasterIdLst>
    <p:handoutMasterId r:id="rId54"/>
  </p:handoutMasterIdLst>
  <p:sldIdLst>
    <p:sldId id="541" r:id="rId2"/>
    <p:sldId id="588" r:id="rId3"/>
    <p:sldId id="587" r:id="rId4"/>
    <p:sldId id="595" r:id="rId5"/>
    <p:sldId id="397" r:id="rId6"/>
    <p:sldId id="538" r:id="rId7"/>
    <p:sldId id="530" r:id="rId8"/>
    <p:sldId id="543" r:id="rId9"/>
    <p:sldId id="546" r:id="rId10"/>
    <p:sldId id="547" r:id="rId11"/>
    <p:sldId id="551" r:id="rId12"/>
    <p:sldId id="539" r:id="rId13"/>
    <p:sldId id="589" r:id="rId14"/>
    <p:sldId id="552" r:id="rId15"/>
    <p:sldId id="573" r:id="rId16"/>
    <p:sldId id="553" r:id="rId17"/>
    <p:sldId id="554" r:id="rId18"/>
    <p:sldId id="582" r:id="rId19"/>
    <p:sldId id="583" r:id="rId20"/>
    <p:sldId id="596" r:id="rId21"/>
    <p:sldId id="590" r:id="rId22"/>
    <p:sldId id="559" r:id="rId23"/>
    <p:sldId id="560" r:id="rId24"/>
    <p:sldId id="561" r:id="rId25"/>
    <p:sldId id="586" r:id="rId26"/>
    <p:sldId id="591" r:id="rId27"/>
    <p:sldId id="506" r:id="rId28"/>
    <p:sldId id="507" r:id="rId29"/>
    <p:sldId id="508" r:id="rId30"/>
    <p:sldId id="592" r:id="rId31"/>
    <p:sldId id="566" r:id="rId32"/>
    <p:sldId id="576" r:id="rId33"/>
    <p:sldId id="578" r:id="rId34"/>
    <p:sldId id="593" r:id="rId35"/>
    <p:sldId id="574" r:id="rId36"/>
    <p:sldId id="569" r:id="rId37"/>
    <p:sldId id="456" r:id="rId38"/>
    <p:sldId id="575" r:id="rId39"/>
    <p:sldId id="457" r:id="rId40"/>
    <p:sldId id="571" r:id="rId41"/>
    <p:sldId id="489" r:id="rId42"/>
    <p:sldId id="594" r:id="rId43"/>
    <p:sldId id="522" r:id="rId44"/>
    <p:sldId id="525" r:id="rId45"/>
    <p:sldId id="579" r:id="rId46"/>
    <p:sldId id="581" r:id="rId47"/>
    <p:sldId id="471" r:id="rId48"/>
    <p:sldId id="568" r:id="rId49"/>
    <p:sldId id="580" r:id="rId50"/>
    <p:sldId id="417" r:id="rId51"/>
    <p:sldId id="442" r:id="rId52"/>
  </p:sldIdLst>
  <p:sldSz cx="10080625" cy="7559675"/>
  <p:notesSz cx="9601200" cy="7315200"/>
  <p:custDataLst>
    <p:tags r:id="rId56"/>
  </p:custDataLst>
  <p:defaultTextStyle>
    <a:defPPr>
      <a:defRPr lang="en-GB"/>
    </a:defPPr>
    <a:lvl1pPr algn="l" defTabSz="45715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31755" indent="-215878" algn="l" defTabSz="45715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647633" indent="-215878" algn="l" defTabSz="45715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863511" indent="-215878" algn="l" defTabSz="45715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079388" indent="-215878" algn="l" defTabSz="45715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5763" algn="l" defTabSz="914305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2916" algn="l" defTabSz="914305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068" algn="l" defTabSz="914305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221" algn="l" defTabSz="914305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094">
          <p15:clr>
            <a:srgbClr val="A4A3A4"/>
          </p15:clr>
        </p15:guide>
        <p15:guide id="2" pos="26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1F49"/>
    <a:srgbClr val="BFBFBF"/>
    <a:srgbClr val="A50021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99" autoAdjust="0"/>
    <p:restoredTop sz="93303" autoAdjust="0"/>
  </p:normalViewPr>
  <p:slideViewPr>
    <p:cSldViewPr snapToGrid="0" snapToObjects="1">
      <p:cViewPr varScale="1">
        <p:scale>
          <a:sx n="83" d="100"/>
          <a:sy n="83" d="100"/>
        </p:scale>
        <p:origin x="-1616" y="-104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2672" y="-104"/>
      </p:cViewPr>
      <p:guideLst>
        <p:guide orient="horz" pos="2094"/>
        <p:guide pos="26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interSettings" Target="printerSettings/printerSettings1.bin"/><Relationship Id="rId56" Type="http://schemas.openxmlformats.org/officeDocument/2006/relationships/tags" Target="tags/tag1.xml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2" y="0"/>
            <a:ext cx="4160937" cy="36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686" tIns="43343" rIns="86686" bIns="43343" numCol="1" anchor="t" anchorCtr="0" compatLnSpc="1">
            <a:prstTxWarp prst="textNoShape">
              <a:avLst/>
            </a:prstTxWarp>
          </a:bodyPr>
          <a:lstStyle>
            <a:lvl1pPr defTabSz="45771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5438180" y="0"/>
            <a:ext cx="4160937" cy="36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686" tIns="43343" rIns="86686" bIns="43343" numCol="1" anchor="t" anchorCtr="0" compatLnSpc="1">
            <a:prstTxWarp prst="textNoShape">
              <a:avLst/>
            </a:prstTxWarp>
          </a:bodyPr>
          <a:lstStyle>
            <a:lvl1pPr algn="r" defTabSz="45771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9EFA1752-2B6F-40E1-9F93-0C9DB23DB42C}" type="datetime1">
              <a:rPr lang="en-US"/>
              <a:pPr>
                <a:defRPr/>
              </a:pPr>
              <a:t>7/31/14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2" y="6947505"/>
            <a:ext cx="4160937" cy="36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686" tIns="43343" rIns="86686" bIns="43343" numCol="1" anchor="b" anchorCtr="0" compatLnSpc="1">
            <a:prstTxWarp prst="textNoShape">
              <a:avLst/>
            </a:prstTxWarp>
          </a:bodyPr>
          <a:lstStyle>
            <a:lvl1pPr defTabSz="45771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5438180" y="6947505"/>
            <a:ext cx="4160937" cy="36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686" tIns="43343" rIns="86686" bIns="43343" numCol="1" anchor="b" anchorCtr="0" compatLnSpc="1">
            <a:prstTxWarp prst="textNoShape">
              <a:avLst/>
            </a:prstTxWarp>
          </a:bodyPr>
          <a:lstStyle>
            <a:lvl1pPr algn="r" defTabSz="45771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5DDCD5CE-D939-433D-9705-3D24953AD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60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1800" y="555625"/>
            <a:ext cx="3656013" cy="2741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60539" y="3473752"/>
            <a:ext cx="7680127" cy="3291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1"/>
            <a:ext cx="4165106" cy="365276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5771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84921" algn="l"/>
                <a:tab pos="1373134" algn="l"/>
                <a:tab pos="2058055" algn="l"/>
                <a:tab pos="274627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434012" y="1"/>
            <a:ext cx="4165106" cy="365276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71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84921" algn="l"/>
                <a:tab pos="1373134" algn="l"/>
                <a:tab pos="2058055" algn="l"/>
                <a:tab pos="274627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6948716"/>
            <a:ext cx="4165106" cy="365276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5771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84921" algn="l"/>
                <a:tab pos="1373134" algn="l"/>
                <a:tab pos="2058055" algn="l"/>
                <a:tab pos="274627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5434012" y="6948716"/>
            <a:ext cx="4165106" cy="365276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5771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84921" algn="l"/>
                <a:tab pos="1373134" algn="l"/>
                <a:tab pos="2058055" algn="l"/>
                <a:tab pos="274627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E6703E5-A21F-4313-BA9E-B2DFCA6C23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976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873" indent="-285721"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2881" indent="-228576"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034" indent="-228576"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187" indent="-228576"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cloud</a:t>
            </a:r>
            <a:r>
              <a:rPr lang="en-US" baseline="0" dirty="0" smtClean="0"/>
              <a:t> </a:t>
            </a:r>
            <a:r>
              <a:rPr lang="en-US" dirty="0" smtClean="0"/>
              <a:t>emerged around 2007</a:t>
            </a:r>
            <a:r>
              <a:rPr lang="en-US" baseline="0" dirty="0" smtClean="0"/>
              <a:t> and</a:t>
            </a:r>
            <a:r>
              <a:rPr lang="en-US" dirty="0" smtClean="0"/>
              <a:t> is now everywhere in</a:t>
            </a:r>
            <a:r>
              <a:rPr lang="en-US" baseline="0" dirty="0" smtClean="0"/>
              <a:t> </a:t>
            </a:r>
            <a:r>
              <a:rPr lang="en-US" dirty="0" smtClean="0"/>
              <a:t>the</a:t>
            </a:r>
            <a:r>
              <a:rPr lang="en-US" baseline="0" dirty="0" smtClean="0"/>
              <a:t> commercials, especially for technology. It enables people to access their data anytime anywhere.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852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fact is no</a:t>
            </a:r>
            <a:r>
              <a:rPr lang="en-US" baseline="0" dirty="0" smtClean="0"/>
              <a:t> body knows where the data is. </a:t>
            </a:r>
            <a:r>
              <a:rPr lang="en-US" dirty="0" smtClean="0"/>
              <a:t>We just</a:t>
            </a:r>
            <a:r>
              <a:rPr lang="en-US" baseline="0" dirty="0" smtClean="0"/>
              <a:t> trust the cloud service provider or CSP to manage our data securely and privately in their </a:t>
            </a:r>
            <a:r>
              <a:rPr lang="en-US" baseline="0" smtClean="0"/>
              <a:t>data centers.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92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As computer scientists we know a little bit more. They use multi-tenancy.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92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011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kind of</a:t>
            </a:r>
            <a:r>
              <a:rPr lang="en-US" dirty="0" smtClean="0"/>
              <a:t> collaboration is</a:t>
            </a:r>
            <a:r>
              <a:rPr lang="en-US" baseline="0" dirty="0" smtClean="0"/>
              <a:t> not necessarily among parties. It could be among applications.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Subleasing an apartment for 2 rooms. A living room and a bedroom. Direct access in between.</a:t>
            </a:r>
          </a:p>
          <a:p>
            <a:endParaRPr lang="en-US" baseline="0" dirty="0" smtClean="0"/>
          </a:p>
          <a:p>
            <a:pPr lvl="2"/>
            <a:r>
              <a:rPr lang="en-US" dirty="0" smtClean="0"/>
              <a:t>E.g.: subleasing two rooms in an apartment. </a:t>
            </a:r>
          </a:p>
          <a:p>
            <a:pPr lvl="3"/>
            <a:r>
              <a:rPr lang="en-US" dirty="0" smtClean="0"/>
              <a:t>One for storage, the other for living.</a:t>
            </a:r>
          </a:p>
          <a:p>
            <a:pPr lvl="3"/>
            <a:r>
              <a:rPr lang="en-US" dirty="0" smtClean="0"/>
              <a:t>Direct accessible in between.</a:t>
            </a:r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011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details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399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8" cy="193198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2690814" y="57150"/>
            <a:ext cx="47212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31F4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zh-CN" dirty="0" smtClean="0"/>
              <a:t>Institute</a:t>
            </a:r>
            <a:r>
              <a:rPr lang="en-US" altLang="zh-CN" baseline="0" dirty="0" smtClean="0"/>
              <a:t> for Cyber Security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6" y="303213"/>
            <a:ext cx="6653213" cy="6450012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1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4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4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7" indent="0">
              <a:buNone/>
              <a:defRPr sz="1700" b="1"/>
            </a:lvl4pPr>
            <a:lvl5pPr marL="1828610" indent="0">
              <a:buNone/>
              <a:defRPr sz="1700" b="1"/>
            </a:lvl5pPr>
            <a:lvl6pPr marL="2285763" indent="0">
              <a:buNone/>
              <a:defRPr sz="1700" b="1"/>
            </a:lvl6pPr>
            <a:lvl7pPr marL="2742916" indent="0">
              <a:buNone/>
              <a:defRPr sz="1700" b="1"/>
            </a:lvl7pPr>
            <a:lvl8pPr marL="3200068" indent="0">
              <a:buNone/>
              <a:defRPr sz="1700" b="1"/>
            </a:lvl8pPr>
            <a:lvl9pPr marL="3657221" indent="0">
              <a:buNone/>
              <a:defRPr sz="17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6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7" indent="0">
              <a:buNone/>
              <a:defRPr sz="1700" b="1"/>
            </a:lvl4pPr>
            <a:lvl5pPr marL="1828610" indent="0">
              <a:buNone/>
              <a:defRPr sz="1700" b="1"/>
            </a:lvl5pPr>
            <a:lvl6pPr marL="2285763" indent="0">
              <a:buNone/>
              <a:defRPr sz="1700" b="1"/>
            </a:lvl6pPr>
            <a:lvl7pPr marL="2742916" indent="0">
              <a:buNone/>
              <a:defRPr sz="1700" b="1"/>
            </a:lvl7pPr>
            <a:lvl8pPr marL="3200068" indent="0">
              <a:buNone/>
              <a:defRPr sz="1700" b="1"/>
            </a:lvl8pPr>
            <a:lvl9pPr marL="3657221" indent="0">
              <a:buNone/>
              <a:defRPr sz="17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6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2549" y="57151"/>
            <a:ext cx="5707527" cy="808210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2775" y="111659"/>
            <a:ext cx="5861031" cy="73974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4" y="949104"/>
            <a:ext cx="5635625" cy="577620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949106"/>
            <a:ext cx="3316288" cy="5804121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5" indent="0">
              <a:buNone/>
              <a:defRPr sz="1000"/>
            </a:lvl3pPr>
            <a:lvl4pPr marL="1371457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6" indent="0">
              <a:buNone/>
              <a:defRPr sz="900"/>
            </a:lvl7pPr>
            <a:lvl8pPr marL="3200068" indent="0">
              <a:buNone/>
              <a:defRPr sz="900"/>
            </a:lvl8pPr>
            <a:lvl9pPr marL="3657221" indent="0">
              <a:buNone/>
              <a:defRPr sz="900"/>
            </a:lvl9pPr>
          </a:lstStyle>
          <a:p>
            <a:pPr lvl="0"/>
            <a:r>
              <a:rPr lang="en-US" altLang="zh-CN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9" y="5291139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9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2" indent="0">
              <a:buNone/>
              <a:defRPr sz="2800"/>
            </a:lvl2pPr>
            <a:lvl3pPr marL="914305" indent="0">
              <a:buNone/>
              <a:defRPr sz="2400"/>
            </a:lvl3pPr>
            <a:lvl4pPr marL="1371457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6" indent="0">
              <a:buNone/>
              <a:defRPr sz="2000"/>
            </a:lvl7pPr>
            <a:lvl8pPr marL="3200068" indent="0">
              <a:buNone/>
              <a:defRPr sz="2000"/>
            </a:lvl8pPr>
            <a:lvl9pPr marL="3657221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9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5" indent="0">
              <a:buNone/>
              <a:defRPr sz="1000"/>
            </a:lvl3pPr>
            <a:lvl4pPr marL="1371457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6" indent="0">
              <a:buNone/>
              <a:defRPr sz="900"/>
            </a:lvl7pPr>
            <a:lvl8pPr marL="3200068" indent="0">
              <a:buNone/>
              <a:defRPr sz="900"/>
            </a:lvl8pPr>
            <a:lvl9pPr marL="3657221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302549" y="57150"/>
            <a:ext cx="5707527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title style</a:t>
            </a:r>
            <a:endParaRPr lang="en-US" dirty="0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6" y="1204913"/>
            <a:ext cx="9072563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6994195"/>
            <a:ext cx="2351088" cy="401637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56109" y="6993269"/>
            <a:ext cx="4168603" cy="401638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131F4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 dirty="0"/>
          </a:p>
        </p:txBody>
      </p:sp>
      <p:pic>
        <p:nvPicPr>
          <p:cNvPr id="4102" name="Picture 9" descr="UTSAGifBlue.gif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47089" y="304802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2527300" y="856590"/>
            <a:ext cx="5257800" cy="1588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430" tIns="45716" rIns="91430" bIns="45716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98475" y="6811964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430" tIns="45716" rIns="91430" bIns="45716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2038" y="6993269"/>
            <a:ext cx="2165350" cy="401638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1" name="Picture 13" descr="ICS_Medium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15483" y="107973"/>
            <a:ext cx="1305750" cy="811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9"/>
          <p:cNvSpPr>
            <a:spLocks noChangeShapeType="1"/>
          </p:cNvSpPr>
          <p:nvPr userDrawn="1"/>
        </p:nvSpPr>
        <p:spPr bwMode="auto">
          <a:xfrm>
            <a:off x="498475" y="6811964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430" tIns="45716" rIns="91430" bIns="45716" anchor="ctr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pic>
        <p:nvPicPr>
          <p:cNvPr id="15" name="Picture 9" descr="UTSAGifBlue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47089" y="304802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92" r:id="rId1"/>
    <p:sldLayoutId id="2147484393" r:id="rId2"/>
    <p:sldLayoutId id="2147484394" r:id="rId3"/>
    <p:sldLayoutId id="2147484395" r:id="rId4"/>
    <p:sldLayoutId id="2147484396" r:id="rId5"/>
    <p:sldLayoutId id="2147484397" r:id="rId6"/>
    <p:sldLayoutId id="2147484398" r:id="rId7"/>
    <p:sldLayoutId id="2147484399" r:id="rId8"/>
    <p:sldLayoutId id="2147484400" r:id="rId9"/>
    <p:sldLayoutId id="2147484401" r:id="rId10"/>
    <p:sldLayoutId id="2147484402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131F4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15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0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5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1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65" indent="-34286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873" indent="-285721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v"/>
        <a:defRPr sz="2800" kern="1200">
          <a:solidFill>
            <a:schemeClr val="tx2"/>
          </a:solidFill>
          <a:latin typeface="+mn-lt"/>
          <a:ea typeface="ＭＳ Ｐゴシック" charset="-128"/>
          <a:cs typeface="+mn-cs"/>
        </a:defRPr>
      </a:lvl2pPr>
      <a:lvl3pPr marL="1142881" indent="-228576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accent1"/>
          </a:solidFill>
          <a:latin typeface="+mn-lt"/>
          <a:ea typeface="ＭＳ Ｐゴシック" charset="-128"/>
          <a:cs typeface="+mn-cs"/>
        </a:defRPr>
      </a:lvl3pPr>
      <a:lvl4pPr marL="1600034" indent="-228576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accent4"/>
          </a:solidFill>
          <a:latin typeface="+mn-lt"/>
          <a:ea typeface="ＭＳ Ｐゴシック" charset="-128"/>
          <a:cs typeface="+mn-cs"/>
        </a:defRPr>
      </a:lvl4pPr>
      <a:lvl5pPr marL="2057187" indent="-22857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accent6">
              <a:lumMod val="75000"/>
            </a:schemeClr>
          </a:solidFill>
          <a:latin typeface="+mn-lt"/>
          <a:ea typeface="ＭＳ Ｐゴシック" charset="-128"/>
          <a:cs typeface="+mn-cs"/>
        </a:defRPr>
      </a:lvl5pPr>
      <a:lvl6pPr marL="2514340" indent="-228576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2" indent="-228576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5" indent="-228576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7" indent="-228576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7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6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1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Relationship Id="rId3" Type="http://schemas.openxmlformats.org/officeDocument/2006/relationships/image" Target="../media/image2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Relationship Id="rId3" Type="http://schemas.openxmlformats.org/officeDocument/2006/relationships/image" Target="../media/image28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Relationship Id="rId3" Type="http://schemas.openxmlformats.org/officeDocument/2006/relationships/image" Target="../media/image38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1010499"/>
            <a:ext cx="8569325" cy="1620837"/>
          </a:xfrm>
        </p:spPr>
        <p:txBody>
          <a:bodyPr/>
          <a:lstStyle/>
          <a:p>
            <a:r>
              <a:rPr lang="en-US" sz="3200" dirty="0"/>
              <a:t>Multi-</a:t>
            </a:r>
            <a:r>
              <a:rPr lang="en-US" sz="3200" dirty="0" smtClean="0"/>
              <a:t>Tenan</a:t>
            </a:r>
            <a:r>
              <a:rPr lang="en-US" altLang="zh-CN" sz="3200" dirty="0" smtClean="0"/>
              <a:t>t</a:t>
            </a:r>
            <a:r>
              <a:rPr lang="en-US" sz="3200" dirty="0" smtClean="0"/>
              <a:t> Access Control</a:t>
            </a:r>
            <a:r>
              <a:rPr lang="en-US" sz="3200" dirty="0"/>
              <a:t> </a:t>
            </a:r>
            <a:r>
              <a:rPr lang="en-US" sz="3200" dirty="0" smtClean="0"/>
              <a:t>for Cloud </a:t>
            </a:r>
            <a:r>
              <a:rPr lang="en-US" sz="3200" dirty="0"/>
              <a:t>Services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A2E2-4245-4880-AA04-A3886BD21EE2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12888" y="2651772"/>
            <a:ext cx="7056438" cy="3900878"/>
          </a:xfrm>
        </p:spPr>
        <p:txBody>
          <a:bodyPr/>
          <a:lstStyle/>
          <a:p>
            <a: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/>
              <a:t>PhD Dissertation Defense </a:t>
            </a:r>
            <a:endParaRPr lang="en-US" sz="2400" dirty="0" smtClean="0"/>
          </a:p>
          <a:p>
            <a: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b="1" dirty="0" smtClean="0"/>
              <a:t>Bo Tang</a:t>
            </a:r>
          </a:p>
          <a:p>
            <a: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dirty="0" smtClean="0"/>
          </a:p>
          <a:p>
            <a: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Committee Members:  </a:t>
            </a:r>
            <a:endParaRPr lang="en-US" sz="2000" dirty="0">
              <a:solidFill>
                <a:schemeClr val="tx1"/>
              </a:solidFill>
            </a:endParaRPr>
          </a:p>
          <a:p>
            <a: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Dr</a:t>
            </a:r>
            <a:r>
              <a:rPr lang="en-US" sz="2000" dirty="0">
                <a:solidFill>
                  <a:schemeClr val="tx1"/>
                </a:solidFill>
              </a:rPr>
              <a:t>. Ravi </a:t>
            </a:r>
            <a:r>
              <a:rPr lang="en-US" sz="2000" dirty="0" err="1" smtClean="0">
                <a:solidFill>
                  <a:schemeClr val="tx1"/>
                </a:solidFill>
              </a:rPr>
              <a:t>Sandhu</a:t>
            </a:r>
            <a:r>
              <a:rPr lang="en-US" sz="2000" dirty="0" smtClean="0">
                <a:solidFill>
                  <a:schemeClr val="tx1"/>
                </a:solidFill>
              </a:rPr>
              <a:t>, Chair</a:t>
            </a:r>
            <a:endParaRPr lang="en-US" sz="2000" dirty="0">
              <a:solidFill>
                <a:schemeClr val="tx1"/>
              </a:solidFill>
            </a:endParaRPr>
          </a:p>
          <a:p>
            <a: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Dr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en-US" sz="2000" dirty="0" smtClean="0">
                <a:solidFill>
                  <a:schemeClr val="tx1"/>
                </a:solidFill>
              </a:rPr>
              <a:t>Kay Robbins</a:t>
            </a:r>
          </a:p>
          <a:p>
            <a: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Dr. Gregory White</a:t>
            </a:r>
          </a:p>
          <a:p>
            <a: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Dr. </a:t>
            </a:r>
            <a:r>
              <a:rPr lang="en-US" sz="2000" dirty="0" err="1" smtClean="0">
                <a:solidFill>
                  <a:schemeClr val="tx1"/>
                </a:solidFill>
              </a:rPr>
              <a:t>Weining</a:t>
            </a:r>
            <a:r>
              <a:rPr lang="en-US" sz="2000" dirty="0" smtClean="0">
                <a:solidFill>
                  <a:schemeClr val="tx1"/>
                </a:solidFill>
              </a:rPr>
              <a:t> Zhang</a:t>
            </a:r>
          </a:p>
          <a:p>
            <a: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Dr. </a:t>
            </a:r>
            <a:r>
              <a:rPr lang="en-US" sz="2000" dirty="0" err="1" smtClean="0">
                <a:solidFill>
                  <a:schemeClr val="tx1"/>
                </a:solidFill>
              </a:rPr>
              <a:t>Jaehong</a:t>
            </a:r>
            <a:r>
              <a:rPr lang="en-US" sz="2000" dirty="0" smtClean="0">
                <a:solidFill>
                  <a:schemeClr val="tx1"/>
                </a:solidFill>
              </a:rPr>
              <a:t> Park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37433" y="6361314"/>
            <a:ext cx="13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/>
              <a:t>07/31/2014</a:t>
            </a:r>
          </a:p>
        </p:txBody>
      </p:sp>
    </p:spTree>
    <p:extLst>
      <p:ext uri="{BB962C8B-B14F-4D97-AF65-F5344CB8AC3E}">
        <p14:creationId xmlns:p14="http://schemas.microsoft.com/office/powerpoint/2010/main" val="4046713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&amp; 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Thesis Statement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230693" y="1788267"/>
            <a:ext cx="7629676" cy="1323439"/>
          </a:xfrm>
          <a:prstGeom prst="rect">
            <a:avLst/>
          </a:prstGeom>
          <a:noFill/>
          <a:ln w="25400" cap="rnd" cmpd="sng"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just">
              <a:defRPr sz="2400" b="1" i="1">
                <a:latin typeface="Georgia"/>
                <a:cs typeface="Georgia"/>
              </a:defRPr>
            </a:lvl1pPr>
          </a:lstStyle>
          <a:p>
            <a:r>
              <a:rPr lang="en-US" sz="2000" b="0" dirty="0"/>
              <a:t>The fact that contemporary cloud services are intrinsically not designed to </a:t>
            </a:r>
            <a:r>
              <a:rPr lang="en-US" sz="2000" b="0" dirty="0" smtClean="0"/>
              <a:t>cultivate collaboration between tenants limits </a:t>
            </a:r>
            <a:r>
              <a:rPr lang="en-US" sz="2000" b="0" dirty="0"/>
              <a:t>the development of the cloud. </a:t>
            </a:r>
            <a:r>
              <a:rPr lang="en-US" sz="2000" b="0" dirty="0" smtClean="0"/>
              <a:t>Fine</a:t>
            </a:r>
            <a:r>
              <a:rPr lang="en-US" sz="2000" b="0" dirty="0"/>
              <a:t>-grained access control models in traditional distributed environments are </a:t>
            </a:r>
            <a:r>
              <a:rPr lang="en-US" sz="2000" b="0" dirty="0" smtClean="0"/>
              <a:t>not directly applicable.</a:t>
            </a:r>
            <a:endParaRPr lang="en-US" sz="2000" b="0" dirty="0"/>
          </a:p>
        </p:txBody>
      </p:sp>
      <p:sp>
        <p:nvSpPr>
          <p:cNvPr id="8" name="TextBox 7"/>
          <p:cNvSpPr txBox="1"/>
          <p:nvPr/>
        </p:nvSpPr>
        <p:spPr>
          <a:xfrm>
            <a:off x="1230693" y="4145574"/>
            <a:ext cx="7629676" cy="1323439"/>
          </a:xfrm>
          <a:prstGeom prst="rect">
            <a:avLst/>
          </a:prstGeom>
          <a:noFill/>
          <a:ln w="25400" cap="rnd" cmpd="sng"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just">
              <a:defRPr sz="2400" b="1" i="1">
                <a:latin typeface="Georgia"/>
                <a:cs typeface="Georgia"/>
              </a:defRPr>
            </a:lvl1pPr>
          </a:lstStyle>
          <a:p>
            <a:r>
              <a:rPr lang="en-US" sz="2000" b="0" dirty="0"/>
              <a:t>The problem of multi-tenant access control in the cloud can be partially solved by integrating various types of unidirectional and unilateral trust relations between tenants into role-based and attribute-based access control models. </a:t>
            </a:r>
          </a:p>
        </p:txBody>
      </p:sp>
    </p:spTree>
    <p:extLst>
      <p:ext uri="{BB962C8B-B14F-4D97-AF65-F5344CB8AC3E}">
        <p14:creationId xmlns:p14="http://schemas.microsoft.com/office/powerpoint/2010/main" val="3304246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2: 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Centralized Approaches</a:t>
            </a:r>
          </a:p>
          <a:p>
            <a:pPr lvl="1"/>
            <a:r>
              <a:rPr lang="en-US" dirty="0" smtClean="0"/>
              <a:t>RBAC extensions: ROBAC, </a:t>
            </a:r>
            <a:r>
              <a:rPr lang="en-US" dirty="0"/>
              <a:t>GB-</a:t>
            </a:r>
            <a:r>
              <a:rPr lang="en-US" dirty="0" smtClean="0"/>
              <a:t>RBAC</a:t>
            </a:r>
          </a:p>
          <a:p>
            <a:pPr lvl="1"/>
            <a:r>
              <a:rPr lang="en-US" dirty="0" smtClean="0"/>
              <a:t>Multi-domain role mapping</a:t>
            </a:r>
          </a:p>
          <a:p>
            <a:r>
              <a:rPr lang="en-US" dirty="0" smtClean="0"/>
              <a:t>Decentralized Approaches</a:t>
            </a:r>
          </a:p>
          <a:p>
            <a:pPr lvl="1"/>
            <a:r>
              <a:rPr lang="en-US" dirty="0" smtClean="0"/>
              <a:t>RT, </a:t>
            </a:r>
            <a:r>
              <a:rPr lang="en-US" dirty="0" err="1" smtClean="0"/>
              <a:t>dRBAC</a:t>
            </a:r>
            <a:r>
              <a:rPr lang="en-US" dirty="0" smtClean="0"/>
              <a:t>: credential-based delegation</a:t>
            </a:r>
          </a:p>
          <a:p>
            <a:pPr lvl="1"/>
            <a:r>
              <a:rPr lang="en-US" dirty="0" smtClean="0"/>
              <a:t>Delegation models: PBDM, RBDM</a:t>
            </a:r>
          </a:p>
          <a:p>
            <a:r>
              <a:rPr lang="en-US" dirty="0" smtClean="0"/>
              <a:t>Attribute-Based Approaches</a:t>
            </a:r>
          </a:p>
          <a:p>
            <a:pPr lvl="1"/>
            <a:r>
              <a:rPr lang="en-US" dirty="0" smtClean="0"/>
              <a:t>NIST ABAC: application framework for collaboration</a:t>
            </a:r>
          </a:p>
          <a:p>
            <a:pPr lvl="1"/>
            <a:r>
              <a:rPr lang="en-US" dirty="0" smtClean="0"/>
              <a:t>ABAC models: ABURA, RBAC-A, ABAC</a:t>
            </a:r>
            <a:r>
              <a:rPr lang="en-US" baseline="-25000" dirty="0" smtClean="0"/>
              <a:t>α</a:t>
            </a:r>
            <a:r>
              <a:rPr lang="en-US" dirty="0"/>
              <a:t>, </a:t>
            </a:r>
            <a:r>
              <a:rPr lang="en-US" dirty="0" smtClean="0"/>
              <a:t>ABAC</a:t>
            </a:r>
            <a:r>
              <a:rPr lang="en-US" baseline="-25000" dirty="0" smtClean="0"/>
              <a:t>β</a:t>
            </a:r>
          </a:p>
          <a:p>
            <a:r>
              <a:rPr lang="en-US" dirty="0" smtClean="0"/>
              <a:t>Enforcement and Implementation</a:t>
            </a:r>
          </a:p>
          <a:p>
            <a:pPr lvl="1"/>
            <a:r>
              <a:rPr lang="en-US" dirty="0" smtClean="0"/>
              <a:t>Grid: PERMIS, VOMS, CAS</a:t>
            </a:r>
          </a:p>
          <a:p>
            <a:pPr lvl="1"/>
            <a:r>
              <a:rPr lang="en-US" dirty="0" smtClean="0"/>
              <a:t>Web: ABAC for SOA systems</a:t>
            </a:r>
          </a:p>
          <a:p>
            <a:pPr lvl="1"/>
            <a:r>
              <a:rPr lang="en-US" dirty="0" smtClean="0"/>
              <a:t>Cloud: centralized authorization service with trust models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195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Standardized APIs</a:t>
            </a:r>
          </a:p>
          <a:p>
            <a:pPr lvl="1"/>
            <a:r>
              <a:rPr lang="en-US" dirty="0" smtClean="0"/>
              <a:t>Cross-tenant accesses are functionally available</a:t>
            </a:r>
          </a:p>
          <a:p>
            <a:r>
              <a:rPr lang="en-US" dirty="0" smtClean="0"/>
              <a:t>Properly authenticated users</a:t>
            </a:r>
          </a:p>
          <a:p>
            <a:r>
              <a:rPr lang="en-US" dirty="0" smtClean="0"/>
              <a:t>One Cloud Service</a:t>
            </a:r>
          </a:p>
          <a:p>
            <a:pPr lvl="1"/>
            <a:r>
              <a:rPr lang="en-US" dirty="0" smtClean="0"/>
              <a:t>Of a kind: </a:t>
            </a:r>
            <a:r>
              <a:rPr lang="en-US" dirty="0" err="1" smtClean="0"/>
              <a:t>IaaS</a:t>
            </a:r>
            <a:r>
              <a:rPr lang="en-US" dirty="0" smtClean="0"/>
              <a:t>, </a:t>
            </a:r>
            <a:r>
              <a:rPr lang="en-US" dirty="0" err="1" smtClean="0"/>
              <a:t>PaaS</a:t>
            </a:r>
            <a:r>
              <a:rPr lang="en-US" dirty="0" smtClean="0"/>
              <a:t> or </a:t>
            </a:r>
            <a:r>
              <a:rPr lang="en-US" dirty="0" err="1" smtClean="0"/>
              <a:t>SaaS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Two-Tenant Trust (rather than community trust)</a:t>
            </a:r>
          </a:p>
          <a:p>
            <a:r>
              <a:rPr lang="en-US" dirty="0" smtClean="0"/>
              <a:t>Unidirectional Trust Relations</a:t>
            </a:r>
          </a:p>
          <a:p>
            <a:pPr lvl="1"/>
            <a:r>
              <a:rPr lang="en-US" dirty="0" smtClean="0"/>
              <a:t>“I trust you” does not mean “you trust me”</a:t>
            </a:r>
          </a:p>
          <a:p>
            <a:r>
              <a:rPr lang="en-US" dirty="0" smtClean="0"/>
              <a:t>Unilateral Trust Relations (</a:t>
            </a:r>
            <a:r>
              <a:rPr lang="en-US" dirty="0" err="1" smtClean="0"/>
              <a:t>trustor</a:t>
            </a:r>
            <a:r>
              <a:rPr lang="en-US" dirty="0" smtClean="0"/>
              <a:t> trusts trustee)</a:t>
            </a:r>
          </a:p>
          <a:p>
            <a:pPr lvl="1"/>
            <a:r>
              <a:rPr lang="en-US" dirty="0" smtClean="0"/>
              <a:t>Trustee cannot control the trust relation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639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35" y="57150"/>
            <a:ext cx="6121556" cy="690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Multi-Tenant Access Control (MTAC)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91" y="1707831"/>
            <a:ext cx="7235192" cy="3988631"/>
          </a:xfrm>
          <a:prstGeom prst="rect">
            <a:avLst/>
          </a:prstGeom>
        </p:spPr>
      </p:pic>
      <p:sp>
        <p:nvSpPr>
          <p:cNvPr id="3" name="Striped Right Arrow 2"/>
          <p:cNvSpPr>
            <a:spLocks/>
          </p:cNvSpPr>
          <p:nvPr/>
        </p:nvSpPr>
        <p:spPr>
          <a:xfrm rot="5400000">
            <a:off x="7654399" y="3620292"/>
            <a:ext cx="3249401" cy="639370"/>
          </a:xfrm>
          <a:prstGeom prst="stripedRightArrow">
            <a:avLst>
              <a:gd name="adj1" fmla="val 55479"/>
              <a:gd name="adj2" fmla="val 66436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0000FF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rtlCol="0" anchor="ctr" anchorCtr="1">
            <a:normAutofit lnSpcReduction="10000"/>
          </a:bodyPr>
          <a:lstStyle/>
          <a:p>
            <a:pPr algn="ctr"/>
            <a:r>
              <a:rPr lang="en-US" dirty="0" smtClean="0"/>
              <a:t>Top</a:t>
            </a:r>
            <a:r>
              <a:rPr lang="en-US" altLang="zh-CN" dirty="0" smtClean="0"/>
              <a:t>-Down</a:t>
            </a:r>
            <a:r>
              <a:rPr lang="zh-CN" altLang="en-US" dirty="0" smtClean="0"/>
              <a:t> </a:t>
            </a:r>
            <a:r>
              <a:rPr lang="en-US" altLang="zh-CN" dirty="0" smtClean="0"/>
              <a:t>Approach</a:t>
            </a:r>
            <a:endParaRPr lang="en-US" dirty="0"/>
          </a:p>
        </p:txBody>
      </p:sp>
      <p:sp>
        <p:nvSpPr>
          <p:cNvPr id="9" name="Snip Diagonal Corner Rectangle 8"/>
          <p:cNvSpPr/>
          <p:nvPr/>
        </p:nvSpPr>
        <p:spPr>
          <a:xfrm>
            <a:off x="504825" y="3639091"/>
            <a:ext cx="987264" cy="420267"/>
          </a:xfrm>
          <a:prstGeom prst="snip2DiagRect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Chapter 3</a:t>
            </a:r>
            <a:endParaRPr lang="en-US" sz="1100" b="1" dirty="0">
              <a:solidFill>
                <a:srgbClr val="008000"/>
              </a:solidFill>
            </a:endParaRPr>
          </a:p>
        </p:txBody>
      </p:sp>
      <p:sp>
        <p:nvSpPr>
          <p:cNvPr id="10" name="Snip Diagonal Corner Rectangle 9"/>
          <p:cNvSpPr/>
          <p:nvPr/>
        </p:nvSpPr>
        <p:spPr>
          <a:xfrm>
            <a:off x="504825" y="4331951"/>
            <a:ext cx="987264" cy="420267"/>
          </a:xfrm>
          <a:prstGeom prst="snip2DiagRect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Chapter 4</a:t>
            </a:r>
            <a:endParaRPr lang="en-US" sz="1100" b="1" dirty="0">
              <a:solidFill>
                <a:srgbClr val="008000"/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504825" y="5034548"/>
            <a:ext cx="987264" cy="420267"/>
          </a:xfrm>
          <a:prstGeom prst="snip2DiagRect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Chapter 5</a:t>
            </a:r>
            <a:endParaRPr lang="en-US" sz="11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152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MTAS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9" name="Snip Diagonal Corner Rectangle 8"/>
          <p:cNvSpPr/>
          <p:nvPr/>
        </p:nvSpPr>
        <p:spPr>
          <a:xfrm>
            <a:off x="6483969" y="1017912"/>
            <a:ext cx="3093419" cy="455448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Formalizing </a:t>
            </a:r>
            <a:r>
              <a:rPr lang="en-US" b="1" dirty="0" err="1" smtClean="0">
                <a:solidFill>
                  <a:srgbClr val="0070C0"/>
                </a:solidFill>
              </a:rPr>
              <a:t>Calero</a:t>
            </a:r>
            <a:r>
              <a:rPr lang="en-US" b="1" dirty="0" smtClean="0">
                <a:solidFill>
                  <a:srgbClr val="0070C0"/>
                </a:solidFill>
              </a:rPr>
              <a:t> et al work </a:t>
            </a:r>
            <a:endParaRPr lang="en-US" sz="1400" b="1" dirty="0">
              <a:solidFill>
                <a:srgbClr val="008000"/>
              </a:solidFill>
            </a:endParaRPr>
          </a:p>
        </p:txBody>
      </p:sp>
      <p:pic>
        <p:nvPicPr>
          <p:cNvPr id="3" name="Picture 2" descr="HPMODEL-tenan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673" y="1611087"/>
            <a:ext cx="6971542" cy="439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194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Tenant Trust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Tenant Trust (</a:t>
            </a:r>
            <a:r>
              <a:rPr lang="en-US" i="1" dirty="0"/>
              <a:t>TT</a:t>
            </a:r>
            <a:r>
              <a:rPr lang="en-US" dirty="0"/>
              <a:t>) relation is </a:t>
            </a:r>
            <a:r>
              <a:rPr lang="en-US" dirty="0" smtClean="0"/>
              <a:t>not partial order</a:t>
            </a:r>
          </a:p>
          <a:p>
            <a:pPr lvl="1"/>
            <a:r>
              <a:rPr lang="en-US" dirty="0" smtClean="0"/>
              <a:t>Reflexive</a:t>
            </a:r>
            <a:r>
              <a:rPr lang="en-US" dirty="0"/>
              <a:t>: </a:t>
            </a:r>
            <a:r>
              <a:rPr lang="en-US" altLang="zh-CN" i="1" dirty="0"/>
              <a:t>A</a:t>
            </a:r>
            <a:r>
              <a:rPr lang="en-US" altLang="zh-CN" dirty="0"/>
              <a:t> ⊴ </a:t>
            </a:r>
            <a:r>
              <a:rPr lang="en-US" altLang="zh-CN" i="1" dirty="0"/>
              <a:t>A</a:t>
            </a:r>
            <a:endParaRPr lang="en-US" i="1" dirty="0"/>
          </a:p>
          <a:p>
            <a:pPr lvl="1"/>
            <a:r>
              <a:rPr lang="en-US" dirty="0" smtClean="0"/>
              <a:t>But not transitive: </a:t>
            </a:r>
            <a:r>
              <a:rPr lang="en-US" i="1" dirty="0" smtClean="0"/>
              <a:t>A</a:t>
            </a:r>
            <a:r>
              <a:rPr lang="en-US" dirty="0" smtClean="0"/>
              <a:t> ⊴ </a:t>
            </a:r>
            <a:r>
              <a:rPr lang="en-US" i="1" dirty="0" smtClean="0"/>
              <a:t>B</a:t>
            </a:r>
            <a:r>
              <a:rPr lang="en-US" dirty="0" smtClean="0"/>
              <a:t> ∧ </a:t>
            </a:r>
            <a:r>
              <a:rPr lang="en-US" i="1" dirty="0" smtClean="0"/>
              <a:t>B</a:t>
            </a:r>
            <a:r>
              <a:rPr lang="en-US" dirty="0" smtClean="0"/>
              <a:t> ⊴ </a:t>
            </a:r>
            <a:r>
              <a:rPr lang="en-US" i="1" dirty="0" smtClean="0"/>
              <a:t>C</a:t>
            </a:r>
            <a:r>
              <a:rPr lang="en-US" dirty="0" smtClean="0"/>
              <a:t> ⇏ </a:t>
            </a:r>
            <a:r>
              <a:rPr lang="en-US" i="1" dirty="0" smtClean="0"/>
              <a:t>A</a:t>
            </a:r>
            <a:r>
              <a:rPr lang="en-US" dirty="0" smtClean="0"/>
              <a:t> ⊴ </a:t>
            </a:r>
            <a:r>
              <a:rPr lang="en-US" i="1" dirty="0" smtClean="0"/>
              <a:t>C</a:t>
            </a:r>
          </a:p>
          <a:p>
            <a:pPr lvl="1"/>
            <a:r>
              <a:rPr lang="en-US" dirty="0" smtClean="0"/>
              <a:t>Neither symmetric: </a:t>
            </a:r>
            <a:r>
              <a:rPr lang="en-US" altLang="zh-CN" i="1" dirty="0"/>
              <a:t>A</a:t>
            </a:r>
            <a:r>
              <a:rPr lang="en-US" altLang="zh-CN" dirty="0"/>
              <a:t> ⊴ </a:t>
            </a:r>
            <a:r>
              <a:rPr lang="en-US" altLang="zh-CN" i="1" dirty="0"/>
              <a:t>B</a:t>
            </a:r>
            <a:r>
              <a:rPr lang="en-US" altLang="zh-CN" dirty="0"/>
              <a:t> </a:t>
            </a:r>
            <a:r>
              <a:rPr lang="en-US" dirty="0" smtClean="0"/>
              <a:t>⇏</a:t>
            </a:r>
            <a:r>
              <a:rPr lang="zh-CN" altLang="en-US" dirty="0" smtClean="0"/>
              <a:t> </a:t>
            </a:r>
            <a:r>
              <a:rPr lang="en-US" altLang="zh-CN" i="1" dirty="0" smtClean="0"/>
              <a:t>B</a:t>
            </a:r>
            <a:r>
              <a:rPr lang="en-US" altLang="zh-CN" dirty="0" smtClean="0"/>
              <a:t> </a:t>
            </a:r>
            <a:r>
              <a:rPr lang="en-US" altLang="zh-CN" dirty="0"/>
              <a:t>⊴ </a:t>
            </a:r>
            <a:r>
              <a:rPr lang="en-US" altLang="zh-CN" i="1" dirty="0"/>
              <a:t>A</a:t>
            </a:r>
            <a:r>
              <a:rPr lang="en-US" altLang="zh-CN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Nor anti-symmetric: </a:t>
            </a:r>
            <a:r>
              <a:rPr lang="en-US" altLang="zh-CN" i="1" dirty="0" smtClean="0"/>
              <a:t>A</a:t>
            </a:r>
            <a:r>
              <a:rPr lang="en-US" altLang="zh-CN" dirty="0" smtClean="0"/>
              <a:t> ⊴ </a:t>
            </a:r>
            <a:r>
              <a:rPr lang="en-US" altLang="zh-CN" i="1" dirty="0" smtClean="0"/>
              <a:t>B</a:t>
            </a:r>
            <a:r>
              <a:rPr lang="en-US" altLang="zh-CN" dirty="0" smtClean="0"/>
              <a:t> ∧ </a:t>
            </a:r>
            <a:r>
              <a:rPr lang="en-US" altLang="zh-CN" i="1" dirty="0" smtClean="0"/>
              <a:t>B</a:t>
            </a:r>
            <a:r>
              <a:rPr lang="en-US" altLang="zh-CN" dirty="0" smtClean="0"/>
              <a:t> ⊴ </a:t>
            </a:r>
            <a:r>
              <a:rPr lang="en-US" altLang="zh-CN" i="1" dirty="0" smtClean="0"/>
              <a:t>A</a:t>
            </a:r>
            <a:r>
              <a:rPr lang="en-US" altLang="zh-CN" dirty="0" smtClean="0"/>
              <a:t> </a:t>
            </a:r>
            <a:r>
              <a:rPr lang="en-US" dirty="0"/>
              <a:t>⇏ </a:t>
            </a:r>
            <a:r>
              <a:rPr lang="en-US" i="1" dirty="0" smtClean="0"/>
              <a:t>A</a:t>
            </a:r>
            <a:r>
              <a:rPr lang="zh-CN" altLang="en-US" i="1" dirty="0" smtClean="0"/>
              <a:t> </a:t>
            </a:r>
            <a:r>
              <a:rPr lang="en-US" altLang="zh-CN" dirty="0" smtClean="0"/>
              <a:t>≡</a:t>
            </a:r>
            <a:r>
              <a:rPr lang="en-US" altLang="zh-CN" i="1" dirty="0" smtClean="0"/>
              <a:t> </a:t>
            </a:r>
            <a:r>
              <a:rPr lang="en-US" i="1" dirty="0" smtClean="0"/>
              <a:t>B</a:t>
            </a:r>
            <a:endParaRPr lang="en-US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475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 MTAS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6" y="1133799"/>
            <a:ext cx="9072563" cy="5319712"/>
          </a:xfrm>
        </p:spPr>
        <p:txBody>
          <a:bodyPr/>
          <a:lstStyle/>
          <a:p>
            <a:r>
              <a:rPr lang="en-US" dirty="0" smtClean="0"/>
              <a:t>Tenants are managed by CSP</a:t>
            </a:r>
          </a:p>
          <a:p>
            <a:pPr lvl="1"/>
            <a:r>
              <a:rPr lang="en-US" dirty="0" smtClean="0"/>
              <a:t>on self-service basis</a:t>
            </a:r>
          </a:p>
          <a:p>
            <a:r>
              <a:rPr lang="en-US" dirty="0" smtClean="0"/>
              <a:t>Each tenant administer:</a:t>
            </a:r>
          </a:p>
          <a:p>
            <a:pPr lvl="1"/>
            <a:r>
              <a:rPr lang="en-US" dirty="0" smtClean="0"/>
              <a:t>Trust relations with other tenants</a:t>
            </a:r>
          </a:p>
          <a:p>
            <a:pPr lvl="1"/>
            <a:r>
              <a:rPr lang="en-US" dirty="0" smtClean="0"/>
              <a:t>Entity components: </a:t>
            </a:r>
          </a:p>
          <a:p>
            <a:pPr lvl="2"/>
            <a:r>
              <a:rPr lang="en-US" dirty="0" smtClean="0"/>
              <a:t>users, roles and permissions</a:t>
            </a:r>
          </a:p>
          <a:p>
            <a:pPr lvl="1"/>
            <a:r>
              <a:rPr lang="en-US" dirty="0" smtClean="0"/>
              <a:t>UA, PA and RH assignments</a:t>
            </a:r>
          </a:p>
          <a:p>
            <a:pPr lvl="2"/>
            <a:r>
              <a:rPr lang="en-US" dirty="0" smtClean="0"/>
              <a:t> Cross-tenant assignments are issued by the trustee (t1)</a:t>
            </a:r>
          </a:p>
          <a:p>
            <a:pPr lvl="3"/>
            <a:r>
              <a:rPr lang="en-US" dirty="0" smtClean="0"/>
              <a:t>UA: </a:t>
            </a:r>
            <a:r>
              <a:rPr lang="en-US" dirty="0" err="1" smtClean="0"/>
              <a:t>trustor</a:t>
            </a:r>
            <a:r>
              <a:rPr lang="en-US" dirty="0" smtClean="0"/>
              <a:t> (t2) users to trustee (t1) roles</a:t>
            </a:r>
          </a:p>
          <a:p>
            <a:pPr lvl="3"/>
            <a:r>
              <a:rPr lang="en-US" dirty="0" smtClean="0"/>
              <a:t>PA: trustee (t1) permissions to </a:t>
            </a:r>
            <a:r>
              <a:rPr lang="en-US" dirty="0" err="1" smtClean="0"/>
              <a:t>trustor</a:t>
            </a:r>
            <a:r>
              <a:rPr lang="en-US" dirty="0" smtClean="0"/>
              <a:t> (t2) roles</a:t>
            </a:r>
          </a:p>
          <a:p>
            <a:pPr lvl="3"/>
            <a:r>
              <a:rPr lang="en-US" dirty="0" smtClean="0"/>
              <a:t>RH: trustee (t1) roles junior to </a:t>
            </a:r>
            <a:r>
              <a:rPr lang="en-US" dirty="0" err="1" smtClean="0"/>
              <a:t>trustor</a:t>
            </a:r>
            <a:r>
              <a:rPr lang="en-US" dirty="0" smtClean="0"/>
              <a:t> (t2) roles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6751784" y="1810727"/>
            <a:ext cx="1035722" cy="2323739"/>
          </a:xfrm>
          <a:prstGeom prst="round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371225" y="1810727"/>
            <a:ext cx="1027502" cy="2323739"/>
          </a:xfrm>
          <a:prstGeom prst="round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30476" y="1825913"/>
            <a:ext cx="113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Tenant t2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8528991" y="2952590"/>
            <a:ext cx="737339" cy="410171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06852" y="1838426"/>
            <a:ext cx="113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Tenant t1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5" idx="0"/>
            <a:endCxn id="12" idx="4"/>
          </p:cNvCxnSpPr>
          <p:nvPr/>
        </p:nvCxnSpPr>
        <p:spPr>
          <a:xfrm flipV="1">
            <a:off x="8897661" y="3362761"/>
            <a:ext cx="0" cy="248172"/>
          </a:xfrm>
          <a:prstGeom prst="straightConnector1">
            <a:avLst/>
          </a:prstGeom>
          <a:ln w="12700" cmpd="sng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8528990" y="3610933"/>
            <a:ext cx="737342" cy="3760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16" name="Hexagon 15"/>
          <p:cNvSpPr/>
          <p:nvPr/>
        </p:nvSpPr>
        <p:spPr>
          <a:xfrm>
            <a:off x="8528991" y="2271914"/>
            <a:ext cx="737340" cy="386048"/>
          </a:xfrm>
          <a:prstGeom prst="hexag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u2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2" idx="0"/>
          </p:cNvCxnSpPr>
          <p:nvPr/>
        </p:nvCxnSpPr>
        <p:spPr>
          <a:xfrm flipV="1">
            <a:off x="8897661" y="2678293"/>
            <a:ext cx="0" cy="274297"/>
          </a:xfrm>
          <a:prstGeom prst="straightConnector1">
            <a:avLst/>
          </a:prstGeom>
          <a:ln w="12700" cmpd="sng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900975" y="2952590"/>
            <a:ext cx="737339" cy="410171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r>
              <a:rPr lang="en-US" dirty="0"/>
              <a:t>1</a:t>
            </a:r>
          </a:p>
        </p:txBody>
      </p:sp>
      <p:cxnSp>
        <p:nvCxnSpPr>
          <p:cNvPr id="19" name="Straight Arrow Connector 18"/>
          <p:cNvCxnSpPr>
            <a:stCxn id="20" idx="0"/>
            <a:endCxn id="18" idx="4"/>
          </p:cNvCxnSpPr>
          <p:nvPr/>
        </p:nvCxnSpPr>
        <p:spPr>
          <a:xfrm flipV="1">
            <a:off x="7269645" y="3362761"/>
            <a:ext cx="0" cy="268503"/>
          </a:xfrm>
          <a:prstGeom prst="straightConnector1">
            <a:avLst/>
          </a:prstGeom>
          <a:ln w="12700" cmpd="sng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900974" y="3631264"/>
            <a:ext cx="737342" cy="3760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21" name="Hexagon 20"/>
          <p:cNvSpPr/>
          <p:nvPr/>
        </p:nvSpPr>
        <p:spPr>
          <a:xfrm>
            <a:off x="6900975" y="2292245"/>
            <a:ext cx="737340" cy="386048"/>
          </a:xfrm>
          <a:prstGeom prst="hexag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u1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18" idx="0"/>
          </p:cNvCxnSpPr>
          <p:nvPr/>
        </p:nvCxnSpPr>
        <p:spPr>
          <a:xfrm flipV="1">
            <a:off x="7269645" y="2678293"/>
            <a:ext cx="0" cy="274297"/>
          </a:xfrm>
          <a:prstGeom prst="straightConnector1">
            <a:avLst/>
          </a:prstGeom>
          <a:ln w="12700" cmpd="sng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8" idx="6"/>
            <a:endCxn id="12" idx="2"/>
          </p:cNvCxnSpPr>
          <p:nvPr/>
        </p:nvCxnSpPr>
        <p:spPr>
          <a:xfrm>
            <a:off x="7638314" y="3157676"/>
            <a:ext cx="890677" cy="0"/>
          </a:xfrm>
          <a:prstGeom prst="straightConnector1">
            <a:avLst/>
          </a:prstGeom>
          <a:ln w="19050" cmpd="sng">
            <a:solidFill>
              <a:schemeClr val="accent6"/>
            </a:solidFill>
            <a:prstDash val="dashDot"/>
            <a:tailEnd type="triangle" w="med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Snip Diagonal Corner Rectangle 23"/>
          <p:cNvSpPr/>
          <p:nvPr/>
        </p:nvSpPr>
        <p:spPr>
          <a:xfrm>
            <a:off x="7269644" y="1158019"/>
            <a:ext cx="1723571" cy="376469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000" b="1" dirty="0" smtClean="0">
                <a:solidFill>
                  <a:schemeClr val="accent1"/>
                </a:solidFill>
              </a:rPr>
              <a:t>t2 </a:t>
            </a:r>
            <a:r>
              <a:rPr lang="el-GR" sz="2000" b="1" dirty="0">
                <a:solidFill>
                  <a:schemeClr val="accent1"/>
                </a:solidFill>
              </a:rPr>
              <a:t>β</a:t>
            </a:r>
            <a:r>
              <a:rPr lang="en-US" sz="2000" b="1" dirty="0" smtClean="0">
                <a:solidFill>
                  <a:schemeClr val="accent1"/>
                </a:solidFill>
              </a:rPr>
              <a:t>-trusts t1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41222" y="2849184"/>
            <a:ext cx="481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</a:rPr>
              <a:t>RH</a:t>
            </a:r>
            <a:endParaRPr lang="en-US" sz="1600" dirty="0">
              <a:solidFill>
                <a:schemeClr val="accent1"/>
              </a:solidFill>
            </a:endParaRPr>
          </a:p>
        </p:txBody>
      </p:sp>
      <p:cxnSp>
        <p:nvCxnSpPr>
          <p:cNvPr id="26" name="Straight Arrow Connector 25"/>
          <p:cNvCxnSpPr>
            <a:stCxn id="18" idx="7"/>
          </p:cNvCxnSpPr>
          <p:nvPr/>
        </p:nvCxnSpPr>
        <p:spPr>
          <a:xfrm flipV="1">
            <a:off x="7530333" y="2461522"/>
            <a:ext cx="998657" cy="551136"/>
          </a:xfrm>
          <a:prstGeom prst="straightConnector1">
            <a:avLst/>
          </a:prstGeom>
          <a:ln w="19050" cmpd="sng">
            <a:solidFill>
              <a:schemeClr val="accent6"/>
            </a:solidFill>
            <a:prstDash val="dashDot"/>
            <a:tailEnd type="triangle" w="med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841222" y="2207758"/>
            <a:ext cx="466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</a:rPr>
              <a:t>UA</a:t>
            </a:r>
            <a:endParaRPr lang="en-US" sz="1600" dirty="0">
              <a:solidFill>
                <a:schemeClr val="accent1"/>
              </a:solidFill>
            </a:endParaRPr>
          </a:p>
        </p:txBody>
      </p:sp>
      <p:cxnSp>
        <p:nvCxnSpPr>
          <p:cNvPr id="28" name="Straight Arrow Connector 27"/>
          <p:cNvCxnSpPr>
            <a:stCxn id="20" idx="3"/>
            <a:endCxn id="12" idx="3"/>
          </p:cNvCxnSpPr>
          <p:nvPr/>
        </p:nvCxnSpPr>
        <p:spPr>
          <a:xfrm flipV="1">
            <a:off x="7638316" y="3302693"/>
            <a:ext cx="998656" cy="516573"/>
          </a:xfrm>
          <a:prstGeom prst="straightConnector1">
            <a:avLst/>
          </a:prstGeom>
          <a:ln w="19050" cmpd="sng">
            <a:solidFill>
              <a:schemeClr val="accent6"/>
            </a:solidFill>
            <a:prstDash val="dashDot"/>
            <a:tailEnd type="triangle" w="med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841222" y="3272379"/>
            <a:ext cx="4318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</a:rPr>
              <a:t>PA</a:t>
            </a:r>
            <a:endParaRPr lang="en-US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549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Fine-grained Trust 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 of MTAS trust model</a:t>
            </a:r>
          </a:p>
          <a:p>
            <a:pPr lvl="1"/>
            <a:r>
              <a:rPr lang="en-US" dirty="0" smtClean="0"/>
              <a:t> Over exposure of </a:t>
            </a:r>
            <a:r>
              <a:rPr lang="en-US" dirty="0" err="1" smtClean="0"/>
              <a:t>trustor’s</a:t>
            </a:r>
            <a:r>
              <a:rPr lang="en-US" dirty="0" smtClean="0"/>
              <a:t> authorization information</a:t>
            </a:r>
          </a:p>
          <a:p>
            <a:r>
              <a:rPr lang="en-US" dirty="0" err="1" smtClean="0"/>
              <a:t>Trustor</a:t>
            </a:r>
            <a:r>
              <a:rPr lang="en-US" dirty="0" smtClean="0"/>
              <a:t>-Centric Public Role (TCPR)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Expose only the </a:t>
            </a:r>
            <a:r>
              <a:rPr lang="en-US" dirty="0" err="1" smtClean="0"/>
              <a:t>trustor’s</a:t>
            </a:r>
            <a:r>
              <a:rPr lang="en-US" dirty="0" smtClean="0"/>
              <a:t> public roles</a:t>
            </a:r>
          </a:p>
          <a:p>
            <a:pPr lvl="2"/>
            <a:r>
              <a:rPr lang="en-US" dirty="0"/>
              <a:t>E.g.: </a:t>
            </a:r>
            <a:r>
              <a:rPr lang="en-US" dirty="0" smtClean="0"/>
              <a:t>OS expose </a:t>
            </a:r>
            <a:r>
              <a:rPr lang="en-US" dirty="0"/>
              <a:t>only the </a:t>
            </a:r>
            <a:r>
              <a:rPr lang="en-US" dirty="0" err="1" smtClean="0"/>
              <a:t>dev</a:t>
            </a:r>
            <a:r>
              <a:rPr lang="en-US" dirty="0" err="1"/>
              <a:t>.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/>
              <a:t>role to all the </a:t>
            </a:r>
            <a:r>
              <a:rPr lang="en-US" dirty="0" smtClean="0"/>
              <a:t>trustees</a:t>
            </a:r>
          </a:p>
          <a:p>
            <a:r>
              <a:rPr lang="en-US" dirty="0" smtClean="0"/>
              <a:t>Relation-</a:t>
            </a:r>
            <a:r>
              <a:rPr lang="en-US" dirty="0"/>
              <a:t>Centric Public Role </a:t>
            </a:r>
            <a:r>
              <a:rPr lang="en-US" dirty="0" smtClean="0"/>
              <a:t>(RCPR)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Expose public roles specific for each trust relation</a:t>
            </a:r>
          </a:p>
          <a:p>
            <a:pPr lvl="2"/>
            <a:r>
              <a:rPr lang="en-US" dirty="0"/>
              <a:t>E.g.: </a:t>
            </a:r>
            <a:r>
              <a:rPr lang="en-US" dirty="0" smtClean="0"/>
              <a:t>OS </a:t>
            </a:r>
            <a:r>
              <a:rPr lang="en-US" dirty="0"/>
              <a:t>expose only the </a:t>
            </a:r>
            <a:r>
              <a:rPr lang="en-US" dirty="0" err="1" smtClean="0"/>
              <a:t>dev</a:t>
            </a:r>
            <a:r>
              <a:rPr lang="en-US" dirty="0" err="1"/>
              <a:t>.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/>
              <a:t>role to </a:t>
            </a:r>
            <a:r>
              <a:rPr lang="en-US" dirty="0" smtClean="0"/>
              <a:t>E when OS trusts E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113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 Types </a:t>
            </a:r>
            <a:r>
              <a:rPr lang="en-US" dirty="0"/>
              <a:t>B</a:t>
            </a:r>
            <a:r>
              <a:rPr lang="en-US" dirty="0" smtClean="0"/>
              <a:t>etween Tenants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Intuitive Trust (Type-α)</a:t>
            </a:r>
          </a:p>
          <a:p>
            <a:pPr lvl="1"/>
            <a:r>
              <a:rPr lang="en-US" dirty="0" smtClean="0"/>
              <a:t>Delegations: RT, PBDM, etc.</a:t>
            </a:r>
          </a:p>
          <a:p>
            <a:pPr lvl="1"/>
            <a:r>
              <a:rPr lang="en-US" dirty="0" err="1" smtClean="0"/>
              <a:t>Trustor</a:t>
            </a:r>
            <a:r>
              <a:rPr lang="en-US" dirty="0" smtClean="0"/>
              <a:t> gives access to trustee </a:t>
            </a:r>
          </a:p>
          <a:p>
            <a:pPr lvl="2"/>
            <a:r>
              <a:rPr lang="en-US" dirty="0" err="1" smtClean="0"/>
              <a:t>Trustor</a:t>
            </a:r>
            <a:r>
              <a:rPr lang="en-US" dirty="0" smtClean="0"/>
              <a:t> has full control</a:t>
            </a:r>
          </a:p>
          <a:p>
            <a:r>
              <a:rPr lang="en-US" dirty="0" smtClean="0"/>
              <a:t>MTAS trust (Type-β)</a:t>
            </a:r>
          </a:p>
          <a:p>
            <a:pPr lvl="1"/>
            <a:r>
              <a:rPr lang="en-US" dirty="0" smtClean="0"/>
              <a:t>Trustee gives access to </a:t>
            </a:r>
            <a:r>
              <a:rPr lang="en-US" dirty="0" err="1" smtClean="0"/>
              <a:t>trustor</a:t>
            </a:r>
            <a:endParaRPr lang="en-US" dirty="0" smtClean="0"/>
          </a:p>
          <a:p>
            <a:r>
              <a:rPr lang="en-US" dirty="0" smtClean="0"/>
              <a:t>Other Types? </a:t>
            </a:r>
          </a:p>
          <a:p>
            <a:pPr lvl="1"/>
            <a:r>
              <a:rPr lang="en-US" dirty="0" smtClean="0"/>
              <a:t>Trustee takes access from </a:t>
            </a:r>
            <a:r>
              <a:rPr lang="en-US" dirty="0" err="1" smtClean="0"/>
              <a:t>trustor</a:t>
            </a:r>
            <a:r>
              <a:rPr lang="en-US" dirty="0" smtClean="0"/>
              <a:t> (Type-</a:t>
            </a:r>
            <a:r>
              <a:rPr lang="en-US" dirty="0" err="1" smtClean="0"/>
              <a:t>γ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Trustor</a:t>
            </a:r>
            <a:r>
              <a:rPr lang="en-US" dirty="0" smtClean="0"/>
              <a:t> takes access from trustee (Type-</a:t>
            </a:r>
            <a:r>
              <a:rPr lang="en-US" dirty="0" err="1" smtClean="0"/>
              <a:t>δ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And more?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752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Cross-Tenant Trust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048" y="3773712"/>
            <a:ext cx="8331645" cy="255604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Type-</a:t>
            </a:r>
            <a:r>
              <a:rPr lang="el-GR" dirty="0" smtClean="0"/>
              <a:t>α</a:t>
            </a:r>
            <a:r>
              <a:rPr lang="en-US" dirty="0" smtClean="0"/>
              <a:t>: E trusts OS so that E can say [$].</a:t>
            </a:r>
          </a:p>
          <a:p>
            <a:pPr lvl="1"/>
            <a:r>
              <a:rPr lang="en-US" dirty="0" smtClean="0"/>
              <a:t>Type</a:t>
            </a:r>
            <a:r>
              <a:rPr lang="el-GR" dirty="0" smtClean="0"/>
              <a:t>-β</a:t>
            </a:r>
            <a:r>
              <a:rPr lang="en-US" dirty="0" smtClean="0"/>
              <a:t>: OS trusts E so that E can say [$].</a:t>
            </a:r>
          </a:p>
          <a:p>
            <a:pPr lvl="1"/>
            <a:r>
              <a:rPr lang="en-US" dirty="0" smtClean="0"/>
              <a:t>Type-</a:t>
            </a:r>
            <a:r>
              <a:rPr lang="en-US" dirty="0" err="1" smtClean="0"/>
              <a:t>γ</a:t>
            </a:r>
            <a:r>
              <a:rPr lang="en-US" dirty="0" smtClean="0"/>
              <a:t>: E trusts OS so that OS can say [$].</a:t>
            </a:r>
          </a:p>
          <a:p>
            <a:pPr lvl="1"/>
            <a:r>
              <a:rPr lang="en-US" dirty="0" smtClean="0"/>
              <a:t>Type-</a:t>
            </a:r>
            <a:r>
              <a:rPr lang="en-US" dirty="0" err="1" smtClean="0"/>
              <a:t>δ</a:t>
            </a:r>
            <a:r>
              <a:rPr lang="en-US" dirty="0" smtClean="0"/>
              <a:t>: OS trusts E so that OS can say [$].</a:t>
            </a:r>
          </a:p>
          <a:p>
            <a:pPr lvl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591726" y="1927458"/>
            <a:ext cx="1190426" cy="1199123"/>
          </a:xfrm>
          <a:prstGeom prst="round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39744" y="1941101"/>
            <a:ext cx="51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OS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2036728" y="1937617"/>
            <a:ext cx="1113804" cy="1199123"/>
          </a:xfrm>
          <a:prstGeom prst="round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423657" y="1937617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25414" y="2490792"/>
            <a:ext cx="782019" cy="46167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Dev.E</a:t>
            </a:r>
            <a:endParaRPr lang="en-US" dirty="0"/>
          </a:p>
        </p:txBody>
      </p:sp>
      <p:cxnSp>
        <p:nvCxnSpPr>
          <p:cNvPr id="10" name="Straight Arrow Connector 9"/>
          <p:cNvCxnSpPr>
            <a:stCxn id="11" idx="0"/>
            <a:endCxn id="7" idx="1"/>
          </p:cNvCxnSpPr>
          <p:nvPr/>
        </p:nvCxnSpPr>
        <p:spPr>
          <a:xfrm>
            <a:off x="1647998" y="2717571"/>
            <a:ext cx="577416" cy="4057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Hexagon 10"/>
          <p:cNvSpPr/>
          <p:nvPr/>
        </p:nvSpPr>
        <p:spPr>
          <a:xfrm>
            <a:off x="734048" y="2490792"/>
            <a:ext cx="913950" cy="453558"/>
          </a:xfrm>
          <a:prstGeom prst="hex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4048" y="2532905"/>
            <a:ext cx="91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Charlie</a:t>
            </a:r>
            <a:endParaRPr lang="en-US" dirty="0"/>
          </a:p>
        </p:txBody>
      </p:sp>
      <p:pic>
        <p:nvPicPr>
          <p:cNvPr id="17" name="Picture 16" descr="usecase-os-squar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404" y="1146700"/>
            <a:ext cx="5660815" cy="288041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67763" y="1288398"/>
            <a:ext cx="2704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  <a:ea typeface="ＭＳ Ｐゴシック" charset="-128"/>
                <a:cs typeface="ＭＳ Ｐゴシック" charset="-128"/>
              </a:rPr>
              <a:t>[$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ea typeface="ＭＳ Ｐゴシック" charset="-128"/>
                <a:cs typeface="ＭＳ Ｐゴシック" charset="-128"/>
              </a:rPr>
              <a:t>]: grant the access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55168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Cloud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pic>
        <p:nvPicPr>
          <p:cNvPr id="7" name="Picture 6" descr="cloud2_5517157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2275"/>
            <a:ext cx="10097861" cy="5680047"/>
          </a:xfrm>
          <a:prstGeom prst="rect">
            <a:avLst/>
          </a:prstGeom>
        </p:spPr>
      </p:pic>
      <p:sp>
        <p:nvSpPr>
          <p:cNvPr id="8" name="Title 6"/>
          <p:cNvSpPr txBox="1">
            <a:spLocks/>
          </p:cNvSpPr>
          <p:nvPr/>
        </p:nvSpPr>
        <p:spPr bwMode="auto">
          <a:xfrm>
            <a:off x="1385646" y="3157916"/>
            <a:ext cx="6954460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31F4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152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05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457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61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800" spc="150" dirty="0" smtClean="0">
                <a:ln w="11430"/>
                <a:solidFill>
                  <a:srgbClr val="00B0F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Anytime</a:t>
            </a:r>
            <a:br>
              <a:rPr lang="en-US" sz="4800" spc="150" dirty="0" smtClean="0">
                <a:ln w="11430"/>
                <a:solidFill>
                  <a:srgbClr val="00B0F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en-US" sz="4800" spc="150" dirty="0" smtClean="0">
                <a:ln w="11430"/>
                <a:solidFill>
                  <a:srgbClr val="00B0F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                Anywhere</a:t>
            </a:r>
            <a:endParaRPr lang="en-US" sz="4800" spc="150" dirty="0">
              <a:ln w="11430"/>
              <a:solidFill>
                <a:srgbClr val="00B0F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6103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Cross-Tenant Trust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048" y="3773712"/>
            <a:ext cx="8331645" cy="255604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Type-</a:t>
            </a:r>
            <a:r>
              <a:rPr lang="el-GR" dirty="0" smtClean="0"/>
              <a:t>α</a:t>
            </a:r>
            <a:r>
              <a:rPr lang="en-US" dirty="0" smtClean="0"/>
              <a:t>: E trusts OS so that E can say [$].</a:t>
            </a:r>
          </a:p>
          <a:p>
            <a:pPr lvl="1"/>
            <a:r>
              <a:rPr lang="en-US" dirty="0" smtClean="0"/>
              <a:t>Type</a:t>
            </a:r>
            <a:r>
              <a:rPr lang="el-GR" dirty="0" smtClean="0"/>
              <a:t>-β</a:t>
            </a:r>
            <a:r>
              <a:rPr lang="en-US" dirty="0" smtClean="0"/>
              <a:t>: OS trusts E so that E can say [$].</a:t>
            </a:r>
          </a:p>
          <a:p>
            <a:pPr lvl="1"/>
            <a:r>
              <a:rPr lang="en-US" dirty="0" smtClean="0"/>
              <a:t>Type-</a:t>
            </a:r>
            <a:r>
              <a:rPr lang="en-US" dirty="0" err="1" smtClean="0"/>
              <a:t>γ</a:t>
            </a:r>
            <a:r>
              <a:rPr lang="en-US" dirty="0" smtClean="0"/>
              <a:t>: E trusts OS so that OS can say [$].</a:t>
            </a:r>
          </a:p>
          <a:p>
            <a:pPr lvl="1"/>
            <a:r>
              <a:rPr lang="en-US" strike="sngStrike" dirty="0" smtClean="0"/>
              <a:t>Type-</a:t>
            </a:r>
            <a:r>
              <a:rPr lang="en-US" strike="sngStrike" dirty="0" err="1" smtClean="0"/>
              <a:t>δ</a:t>
            </a:r>
            <a:r>
              <a:rPr lang="en-US" strike="sngStrike" dirty="0" smtClean="0"/>
              <a:t>: OS trusts E so that OS can say [$].</a:t>
            </a:r>
          </a:p>
          <a:p>
            <a:pPr lvl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591726" y="1927458"/>
            <a:ext cx="1190426" cy="1199123"/>
          </a:xfrm>
          <a:prstGeom prst="round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39744" y="1941101"/>
            <a:ext cx="51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OS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2036728" y="1937617"/>
            <a:ext cx="1113804" cy="1199123"/>
          </a:xfrm>
          <a:prstGeom prst="round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423657" y="1937617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25414" y="2490792"/>
            <a:ext cx="782019" cy="46167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Dev.E</a:t>
            </a:r>
            <a:endParaRPr lang="en-US" dirty="0"/>
          </a:p>
        </p:txBody>
      </p:sp>
      <p:cxnSp>
        <p:nvCxnSpPr>
          <p:cNvPr id="10" name="Straight Arrow Connector 9"/>
          <p:cNvCxnSpPr>
            <a:stCxn id="11" idx="0"/>
            <a:endCxn id="7" idx="1"/>
          </p:cNvCxnSpPr>
          <p:nvPr/>
        </p:nvCxnSpPr>
        <p:spPr>
          <a:xfrm>
            <a:off x="1647998" y="2717571"/>
            <a:ext cx="577416" cy="4057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Hexagon 10"/>
          <p:cNvSpPr/>
          <p:nvPr/>
        </p:nvSpPr>
        <p:spPr>
          <a:xfrm>
            <a:off x="734048" y="2490792"/>
            <a:ext cx="913950" cy="453558"/>
          </a:xfrm>
          <a:prstGeom prst="hex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4048" y="2532905"/>
            <a:ext cx="91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Charlie</a:t>
            </a:r>
            <a:endParaRPr lang="en-US" dirty="0"/>
          </a:p>
        </p:txBody>
      </p:sp>
      <p:pic>
        <p:nvPicPr>
          <p:cNvPr id="17" name="Picture 16" descr="usecase-os-squar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404" y="1146700"/>
            <a:ext cx="5660815" cy="288041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67763" y="1288398"/>
            <a:ext cx="2704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  <a:ea typeface="ＭＳ Ｐゴシック" charset="-128"/>
                <a:cs typeface="ＭＳ Ｐゴシック" charset="-128"/>
              </a:rPr>
              <a:t>[$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ea typeface="ＭＳ Ｐゴシック" charset="-128"/>
                <a:cs typeface="ＭＳ Ｐゴシック" charset="-128"/>
              </a:rPr>
              <a:t>]: grant the access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14158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35" y="57150"/>
            <a:ext cx="6121556" cy="690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Multi-Tenant Access Control (MTAC)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91" y="1707831"/>
            <a:ext cx="7235192" cy="3988631"/>
          </a:xfrm>
          <a:prstGeom prst="rect">
            <a:avLst/>
          </a:prstGeom>
        </p:spPr>
      </p:pic>
      <p:sp>
        <p:nvSpPr>
          <p:cNvPr id="3" name="Striped Right Arrow 2"/>
          <p:cNvSpPr>
            <a:spLocks/>
          </p:cNvSpPr>
          <p:nvPr/>
        </p:nvSpPr>
        <p:spPr>
          <a:xfrm rot="5400000">
            <a:off x="7654399" y="3620292"/>
            <a:ext cx="3249401" cy="639370"/>
          </a:xfrm>
          <a:prstGeom prst="stripedRightArrow">
            <a:avLst>
              <a:gd name="adj1" fmla="val 55479"/>
              <a:gd name="adj2" fmla="val 66436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0000FF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rtlCol="0" anchor="ctr" anchorCtr="1">
            <a:normAutofit lnSpcReduction="10000"/>
          </a:bodyPr>
          <a:lstStyle/>
          <a:p>
            <a:pPr algn="ctr"/>
            <a:r>
              <a:rPr lang="en-US" dirty="0" smtClean="0"/>
              <a:t>Top</a:t>
            </a:r>
            <a:r>
              <a:rPr lang="en-US" altLang="zh-CN" dirty="0" smtClean="0"/>
              <a:t>-Down</a:t>
            </a:r>
            <a:r>
              <a:rPr lang="zh-CN" altLang="en-US" dirty="0" smtClean="0"/>
              <a:t> </a:t>
            </a:r>
            <a:r>
              <a:rPr lang="en-US" altLang="zh-CN" dirty="0" smtClean="0"/>
              <a:t>Approach</a:t>
            </a:r>
            <a:endParaRPr lang="en-US" dirty="0"/>
          </a:p>
        </p:txBody>
      </p:sp>
      <p:sp>
        <p:nvSpPr>
          <p:cNvPr id="9" name="Snip Diagonal Corner Rectangle 8"/>
          <p:cNvSpPr/>
          <p:nvPr/>
        </p:nvSpPr>
        <p:spPr>
          <a:xfrm>
            <a:off x="504825" y="3639091"/>
            <a:ext cx="987264" cy="420267"/>
          </a:xfrm>
          <a:prstGeom prst="snip2DiagRect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Chapter 3</a:t>
            </a:r>
            <a:endParaRPr lang="en-US" sz="1100" b="1" dirty="0">
              <a:solidFill>
                <a:srgbClr val="008000"/>
              </a:solidFill>
            </a:endParaRPr>
          </a:p>
        </p:txBody>
      </p:sp>
      <p:sp>
        <p:nvSpPr>
          <p:cNvPr id="10" name="Snip Diagonal Corner Rectangle 9"/>
          <p:cNvSpPr/>
          <p:nvPr/>
        </p:nvSpPr>
        <p:spPr>
          <a:xfrm>
            <a:off x="504825" y="4331951"/>
            <a:ext cx="987264" cy="420267"/>
          </a:xfrm>
          <a:prstGeom prst="snip2DiagRect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Chapter 4</a:t>
            </a:r>
            <a:endParaRPr lang="en-US" sz="1100" b="1" dirty="0">
              <a:solidFill>
                <a:srgbClr val="008000"/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504825" y="5034548"/>
            <a:ext cx="987264" cy="420267"/>
          </a:xfrm>
          <a:prstGeom prst="snip2DiagRect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Chapter 5</a:t>
            </a:r>
            <a:endParaRPr lang="en-US" sz="11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152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MT-RBAC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  <p:pic>
        <p:nvPicPr>
          <p:cNvPr id="8" name="Picture 7" descr="MTRBACwithI-eps-converted-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766" y="1246518"/>
            <a:ext cx="6041576" cy="4918055"/>
          </a:xfrm>
          <a:prstGeom prst="rect">
            <a:avLst/>
          </a:prstGeom>
        </p:spPr>
      </p:pic>
      <p:sp>
        <p:nvSpPr>
          <p:cNvPr id="10" name="Snip Diagonal Corner Rectangle 9"/>
          <p:cNvSpPr/>
          <p:nvPr/>
        </p:nvSpPr>
        <p:spPr>
          <a:xfrm>
            <a:off x="6451195" y="1246518"/>
            <a:ext cx="2963450" cy="1191488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400" b="1" dirty="0" smtClean="0">
                <a:solidFill>
                  <a:srgbClr val="0070C0"/>
                </a:solidFill>
              </a:rPr>
              <a:t>Issuers: </a:t>
            </a:r>
          </a:p>
          <a:p>
            <a:pPr algn="ctr">
              <a:lnSpc>
                <a:spcPct val="80000"/>
              </a:lnSpc>
            </a:pPr>
            <a:r>
              <a:rPr lang="en-US" sz="2400" b="1" dirty="0" smtClean="0">
                <a:solidFill>
                  <a:srgbClr val="0070C0"/>
                </a:solidFill>
              </a:rPr>
              <a:t>Real-world Owners</a:t>
            </a:r>
          </a:p>
          <a:p>
            <a:pPr algn="ctr">
              <a:lnSpc>
                <a:spcPct val="80000"/>
              </a:lnSpc>
            </a:pPr>
            <a:r>
              <a:rPr lang="en-US" sz="2400" b="1" dirty="0" smtClean="0">
                <a:solidFill>
                  <a:srgbClr val="0070C0"/>
                </a:solidFill>
              </a:rPr>
              <a:t>e.g. E and OS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9" name="Snip Diagonal Corner Rectangle 8"/>
          <p:cNvSpPr/>
          <p:nvPr/>
        </p:nvSpPr>
        <p:spPr>
          <a:xfrm>
            <a:off x="6796613" y="2576482"/>
            <a:ext cx="2618032" cy="481421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400" b="1" dirty="0" smtClean="0">
                <a:solidFill>
                  <a:srgbClr val="0070C0"/>
                </a:solidFill>
              </a:rPr>
              <a:t>Type-</a:t>
            </a:r>
            <a:r>
              <a:rPr lang="el-GR" sz="2400" b="1" dirty="0" smtClean="0">
                <a:solidFill>
                  <a:srgbClr val="0070C0"/>
                </a:solidFill>
              </a:rPr>
              <a:t>γ</a:t>
            </a:r>
            <a:r>
              <a:rPr lang="en-US" sz="2400" b="1" dirty="0" smtClean="0">
                <a:solidFill>
                  <a:srgbClr val="0070C0"/>
                </a:solidFill>
              </a:rPr>
              <a:t> Trust</a:t>
            </a:r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633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 MT-RBAC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Issuers administer tenants</a:t>
            </a:r>
          </a:p>
          <a:p>
            <a:r>
              <a:rPr lang="en-US" dirty="0" smtClean="0"/>
              <a:t>Each issuer administer: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rust relations from owned tenants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ntity components: </a:t>
            </a:r>
          </a:p>
          <a:p>
            <a:pPr lvl="2"/>
            <a:r>
              <a:rPr lang="en-US" dirty="0" smtClean="0"/>
              <a:t>tenants, users, roles and permissions</a:t>
            </a:r>
          </a:p>
          <a:p>
            <a:pPr lvl="1"/>
            <a:r>
              <a:rPr lang="en-US" dirty="0" smtClean="0"/>
              <a:t>UA, PA and RH assignments</a:t>
            </a:r>
          </a:p>
          <a:p>
            <a:pPr lvl="2"/>
            <a:r>
              <a:rPr lang="en-US" dirty="0" smtClean="0"/>
              <a:t> Cross-tenant assignments are issued by the trustee’s (t2’s) issuer</a:t>
            </a:r>
          </a:p>
          <a:p>
            <a:pPr lvl="3"/>
            <a:r>
              <a:rPr lang="en-US" dirty="0" smtClean="0"/>
              <a:t>UA: trustee (t2) users to </a:t>
            </a:r>
            <a:r>
              <a:rPr lang="en-US" dirty="0" err="1" smtClean="0"/>
              <a:t>trustor</a:t>
            </a:r>
            <a:r>
              <a:rPr lang="en-US" dirty="0" smtClean="0"/>
              <a:t> (t1) roles</a:t>
            </a:r>
          </a:p>
          <a:p>
            <a:pPr lvl="3"/>
            <a:r>
              <a:rPr lang="en-US" dirty="0" smtClean="0"/>
              <a:t>RH</a:t>
            </a:r>
            <a:r>
              <a:rPr lang="en-US" dirty="0"/>
              <a:t>: </a:t>
            </a:r>
            <a:r>
              <a:rPr lang="en-US" dirty="0" err="1" smtClean="0"/>
              <a:t>trustor</a:t>
            </a:r>
            <a:r>
              <a:rPr lang="en-US" dirty="0" smtClean="0"/>
              <a:t> (t1) </a:t>
            </a:r>
            <a:r>
              <a:rPr lang="en-US" dirty="0"/>
              <a:t>roles junior to </a:t>
            </a:r>
            <a:r>
              <a:rPr lang="en-US" dirty="0" smtClean="0"/>
              <a:t>trustee (t2) </a:t>
            </a:r>
            <a:r>
              <a:rPr lang="en-US" dirty="0"/>
              <a:t>roles</a:t>
            </a:r>
          </a:p>
          <a:p>
            <a:pPr lvl="2"/>
            <a:r>
              <a:rPr lang="en-US" dirty="0" smtClean="0"/>
              <a:t>Cross-tenant PA assignments are intentionally banned</a:t>
            </a:r>
          </a:p>
          <a:p>
            <a:pPr lvl="3"/>
            <a:r>
              <a:rPr lang="en-US" dirty="0" smtClean="0"/>
              <a:t>PA: trustee (t2) assign </a:t>
            </a:r>
            <a:r>
              <a:rPr lang="en-US" dirty="0" err="1" smtClean="0"/>
              <a:t>trustor</a:t>
            </a:r>
            <a:r>
              <a:rPr lang="en-US" dirty="0" smtClean="0"/>
              <a:t> (t1) permissions to trustee (t2) roles</a:t>
            </a:r>
          </a:p>
          <a:p>
            <a:pPr lvl="3"/>
            <a:r>
              <a:rPr lang="en-US" dirty="0" smtClean="0"/>
              <a:t>Problem:</a:t>
            </a:r>
          </a:p>
          <a:p>
            <a:pPr lvl="4"/>
            <a:r>
              <a:rPr lang="en-US" dirty="0" err="1" smtClean="0"/>
              <a:t>Trustor</a:t>
            </a:r>
            <a:r>
              <a:rPr lang="en-US" dirty="0" smtClean="0"/>
              <a:t> cannot revoke PA other than remove the trust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6706852" y="1434258"/>
            <a:ext cx="1035722" cy="2323739"/>
          </a:xfrm>
          <a:prstGeom prst="round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326293" y="1434258"/>
            <a:ext cx="1027502" cy="2323739"/>
          </a:xfrm>
          <a:prstGeom prst="round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285544" y="1449444"/>
            <a:ext cx="113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Tenant t2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8484059" y="2576121"/>
            <a:ext cx="737339" cy="410171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661920" y="1461957"/>
            <a:ext cx="113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Tenant t1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6" idx="0"/>
            <a:endCxn id="11" idx="4"/>
          </p:cNvCxnSpPr>
          <p:nvPr/>
        </p:nvCxnSpPr>
        <p:spPr>
          <a:xfrm flipV="1">
            <a:off x="8852729" y="2986292"/>
            <a:ext cx="0" cy="248172"/>
          </a:xfrm>
          <a:prstGeom prst="straightConnector1">
            <a:avLst/>
          </a:prstGeom>
          <a:ln w="12700" cmpd="sng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8484058" y="3234464"/>
            <a:ext cx="737342" cy="3760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26" name="Hexagon 25"/>
          <p:cNvSpPr/>
          <p:nvPr/>
        </p:nvSpPr>
        <p:spPr>
          <a:xfrm>
            <a:off x="8484059" y="1895445"/>
            <a:ext cx="737340" cy="386048"/>
          </a:xfrm>
          <a:prstGeom prst="hexag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u2</a:t>
            </a:r>
            <a:endParaRPr lang="en-US" dirty="0"/>
          </a:p>
        </p:txBody>
      </p:sp>
      <p:cxnSp>
        <p:nvCxnSpPr>
          <p:cNvPr id="29" name="Straight Arrow Connector 28"/>
          <p:cNvCxnSpPr>
            <a:stCxn id="11" idx="0"/>
          </p:cNvCxnSpPr>
          <p:nvPr/>
        </p:nvCxnSpPr>
        <p:spPr>
          <a:xfrm flipV="1">
            <a:off x="8852729" y="2301824"/>
            <a:ext cx="0" cy="274297"/>
          </a:xfrm>
          <a:prstGeom prst="straightConnector1">
            <a:avLst/>
          </a:prstGeom>
          <a:ln w="12700" cmpd="sng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6856043" y="2576121"/>
            <a:ext cx="737339" cy="410171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r>
              <a:rPr lang="en-US" dirty="0"/>
              <a:t>1</a:t>
            </a:r>
          </a:p>
        </p:txBody>
      </p:sp>
      <p:cxnSp>
        <p:nvCxnSpPr>
          <p:cNvPr id="33" name="Straight Arrow Connector 32"/>
          <p:cNvCxnSpPr>
            <a:stCxn id="34" idx="0"/>
            <a:endCxn id="32" idx="4"/>
          </p:cNvCxnSpPr>
          <p:nvPr/>
        </p:nvCxnSpPr>
        <p:spPr>
          <a:xfrm flipV="1">
            <a:off x="7224713" y="2986292"/>
            <a:ext cx="0" cy="268503"/>
          </a:xfrm>
          <a:prstGeom prst="straightConnector1">
            <a:avLst/>
          </a:prstGeom>
          <a:ln w="12700" cmpd="sng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856042" y="3254795"/>
            <a:ext cx="737342" cy="3760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35" name="Hexagon 34"/>
          <p:cNvSpPr/>
          <p:nvPr/>
        </p:nvSpPr>
        <p:spPr>
          <a:xfrm>
            <a:off x="6856043" y="1915776"/>
            <a:ext cx="737340" cy="386048"/>
          </a:xfrm>
          <a:prstGeom prst="hexag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u1</a:t>
            </a:r>
            <a:endParaRPr lang="en-US" dirty="0"/>
          </a:p>
        </p:txBody>
      </p:sp>
      <p:cxnSp>
        <p:nvCxnSpPr>
          <p:cNvPr id="36" name="Straight Arrow Connector 35"/>
          <p:cNvCxnSpPr>
            <a:stCxn id="32" idx="0"/>
          </p:cNvCxnSpPr>
          <p:nvPr/>
        </p:nvCxnSpPr>
        <p:spPr>
          <a:xfrm flipV="1">
            <a:off x="7224713" y="2301824"/>
            <a:ext cx="0" cy="274297"/>
          </a:xfrm>
          <a:prstGeom prst="straightConnector1">
            <a:avLst/>
          </a:prstGeom>
          <a:ln w="12700" cmpd="sng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2" idx="6"/>
            <a:endCxn id="11" idx="2"/>
          </p:cNvCxnSpPr>
          <p:nvPr/>
        </p:nvCxnSpPr>
        <p:spPr>
          <a:xfrm>
            <a:off x="7593382" y="2781207"/>
            <a:ext cx="890677" cy="0"/>
          </a:xfrm>
          <a:prstGeom prst="straightConnector1">
            <a:avLst/>
          </a:prstGeom>
          <a:ln w="19050" cmpd="sng">
            <a:solidFill>
              <a:schemeClr val="accent6"/>
            </a:solidFill>
            <a:prstDash val="dashDot"/>
            <a:tailEnd type="triangle" w="med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Snip Diagonal Corner Rectangle 37"/>
          <p:cNvSpPr/>
          <p:nvPr/>
        </p:nvSpPr>
        <p:spPr>
          <a:xfrm>
            <a:off x="7224712" y="828444"/>
            <a:ext cx="1723571" cy="376469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000" b="1" dirty="0" smtClean="0">
                <a:solidFill>
                  <a:schemeClr val="accent1"/>
                </a:solidFill>
              </a:rPr>
              <a:t>t1 </a:t>
            </a:r>
            <a:r>
              <a:rPr lang="el-GR" sz="2000" b="1" dirty="0" smtClean="0">
                <a:solidFill>
                  <a:schemeClr val="accent1"/>
                </a:solidFill>
              </a:rPr>
              <a:t>γ</a:t>
            </a:r>
            <a:r>
              <a:rPr lang="en-US" sz="2000" b="1" dirty="0" smtClean="0">
                <a:solidFill>
                  <a:schemeClr val="accent1"/>
                </a:solidFill>
              </a:rPr>
              <a:t>-trusts t2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796290" y="2472715"/>
            <a:ext cx="481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</a:rPr>
              <a:t>RH</a:t>
            </a:r>
            <a:endParaRPr lang="en-US" sz="1600" dirty="0">
              <a:solidFill>
                <a:schemeClr val="accent1"/>
              </a:solidFill>
            </a:endParaRPr>
          </a:p>
        </p:txBody>
      </p:sp>
      <p:cxnSp>
        <p:nvCxnSpPr>
          <p:cNvPr id="46" name="Straight Arrow Connector 45"/>
          <p:cNvCxnSpPr>
            <a:stCxn id="32" idx="7"/>
          </p:cNvCxnSpPr>
          <p:nvPr/>
        </p:nvCxnSpPr>
        <p:spPr>
          <a:xfrm flipV="1">
            <a:off x="7485401" y="2085053"/>
            <a:ext cx="998657" cy="551136"/>
          </a:xfrm>
          <a:prstGeom prst="straightConnector1">
            <a:avLst/>
          </a:prstGeom>
          <a:ln w="19050" cmpd="sng">
            <a:solidFill>
              <a:schemeClr val="accent6"/>
            </a:solidFill>
            <a:prstDash val="dashDot"/>
            <a:tailEnd type="triangle" w="med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796290" y="1831289"/>
            <a:ext cx="466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</a:rPr>
              <a:t>UA</a:t>
            </a:r>
            <a:endParaRPr lang="en-US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800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Finer-grained Trust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MT-RBAC0: Base Model</a:t>
            </a:r>
          </a:p>
          <a:p>
            <a:pPr lvl="1"/>
            <a:r>
              <a:rPr lang="en-US" dirty="0" err="1" smtClean="0"/>
              <a:t>Trustor</a:t>
            </a:r>
            <a:r>
              <a:rPr lang="en-US" dirty="0" smtClean="0"/>
              <a:t> exposes all the roles to trustees</a:t>
            </a:r>
          </a:p>
          <a:p>
            <a:r>
              <a:rPr lang="en-US" dirty="0" smtClean="0"/>
              <a:t>MT-RBAC1: Trustee-Independent Public Role (TIPR)</a:t>
            </a:r>
          </a:p>
          <a:p>
            <a:pPr lvl="1"/>
            <a:r>
              <a:rPr lang="en-US" dirty="0" smtClean="0"/>
              <a:t>Expose only the </a:t>
            </a:r>
            <a:r>
              <a:rPr lang="en-US" dirty="0" err="1" smtClean="0"/>
              <a:t>trustor’s</a:t>
            </a:r>
            <a:r>
              <a:rPr lang="en-US" dirty="0" smtClean="0"/>
              <a:t> public roles</a:t>
            </a:r>
          </a:p>
          <a:p>
            <a:pPr lvl="2"/>
            <a:r>
              <a:rPr lang="en-US" dirty="0" smtClean="0"/>
              <a:t>E.g.: E expose only the </a:t>
            </a:r>
            <a:r>
              <a:rPr lang="en-US" dirty="0" err="1" smtClean="0"/>
              <a:t>dev.E</a:t>
            </a:r>
            <a:r>
              <a:rPr lang="en-US" dirty="0" smtClean="0"/>
              <a:t> role to all the trustees</a:t>
            </a:r>
          </a:p>
          <a:p>
            <a:r>
              <a:rPr lang="en-US" dirty="0" smtClean="0"/>
              <a:t>MT-RBAC2: Trustee-Dependent </a:t>
            </a:r>
            <a:r>
              <a:rPr lang="en-US" dirty="0"/>
              <a:t>Public Role </a:t>
            </a:r>
            <a:r>
              <a:rPr lang="en-US" dirty="0" smtClean="0"/>
              <a:t>(TDPR)</a:t>
            </a:r>
          </a:p>
          <a:p>
            <a:pPr lvl="1"/>
            <a:r>
              <a:rPr lang="en-US" dirty="0" smtClean="0"/>
              <a:t>Expose public roles specific for each trustee</a:t>
            </a:r>
          </a:p>
          <a:p>
            <a:pPr lvl="2"/>
            <a:r>
              <a:rPr lang="en-US" dirty="0"/>
              <a:t>E.g.: E expose only the </a:t>
            </a:r>
            <a:r>
              <a:rPr lang="en-US" dirty="0" err="1" smtClean="0"/>
              <a:t>dev.E</a:t>
            </a:r>
            <a:r>
              <a:rPr lang="en-US" dirty="0" smtClean="0"/>
              <a:t> </a:t>
            </a:r>
            <a:r>
              <a:rPr lang="en-US" dirty="0"/>
              <a:t>role to </a:t>
            </a:r>
            <a:r>
              <a:rPr lang="en-US" dirty="0" smtClean="0"/>
              <a:t>OS when E trusts OS</a:t>
            </a:r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053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Constraints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Cyclic Role Hierarchy: </a:t>
            </a:r>
            <a:r>
              <a:rPr lang="en-US" altLang="zh-CN" dirty="0"/>
              <a:t>lead to </a:t>
            </a:r>
            <a:r>
              <a:rPr lang="en-US" altLang="zh-CN" dirty="0" smtClean="0"/>
              <a:t>implicit </a:t>
            </a:r>
            <a:r>
              <a:rPr lang="en-US" altLang="zh-CN" dirty="0"/>
              <a:t>role upgrades in the role </a:t>
            </a:r>
            <a:r>
              <a:rPr lang="en-US" altLang="zh-CN" dirty="0" smtClean="0"/>
              <a:t>hierarchy</a:t>
            </a:r>
          </a:p>
          <a:p>
            <a:r>
              <a:rPr lang="en-US" altLang="zh-CN" dirty="0" err="1" smtClean="0"/>
              <a:t>SoD</a:t>
            </a:r>
            <a:r>
              <a:rPr lang="en-US" altLang="zh-CN" dirty="0" smtClean="0"/>
              <a:t>: conflict of duties</a:t>
            </a:r>
          </a:p>
          <a:p>
            <a:pPr lvl="1"/>
            <a:r>
              <a:rPr lang="en-US" altLang="zh-CN" dirty="0" smtClean="0"/>
              <a:t>Tenant-level </a:t>
            </a:r>
          </a:p>
          <a:p>
            <a:pPr lvl="2"/>
            <a:r>
              <a:rPr lang="en-US" altLang="zh-CN" dirty="0" smtClean="0"/>
              <a:t>E.g.: SOX compliant companies </a:t>
            </a:r>
            <a:br>
              <a:rPr lang="en-US" altLang="zh-CN" dirty="0" smtClean="0"/>
            </a:br>
            <a:r>
              <a:rPr lang="en-US" altLang="zh-CN" dirty="0" smtClean="0"/>
              <a:t>may not hire the </a:t>
            </a:r>
            <a:r>
              <a:rPr lang="en-US" altLang="zh-CN" dirty="0"/>
              <a:t>same company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for both consulting </a:t>
            </a:r>
            <a:r>
              <a:rPr lang="en-US" altLang="zh-CN" dirty="0"/>
              <a:t>and </a:t>
            </a:r>
            <a:r>
              <a:rPr lang="en-US" altLang="zh-CN" dirty="0" smtClean="0"/>
              <a:t>auditing.</a:t>
            </a:r>
          </a:p>
          <a:p>
            <a:pPr lvl="1"/>
            <a:r>
              <a:rPr lang="en-US" altLang="zh-CN" dirty="0" smtClean="0"/>
              <a:t>Role-level</a:t>
            </a:r>
          </a:p>
          <a:p>
            <a:pPr lvl="2"/>
            <a:r>
              <a:rPr lang="en-US" altLang="zh-CN" dirty="0" smtClean="0"/>
              <a:t>Checks across tenants</a:t>
            </a:r>
          </a:p>
          <a:p>
            <a:r>
              <a:rPr lang="en-US" altLang="zh-CN" dirty="0" smtClean="0"/>
              <a:t>Chinese Wall: conflict of interests among tenants</a:t>
            </a:r>
          </a:p>
          <a:p>
            <a:pPr lvl="2"/>
            <a:r>
              <a:rPr lang="en-US" altLang="zh-CN" dirty="0" smtClean="0"/>
              <a:t>E.g.: never share resources with competitors.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6249892" y="1985033"/>
            <a:ext cx="1413558" cy="3064063"/>
          </a:xfrm>
          <a:prstGeom prst="round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909160" y="1985033"/>
            <a:ext cx="1413558" cy="3064063"/>
          </a:xfrm>
          <a:prstGeom prst="round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102188" y="1997193"/>
            <a:ext cx="1070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Tenant 2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583268" y="2488740"/>
            <a:ext cx="737339" cy="73733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M1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4" idx="3"/>
            <a:endCxn id="21" idx="7"/>
          </p:cNvCxnSpPr>
          <p:nvPr/>
        </p:nvCxnSpPr>
        <p:spPr>
          <a:xfrm flipH="1">
            <a:off x="7212626" y="3118098"/>
            <a:ext cx="1111372" cy="1043144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lgDashDotDot"/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216017" y="2488740"/>
            <a:ext cx="737339" cy="73733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404295" y="2002996"/>
            <a:ext cx="1070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Tenant </a:t>
            </a:r>
            <a:r>
              <a:rPr lang="en-US" altLang="zh-CN" dirty="0"/>
              <a:t>1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6583268" y="4053261"/>
            <a:ext cx="737339" cy="73733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E1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21" idx="0"/>
            <a:endCxn id="12" idx="4"/>
          </p:cNvCxnSpPr>
          <p:nvPr/>
        </p:nvCxnSpPr>
        <p:spPr>
          <a:xfrm flipV="1">
            <a:off x="6951938" y="3226079"/>
            <a:ext cx="0" cy="827182"/>
          </a:xfrm>
          <a:prstGeom prst="straightConnector1">
            <a:avLst/>
          </a:prstGeom>
          <a:ln w="28575" cmpd="sng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8216017" y="4053261"/>
            <a:ext cx="737339" cy="73733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E2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23" idx="0"/>
            <a:endCxn id="14" idx="4"/>
          </p:cNvCxnSpPr>
          <p:nvPr/>
        </p:nvCxnSpPr>
        <p:spPr>
          <a:xfrm flipV="1">
            <a:off x="8584687" y="3226079"/>
            <a:ext cx="0" cy="827182"/>
          </a:xfrm>
          <a:prstGeom prst="straightConnector1">
            <a:avLst/>
          </a:prstGeom>
          <a:ln w="28575" cmpd="sng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2" idx="5"/>
            <a:endCxn id="23" idx="1"/>
          </p:cNvCxnSpPr>
          <p:nvPr/>
        </p:nvCxnSpPr>
        <p:spPr>
          <a:xfrm>
            <a:off x="7212626" y="3118098"/>
            <a:ext cx="1111372" cy="1043144"/>
          </a:xfrm>
          <a:prstGeom prst="straightConnector1">
            <a:avLst/>
          </a:prstGeom>
          <a:ln w="28575" cmpd="sng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678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35" y="57150"/>
            <a:ext cx="6121556" cy="690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Multi-Tenant Access Control (MTAC)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91" y="1707831"/>
            <a:ext cx="7235192" cy="3988631"/>
          </a:xfrm>
          <a:prstGeom prst="rect">
            <a:avLst/>
          </a:prstGeom>
        </p:spPr>
      </p:pic>
      <p:sp>
        <p:nvSpPr>
          <p:cNvPr id="3" name="Striped Right Arrow 2"/>
          <p:cNvSpPr>
            <a:spLocks/>
          </p:cNvSpPr>
          <p:nvPr/>
        </p:nvSpPr>
        <p:spPr>
          <a:xfrm rot="5400000">
            <a:off x="7654399" y="3620292"/>
            <a:ext cx="3249401" cy="639370"/>
          </a:xfrm>
          <a:prstGeom prst="stripedRightArrow">
            <a:avLst>
              <a:gd name="adj1" fmla="val 55479"/>
              <a:gd name="adj2" fmla="val 66436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0000FF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rtlCol="0" anchor="ctr" anchorCtr="1">
            <a:normAutofit lnSpcReduction="10000"/>
          </a:bodyPr>
          <a:lstStyle/>
          <a:p>
            <a:pPr algn="ctr"/>
            <a:r>
              <a:rPr lang="en-US" dirty="0" smtClean="0"/>
              <a:t>Top</a:t>
            </a:r>
            <a:r>
              <a:rPr lang="en-US" altLang="zh-CN" dirty="0" smtClean="0"/>
              <a:t>-Down</a:t>
            </a:r>
            <a:r>
              <a:rPr lang="zh-CN" altLang="en-US" dirty="0" smtClean="0"/>
              <a:t> </a:t>
            </a:r>
            <a:r>
              <a:rPr lang="en-US" altLang="zh-CN" dirty="0" smtClean="0"/>
              <a:t>Approach</a:t>
            </a:r>
            <a:endParaRPr lang="en-US" dirty="0"/>
          </a:p>
        </p:txBody>
      </p:sp>
      <p:sp>
        <p:nvSpPr>
          <p:cNvPr id="9" name="Snip Diagonal Corner Rectangle 8"/>
          <p:cNvSpPr/>
          <p:nvPr/>
        </p:nvSpPr>
        <p:spPr>
          <a:xfrm>
            <a:off x="504825" y="3639091"/>
            <a:ext cx="987264" cy="420267"/>
          </a:xfrm>
          <a:prstGeom prst="snip2DiagRect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Chapter 3</a:t>
            </a:r>
            <a:endParaRPr lang="en-US" sz="1100" b="1" dirty="0">
              <a:solidFill>
                <a:srgbClr val="008000"/>
              </a:solidFill>
            </a:endParaRPr>
          </a:p>
        </p:txBody>
      </p:sp>
      <p:sp>
        <p:nvSpPr>
          <p:cNvPr id="10" name="Snip Diagonal Corner Rectangle 9"/>
          <p:cNvSpPr/>
          <p:nvPr/>
        </p:nvSpPr>
        <p:spPr>
          <a:xfrm>
            <a:off x="504825" y="4331951"/>
            <a:ext cx="987264" cy="420267"/>
          </a:xfrm>
          <a:prstGeom prst="snip2DiagRect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Chapter 4</a:t>
            </a:r>
            <a:endParaRPr lang="en-US" sz="1100" b="1" dirty="0">
              <a:solidFill>
                <a:srgbClr val="008000"/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504825" y="5034548"/>
            <a:ext cx="987264" cy="420267"/>
          </a:xfrm>
          <a:prstGeom prst="snip2DiagRect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Chapter 5</a:t>
            </a:r>
            <a:endParaRPr lang="en-US" sz="11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152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CTTM Trust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 potential trust types:</a:t>
            </a:r>
          </a:p>
          <a:p>
            <a:pPr lvl="1"/>
            <a:r>
              <a:rPr lang="en-US" dirty="0" smtClean="0"/>
              <a:t>Type</a:t>
            </a:r>
            <a:r>
              <a:rPr lang="en-US" dirty="0"/>
              <a:t>-α: </a:t>
            </a:r>
            <a:r>
              <a:rPr lang="en-US" dirty="0" err="1"/>
              <a:t>trustor</a:t>
            </a:r>
            <a:r>
              <a:rPr lang="en-US" dirty="0"/>
              <a:t> can </a:t>
            </a:r>
            <a:r>
              <a:rPr lang="en-US" u="sng" dirty="0"/>
              <a:t>give</a:t>
            </a:r>
            <a:r>
              <a:rPr lang="en-US" dirty="0"/>
              <a:t> access to trustee. </a:t>
            </a:r>
            <a:r>
              <a:rPr lang="en-US" dirty="0" smtClean="0"/>
              <a:t>(e.g. RT)</a:t>
            </a:r>
            <a:endParaRPr lang="en-US" dirty="0"/>
          </a:p>
          <a:p>
            <a:pPr lvl="1"/>
            <a:r>
              <a:rPr lang="en-US" dirty="0"/>
              <a:t>Type-β: trustee can </a:t>
            </a:r>
            <a:r>
              <a:rPr lang="en-US" u="sng" dirty="0"/>
              <a:t>give</a:t>
            </a:r>
            <a:r>
              <a:rPr lang="en-US" dirty="0"/>
              <a:t> access to </a:t>
            </a:r>
            <a:r>
              <a:rPr lang="en-US" dirty="0" err="1"/>
              <a:t>trustor</a:t>
            </a:r>
            <a:r>
              <a:rPr lang="en-US" dirty="0"/>
              <a:t>. </a:t>
            </a:r>
            <a:r>
              <a:rPr lang="en-US" dirty="0" smtClean="0"/>
              <a:t>(e.g. MTAS)</a:t>
            </a:r>
            <a:endParaRPr lang="en-US" dirty="0"/>
          </a:p>
          <a:p>
            <a:pPr lvl="1"/>
            <a:r>
              <a:rPr lang="en-US" dirty="0"/>
              <a:t>Type-γ: trustee can </a:t>
            </a:r>
            <a:r>
              <a:rPr lang="en-US" u="sng" dirty="0"/>
              <a:t>take</a:t>
            </a:r>
            <a:r>
              <a:rPr lang="en-US" dirty="0"/>
              <a:t> access from </a:t>
            </a:r>
            <a:r>
              <a:rPr lang="en-US" dirty="0" err="1"/>
              <a:t>trustor</a:t>
            </a:r>
            <a:r>
              <a:rPr lang="en-US" dirty="0"/>
              <a:t>. </a:t>
            </a:r>
            <a:r>
              <a:rPr lang="en-US" dirty="0" smtClean="0"/>
              <a:t>(e.g. MT-RBAC)</a:t>
            </a:r>
            <a:endParaRPr lang="en-US" dirty="0"/>
          </a:p>
          <a:p>
            <a:pPr lvl="1"/>
            <a:r>
              <a:rPr lang="en-US" strike="sngStrike" dirty="0"/>
              <a:t>Type-</a:t>
            </a:r>
            <a:r>
              <a:rPr lang="en-US" strike="sngStrike" dirty="0" err="1"/>
              <a:t>δ</a:t>
            </a:r>
            <a:r>
              <a:rPr lang="en-US" strike="sngStrike" dirty="0"/>
              <a:t>: </a:t>
            </a:r>
            <a:r>
              <a:rPr lang="en-US" strike="sngStrike" dirty="0" err="1"/>
              <a:t>trustor</a:t>
            </a:r>
            <a:r>
              <a:rPr lang="en-US" strike="sngStrike" dirty="0"/>
              <a:t> can </a:t>
            </a:r>
            <a:r>
              <a:rPr lang="en-US" u="sng" strike="sngStrike" dirty="0"/>
              <a:t>take</a:t>
            </a:r>
            <a:r>
              <a:rPr lang="en-US" strike="sngStrike" dirty="0"/>
              <a:t> access from trustee. </a:t>
            </a:r>
            <a:endParaRPr lang="en-US" strike="sngStrike" dirty="0" smtClean="0"/>
          </a:p>
          <a:p>
            <a:pPr lvl="2"/>
            <a:r>
              <a:rPr lang="en-US" dirty="0" smtClean="0"/>
              <a:t>No meaningful use case, since </a:t>
            </a:r>
            <a:r>
              <a:rPr lang="en-US" dirty="0"/>
              <a:t>the </a:t>
            </a:r>
            <a:r>
              <a:rPr lang="en-US" dirty="0" err="1"/>
              <a:t>trustor</a:t>
            </a:r>
            <a:r>
              <a:rPr lang="en-US" dirty="0"/>
              <a:t> holds all the control of the cross</a:t>
            </a:r>
            <a:r>
              <a:rPr lang="en-US" dirty="0" smtClean="0"/>
              <a:t>-tenant </a:t>
            </a:r>
            <a:r>
              <a:rPr lang="en-US" dirty="0"/>
              <a:t>assignments of the trustee’s permissions. </a:t>
            </a: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908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Formalized </a:t>
            </a:r>
            <a:r>
              <a:rPr lang="en-US" dirty="0"/>
              <a:t>CTTM </a:t>
            </a:r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  <p:pic>
        <p:nvPicPr>
          <p:cNvPr id="7" name="Picture 6" descr="CTTM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322" y="1304347"/>
            <a:ext cx="4208390" cy="393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065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Role-Based CTTM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  <p:pic>
        <p:nvPicPr>
          <p:cNvPr id="3" name="Picture 2" descr="RBCTTM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445" y="1380327"/>
            <a:ext cx="6075024" cy="408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203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Really? But where is my data?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9" name="Picture 8" descr="services_8721499_small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773"/>
            <a:ext cx="10092690" cy="567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8398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35" y="57150"/>
            <a:ext cx="6121556" cy="690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Multi-Tenant Access Control (MTAC)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91" y="1707831"/>
            <a:ext cx="7235192" cy="3988631"/>
          </a:xfrm>
          <a:prstGeom prst="rect">
            <a:avLst/>
          </a:prstGeom>
        </p:spPr>
      </p:pic>
      <p:sp>
        <p:nvSpPr>
          <p:cNvPr id="3" name="Striped Right Arrow 2"/>
          <p:cNvSpPr>
            <a:spLocks/>
          </p:cNvSpPr>
          <p:nvPr/>
        </p:nvSpPr>
        <p:spPr>
          <a:xfrm rot="5400000">
            <a:off x="7654399" y="3620292"/>
            <a:ext cx="3249401" cy="639370"/>
          </a:xfrm>
          <a:prstGeom prst="stripedRightArrow">
            <a:avLst>
              <a:gd name="adj1" fmla="val 55479"/>
              <a:gd name="adj2" fmla="val 66436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0000FF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rtlCol="0" anchor="ctr" anchorCtr="1">
            <a:normAutofit lnSpcReduction="10000"/>
          </a:bodyPr>
          <a:lstStyle/>
          <a:p>
            <a:pPr algn="ctr"/>
            <a:r>
              <a:rPr lang="en-US" dirty="0" smtClean="0"/>
              <a:t>Top</a:t>
            </a:r>
            <a:r>
              <a:rPr lang="en-US" altLang="zh-CN" dirty="0" smtClean="0"/>
              <a:t>-Down</a:t>
            </a:r>
            <a:r>
              <a:rPr lang="zh-CN" altLang="en-US" dirty="0" smtClean="0"/>
              <a:t> </a:t>
            </a:r>
            <a:r>
              <a:rPr lang="en-US" altLang="zh-CN" dirty="0" smtClean="0"/>
              <a:t>Approach</a:t>
            </a:r>
            <a:endParaRPr lang="en-US" dirty="0"/>
          </a:p>
        </p:txBody>
      </p:sp>
      <p:sp>
        <p:nvSpPr>
          <p:cNvPr id="9" name="Snip Diagonal Corner Rectangle 8"/>
          <p:cNvSpPr/>
          <p:nvPr/>
        </p:nvSpPr>
        <p:spPr>
          <a:xfrm>
            <a:off x="504825" y="3639091"/>
            <a:ext cx="987264" cy="420267"/>
          </a:xfrm>
          <a:prstGeom prst="snip2DiagRect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Chapter 3</a:t>
            </a:r>
            <a:endParaRPr lang="en-US" sz="1100" b="1" dirty="0">
              <a:solidFill>
                <a:srgbClr val="008000"/>
              </a:solidFill>
            </a:endParaRPr>
          </a:p>
        </p:txBody>
      </p:sp>
      <p:sp>
        <p:nvSpPr>
          <p:cNvPr id="10" name="Snip Diagonal Corner Rectangle 9"/>
          <p:cNvSpPr/>
          <p:nvPr/>
        </p:nvSpPr>
        <p:spPr>
          <a:xfrm>
            <a:off x="504825" y="4331951"/>
            <a:ext cx="987264" cy="420267"/>
          </a:xfrm>
          <a:prstGeom prst="snip2DiagRect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Chapter 4</a:t>
            </a:r>
            <a:endParaRPr lang="en-US" sz="1100" b="1" dirty="0">
              <a:solidFill>
                <a:srgbClr val="008000"/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504825" y="5034548"/>
            <a:ext cx="987264" cy="420267"/>
          </a:xfrm>
          <a:prstGeom prst="snip2DiagRect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Chapter 5</a:t>
            </a:r>
            <a:endParaRPr lang="en-US" sz="11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152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MT-ABAC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  <p:pic>
        <p:nvPicPr>
          <p:cNvPr id="12" name="Picture 11" descr="mtaba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975" y="1124822"/>
            <a:ext cx="5894459" cy="5121777"/>
          </a:xfrm>
          <a:prstGeom prst="rect">
            <a:avLst/>
          </a:prstGeom>
        </p:spPr>
      </p:pic>
      <p:sp>
        <p:nvSpPr>
          <p:cNvPr id="13" name="Snip Diagonal Corner Rectangle 12"/>
          <p:cNvSpPr/>
          <p:nvPr/>
        </p:nvSpPr>
        <p:spPr>
          <a:xfrm>
            <a:off x="7747966" y="1124823"/>
            <a:ext cx="1829422" cy="749560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rgbClr val="0070C0"/>
                </a:solidFill>
              </a:rPr>
              <a:t>γ</a:t>
            </a:r>
            <a:r>
              <a:rPr lang="en-US" b="1" dirty="0" smtClean="0">
                <a:solidFill>
                  <a:srgbClr val="0070C0"/>
                </a:solidFill>
              </a:rPr>
              <a:t>-trustee: {t2}</a:t>
            </a:r>
          </a:p>
          <a:p>
            <a:pPr algn="ctr"/>
            <a:r>
              <a:rPr lang="en-US" b="1" dirty="0" err="1" smtClean="0">
                <a:solidFill>
                  <a:srgbClr val="0070C0"/>
                </a:solidFill>
              </a:rPr>
              <a:t>tid</a:t>
            </a:r>
            <a:r>
              <a:rPr lang="en-US" b="1" dirty="0" smtClean="0">
                <a:solidFill>
                  <a:srgbClr val="0070C0"/>
                </a:solidFill>
              </a:rPr>
              <a:t>: t1</a:t>
            </a:r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14" name="Snip Diagonal Corner Rectangle 13"/>
          <p:cNvSpPr/>
          <p:nvPr/>
        </p:nvSpPr>
        <p:spPr>
          <a:xfrm>
            <a:off x="721623" y="1067050"/>
            <a:ext cx="1393994" cy="807332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</a:rPr>
              <a:t>uid</a:t>
            </a:r>
            <a:r>
              <a:rPr lang="en-US" b="1" dirty="0" smtClean="0">
                <a:solidFill>
                  <a:srgbClr val="0070C0"/>
                </a:solidFill>
              </a:rPr>
              <a:t>: u2</a:t>
            </a:r>
          </a:p>
          <a:p>
            <a:pPr algn="ctr"/>
            <a:r>
              <a:rPr lang="en-US" b="1" dirty="0" err="1" smtClean="0">
                <a:solidFill>
                  <a:srgbClr val="0070C0"/>
                </a:solidFill>
              </a:rPr>
              <a:t>utid</a:t>
            </a:r>
            <a:r>
              <a:rPr lang="en-US" b="1" dirty="0" smtClean="0">
                <a:solidFill>
                  <a:srgbClr val="0070C0"/>
                </a:solidFill>
              </a:rPr>
              <a:t>: t2</a:t>
            </a:r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16" name="Snip Diagonal Corner Rectangle 15"/>
          <p:cNvSpPr/>
          <p:nvPr/>
        </p:nvSpPr>
        <p:spPr>
          <a:xfrm>
            <a:off x="7747965" y="4993051"/>
            <a:ext cx="1599524" cy="807332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</a:rPr>
              <a:t>oid</a:t>
            </a:r>
            <a:r>
              <a:rPr lang="en-US" b="1" dirty="0" smtClean="0">
                <a:solidFill>
                  <a:srgbClr val="0070C0"/>
                </a:solidFill>
              </a:rPr>
              <a:t>: o1</a:t>
            </a:r>
          </a:p>
          <a:p>
            <a:pPr algn="ctr"/>
            <a:r>
              <a:rPr lang="en-US" b="1" dirty="0" err="1" smtClean="0">
                <a:solidFill>
                  <a:srgbClr val="0070C0"/>
                </a:solidFill>
              </a:rPr>
              <a:t>otid</a:t>
            </a:r>
            <a:r>
              <a:rPr lang="en-US" b="1" dirty="0" smtClean="0">
                <a:solidFill>
                  <a:srgbClr val="0070C0"/>
                </a:solidFill>
              </a:rPr>
              <a:t>: t1</a:t>
            </a:r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17" name="Snip Diagonal Corner Rectangle 16"/>
          <p:cNvSpPr/>
          <p:nvPr/>
        </p:nvSpPr>
        <p:spPr>
          <a:xfrm>
            <a:off x="721623" y="4742807"/>
            <a:ext cx="1393994" cy="807332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</a:rPr>
              <a:t>sowner</a:t>
            </a:r>
            <a:r>
              <a:rPr lang="en-US" b="1" dirty="0" smtClean="0">
                <a:solidFill>
                  <a:srgbClr val="0070C0"/>
                </a:solidFill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u2</a:t>
            </a:r>
          </a:p>
          <a:p>
            <a:pPr algn="ctr"/>
            <a:r>
              <a:rPr lang="en-US" b="1" dirty="0" err="1" smtClean="0">
                <a:solidFill>
                  <a:srgbClr val="0070C0"/>
                </a:solidFill>
              </a:rPr>
              <a:t>sid</a:t>
            </a:r>
            <a:r>
              <a:rPr lang="en-US" b="1" dirty="0" smtClean="0">
                <a:solidFill>
                  <a:srgbClr val="0070C0"/>
                </a:solidFill>
              </a:rPr>
              <a:t>: s2</a:t>
            </a:r>
            <a:endParaRPr lang="en-US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910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Multi-Tenant Access Example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  <p:pic>
        <p:nvPicPr>
          <p:cNvPr id="8" name="Picture 7" descr="cta-examples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341" y="1348796"/>
            <a:ext cx="7306138" cy="472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0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Real-World Clouds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AWS</a:t>
            </a:r>
          </a:p>
          <a:p>
            <a:pPr lvl="1"/>
            <a:r>
              <a:rPr lang="en-US" dirty="0" smtClean="0"/>
              <a:t>Collaboration between accounts</a:t>
            </a:r>
          </a:p>
          <a:p>
            <a:pPr lvl="2"/>
            <a:r>
              <a:rPr lang="en-US" dirty="0" smtClean="0"/>
              <a:t>E.g.: E trusts OS</a:t>
            </a:r>
          </a:p>
          <a:p>
            <a:pPr lvl="1"/>
            <a:r>
              <a:rPr lang="en-US" dirty="0" smtClean="0"/>
              <a:t>Unilateral trust relation (Type-α)</a:t>
            </a:r>
          </a:p>
          <a:p>
            <a:pPr lvl="2"/>
            <a:r>
              <a:rPr lang="en-US" dirty="0" smtClean="0"/>
              <a:t>The </a:t>
            </a:r>
            <a:r>
              <a:rPr lang="en-US" dirty="0" err="1" smtClean="0"/>
              <a:t>trustor</a:t>
            </a:r>
            <a:r>
              <a:rPr lang="en-US" dirty="0" smtClean="0"/>
              <a:t> needs to map the roles</a:t>
            </a:r>
            <a:endParaRPr lang="en-US" dirty="0"/>
          </a:p>
          <a:p>
            <a:r>
              <a:rPr lang="en-US" dirty="0" err="1" smtClean="0"/>
              <a:t>OpenStack</a:t>
            </a:r>
            <a:endParaRPr lang="en-US" dirty="0" smtClean="0"/>
          </a:p>
          <a:p>
            <a:pPr lvl="1"/>
            <a:r>
              <a:rPr lang="en-US" dirty="0" smtClean="0"/>
              <a:t>User-level delegation (trust) can be established</a:t>
            </a:r>
          </a:p>
          <a:p>
            <a:pPr lvl="1"/>
            <a:r>
              <a:rPr lang="en-US" dirty="0" smtClean="0"/>
              <a:t>Cross-domain assignments bear no control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  <p:pic>
        <p:nvPicPr>
          <p:cNvPr id="7" name="Picture 6" descr="aw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2" y="1204913"/>
            <a:ext cx="2359302" cy="860210"/>
          </a:xfrm>
          <a:prstGeom prst="rect">
            <a:avLst/>
          </a:prstGeom>
        </p:spPr>
      </p:pic>
      <p:pic>
        <p:nvPicPr>
          <p:cNvPr id="8" name="Picture 7" descr="opensta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427" y="3173560"/>
            <a:ext cx="3072962" cy="105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93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35" y="57150"/>
            <a:ext cx="6121556" cy="690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Multi-Tenant Access Control (MTAC)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91" y="1707831"/>
            <a:ext cx="7235192" cy="3988631"/>
          </a:xfrm>
          <a:prstGeom prst="rect">
            <a:avLst/>
          </a:prstGeom>
        </p:spPr>
      </p:pic>
      <p:sp>
        <p:nvSpPr>
          <p:cNvPr id="3" name="Striped Right Arrow 2"/>
          <p:cNvSpPr>
            <a:spLocks/>
          </p:cNvSpPr>
          <p:nvPr/>
        </p:nvSpPr>
        <p:spPr>
          <a:xfrm rot="5400000">
            <a:off x="7654399" y="3620292"/>
            <a:ext cx="3249401" cy="639370"/>
          </a:xfrm>
          <a:prstGeom prst="stripedRightArrow">
            <a:avLst>
              <a:gd name="adj1" fmla="val 55479"/>
              <a:gd name="adj2" fmla="val 66436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0000FF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rtlCol="0" anchor="ctr" anchorCtr="1">
            <a:normAutofit lnSpcReduction="10000"/>
          </a:bodyPr>
          <a:lstStyle/>
          <a:p>
            <a:pPr algn="ctr"/>
            <a:r>
              <a:rPr lang="en-US" dirty="0" smtClean="0"/>
              <a:t>Top</a:t>
            </a:r>
            <a:r>
              <a:rPr lang="en-US" altLang="zh-CN" dirty="0" smtClean="0"/>
              <a:t>-Down</a:t>
            </a:r>
            <a:r>
              <a:rPr lang="zh-CN" altLang="en-US" dirty="0" smtClean="0"/>
              <a:t> </a:t>
            </a:r>
            <a:r>
              <a:rPr lang="en-US" altLang="zh-CN" dirty="0" smtClean="0"/>
              <a:t>Approach</a:t>
            </a:r>
            <a:endParaRPr lang="en-US" dirty="0"/>
          </a:p>
        </p:txBody>
      </p:sp>
      <p:sp>
        <p:nvSpPr>
          <p:cNvPr id="9" name="Snip Diagonal Corner Rectangle 8"/>
          <p:cNvSpPr/>
          <p:nvPr/>
        </p:nvSpPr>
        <p:spPr>
          <a:xfrm>
            <a:off x="504825" y="3639091"/>
            <a:ext cx="987264" cy="420267"/>
          </a:xfrm>
          <a:prstGeom prst="snip2DiagRect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Chapter 3</a:t>
            </a:r>
            <a:endParaRPr lang="en-US" sz="1100" b="1" dirty="0">
              <a:solidFill>
                <a:srgbClr val="008000"/>
              </a:solidFill>
            </a:endParaRPr>
          </a:p>
        </p:txBody>
      </p:sp>
      <p:sp>
        <p:nvSpPr>
          <p:cNvPr id="10" name="Snip Diagonal Corner Rectangle 9"/>
          <p:cNvSpPr/>
          <p:nvPr/>
        </p:nvSpPr>
        <p:spPr>
          <a:xfrm>
            <a:off x="504825" y="4331951"/>
            <a:ext cx="987264" cy="420267"/>
          </a:xfrm>
          <a:prstGeom prst="snip2DiagRect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Chapter 4</a:t>
            </a:r>
            <a:endParaRPr lang="en-US" sz="1100" b="1" dirty="0">
              <a:solidFill>
                <a:srgbClr val="008000"/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504825" y="5034548"/>
            <a:ext cx="987264" cy="420267"/>
          </a:xfrm>
          <a:prstGeom prst="snip2DiagRect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Chapter 5</a:t>
            </a:r>
            <a:endParaRPr lang="en-US" sz="11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152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MTAaaS</a:t>
            </a:r>
            <a:r>
              <a:rPr lang="en-US" dirty="0" smtClean="0"/>
              <a:t> Platform 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855" y="1056551"/>
            <a:ext cx="8661294" cy="5526576"/>
          </a:xfrm>
        </p:spPr>
        <p:txBody>
          <a:bodyPr/>
          <a:lstStyle/>
          <a:p>
            <a:r>
              <a:rPr lang="en-US" dirty="0" smtClean="0"/>
              <a:t>Centralized (Chosen)</a:t>
            </a:r>
            <a:endParaRPr lang="en-US" dirty="0"/>
          </a:p>
          <a:p>
            <a:pPr lvl="1"/>
            <a:r>
              <a:rPr lang="en-US" dirty="0"/>
              <a:t>Centralized </a:t>
            </a:r>
            <a:r>
              <a:rPr lang="en-US" dirty="0" smtClean="0"/>
              <a:t>PDP with distributed PEP</a:t>
            </a:r>
          </a:p>
          <a:p>
            <a:pPr lvl="2"/>
            <a:r>
              <a:rPr lang="en-US" dirty="0" smtClean="0"/>
              <a:t>Pros: easy management</a:t>
            </a:r>
          </a:p>
          <a:p>
            <a:pPr lvl="2"/>
            <a:r>
              <a:rPr lang="en-US" dirty="0" smtClean="0"/>
              <a:t>Cons: volume of requests may be high</a:t>
            </a:r>
            <a:endParaRPr lang="en-US" dirty="0"/>
          </a:p>
          <a:p>
            <a:r>
              <a:rPr lang="en-US" dirty="0" smtClean="0"/>
              <a:t>Decentralized</a:t>
            </a:r>
            <a:endParaRPr lang="en-US" dirty="0"/>
          </a:p>
          <a:p>
            <a:pPr lvl="1"/>
            <a:r>
              <a:rPr lang="en-US" dirty="0" smtClean="0"/>
              <a:t>Distributed PDP and PEP</a:t>
            </a:r>
          </a:p>
          <a:p>
            <a:pPr lvl="2"/>
            <a:r>
              <a:rPr lang="en-US" dirty="0" smtClean="0"/>
              <a:t>Pros: requests handling</a:t>
            </a:r>
          </a:p>
          <a:p>
            <a:pPr lvl="2"/>
            <a:r>
              <a:rPr lang="en-US" dirty="0" smtClean="0"/>
              <a:t>Cons: keep decision </a:t>
            </a:r>
            <a:br>
              <a:rPr lang="en-US" dirty="0" smtClean="0"/>
            </a:br>
            <a:r>
              <a:rPr lang="en-US" dirty="0" smtClean="0"/>
              <a:t>consistent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  <p:pic>
        <p:nvPicPr>
          <p:cNvPr id="9" name="Picture 8" descr="prototype_arch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025" y="3494747"/>
            <a:ext cx="4730026" cy="272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822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MTAS policy </a:t>
            </a:r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  <p:sp>
        <p:nvSpPr>
          <p:cNvPr id="7" name="Snip Diagonal Corner Rectangle 6"/>
          <p:cNvSpPr/>
          <p:nvPr/>
        </p:nvSpPr>
        <p:spPr>
          <a:xfrm>
            <a:off x="7412038" y="1032860"/>
            <a:ext cx="1723571" cy="732908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</a:rPr>
              <a:t>OS </a:t>
            </a:r>
            <a:r>
              <a:rPr lang="el-GR" sz="2000" b="1" dirty="0" smtClean="0">
                <a:solidFill>
                  <a:schemeClr val="accent1"/>
                </a:solidFill>
              </a:rPr>
              <a:t>β</a:t>
            </a:r>
            <a:r>
              <a:rPr lang="en-US" sz="2000" b="1" dirty="0" smtClean="0">
                <a:solidFill>
                  <a:schemeClr val="accent1"/>
                </a:solidFill>
              </a:rPr>
              <a:t>-trusts  </a:t>
            </a:r>
            <a:r>
              <a:rPr lang="en-US" sz="2000" b="1" dirty="0">
                <a:solidFill>
                  <a:schemeClr val="accent1"/>
                </a:solidFill>
              </a:rPr>
              <a:t>E</a:t>
            </a:r>
          </a:p>
        </p:txBody>
      </p:sp>
      <p:pic>
        <p:nvPicPr>
          <p:cNvPr id="3" name="Picture 2" descr="MTAS-POLICY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81" y="1094221"/>
            <a:ext cx="7162800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906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MT-RBAC2 Policy Example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  <p:pic>
        <p:nvPicPr>
          <p:cNvPr id="3" name="Picture 2" descr="policyspec-mtrbac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97" y="1501214"/>
            <a:ext cx="8764436" cy="4814268"/>
          </a:xfrm>
          <a:prstGeom prst="rect">
            <a:avLst/>
          </a:prstGeom>
        </p:spPr>
      </p:pic>
      <p:sp>
        <p:nvSpPr>
          <p:cNvPr id="7" name="Snip Diagonal Corner Rectangle 6"/>
          <p:cNvSpPr/>
          <p:nvPr/>
        </p:nvSpPr>
        <p:spPr>
          <a:xfrm>
            <a:off x="7498768" y="1081098"/>
            <a:ext cx="1723571" cy="732908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1"/>
                </a:solidFill>
              </a:rPr>
              <a:t>tr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l-GR" sz="2000" b="1" dirty="0" smtClean="0">
                <a:solidFill>
                  <a:schemeClr val="accent1"/>
                </a:solidFill>
              </a:rPr>
              <a:t>γ</a:t>
            </a:r>
            <a:r>
              <a:rPr lang="en-US" sz="2000" b="1" dirty="0" smtClean="0">
                <a:solidFill>
                  <a:schemeClr val="accent1"/>
                </a:solidFill>
              </a:rPr>
              <a:t>-trusts </a:t>
            </a:r>
            <a:r>
              <a:rPr lang="en-US" sz="2000" b="1" dirty="0" err="1" smtClean="0">
                <a:solidFill>
                  <a:schemeClr val="accent1"/>
                </a:solidFill>
              </a:rPr>
              <a:t>te</a:t>
            </a:r>
            <a:endParaRPr lang="en-US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862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Environment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  <p:pic>
        <p:nvPicPr>
          <p:cNvPr id="7" name="Picture 6" descr="testbed_arch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052" y="1086234"/>
            <a:ext cx="5449314" cy="2891229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04825" y="4192113"/>
            <a:ext cx="9072563" cy="2435179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FlexCloud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Testbed</a:t>
            </a:r>
            <a:endParaRPr lang="en-US" dirty="0"/>
          </a:p>
          <a:p>
            <a:pPr lvl="1"/>
            <a:r>
              <a:rPr lang="en-US" dirty="0" smtClean="0"/>
              <a:t>PEP×8: </a:t>
            </a:r>
            <a:r>
              <a:rPr lang="en-US" dirty="0" err="1" smtClean="0"/>
              <a:t>SmartOS</a:t>
            </a:r>
            <a:r>
              <a:rPr lang="en-US" dirty="0" smtClean="0"/>
              <a:t> 1.8.1 / CPU Cap=350 / 256MB RAM</a:t>
            </a:r>
          </a:p>
          <a:p>
            <a:pPr lvl="1"/>
            <a:r>
              <a:rPr lang="en-US" dirty="0" smtClean="0"/>
              <a:t>PDP: 64-bit </a:t>
            </a:r>
            <a:r>
              <a:rPr lang="en-US" dirty="0" err="1" smtClean="0"/>
              <a:t>CentOS</a:t>
            </a:r>
            <a:r>
              <a:rPr lang="en-US" dirty="0" smtClean="0"/>
              <a:t> 6 / 1</a:t>
            </a:r>
            <a:r>
              <a:rPr lang="en-US" dirty="0"/>
              <a:t>-, 2-, 4-, 8-, 16-Units </a:t>
            </a:r>
            <a:endParaRPr lang="en-US" dirty="0" smtClean="0"/>
          </a:p>
          <a:p>
            <a:pPr lvl="1"/>
            <a:r>
              <a:rPr lang="en-US" dirty="0" smtClean="0"/>
              <a:t>ATC: </a:t>
            </a:r>
            <a:r>
              <a:rPr lang="en-US" dirty="0" err="1" smtClean="0"/>
              <a:t>SmartOS</a:t>
            </a:r>
            <a:r>
              <a:rPr lang="en-US" dirty="0" smtClean="0"/>
              <a:t> </a:t>
            </a:r>
            <a:r>
              <a:rPr lang="en-US" altLang="zh-CN" dirty="0" smtClean="0"/>
              <a:t>1.8.4</a:t>
            </a:r>
            <a:r>
              <a:rPr lang="zh-CN" altLang="en-US" dirty="0" smtClean="0"/>
              <a:t> </a:t>
            </a:r>
            <a:r>
              <a:rPr lang="en-US" altLang="zh-CN" dirty="0" smtClean="0"/>
              <a:t>/</a:t>
            </a:r>
            <a:r>
              <a:rPr lang="zh-CN" altLang="en-US" dirty="0" smtClean="0"/>
              <a:t> </a:t>
            </a:r>
            <a:r>
              <a:rPr lang="en-US" dirty="0"/>
              <a:t>CPU Cap=350 / </a:t>
            </a:r>
            <a:r>
              <a:rPr lang="en-US" altLang="zh-CN" dirty="0" smtClean="0"/>
              <a:t>1GB</a:t>
            </a:r>
            <a:r>
              <a:rPr lang="zh-CN" altLang="en-US" dirty="0" smtClean="0"/>
              <a:t> </a:t>
            </a:r>
            <a:r>
              <a:rPr lang="en-US" dirty="0" smtClean="0"/>
              <a:t>RAM</a:t>
            </a:r>
          </a:p>
          <a:p>
            <a:pPr lvl="1"/>
            <a:r>
              <a:rPr lang="en-US" dirty="0" smtClean="0"/>
              <a:t>PEPs in a same network which is different with PDP’s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46126" y="4285012"/>
            <a:ext cx="273126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 unit = 1CPU/1GB 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488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Performance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504825" y="1106488"/>
            <a:ext cx="9072563" cy="1665287"/>
          </a:xfrm>
        </p:spPr>
        <p:txBody>
          <a:bodyPr/>
          <a:lstStyle/>
          <a:p>
            <a:r>
              <a:rPr lang="en-US" altLang="zh-CN" dirty="0" smtClean="0"/>
              <a:t>MT-RBAC </a:t>
            </a:r>
            <a:r>
              <a:rPr lang="en-US" altLang="zh-CN" dirty="0" err="1" smtClean="0"/>
              <a:t>vs</a:t>
            </a:r>
            <a:r>
              <a:rPr lang="en-US" altLang="zh-CN" dirty="0" smtClean="0"/>
              <a:t> RBAC</a:t>
            </a:r>
          </a:p>
          <a:p>
            <a:pPr lvl="1"/>
            <a:r>
              <a:rPr lang="en-US" altLang="zh-CN" dirty="0" smtClean="0"/>
              <a:t>More policy references incur more decision time</a:t>
            </a:r>
          </a:p>
          <a:p>
            <a:r>
              <a:rPr lang="en-US" altLang="zh-CN" dirty="0" smtClean="0"/>
              <a:t>MT-RBAC2</a:t>
            </a:r>
            <a:r>
              <a:rPr lang="en-US" altLang="zh-CN" i="1" baseline="-25000" dirty="0" smtClean="0"/>
              <a:t> </a:t>
            </a:r>
            <a:r>
              <a:rPr lang="en-US" dirty="0" smtClean="0"/>
              <a:t>introduces </a:t>
            </a:r>
            <a:r>
              <a:rPr lang="en-US" dirty="0" smtClean="0">
                <a:solidFill>
                  <a:schemeClr val="accent1"/>
                </a:solidFill>
              </a:rPr>
              <a:t>12 </a:t>
            </a:r>
            <a:r>
              <a:rPr lang="en-US" dirty="0" err="1" smtClean="0">
                <a:solidFill>
                  <a:schemeClr val="accent1"/>
                </a:solidFill>
              </a:rPr>
              <a:t>ms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 smtClean="0"/>
              <a:t>authz</a:t>
            </a:r>
            <a:r>
              <a:rPr lang="en-US" dirty="0" smtClean="0"/>
              <a:t>. overhead.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974155" y="6006428"/>
            <a:ext cx="1628212" cy="307768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pPr algn="ctr"/>
            <a:r>
              <a:rPr lang="en-US" altLang="zh-CN" sz="1400" dirty="0"/>
              <a:t>PDP Performance </a:t>
            </a:r>
            <a:endParaRPr lang="en-US" sz="14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5530387" y="6006428"/>
            <a:ext cx="3508159" cy="523212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algn="ctr"/>
            <a:r>
              <a:rPr lang="en-US" altLang="zh-CN" sz="1400" dirty="0" smtClean="0"/>
              <a:t>Client-End Performance when downloading 1KB file</a:t>
            </a:r>
          </a:p>
        </p:txBody>
      </p:sp>
      <p:pic>
        <p:nvPicPr>
          <p:cNvPr id="3" name="Picture 2" descr="clientdelay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387" y="2966472"/>
            <a:ext cx="3397523" cy="2768352"/>
          </a:xfrm>
          <a:prstGeom prst="rect">
            <a:avLst/>
          </a:prstGeom>
        </p:spPr>
      </p:pic>
      <p:pic>
        <p:nvPicPr>
          <p:cNvPr id="6" name="Picture 5" descr="pdpdelay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33" y="2966471"/>
            <a:ext cx="3397522" cy="276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34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Really? But where is my data?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pic>
        <p:nvPicPr>
          <p:cNvPr id="9" name="Picture 8" descr="services_8721499_small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773"/>
            <a:ext cx="10092690" cy="5677138"/>
          </a:xfrm>
          <a:prstGeom prst="rect">
            <a:avLst/>
          </a:prstGeom>
        </p:spPr>
      </p:pic>
      <p:pic>
        <p:nvPicPr>
          <p:cNvPr id="7" name="Picture 2" descr="D:\Dropbox\Research\2012f\PhD Seminar Presentation\clou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637" y="1173234"/>
            <a:ext cx="5620276" cy="34796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0000" endA="275" endPos="40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6"/>
          <p:cNvSpPr txBox="1">
            <a:spLocks/>
          </p:cNvSpPr>
          <p:nvPr/>
        </p:nvSpPr>
        <p:spPr bwMode="auto">
          <a:xfrm>
            <a:off x="2707220" y="3074317"/>
            <a:ext cx="4704818" cy="904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31F4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152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05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457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61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800" spc="150" dirty="0" smtClean="0">
                <a:ln w="11430"/>
                <a:solidFill>
                  <a:srgbClr val="00B0F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Multi-Tenancy</a:t>
            </a:r>
            <a:endParaRPr lang="en-US" sz="4400" spc="150" dirty="0">
              <a:ln w="11430"/>
              <a:solidFill>
                <a:srgbClr val="00B0F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55412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Evaluation: Performance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504825" y="1106489"/>
            <a:ext cx="9072563" cy="1084722"/>
          </a:xfrm>
        </p:spPr>
        <p:txBody>
          <a:bodyPr/>
          <a:lstStyle/>
          <a:p>
            <a:r>
              <a:rPr lang="en-US" altLang="zh-CN" dirty="0" smtClean="0"/>
              <a:t> MTAS</a:t>
            </a:r>
            <a:r>
              <a:rPr lang="en-US" altLang="zh-CN" i="1" dirty="0"/>
              <a:t> </a:t>
            </a:r>
            <a:r>
              <a:rPr lang="en-US" dirty="0" smtClean="0"/>
              <a:t>introduces </a:t>
            </a:r>
            <a:r>
              <a:rPr lang="en-US" dirty="0" smtClean="0">
                <a:solidFill>
                  <a:schemeClr val="accent1"/>
                </a:solidFill>
              </a:rPr>
              <a:t>12 </a:t>
            </a:r>
            <a:r>
              <a:rPr lang="en-US" dirty="0" err="1" smtClean="0">
                <a:solidFill>
                  <a:schemeClr val="accent1"/>
                </a:solidFill>
              </a:rPr>
              <a:t>ms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/>
              <a:t>authz</a:t>
            </a:r>
            <a:r>
              <a:rPr lang="en-US" dirty="0" smtClean="0"/>
              <a:t>. </a:t>
            </a:r>
            <a:r>
              <a:rPr lang="en-US" dirty="0"/>
              <a:t>o</a:t>
            </a:r>
            <a:r>
              <a:rPr lang="en-US" dirty="0" smtClean="0"/>
              <a:t>verhead.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40</a:t>
            </a:fld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236632" y="5702342"/>
            <a:ext cx="3014013" cy="523212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algn="ctr"/>
            <a:r>
              <a:rPr lang="en-US" sz="1400" dirty="0"/>
              <a:t>PDP Response Delay with various PEP amount</a:t>
            </a:r>
            <a:endParaRPr lang="en-US" sz="14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5418113" y="5702342"/>
            <a:ext cx="3508159" cy="523212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algn="ctr"/>
            <a:r>
              <a:rPr lang="en-US" sz="1400" dirty="0"/>
              <a:t>PDP Response Delay with various hardware </a:t>
            </a:r>
            <a:r>
              <a:rPr lang="en-US" sz="1400" dirty="0" smtClean="0"/>
              <a:t>capability and 1k tenants</a:t>
            </a:r>
            <a:endParaRPr lang="en-US" altLang="zh-CN" sz="1400" dirty="0" smtClean="0"/>
          </a:p>
        </p:txBody>
      </p:sp>
      <p:pic>
        <p:nvPicPr>
          <p:cNvPr id="8" name="Picture 7" descr="perf_1000tn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677" y="2540016"/>
            <a:ext cx="3567321" cy="2906706"/>
          </a:xfrm>
          <a:prstGeom prst="rect">
            <a:avLst/>
          </a:prstGeom>
        </p:spPr>
      </p:pic>
      <p:pic>
        <p:nvPicPr>
          <p:cNvPr id="9" name="Picture 8" descr="pdpdelay-mta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78" y="2540016"/>
            <a:ext cx="3567321" cy="290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84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Scalability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504825" y="1106488"/>
            <a:ext cx="9072563" cy="1665287"/>
          </a:xfrm>
        </p:spPr>
        <p:txBody>
          <a:bodyPr/>
          <a:lstStyle/>
          <a:p>
            <a:r>
              <a:rPr lang="en-US" altLang="zh-CN" dirty="0" smtClean="0"/>
              <a:t>Scalable in terms of both</a:t>
            </a:r>
          </a:p>
          <a:p>
            <a:pPr lvl="1"/>
            <a:r>
              <a:rPr lang="en-US" altLang="zh-CN" dirty="0" smtClean="0"/>
              <a:t>PDP hardware capacity</a:t>
            </a:r>
          </a:p>
          <a:p>
            <a:pPr lvl="1"/>
            <a:r>
              <a:rPr lang="en-US" altLang="zh-CN" dirty="0" smtClean="0"/>
              <a:t>Policy complexity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41</a:t>
            </a:fld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284195" y="6006428"/>
            <a:ext cx="3143435" cy="307768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pPr algn="ctr"/>
            <a:r>
              <a:rPr lang="en-US" sz="1400" dirty="0"/>
              <a:t>Policy Complexity Scalability Results</a:t>
            </a:r>
            <a:endParaRPr lang="en-US" sz="14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5846214" y="6006428"/>
            <a:ext cx="3131648" cy="307768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pPr algn="ctr"/>
            <a:r>
              <a:rPr lang="en-US" sz="1400" dirty="0"/>
              <a:t>Policy Complexity Scalability Results</a:t>
            </a:r>
            <a:endParaRPr lang="en-US" sz="1400" i="1" baseline="-25000" dirty="0"/>
          </a:p>
        </p:txBody>
      </p:sp>
      <p:pic>
        <p:nvPicPr>
          <p:cNvPr id="3" name="Picture 2" descr="scal_pdp_tp_more-mta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63" y="2896988"/>
            <a:ext cx="3596500" cy="2930482"/>
          </a:xfrm>
          <a:prstGeom prst="rect">
            <a:avLst/>
          </a:prstGeom>
        </p:spPr>
      </p:pic>
      <p:pic>
        <p:nvPicPr>
          <p:cNvPr id="8" name="Picture 7" descr="scal_tnt_tp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421" y="2896988"/>
            <a:ext cx="3587783" cy="29233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4610" y="2162559"/>
            <a:ext cx="4389127" cy="609216"/>
          </a:xfrm>
          <a:prstGeom prst="rect">
            <a:avLst/>
          </a:prstGeom>
          <a:noFill/>
          <a:ln w="38100" cmpd="dbl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803403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35" y="57150"/>
            <a:ext cx="6121556" cy="690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Multi-Tenant Access Control (MTAC)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91" y="1707831"/>
            <a:ext cx="7235192" cy="3988631"/>
          </a:xfrm>
          <a:prstGeom prst="rect">
            <a:avLst/>
          </a:prstGeom>
        </p:spPr>
      </p:pic>
      <p:sp>
        <p:nvSpPr>
          <p:cNvPr id="3" name="Striped Right Arrow 2"/>
          <p:cNvSpPr>
            <a:spLocks/>
          </p:cNvSpPr>
          <p:nvPr/>
        </p:nvSpPr>
        <p:spPr>
          <a:xfrm rot="5400000">
            <a:off x="7654399" y="3620292"/>
            <a:ext cx="3249401" cy="639370"/>
          </a:xfrm>
          <a:prstGeom prst="stripedRightArrow">
            <a:avLst>
              <a:gd name="adj1" fmla="val 55479"/>
              <a:gd name="adj2" fmla="val 66436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0000FF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rtlCol="0" anchor="ctr" anchorCtr="1">
            <a:normAutofit lnSpcReduction="10000"/>
          </a:bodyPr>
          <a:lstStyle/>
          <a:p>
            <a:pPr algn="ctr"/>
            <a:r>
              <a:rPr lang="en-US" dirty="0" smtClean="0"/>
              <a:t>Top</a:t>
            </a:r>
            <a:r>
              <a:rPr lang="en-US" altLang="zh-CN" dirty="0" smtClean="0"/>
              <a:t>-Down</a:t>
            </a:r>
            <a:r>
              <a:rPr lang="zh-CN" altLang="en-US" dirty="0" smtClean="0"/>
              <a:t> </a:t>
            </a:r>
            <a:r>
              <a:rPr lang="en-US" altLang="zh-CN" dirty="0" smtClean="0"/>
              <a:t>Approach</a:t>
            </a:r>
            <a:endParaRPr lang="en-US" dirty="0"/>
          </a:p>
        </p:txBody>
      </p:sp>
      <p:sp>
        <p:nvSpPr>
          <p:cNvPr id="9" name="Snip Diagonal Corner Rectangle 8"/>
          <p:cNvSpPr/>
          <p:nvPr/>
        </p:nvSpPr>
        <p:spPr>
          <a:xfrm>
            <a:off x="504825" y="3639091"/>
            <a:ext cx="987264" cy="420267"/>
          </a:xfrm>
          <a:prstGeom prst="snip2DiagRect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Chapter 3</a:t>
            </a:r>
            <a:endParaRPr lang="en-US" sz="1100" b="1" dirty="0">
              <a:solidFill>
                <a:srgbClr val="008000"/>
              </a:solidFill>
            </a:endParaRPr>
          </a:p>
        </p:txBody>
      </p:sp>
      <p:sp>
        <p:nvSpPr>
          <p:cNvPr id="10" name="Snip Diagonal Corner Rectangle 9"/>
          <p:cNvSpPr/>
          <p:nvPr/>
        </p:nvSpPr>
        <p:spPr>
          <a:xfrm>
            <a:off x="504825" y="4331951"/>
            <a:ext cx="987264" cy="420267"/>
          </a:xfrm>
          <a:prstGeom prst="snip2DiagRect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Chapter 4</a:t>
            </a:r>
            <a:endParaRPr lang="en-US" sz="1100" b="1" dirty="0">
              <a:solidFill>
                <a:srgbClr val="008000"/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504825" y="5034548"/>
            <a:ext cx="987264" cy="420267"/>
          </a:xfrm>
          <a:prstGeom prst="snip2DiagRect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Chapter 5</a:t>
            </a:r>
            <a:endParaRPr lang="en-US" sz="11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152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OSAC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394" y="1204913"/>
            <a:ext cx="7429427" cy="531971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948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AOSAC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44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181323" y="1354188"/>
            <a:ext cx="1493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Cloud Admin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48137" y="2196392"/>
            <a:ext cx="1878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Domain A Admin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1576" y="2955787"/>
            <a:ext cx="1942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Project A1 Admin</a:t>
            </a:r>
            <a:endParaRPr lang="en-US" dirty="0"/>
          </a:p>
        </p:txBody>
      </p:sp>
      <p:cxnSp>
        <p:nvCxnSpPr>
          <p:cNvPr id="11" name="Straight Connector 10"/>
          <p:cNvCxnSpPr>
            <a:stCxn id="7" idx="2"/>
            <a:endCxn id="8" idx="0"/>
          </p:cNvCxnSpPr>
          <p:nvPr/>
        </p:nvCxnSpPr>
        <p:spPr>
          <a:xfrm flipH="1">
            <a:off x="2687325" y="1723520"/>
            <a:ext cx="2240732" cy="4728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8" idx="2"/>
            <a:endCxn id="9" idx="0"/>
          </p:cNvCxnSpPr>
          <p:nvPr/>
        </p:nvCxnSpPr>
        <p:spPr>
          <a:xfrm flipH="1">
            <a:off x="1572831" y="2565724"/>
            <a:ext cx="1114494" cy="39006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22262" y="2943401"/>
            <a:ext cx="1942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Project A2 Admin</a:t>
            </a:r>
            <a:endParaRPr lang="en-US" dirty="0"/>
          </a:p>
        </p:txBody>
      </p:sp>
      <p:cxnSp>
        <p:nvCxnSpPr>
          <p:cNvPr id="17" name="Straight Connector 16"/>
          <p:cNvCxnSpPr>
            <a:stCxn id="8" idx="2"/>
            <a:endCxn id="16" idx="0"/>
          </p:cNvCxnSpPr>
          <p:nvPr/>
        </p:nvCxnSpPr>
        <p:spPr>
          <a:xfrm>
            <a:off x="2687325" y="2565724"/>
            <a:ext cx="1106192" cy="37767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230044" y="2153362"/>
            <a:ext cx="190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Domain B Admin</a:t>
            </a:r>
            <a:endParaRPr lang="en-US" dirty="0"/>
          </a:p>
        </p:txBody>
      </p:sp>
      <p:cxnSp>
        <p:nvCxnSpPr>
          <p:cNvPr id="21" name="Straight Connector 20"/>
          <p:cNvCxnSpPr>
            <a:stCxn id="7" idx="2"/>
            <a:endCxn id="20" idx="0"/>
          </p:cNvCxnSpPr>
          <p:nvPr/>
        </p:nvCxnSpPr>
        <p:spPr>
          <a:xfrm>
            <a:off x="4928057" y="1723520"/>
            <a:ext cx="2253912" cy="42984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089852" y="2935338"/>
            <a:ext cx="1955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Project B1 Admin</a:t>
            </a:r>
            <a:endParaRPr lang="en-US" dirty="0"/>
          </a:p>
        </p:txBody>
      </p:sp>
      <p:cxnSp>
        <p:nvCxnSpPr>
          <p:cNvPr id="30" name="Straight Connector 29"/>
          <p:cNvCxnSpPr>
            <a:stCxn id="20" idx="2"/>
            <a:endCxn id="29" idx="0"/>
          </p:cNvCxnSpPr>
          <p:nvPr/>
        </p:nvCxnSpPr>
        <p:spPr>
          <a:xfrm flipH="1">
            <a:off x="6067475" y="2522694"/>
            <a:ext cx="1114494" cy="41264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310538" y="2922952"/>
            <a:ext cx="1955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Project B2 Admin</a:t>
            </a:r>
            <a:endParaRPr lang="en-US" dirty="0"/>
          </a:p>
        </p:txBody>
      </p:sp>
      <p:cxnSp>
        <p:nvCxnSpPr>
          <p:cNvPr id="32" name="Straight Connector 31"/>
          <p:cNvCxnSpPr>
            <a:stCxn id="20" idx="2"/>
            <a:endCxn id="31" idx="0"/>
          </p:cNvCxnSpPr>
          <p:nvPr/>
        </p:nvCxnSpPr>
        <p:spPr>
          <a:xfrm>
            <a:off x="7181969" y="2522694"/>
            <a:ext cx="1106192" cy="40025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2"/>
          <a:srcRect l="717" r="717"/>
          <a:stretch/>
        </p:blipFill>
        <p:spPr>
          <a:xfrm>
            <a:off x="660400" y="3778250"/>
            <a:ext cx="8737600" cy="12827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0" y="5167030"/>
            <a:ext cx="8737600" cy="9652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600981" y="6428342"/>
            <a:ext cx="3976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https</a:t>
            </a:r>
            <a:r>
              <a:rPr lang="en-US" sz="1400" dirty="0"/>
              <a:t>://</a:t>
            </a:r>
            <a:r>
              <a:rPr lang="en-US" sz="1400" dirty="0" err="1"/>
              <a:t>wiki.openstack.org</a:t>
            </a:r>
            <a:r>
              <a:rPr lang="en-US" sz="1400" dirty="0"/>
              <a:t>/wiki/Domains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511908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 Framework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45</a:t>
            </a:fld>
            <a:endParaRPr lang="en-GB"/>
          </a:p>
        </p:txBody>
      </p:sp>
      <p:pic>
        <p:nvPicPr>
          <p:cNvPr id="7" name="Picture 6" descr="trust-framework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62" y="1807262"/>
            <a:ext cx="8283879" cy="313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51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 &amp;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6" y="1204913"/>
            <a:ext cx="9072563" cy="1668783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equential request handling (Queuing)</a:t>
            </a:r>
          </a:p>
          <a:p>
            <a:pPr lvl="1"/>
            <a:r>
              <a:rPr lang="en-US" dirty="0" smtClean="0"/>
              <a:t>Domain trust introduces </a:t>
            </a:r>
            <a:r>
              <a:rPr lang="en-US" dirty="0" smtClean="0">
                <a:solidFill>
                  <a:srgbClr val="FF6600"/>
                </a:solidFill>
              </a:rPr>
              <a:t>0.7% </a:t>
            </a:r>
            <a:r>
              <a:rPr lang="en-US" dirty="0" err="1" smtClean="0"/>
              <a:t>authz</a:t>
            </a:r>
            <a:r>
              <a:rPr lang="en-US" dirty="0" smtClean="0"/>
              <a:t>. Overhead</a:t>
            </a:r>
          </a:p>
          <a:p>
            <a:pPr lvl="1"/>
            <a:r>
              <a:rPr lang="en-US" dirty="0" smtClean="0"/>
              <a:t>Scalability changes little with domain trust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46</a:t>
            </a:fld>
            <a:endParaRPr lang="en-GB"/>
          </a:p>
        </p:txBody>
      </p:sp>
      <p:pic>
        <p:nvPicPr>
          <p:cNvPr id="7" name="Picture 6" descr="perf_seq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65" y="3051255"/>
            <a:ext cx="3567320" cy="2906706"/>
          </a:xfrm>
          <a:prstGeom prst="rect">
            <a:avLst/>
          </a:prstGeom>
        </p:spPr>
      </p:pic>
      <p:pic>
        <p:nvPicPr>
          <p:cNvPr id="8" name="Picture 7" descr="scal_seq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463" y="3051255"/>
            <a:ext cx="3567321" cy="29067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33982" y="6111845"/>
            <a:ext cx="3014013" cy="307768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algn="ctr"/>
            <a:r>
              <a:rPr lang="en-US" sz="1400" dirty="0" smtClean="0"/>
              <a:t>Performance</a:t>
            </a:r>
            <a:endParaRPr lang="en-US" sz="1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415463" y="6111845"/>
            <a:ext cx="3508159" cy="307768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algn="ctr"/>
            <a:r>
              <a:rPr lang="en-US" sz="1400" dirty="0" smtClean="0"/>
              <a:t>Scalability</a:t>
            </a:r>
            <a:endParaRPr lang="en-US" altLang="zh-CN" sz="1400" dirty="0" smtClean="0"/>
          </a:p>
        </p:txBody>
      </p:sp>
    </p:spTree>
    <p:extLst>
      <p:ext uri="{BB962C8B-B14F-4D97-AF65-F5344CB8AC3E}">
        <p14:creationId xmlns:p14="http://schemas.microsoft.com/office/powerpoint/2010/main" val="2207313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6: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Policy</a:t>
            </a:r>
          </a:p>
          <a:p>
            <a:pPr lvl="1"/>
            <a:r>
              <a:rPr lang="en-US" dirty="0" smtClean="0"/>
              <a:t>MTAS: role-based Type-β trust</a:t>
            </a:r>
          </a:p>
          <a:p>
            <a:pPr lvl="1"/>
            <a:r>
              <a:rPr lang="en-US" dirty="0" smtClean="0"/>
              <a:t>MT-RBAC: role-based Type-</a:t>
            </a:r>
            <a:r>
              <a:rPr lang="en-US" dirty="0" err="1" smtClean="0"/>
              <a:t>γ</a:t>
            </a:r>
            <a:r>
              <a:rPr lang="en-US" dirty="0" smtClean="0"/>
              <a:t> trust</a:t>
            </a:r>
          </a:p>
          <a:p>
            <a:pPr lvl="1"/>
            <a:r>
              <a:rPr lang="en-US" dirty="0" smtClean="0"/>
              <a:t>CTTM: trust type taxonomy for role-based models</a:t>
            </a:r>
            <a:endParaRPr lang="en-US" dirty="0"/>
          </a:p>
          <a:p>
            <a:pPr lvl="1"/>
            <a:r>
              <a:rPr lang="en-US" dirty="0" smtClean="0"/>
              <a:t>MT-ABAC: attribute-based model trusts</a:t>
            </a:r>
            <a:endParaRPr lang="en-US" dirty="0"/>
          </a:p>
          <a:p>
            <a:r>
              <a:rPr lang="en-US" dirty="0" smtClean="0"/>
              <a:t>Enforcement</a:t>
            </a:r>
          </a:p>
          <a:p>
            <a:pPr lvl="1"/>
            <a:r>
              <a:rPr lang="en-US" dirty="0" err="1" smtClean="0"/>
              <a:t>MTAaaS</a:t>
            </a:r>
            <a:r>
              <a:rPr lang="en-US" dirty="0" smtClean="0"/>
              <a:t>: centralized PDP with distributed PEP</a:t>
            </a:r>
          </a:p>
          <a:p>
            <a:r>
              <a:rPr lang="en-US" dirty="0" smtClean="0"/>
              <a:t>Implementation</a:t>
            </a:r>
          </a:p>
          <a:p>
            <a:pPr lvl="1"/>
            <a:r>
              <a:rPr lang="en-US" dirty="0" smtClean="0"/>
              <a:t>Domain Trust in </a:t>
            </a:r>
            <a:r>
              <a:rPr lang="en-US" dirty="0" err="1" smtClean="0"/>
              <a:t>OpenStack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335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6: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MT</a:t>
            </a:r>
            <a:r>
              <a:rPr lang="en-US" dirty="0"/>
              <a:t>-</a:t>
            </a:r>
            <a:r>
              <a:rPr lang="en-US" dirty="0" smtClean="0"/>
              <a:t>ABAC</a:t>
            </a:r>
          </a:p>
          <a:p>
            <a:pPr lvl="1"/>
            <a:r>
              <a:rPr lang="en-US" dirty="0" smtClean="0"/>
              <a:t>Finer-grained extensions </a:t>
            </a:r>
          </a:p>
          <a:p>
            <a:pPr lvl="1"/>
            <a:r>
              <a:rPr lang="en-US" dirty="0" smtClean="0"/>
              <a:t>Administration, enforcement </a:t>
            </a:r>
            <a:r>
              <a:rPr lang="en-US" dirty="0"/>
              <a:t>and implementation. </a:t>
            </a:r>
          </a:p>
          <a:p>
            <a:r>
              <a:rPr lang="en-US" dirty="0"/>
              <a:t>More and finer-grained trust </a:t>
            </a:r>
            <a:r>
              <a:rPr lang="en-US" dirty="0" smtClean="0"/>
              <a:t>models</a:t>
            </a:r>
          </a:p>
          <a:p>
            <a:pPr lvl="1"/>
            <a:r>
              <a:rPr lang="en-US" dirty="0" smtClean="0"/>
              <a:t>Trust negotiation and graded trust relations</a:t>
            </a:r>
          </a:p>
          <a:p>
            <a:r>
              <a:rPr lang="en-US" dirty="0" smtClean="0"/>
              <a:t>More MTAC models</a:t>
            </a:r>
          </a:p>
          <a:p>
            <a:pPr lvl="1"/>
            <a:r>
              <a:rPr lang="en-US" dirty="0" smtClean="0"/>
              <a:t>MT-PBAC, MT-</a:t>
            </a:r>
            <a:r>
              <a:rPr lang="en-US" dirty="0" err="1" smtClean="0"/>
              <a:t>RAdAC</a:t>
            </a:r>
            <a:r>
              <a:rPr lang="en-US" dirty="0" smtClean="0"/>
              <a:t>, etc.</a:t>
            </a:r>
          </a:p>
          <a:p>
            <a:r>
              <a:rPr lang="en-US" dirty="0" smtClean="0"/>
              <a:t>Attribute</a:t>
            </a:r>
            <a:r>
              <a:rPr lang="en-US" dirty="0"/>
              <a:t>-based MTAC </a:t>
            </a:r>
            <a:r>
              <a:rPr lang="en-US" dirty="0" smtClean="0"/>
              <a:t>models in </a:t>
            </a:r>
            <a:r>
              <a:rPr lang="en-US" dirty="0" err="1" smtClean="0"/>
              <a:t>OpenStack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434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Bo Tang </a:t>
            </a:r>
            <a:r>
              <a:rPr lang="en-US" dirty="0"/>
              <a:t>and Ravi </a:t>
            </a:r>
            <a:r>
              <a:rPr lang="en-US" dirty="0" err="1"/>
              <a:t>Sandhu</a:t>
            </a:r>
            <a:r>
              <a:rPr lang="en-US" dirty="0"/>
              <a:t>. </a:t>
            </a:r>
            <a:r>
              <a:rPr lang="en-US" i="1" dirty="0"/>
              <a:t>Extending </a:t>
            </a:r>
            <a:r>
              <a:rPr lang="en-US" i="1" dirty="0" err="1"/>
              <a:t>OpenStack</a:t>
            </a:r>
            <a:r>
              <a:rPr lang="en-US" i="1" dirty="0"/>
              <a:t> Access Control with Domain Trust</a:t>
            </a:r>
            <a:r>
              <a:rPr lang="en-US" dirty="0"/>
              <a:t>. In Proceedings 8th International Conference on Network and System Security (NSS), Xi’an China, October 2014. </a:t>
            </a:r>
          </a:p>
          <a:p>
            <a:r>
              <a:rPr lang="en-US" b="1" dirty="0"/>
              <a:t>Bo Tang</a:t>
            </a:r>
            <a:r>
              <a:rPr lang="en-US" dirty="0"/>
              <a:t>, Ravi </a:t>
            </a:r>
            <a:r>
              <a:rPr lang="en-US" dirty="0" err="1"/>
              <a:t>Sandhu</a:t>
            </a:r>
            <a:r>
              <a:rPr lang="en-US" dirty="0"/>
              <a:t> and Qi Li. </a:t>
            </a:r>
            <a:r>
              <a:rPr lang="en-US" i="1" dirty="0"/>
              <a:t>Multi-Tenancy Authorization Models for Collaborative Cloud Services</a:t>
            </a:r>
            <a:r>
              <a:rPr lang="en-US" dirty="0"/>
              <a:t>. Concurrency and Computation: Practice &amp; Experience (CCPE), WILEY, 2014. (under review) </a:t>
            </a:r>
          </a:p>
          <a:p>
            <a:r>
              <a:rPr lang="en-US" b="1" dirty="0"/>
              <a:t>Bo Tang </a:t>
            </a:r>
            <a:r>
              <a:rPr lang="en-US" dirty="0"/>
              <a:t>and Ravi </a:t>
            </a:r>
            <a:r>
              <a:rPr lang="en-US" dirty="0" err="1"/>
              <a:t>Sandhu</a:t>
            </a:r>
            <a:r>
              <a:rPr lang="en-US" dirty="0"/>
              <a:t>. </a:t>
            </a:r>
            <a:r>
              <a:rPr lang="en-US" i="1" dirty="0"/>
              <a:t>Cross-Tenant Trust Models in Cloud Computing</a:t>
            </a:r>
            <a:r>
              <a:rPr lang="en-US" dirty="0"/>
              <a:t>. In Proceedings 14th IEEE Conference on Information Reuse and Integration (IRI), San Francisco, California, August 2013. </a:t>
            </a:r>
          </a:p>
          <a:p>
            <a:r>
              <a:rPr lang="en-US" b="1" dirty="0"/>
              <a:t>Bo Tang</a:t>
            </a:r>
            <a:r>
              <a:rPr lang="en-US" dirty="0"/>
              <a:t>, Qi Li and Ravi </a:t>
            </a:r>
            <a:r>
              <a:rPr lang="en-US" dirty="0" err="1"/>
              <a:t>Sandhu</a:t>
            </a:r>
            <a:r>
              <a:rPr lang="en-US" dirty="0"/>
              <a:t>. </a:t>
            </a:r>
            <a:r>
              <a:rPr lang="en-US" i="1" dirty="0"/>
              <a:t>A Multi-Tenant RBAC Model for Collaborative Cloud Services</a:t>
            </a:r>
            <a:r>
              <a:rPr lang="en-US" dirty="0"/>
              <a:t>. In Proceedings 11th IEEE Conference on Privacy, Security and Trust (PST), Tarragona, Spain, July 2013. </a:t>
            </a:r>
          </a:p>
          <a:p>
            <a:r>
              <a:rPr lang="en-US" b="1" dirty="0"/>
              <a:t>Bo Tang</a:t>
            </a:r>
            <a:r>
              <a:rPr lang="en-US" dirty="0"/>
              <a:t>, Ravi </a:t>
            </a:r>
            <a:r>
              <a:rPr lang="en-US" dirty="0" err="1"/>
              <a:t>Sandhu</a:t>
            </a:r>
            <a:r>
              <a:rPr lang="en-US" dirty="0"/>
              <a:t> and Qi Li. </a:t>
            </a:r>
            <a:r>
              <a:rPr lang="en-US" i="1" dirty="0"/>
              <a:t>Multi-Tenancy Authorization Models for Collaborative Cloud Services</a:t>
            </a:r>
            <a:r>
              <a:rPr lang="en-US" dirty="0"/>
              <a:t>. In Proc. 14th IEEE Conference on Collaboration Technologies and Systems (CTS), San Diego, California, May 2013.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05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&amp; Multi-Tenancy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6" y="1204914"/>
            <a:ext cx="9072563" cy="5449886"/>
          </a:xfrm>
        </p:spPr>
        <p:txBody>
          <a:bodyPr/>
          <a:lstStyle/>
          <a:p>
            <a:r>
              <a:rPr lang="en-US" dirty="0" smtClean="0"/>
              <a:t>Shared infrastructure</a:t>
            </a:r>
          </a:p>
          <a:p>
            <a:pPr lvl="1"/>
            <a:r>
              <a:rPr lang="en-US" dirty="0" smtClean="0"/>
              <a:t>[$$$] -----&gt; </a:t>
            </a:r>
            <a:r>
              <a:rPr lang="en-US" dirty="0"/>
              <a:t>[</a:t>
            </a:r>
            <a:r>
              <a:rPr lang="en-US" dirty="0" smtClean="0"/>
              <a:t>$</a:t>
            </a:r>
            <a:r>
              <a:rPr lang="en-US" dirty="0" smtClean="0">
                <a:solidFill>
                  <a:srgbClr val="BFBFBF"/>
                </a:solidFill>
              </a:rPr>
              <a:t>|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$|$</a:t>
            </a:r>
            <a:r>
              <a:rPr lang="en-US" dirty="0" smtClean="0"/>
              <a:t>]</a:t>
            </a:r>
          </a:p>
          <a:p>
            <a:r>
              <a:rPr lang="en-US" dirty="0" smtClean="0"/>
              <a:t>Multi-Tenancy </a:t>
            </a:r>
          </a:p>
          <a:p>
            <a:pPr lvl="1"/>
            <a:r>
              <a:rPr lang="en-US" dirty="0" smtClean="0"/>
              <a:t>Isolated workspace for customers</a:t>
            </a:r>
          </a:p>
          <a:p>
            <a:pPr lvl="1"/>
            <a:r>
              <a:rPr lang="en-US" dirty="0"/>
              <a:t>Virtually temporarily dedicated </a:t>
            </a:r>
            <a:r>
              <a:rPr lang="en-US" dirty="0" smtClean="0"/>
              <a:t>resources</a:t>
            </a:r>
          </a:p>
          <a:p>
            <a:r>
              <a:rPr lang="en-US" dirty="0" smtClean="0"/>
              <a:t>Problem:</a:t>
            </a:r>
          </a:p>
          <a:p>
            <a:pPr lvl="1"/>
            <a:r>
              <a:rPr lang="en-US" dirty="0" smtClean="0"/>
              <a:t>How to collaborate across tenants?</a:t>
            </a:r>
          </a:p>
          <a:p>
            <a:pPr lvl="2"/>
            <a:r>
              <a:rPr lang="en-US" dirty="0" smtClean="0"/>
              <a:t>Even if across my own tenants?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pic>
        <p:nvPicPr>
          <p:cNvPr id="6" name="Picture 5" descr="aw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935" y="4775950"/>
            <a:ext cx="2650507" cy="966384"/>
          </a:xfrm>
          <a:prstGeom prst="rect">
            <a:avLst/>
          </a:prstGeom>
        </p:spPr>
      </p:pic>
      <p:pic>
        <p:nvPicPr>
          <p:cNvPr id="10" name="Picture 9" descr="openstac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231" y="1431138"/>
            <a:ext cx="3072962" cy="105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34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Dropbox\Research\2012f\PhD Seminar Presentation\clou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637" y="1173234"/>
            <a:ext cx="5620276" cy="34796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0000" endA="275" endPos="40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38111" y="2643057"/>
            <a:ext cx="8569325" cy="1620837"/>
          </a:xfrm>
          <a:ln>
            <a:noFill/>
          </a:ln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r>
              <a:rPr lang="en-US" sz="7200" spc="150" dirty="0" smtClean="0">
                <a:ln w="11430"/>
                <a:solidFill>
                  <a:srgbClr val="00B0F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Q &amp; A</a:t>
            </a:r>
            <a:endParaRPr lang="en-US" sz="7200" spc="150" dirty="0">
              <a:ln w="11430"/>
              <a:solidFill>
                <a:srgbClr val="00B0F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72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ropbox\Research\2012f\PhD Seminar Presentation\clou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637" y="1173234"/>
            <a:ext cx="5620276" cy="34796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0000" endA="275" endPos="40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38111" y="2643057"/>
            <a:ext cx="8569325" cy="1620837"/>
          </a:xfrm>
          <a:ln>
            <a:noFill/>
          </a:ln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r>
              <a:rPr lang="en-US" sz="7200" spc="150" dirty="0" smtClean="0">
                <a:ln w="11430"/>
                <a:solidFill>
                  <a:srgbClr val="00B0F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Thank You!</a:t>
            </a:r>
            <a:endParaRPr lang="en-US" sz="7200" spc="150" dirty="0">
              <a:ln w="11430"/>
              <a:solidFill>
                <a:srgbClr val="00B0F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783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Tenant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deployment</a:t>
            </a:r>
            <a:r>
              <a:rPr lang="zh-CN" altLang="en-US" dirty="0"/>
              <a:t> </a:t>
            </a:r>
            <a:r>
              <a:rPr lang="en-US" altLang="zh-CN" dirty="0"/>
              <a:t>models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multi-tenant</a:t>
            </a:r>
          </a:p>
          <a:p>
            <a:pPr lvl="1"/>
            <a:r>
              <a:rPr lang="en-US" altLang="zh-CN" dirty="0"/>
              <a:t>E.g.:</a:t>
            </a:r>
            <a:r>
              <a:rPr lang="zh-CN" altLang="en-US" dirty="0"/>
              <a:t> </a:t>
            </a:r>
            <a:r>
              <a:rPr lang="en-US" altLang="zh-CN" dirty="0"/>
              <a:t>public</a:t>
            </a:r>
            <a:r>
              <a:rPr lang="zh-CN" altLang="en-US" dirty="0"/>
              <a:t> </a:t>
            </a:r>
            <a:r>
              <a:rPr lang="en-US" altLang="zh-CN" dirty="0"/>
              <a:t>cloud,</a:t>
            </a:r>
            <a:r>
              <a:rPr lang="zh-CN" altLang="en-US" dirty="0"/>
              <a:t> </a:t>
            </a:r>
            <a:r>
              <a:rPr lang="en-US" altLang="zh-CN" dirty="0"/>
              <a:t>private</a:t>
            </a:r>
            <a:r>
              <a:rPr lang="zh-CN" altLang="en-US" dirty="0"/>
              <a:t> </a:t>
            </a:r>
            <a:r>
              <a:rPr lang="en-US" altLang="zh-CN" dirty="0"/>
              <a:t>cloud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 smtClean="0"/>
              <a:t>community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cloud.</a:t>
            </a:r>
            <a:endParaRPr lang="en-US" altLang="zh-CN" dirty="0"/>
          </a:p>
          <a:p>
            <a:r>
              <a:rPr lang="en-US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Cloud Service Provider (CSP) perspective</a:t>
            </a:r>
          </a:p>
          <a:p>
            <a:pPr lvl="1"/>
            <a:r>
              <a:rPr lang="en-US" altLang="zh-CN" dirty="0" smtClean="0"/>
              <a:t>A billing customer</a:t>
            </a:r>
          </a:p>
          <a:p>
            <a:pPr lvl="1"/>
            <a:r>
              <a:rPr lang="en-US" altLang="zh-CN" dirty="0" smtClean="0"/>
              <a:t>Manages</a:t>
            </a:r>
            <a:r>
              <a:rPr lang="zh-CN" altLang="en-US" dirty="0" smtClean="0"/>
              <a:t> </a:t>
            </a:r>
            <a:r>
              <a:rPr lang="en-US" altLang="zh-CN" dirty="0" smtClean="0"/>
              <a:t>its</a:t>
            </a:r>
            <a:r>
              <a:rPr lang="zh-CN" altLang="en-US" dirty="0" smtClean="0"/>
              <a:t> </a:t>
            </a:r>
            <a:r>
              <a:rPr lang="en-US" altLang="zh-CN" dirty="0" smtClean="0"/>
              <a:t>own</a:t>
            </a:r>
            <a:r>
              <a:rPr lang="zh-CN" altLang="en-US" dirty="0" smtClean="0"/>
              <a:t> </a:t>
            </a:r>
            <a:r>
              <a:rPr lang="en-US" altLang="zh-CN" dirty="0" smtClean="0"/>
              <a:t>users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cloud</a:t>
            </a:r>
            <a:r>
              <a:rPr lang="zh-CN" altLang="en-US" dirty="0" smtClean="0"/>
              <a:t> </a:t>
            </a:r>
            <a:r>
              <a:rPr lang="en-US" altLang="zh-CN" dirty="0" smtClean="0"/>
              <a:t>resources</a:t>
            </a:r>
          </a:p>
          <a:p>
            <a:r>
              <a:rPr lang="en-US" dirty="0" smtClean="0"/>
              <a:t>The </a:t>
            </a:r>
            <a:r>
              <a:rPr lang="en-US" altLang="zh-CN" dirty="0" smtClean="0"/>
              <a:t>owner of a tenant can be</a:t>
            </a:r>
          </a:p>
          <a:p>
            <a:pPr lvl="1"/>
            <a:r>
              <a:rPr lang="en-US" altLang="zh-CN" dirty="0" smtClean="0"/>
              <a:t>An</a:t>
            </a:r>
            <a:r>
              <a:rPr lang="zh-CN" altLang="en-US" dirty="0" smtClean="0"/>
              <a:t> </a:t>
            </a:r>
            <a:r>
              <a:rPr lang="en-US" altLang="zh-CN" dirty="0" smtClean="0"/>
              <a:t>individual,</a:t>
            </a:r>
            <a:r>
              <a:rPr lang="zh-CN" altLang="en-US" dirty="0" smtClean="0"/>
              <a:t> </a:t>
            </a:r>
            <a:r>
              <a:rPr lang="en-US" altLang="zh-CN" dirty="0" smtClean="0"/>
              <a:t>an</a:t>
            </a:r>
            <a:r>
              <a:rPr lang="zh-CN" altLang="en-US" dirty="0" smtClean="0"/>
              <a:t> </a:t>
            </a:r>
            <a:r>
              <a:rPr lang="en-US" altLang="zh-CN" dirty="0" smtClean="0"/>
              <a:t>organization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or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department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an</a:t>
            </a:r>
            <a:r>
              <a:rPr lang="zh-CN" altLang="en-US" dirty="0" smtClean="0"/>
              <a:t> </a:t>
            </a:r>
            <a:r>
              <a:rPr lang="en-US" altLang="zh-CN" dirty="0" smtClean="0"/>
              <a:t>organization,</a:t>
            </a:r>
            <a:r>
              <a:rPr lang="zh-CN" altLang="en-US" dirty="0" smtClean="0"/>
              <a:t> </a:t>
            </a:r>
            <a:r>
              <a:rPr lang="en-US" altLang="zh-CN" dirty="0" smtClean="0"/>
              <a:t>etc.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230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6" y="1204914"/>
            <a:ext cx="9072563" cy="5449886"/>
          </a:xfrm>
        </p:spPr>
        <p:txBody>
          <a:bodyPr>
            <a:normAutofit/>
          </a:bodyPr>
          <a:lstStyle/>
          <a:p>
            <a:r>
              <a:rPr lang="en-US" dirty="0" smtClean="0"/>
              <a:t>Centralized Facility</a:t>
            </a:r>
          </a:p>
          <a:p>
            <a:pPr lvl="1"/>
            <a:r>
              <a:rPr lang="en-US" dirty="0" smtClean="0"/>
              <a:t>Resource pooling</a:t>
            </a:r>
          </a:p>
          <a:p>
            <a:r>
              <a:rPr lang="en-US" dirty="0" smtClean="0"/>
              <a:t>Self-Service Agility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tenant manages its own </a:t>
            </a:r>
            <a:r>
              <a:rPr lang="en-US" dirty="0" smtClean="0"/>
              <a:t>authorization</a:t>
            </a:r>
          </a:p>
          <a:p>
            <a:pPr lvl="1"/>
            <a:r>
              <a:rPr lang="en-US" dirty="0" smtClean="0"/>
              <a:t>Tenants, users and resources are temporary</a:t>
            </a:r>
            <a:endParaRPr lang="en-US" dirty="0"/>
          </a:p>
          <a:p>
            <a:r>
              <a:rPr lang="en-US" dirty="0" smtClean="0"/>
              <a:t>Homogeneity</a:t>
            </a:r>
          </a:p>
          <a:p>
            <a:pPr lvl="1"/>
            <a:r>
              <a:rPr lang="en-US" dirty="0" smtClean="0"/>
              <a:t>Identical or similar architecture and system settings</a:t>
            </a:r>
          </a:p>
          <a:p>
            <a:r>
              <a:rPr lang="en-US" dirty="0" smtClean="0"/>
              <a:t>Out-Sourcing Trust</a:t>
            </a:r>
          </a:p>
          <a:p>
            <a:pPr lvl="1"/>
            <a:r>
              <a:rPr lang="en-US" dirty="0" smtClean="0"/>
              <a:t>Built-in collaboration spirit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287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35" y="57150"/>
            <a:ext cx="6121556" cy="690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Multi-Tenant Access Control (MTAC)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pic>
        <p:nvPicPr>
          <p:cNvPr id="8" name="Picture 7" descr="MTAC-PEI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91" y="1707831"/>
            <a:ext cx="7235192" cy="3988632"/>
          </a:xfrm>
          <a:prstGeom prst="rect">
            <a:avLst/>
          </a:prstGeom>
        </p:spPr>
      </p:pic>
      <p:sp>
        <p:nvSpPr>
          <p:cNvPr id="3" name="Striped Right Arrow 2"/>
          <p:cNvSpPr>
            <a:spLocks/>
          </p:cNvSpPr>
          <p:nvPr/>
        </p:nvSpPr>
        <p:spPr>
          <a:xfrm rot="5400000">
            <a:off x="7654399" y="3620292"/>
            <a:ext cx="3249401" cy="639370"/>
          </a:xfrm>
          <a:prstGeom prst="stripedRightArrow">
            <a:avLst>
              <a:gd name="adj1" fmla="val 55479"/>
              <a:gd name="adj2" fmla="val 66436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0000FF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rtlCol="0" anchor="ctr" anchorCtr="1">
            <a:normAutofit lnSpcReduction="10000"/>
          </a:bodyPr>
          <a:lstStyle/>
          <a:p>
            <a:pPr algn="ctr"/>
            <a:r>
              <a:rPr lang="en-US" dirty="0" smtClean="0"/>
              <a:t>Top</a:t>
            </a:r>
            <a:r>
              <a:rPr lang="en-US" altLang="zh-CN" dirty="0" smtClean="0"/>
              <a:t>-Down</a:t>
            </a:r>
            <a:r>
              <a:rPr lang="zh-CN" altLang="en-US" dirty="0" smtClean="0"/>
              <a:t> </a:t>
            </a:r>
            <a:r>
              <a:rPr lang="en-US" altLang="zh-CN" dirty="0" smtClean="0"/>
              <a:t>Approach</a:t>
            </a:r>
            <a:endParaRPr lang="en-US" dirty="0"/>
          </a:p>
        </p:txBody>
      </p:sp>
      <p:sp>
        <p:nvSpPr>
          <p:cNvPr id="9" name="Snip Diagonal Corner Rectangle 8"/>
          <p:cNvSpPr/>
          <p:nvPr/>
        </p:nvSpPr>
        <p:spPr>
          <a:xfrm>
            <a:off x="504825" y="3639091"/>
            <a:ext cx="987264" cy="420267"/>
          </a:xfrm>
          <a:prstGeom prst="snip2DiagRect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Chapter 3</a:t>
            </a:r>
            <a:endParaRPr lang="en-US" sz="1100" b="1" dirty="0">
              <a:solidFill>
                <a:srgbClr val="008000"/>
              </a:solidFill>
            </a:endParaRPr>
          </a:p>
        </p:txBody>
      </p:sp>
      <p:sp>
        <p:nvSpPr>
          <p:cNvPr id="10" name="Snip Diagonal Corner Rectangle 9"/>
          <p:cNvSpPr/>
          <p:nvPr/>
        </p:nvSpPr>
        <p:spPr>
          <a:xfrm>
            <a:off x="504825" y="4331951"/>
            <a:ext cx="987264" cy="420267"/>
          </a:xfrm>
          <a:prstGeom prst="snip2DiagRect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Chapter 4</a:t>
            </a:r>
            <a:endParaRPr lang="en-US" sz="1100" b="1" dirty="0">
              <a:solidFill>
                <a:srgbClr val="008000"/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504825" y="5034548"/>
            <a:ext cx="987264" cy="420267"/>
          </a:xfrm>
          <a:prstGeom prst="snip2DiagRect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Chapter 5</a:t>
            </a:r>
            <a:endParaRPr lang="en-US" sz="11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104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pic>
        <p:nvPicPr>
          <p:cNvPr id="9" name="Picture 8" descr="usecase-os-squar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39" y="1523977"/>
            <a:ext cx="7160554" cy="364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61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MANUALPREVIEW" val="True"/>
</p:tagLst>
</file>

<file path=ppt/theme/theme1.xml><?xml version="1.0" encoding="utf-8"?>
<a:theme xmlns:a="http://schemas.openxmlformats.org/drawingml/2006/main" name="ic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20079</TotalTime>
  <Words>2788</Words>
  <Application>Microsoft Macintosh PowerPoint</Application>
  <PresentationFormat>Custom</PresentationFormat>
  <Paragraphs>468</Paragraphs>
  <Slides>51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ics</vt:lpstr>
      <vt:lpstr>Multi-Tenant Access Control for Cloud Services</vt:lpstr>
      <vt:lpstr>The Cloud</vt:lpstr>
      <vt:lpstr>Really? But where is my data?</vt:lpstr>
      <vt:lpstr>Really? But where is my data?</vt:lpstr>
      <vt:lpstr>Cloud &amp; Multi-Tenancy</vt:lpstr>
      <vt:lpstr>Define Tenant</vt:lpstr>
      <vt:lpstr>Characteristics of Cloud</vt:lpstr>
      <vt:lpstr>Multi-Tenant Access Control (MTAC)</vt:lpstr>
      <vt:lpstr>Motivation</vt:lpstr>
      <vt:lpstr>Problem &amp; Thesis</vt:lpstr>
      <vt:lpstr>Chapter 2: Related Work</vt:lpstr>
      <vt:lpstr>Scope and Assumptions</vt:lpstr>
      <vt:lpstr>Multi-Tenant Access Control (MTAC)</vt:lpstr>
      <vt:lpstr>MTAS</vt:lpstr>
      <vt:lpstr>Tenant Trust</vt:lpstr>
      <vt:lpstr>Administrative MTAS</vt:lpstr>
      <vt:lpstr>Fine-grained Trust Extensions</vt:lpstr>
      <vt:lpstr>Trust Types Between Tenants</vt:lpstr>
      <vt:lpstr>Example of Cross-Tenant Trust</vt:lpstr>
      <vt:lpstr>Example of Cross-Tenant Trust</vt:lpstr>
      <vt:lpstr>Multi-Tenant Access Control (MTAC)</vt:lpstr>
      <vt:lpstr>MT-RBAC</vt:lpstr>
      <vt:lpstr>Administrative MT-RBAC</vt:lpstr>
      <vt:lpstr>Finer-grained Trust Models</vt:lpstr>
      <vt:lpstr>Constraints</vt:lpstr>
      <vt:lpstr>Multi-Tenant Access Control (MTAC)</vt:lpstr>
      <vt:lpstr>CTTM Trust Types</vt:lpstr>
      <vt:lpstr>Formalized CTTM Model</vt:lpstr>
      <vt:lpstr>Role-Based CTTM</vt:lpstr>
      <vt:lpstr>Multi-Tenant Access Control (MTAC)</vt:lpstr>
      <vt:lpstr>MT-ABAC</vt:lpstr>
      <vt:lpstr>Multi-Tenant Access Example</vt:lpstr>
      <vt:lpstr>Real-World Clouds</vt:lpstr>
      <vt:lpstr>Multi-Tenant Access Control (MTAC)</vt:lpstr>
      <vt:lpstr>MTAaaS Platform Prototype</vt:lpstr>
      <vt:lpstr>Example MTAS policy structure</vt:lpstr>
      <vt:lpstr>MT-RBAC2 Policy Example</vt:lpstr>
      <vt:lpstr>Experiment Environment</vt:lpstr>
      <vt:lpstr>Evaluation: Performance</vt:lpstr>
      <vt:lpstr>Evaluation: Performance</vt:lpstr>
      <vt:lpstr>Evaluation: Scalability</vt:lpstr>
      <vt:lpstr>Multi-Tenant Access Control (MTAC)</vt:lpstr>
      <vt:lpstr>OSAC</vt:lpstr>
      <vt:lpstr>AOSAC</vt:lpstr>
      <vt:lpstr>Trust Framework</vt:lpstr>
      <vt:lpstr>Prototype &amp; Evaluation</vt:lpstr>
      <vt:lpstr>Chapter 6: Conclusion</vt:lpstr>
      <vt:lpstr>Chapter 6: Future Work</vt:lpstr>
      <vt:lpstr>Publications</vt:lpstr>
      <vt:lpstr>Q &amp; A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Having Fun</dc:creator>
  <cp:lastModifiedBy>Bo Tang</cp:lastModifiedBy>
  <cp:revision>2110</cp:revision>
  <cp:lastPrinted>2014-07-31T03:42:41Z</cp:lastPrinted>
  <dcterms:created xsi:type="dcterms:W3CDTF">2010-02-19T20:53:39Z</dcterms:created>
  <dcterms:modified xsi:type="dcterms:W3CDTF">2014-07-31T19:34:00Z</dcterms:modified>
</cp:coreProperties>
</file>