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65"/>
  </p:notesMasterIdLst>
  <p:handoutMasterIdLst>
    <p:handoutMasterId r:id="rId66"/>
  </p:handoutMasterIdLst>
  <p:sldIdLst>
    <p:sldId id="256" r:id="rId2"/>
    <p:sldId id="438" r:id="rId3"/>
    <p:sldId id="347" r:id="rId4"/>
    <p:sldId id="405" r:id="rId5"/>
    <p:sldId id="421" r:id="rId6"/>
    <p:sldId id="419" r:id="rId7"/>
    <p:sldId id="363" r:id="rId8"/>
    <p:sldId id="402" r:id="rId9"/>
    <p:sldId id="367" r:id="rId10"/>
    <p:sldId id="346" r:id="rId11"/>
    <p:sldId id="365" r:id="rId12"/>
    <p:sldId id="366" r:id="rId13"/>
    <p:sldId id="378" r:id="rId14"/>
    <p:sldId id="393" r:id="rId15"/>
    <p:sldId id="432" r:id="rId16"/>
    <p:sldId id="379" r:id="rId17"/>
    <p:sldId id="380" r:id="rId18"/>
    <p:sldId id="381" r:id="rId19"/>
    <p:sldId id="439" r:id="rId20"/>
    <p:sldId id="384" r:id="rId21"/>
    <p:sldId id="386" r:id="rId22"/>
    <p:sldId id="388" r:id="rId23"/>
    <p:sldId id="389" r:id="rId24"/>
    <p:sldId id="424" r:id="rId25"/>
    <p:sldId id="422" r:id="rId26"/>
    <p:sldId id="423" r:id="rId27"/>
    <p:sldId id="425" r:id="rId28"/>
    <p:sldId id="433" r:id="rId29"/>
    <p:sldId id="426" r:id="rId30"/>
    <p:sldId id="427" r:id="rId31"/>
    <p:sldId id="428" r:id="rId32"/>
    <p:sldId id="429" r:id="rId33"/>
    <p:sldId id="434" r:id="rId34"/>
    <p:sldId id="390" r:id="rId35"/>
    <p:sldId id="391" r:id="rId36"/>
    <p:sldId id="409" r:id="rId37"/>
    <p:sldId id="395" r:id="rId38"/>
    <p:sldId id="397" r:id="rId39"/>
    <p:sldId id="398" r:id="rId40"/>
    <p:sldId id="435" r:id="rId41"/>
    <p:sldId id="416" r:id="rId42"/>
    <p:sldId id="410" r:id="rId43"/>
    <p:sldId id="348" r:id="rId44"/>
    <p:sldId id="349" r:id="rId45"/>
    <p:sldId id="350" r:id="rId46"/>
    <p:sldId id="369" r:id="rId47"/>
    <p:sldId id="370" r:id="rId48"/>
    <p:sldId id="408" r:id="rId49"/>
    <p:sldId id="407" r:id="rId50"/>
    <p:sldId id="403" r:id="rId51"/>
    <p:sldId id="404" r:id="rId52"/>
    <p:sldId id="312" r:id="rId53"/>
    <p:sldId id="382" r:id="rId54"/>
    <p:sldId id="385" r:id="rId55"/>
    <p:sldId id="303" r:id="rId56"/>
    <p:sldId id="314" r:id="rId57"/>
    <p:sldId id="411" r:id="rId58"/>
    <p:sldId id="399" r:id="rId59"/>
    <p:sldId id="400" r:id="rId60"/>
    <p:sldId id="401" r:id="rId61"/>
    <p:sldId id="394" r:id="rId62"/>
    <p:sldId id="396" r:id="rId63"/>
    <p:sldId id="437" r:id="rId64"/>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7210" autoAdjust="0"/>
    <p:restoredTop sz="90087" autoAdjust="0"/>
  </p:normalViewPr>
  <p:slideViewPr>
    <p:cSldViewPr snapToGrid="0" snapToObjects="1">
      <p:cViewPr>
        <p:scale>
          <a:sx n="150" d="100"/>
          <a:sy n="150" d="100"/>
        </p:scale>
        <p:origin x="-504" y="-72"/>
      </p:cViewPr>
      <p:guideLst>
        <p:guide orient="horz" pos="2160"/>
        <p:guide pos="2880"/>
      </p:guideLst>
    </p:cSldViewPr>
  </p:slideViewPr>
  <p:outlineViewPr>
    <p:cViewPr>
      <p:scale>
        <a:sx n="33" d="100"/>
        <a:sy n="33" d="100"/>
      </p:scale>
      <p:origin x="0" y="14982"/>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AEF5C0FE-85EA-5A41-B493-8AB6D991EFC4}" type="datetimeFigureOut">
              <a:rPr lang="en-US" smtClean="0"/>
              <a:pPr/>
              <a:t>5/5/2014</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97FD129C-5B04-F841-BF70-1E1B28675613}" type="slidenum">
              <a:rPr lang="en-US" smtClean="0"/>
              <a:pPr/>
              <a:t>‹#›</a:t>
            </a:fld>
            <a:endParaRPr lang="en-US"/>
          </a:p>
        </p:txBody>
      </p:sp>
    </p:spTree>
    <p:extLst>
      <p:ext uri="{BB962C8B-B14F-4D97-AF65-F5344CB8AC3E}">
        <p14:creationId xmlns:p14="http://schemas.microsoft.com/office/powerpoint/2010/main" val="11158037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71E67372-A515-A941-97F8-5AA9394712B9}" type="datetimeFigureOut">
              <a:rPr lang="en-US" smtClean="0"/>
              <a:pPr/>
              <a:t>5/5/2014</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9A5BCF7D-D9B6-BF49-BDF0-D03ECB54F586}" type="slidenum">
              <a:rPr lang="en-US" smtClean="0"/>
              <a:pPr/>
              <a:t>‹#›</a:t>
            </a:fld>
            <a:endParaRPr lang="en-US"/>
          </a:p>
        </p:txBody>
      </p:sp>
    </p:spTree>
    <p:extLst>
      <p:ext uri="{BB962C8B-B14F-4D97-AF65-F5344CB8AC3E}">
        <p14:creationId xmlns:p14="http://schemas.microsoft.com/office/powerpoint/2010/main" val="34597692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466618">
              <a:defRPr/>
            </a:pPr>
            <a:r>
              <a:rPr lang="en-US" dirty="0" smtClean="0"/>
              <a:t>Welcome ladies and gentlemen</a:t>
            </a:r>
            <a:r>
              <a:rPr lang="en-US" baseline="0" dirty="0" smtClean="0"/>
              <a:t> to my dissertation defense today. It’s so awesome to having you all here.</a:t>
            </a:r>
          </a:p>
          <a:p>
            <a:pPr defTabSz="466618">
              <a:defRPr/>
            </a:pPr>
            <a:r>
              <a:rPr lang="en-US" baseline="0" dirty="0" smtClean="0"/>
              <a:t>The title of my dissertation is … The dissertation is co-advised by Dr </a:t>
            </a:r>
            <a:r>
              <a:rPr lang="en-US" baseline="0" dirty="0" err="1" smtClean="0"/>
              <a:t>Sandhu</a:t>
            </a:r>
            <a:r>
              <a:rPr lang="en-US" baseline="0" dirty="0" smtClean="0"/>
              <a:t> and Dr Park.</a:t>
            </a:r>
            <a:endParaRPr lang="en-US" dirty="0"/>
          </a:p>
        </p:txBody>
      </p:sp>
      <p:sp>
        <p:nvSpPr>
          <p:cNvPr id="4" name="灯片编号占位符 3"/>
          <p:cNvSpPr>
            <a:spLocks noGrp="1"/>
          </p:cNvSpPr>
          <p:nvPr>
            <p:ph type="sldNum" sz="quarter" idx="10"/>
          </p:nvPr>
        </p:nvSpPr>
        <p:spPr/>
        <p:txBody>
          <a:bodyPr/>
          <a:lstStyle/>
          <a:p>
            <a:fld id="{9A5BCF7D-D9B6-BF49-BDF0-D03ECB54F586}" type="slidenum">
              <a:rPr lang="en-US" smtClean="0"/>
              <a:pPr/>
              <a:t>1</a:t>
            </a:fld>
            <a:endParaRPr lang="en-US"/>
          </a:p>
        </p:txBody>
      </p:sp>
    </p:spTree>
    <p:extLst>
      <p:ext uri="{BB962C8B-B14F-4D97-AF65-F5344CB8AC3E}">
        <p14:creationId xmlns:p14="http://schemas.microsoft.com/office/powerpoint/2010/main" val="2076451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9A5BCF7D-D9B6-BF49-BDF0-D03ECB54F586}" type="slidenum">
              <a:rPr lang="en-US" smtClean="0"/>
              <a:pPr/>
              <a:t>10</a:t>
            </a:fld>
            <a:endParaRPr lang="en-US"/>
          </a:p>
        </p:txBody>
      </p:sp>
    </p:spTree>
    <p:extLst>
      <p:ext uri="{BB962C8B-B14F-4D97-AF65-F5344CB8AC3E}">
        <p14:creationId xmlns:p14="http://schemas.microsoft.com/office/powerpoint/2010/main" val="2237182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Not realistic</a:t>
            </a:r>
            <a:r>
              <a:rPr lang="en-US" baseline="0" dirty="0" smtClean="0"/>
              <a:t> to fight against the business model of OSN systems</a:t>
            </a:r>
          </a:p>
          <a:p>
            <a:r>
              <a:rPr lang="en-US" baseline="0" dirty="0" smtClean="0"/>
              <a:t>Easy to exploit a single flaw in the system. </a:t>
            </a:r>
            <a:endParaRPr lang="en-US" dirty="0"/>
          </a:p>
        </p:txBody>
      </p:sp>
      <p:sp>
        <p:nvSpPr>
          <p:cNvPr id="4" name="灯片编号占位符 3"/>
          <p:cNvSpPr>
            <a:spLocks noGrp="1"/>
          </p:cNvSpPr>
          <p:nvPr>
            <p:ph type="sldNum" sz="quarter" idx="10"/>
          </p:nvPr>
        </p:nvSpPr>
        <p:spPr/>
        <p:txBody>
          <a:bodyPr/>
          <a:lstStyle/>
          <a:p>
            <a:fld id="{9A5BCF7D-D9B6-BF49-BDF0-D03ECB54F586}" type="slidenum">
              <a:rPr lang="en-US" smtClean="0"/>
              <a:pPr/>
              <a:t>11</a:t>
            </a:fld>
            <a:endParaRPr lang="en-US"/>
          </a:p>
        </p:txBody>
      </p:sp>
    </p:spTree>
    <p:extLst>
      <p:ext uri="{BB962C8B-B14F-4D97-AF65-F5344CB8AC3E}">
        <p14:creationId xmlns:p14="http://schemas.microsoft.com/office/powerpoint/2010/main" val="4065777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Relationship is not mutual any more. We consider incoming relationships, so granting access to users who consider him as a</a:t>
            </a:r>
            <a:r>
              <a:rPr lang="en-US" baseline="0" dirty="0" smtClean="0"/>
              <a:t> friend is plausible (inverse relationship)</a:t>
            </a:r>
            <a:endParaRPr lang="en-US" dirty="0"/>
          </a:p>
        </p:txBody>
      </p:sp>
      <p:sp>
        <p:nvSpPr>
          <p:cNvPr id="4" name="灯片编号占位符 3"/>
          <p:cNvSpPr>
            <a:spLocks noGrp="1"/>
          </p:cNvSpPr>
          <p:nvPr>
            <p:ph type="sldNum" sz="quarter" idx="10"/>
          </p:nvPr>
        </p:nvSpPr>
        <p:spPr/>
        <p:txBody>
          <a:bodyPr/>
          <a:lstStyle/>
          <a:p>
            <a:fld id="{9A5BCF7D-D9B6-BF49-BDF0-D03ECB54F586}" type="slidenum">
              <a:rPr lang="en-US" smtClean="0"/>
              <a:pPr/>
              <a:t>13</a:t>
            </a:fld>
            <a:endParaRPr lang="en-US"/>
          </a:p>
        </p:txBody>
      </p:sp>
    </p:spTree>
    <p:extLst>
      <p:ext uri="{BB962C8B-B14F-4D97-AF65-F5344CB8AC3E}">
        <p14:creationId xmlns:p14="http://schemas.microsoft.com/office/powerpoint/2010/main" val="1390380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We summarize four essential characteristics that need to be supported in access control solutions for</a:t>
            </a:r>
            <a:r>
              <a:rPr lang="en-US" baseline="0" dirty="0" smtClean="0"/>
              <a:t> OSN systems.</a:t>
            </a:r>
            <a:endParaRPr lang="en-US" dirty="0"/>
          </a:p>
        </p:txBody>
      </p:sp>
      <p:sp>
        <p:nvSpPr>
          <p:cNvPr id="4" name="灯片编号占位符 3"/>
          <p:cNvSpPr>
            <a:spLocks noGrp="1"/>
          </p:cNvSpPr>
          <p:nvPr>
            <p:ph type="sldNum" sz="quarter" idx="10"/>
          </p:nvPr>
        </p:nvSpPr>
        <p:spPr/>
        <p:txBody>
          <a:bodyPr/>
          <a:lstStyle/>
          <a:p>
            <a:fld id="{9A5BCF7D-D9B6-BF49-BDF0-D03ECB54F586}" type="slidenum">
              <a:rPr lang="en-US" smtClean="0"/>
              <a:pPr/>
              <a:t>14</a:t>
            </a:fld>
            <a:endParaRPr lang="en-US"/>
          </a:p>
        </p:txBody>
      </p:sp>
    </p:spTree>
    <p:extLst>
      <p:ext uri="{BB962C8B-B14F-4D97-AF65-F5344CB8AC3E}">
        <p14:creationId xmlns:p14="http://schemas.microsoft.com/office/powerpoint/2010/main" val="3110553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9A5BCF7D-D9B6-BF49-BDF0-D03ECB54F586}" type="slidenum">
              <a:rPr lang="en-US" smtClean="0"/>
              <a:pPr/>
              <a:t>15</a:t>
            </a:fld>
            <a:endParaRPr lang="en-US"/>
          </a:p>
        </p:txBody>
      </p:sp>
    </p:spTree>
    <p:extLst>
      <p:ext uri="{BB962C8B-B14F-4D97-AF65-F5344CB8AC3E}">
        <p14:creationId xmlns:p14="http://schemas.microsoft.com/office/powerpoint/2010/main" val="3727528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9A5BCF7D-D9B6-BF49-BDF0-D03ECB54F586}" type="slidenum">
              <a:rPr lang="en-US" smtClean="0"/>
              <a:pPr/>
              <a:t>17</a:t>
            </a:fld>
            <a:endParaRPr lang="en-US"/>
          </a:p>
        </p:txBody>
      </p:sp>
    </p:spTree>
    <p:extLst>
      <p:ext uri="{BB962C8B-B14F-4D97-AF65-F5344CB8AC3E}">
        <p14:creationId xmlns:p14="http://schemas.microsoft.com/office/powerpoint/2010/main" val="416090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5BCF7D-D9B6-BF49-BDF0-D03ECB54F586}" type="slidenum">
              <a:rPr lang="en-US" smtClean="0"/>
              <a:pPr/>
              <a:t>19</a:t>
            </a:fld>
            <a:endParaRPr lang="en-US"/>
          </a:p>
        </p:txBody>
      </p:sp>
    </p:spTree>
    <p:extLst>
      <p:ext uri="{BB962C8B-B14F-4D97-AF65-F5344CB8AC3E}">
        <p14:creationId xmlns:p14="http://schemas.microsoft.com/office/powerpoint/2010/main" val="3687280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9A5BCF7D-D9B6-BF49-BDF0-D03ECB54F586}" type="slidenum">
              <a:rPr lang="en-US" smtClean="0"/>
              <a:pPr/>
              <a:t>28</a:t>
            </a:fld>
            <a:endParaRPr lang="en-US"/>
          </a:p>
        </p:txBody>
      </p:sp>
    </p:spTree>
    <p:extLst>
      <p:ext uri="{BB962C8B-B14F-4D97-AF65-F5344CB8AC3E}">
        <p14:creationId xmlns:p14="http://schemas.microsoft.com/office/powerpoint/2010/main" val="3727528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9A5BCF7D-D9B6-BF49-BDF0-D03ECB54F586}" type="slidenum">
              <a:rPr lang="en-US" smtClean="0"/>
              <a:pPr/>
              <a:t>33</a:t>
            </a:fld>
            <a:endParaRPr lang="en-US"/>
          </a:p>
        </p:txBody>
      </p:sp>
    </p:spTree>
    <p:extLst>
      <p:ext uri="{BB962C8B-B14F-4D97-AF65-F5344CB8AC3E}">
        <p14:creationId xmlns:p14="http://schemas.microsoft.com/office/powerpoint/2010/main" val="3727528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9A5BCF7D-D9B6-BF49-BDF0-D03ECB54F586}" type="slidenum">
              <a:rPr lang="en-US" smtClean="0"/>
              <a:pPr/>
              <a:t>34</a:t>
            </a:fld>
            <a:endParaRPr lang="en-US"/>
          </a:p>
        </p:txBody>
      </p:sp>
    </p:spTree>
    <p:extLst>
      <p:ext uri="{BB962C8B-B14F-4D97-AF65-F5344CB8AC3E}">
        <p14:creationId xmlns:p14="http://schemas.microsoft.com/office/powerpoint/2010/main" val="2722898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the milestones</a:t>
            </a:r>
            <a:r>
              <a:rPr lang="en-US" baseline="0" dirty="0" smtClean="0"/>
              <a:t> for my </a:t>
            </a:r>
            <a:r>
              <a:rPr lang="en-US" baseline="0" dirty="0" err="1" smtClean="0"/>
              <a:t>phd</a:t>
            </a:r>
            <a:r>
              <a:rPr lang="en-US" baseline="0" dirty="0" smtClean="0"/>
              <a:t> career.</a:t>
            </a:r>
          </a:p>
          <a:p>
            <a:endParaRPr lang="en-US" baseline="0" dirty="0" smtClean="0"/>
          </a:p>
          <a:p>
            <a:r>
              <a:rPr lang="en-US" baseline="0" dirty="0" smtClean="0"/>
              <a:t>Subsequently, we proposed two </a:t>
            </a:r>
            <a:r>
              <a:rPr lang="en-US" baseline="0" dirty="0" err="1" smtClean="0"/>
              <a:t>ReBAC</a:t>
            </a:r>
            <a:r>
              <a:rPr lang="en-US" baseline="0" dirty="0" smtClean="0"/>
              <a:t> models based on different relationships.</a:t>
            </a:r>
            <a:endParaRPr lang="en-US" dirty="0"/>
          </a:p>
        </p:txBody>
      </p:sp>
      <p:sp>
        <p:nvSpPr>
          <p:cNvPr id="4" name="Slide Number Placeholder 3"/>
          <p:cNvSpPr>
            <a:spLocks noGrp="1"/>
          </p:cNvSpPr>
          <p:nvPr>
            <p:ph type="sldNum" sz="quarter" idx="10"/>
          </p:nvPr>
        </p:nvSpPr>
        <p:spPr/>
        <p:txBody>
          <a:bodyPr/>
          <a:lstStyle/>
          <a:p>
            <a:fld id="{9A5BCF7D-D9B6-BF49-BDF0-D03ECB54F586}" type="slidenum">
              <a:rPr lang="en-US" smtClean="0"/>
              <a:pPr/>
              <a:t>2</a:t>
            </a:fld>
            <a:endParaRPr lang="en-US"/>
          </a:p>
        </p:txBody>
      </p:sp>
    </p:spTree>
    <p:extLst>
      <p:ext uri="{BB962C8B-B14F-4D97-AF65-F5344CB8AC3E}">
        <p14:creationId xmlns:p14="http://schemas.microsoft.com/office/powerpoint/2010/main" val="1720653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466618">
              <a:defRPr/>
            </a:pPr>
            <a:r>
              <a:rPr lang="en-US" dirty="0" smtClean="0"/>
              <a:t>Multiple policies having weight in authorization result in decision conflicts inevitably. While</a:t>
            </a:r>
            <a:r>
              <a:rPr lang="en-US" baseline="0" dirty="0" smtClean="0"/>
              <a:t> assuming policies specified by the system will always be unambiguous, conflict resolution policies are responsible for interpreting how the potential policy conflicts within each category of user-specified policies can be resolved in terms of the precedence or connectives over relationship types</a:t>
            </a:r>
            <a:endParaRPr lang="en-US" dirty="0" smtClean="0"/>
          </a:p>
        </p:txBody>
      </p:sp>
      <p:sp>
        <p:nvSpPr>
          <p:cNvPr id="4" name="灯片编号占位符 3"/>
          <p:cNvSpPr>
            <a:spLocks noGrp="1"/>
          </p:cNvSpPr>
          <p:nvPr>
            <p:ph type="sldNum" sz="quarter" idx="10"/>
          </p:nvPr>
        </p:nvSpPr>
        <p:spPr/>
        <p:txBody>
          <a:bodyPr/>
          <a:lstStyle/>
          <a:p>
            <a:fld id="{9A5BCF7D-D9B6-BF49-BDF0-D03ECB54F586}" type="slidenum">
              <a:rPr lang="en-US" smtClean="0"/>
              <a:pPr/>
              <a:t>37</a:t>
            </a:fld>
            <a:endParaRPr lang="en-US"/>
          </a:p>
        </p:txBody>
      </p:sp>
    </p:spTree>
    <p:extLst>
      <p:ext uri="{BB962C8B-B14F-4D97-AF65-F5344CB8AC3E}">
        <p14:creationId xmlns:p14="http://schemas.microsoft.com/office/powerpoint/2010/main" val="140926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9A5BCF7D-D9B6-BF49-BDF0-D03ECB54F586}" type="slidenum">
              <a:rPr lang="en-US" smtClean="0"/>
              <a:pPr/>
              <a:t>40</a:t>
            </a:fld>
            <a:endParaRPr lang="en-US"/>
          </a:p>
        </p:txBody>
      </p:sp>
    </p:spTree>
    <p:extLst>
      <p:ext uri="{BB962C8B-B14F-4D97-AF65-F5344CB8AC3E}">
        <p14:creationId xmlns:p14="http://schemas.microsoft.com/office/powerpoint/2010/main" val="37275282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baseline="0" dirty="0" smtClean="0"/>
              <a:t>Apparently we don’t want to share everything with everyone. What kind of control do users need on those social interactions?</a:t>
            </a:r>
          </a:p>
          <a:p>
            <a:r>
              <a:rPr lang="en-US" dirty="0" smtClean="0"/>
              <a:t>The first and foremost</a:t>
            </a:r>
            <a:r>
              <a:rPr lang="en-US" baseline="0" dirty="0" smtClean="0"/>
              <a:t> requirement from users is that their information is only shared with whom they are willing to share. </a:t>
            </a:r>
          </a:p>
          <a:p>
            <a:r>
              <a:rPr lang="en-US" baseline="0" dirty="0" smtClean="0"/>
              <a:t>They also want to regulate other user’s access if they are related. My colleagues should not be informed about the update on my personal life.</a:t>
            </a:r>
          </a:p>
          <a:p>
            <a:r>
              <a:rPr lang="en-US" baseline="0" dirty="0" smtClean="0"/>
              <a:t>For a given activity, a user can play as an initiator or a recipient. Consequently, she wants to control both her outgoing and incoming activities. (You don’t have to specify a particular target.)</a:t>
            </a:r>
            <a:endParaRPr lang="en-US" dirty="0"/>
          </a:p>
        </p:txBody>
      </p:sp>
      <p:sp>
        <p:nvSpPr>
          <p:cNvPr id="4" name="灯片编号占位符 3"/>
          <p:cNvSpPr>
            <a:spLocks noGrp="1"/>
          </p:cNvSpPr>
          <p:nvPr>
            <p:ph type="sldNum" sz="quarter" idx="10"/>
          </p:nvPr>
        </p:nvSpPr>
        <p:spPr/>
        <p:txBody>
          <a:bodyPr/>
          <a:lstStyle/>
          <a:p>
            <a:fld id="{9A5BCF7D-D9B6-BF49-BDF0-D03ECB54F586}" type="slidenum">
              <a:rPr lang="en-US" smtClean="0"/>
              <a:pPr/>
              <a:t>47</a:t>
            </a:fld>
            <a:endParaRPr lang="en-US"/>
          </a:p>
        </p:txBody>
      </p:sp>
    </p:spTree>
    <p:extLst>
      <p:ext uri="{BB962C8B-B14F-4D97-AF65-F5344CB8AC3E}">
        <p14:creationId xmlns:p14="http://schemas.microsoft.com/office/powerpoint/2010/main" val="1956008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466618">
              <a:defRPr/>
            </a:pPr>
            <a:r>
              <a:rPr lang="en-US" dirty="0" smtClean="0"/>
              <a:t>Many commercial systems have applied </a:t>
            </a:r>
            <a:r>
              <a:rPr lang="en-US" dirty="0" err="1" smtClean="0"/>
              <a:t>FofF</a:t>
            </a:r>
            <a:r>
              <a:rPr lang="en-US" dirty="0" smtClean="0"/>
              <a:t> approaches.</a:t>
            </a:r>
            <a:r>
              <a:rPr lang="en-US" baseline="0" dirty="0" smtClean="0"/>
              <a:t> Not enough. (a little boring and lengthy in this slide)</a:t>
            </a:r>
            <a:endParaRPr lang="en-US" dirty="0" smtClean="0"/>
          </a:p>
          <a:p>
            <a:r>
              <a:rPr lang="en-US" dirty="0" smtClean="0"/>
              <a:t>Purely owner-based</a:t>
            </a:r>
            <a:r>
              <a:rPr lang="en-US" baseline="0" dirty="0" smtClean="0"/>
              <a:t> control</a:t>
            </a:r>
            <a:endParaRPr lang="en-US" dirty="0"/>
          </a:p>
        </p:txBody>
      </p:sp>
      <p:sp>
        <p:nvSpPr>
          <p:cNvPr id="4" name="灯片编号占位符 3"/>
          <p:cNvSpPr>
            <a:spLocks noGrp="1"/>
          </p:cNvSpPr>
          <p:nvPr>
            <p:ph type="sldNum" sz="quarter" idx="10"/>
          </p:nvPr>
        </p:nvSpPr>
        <p:spPr/>
        <p:txBody>
          <a:bodyPr/>
          <a:lstStyle/>
          <a:p>
            <a:fld id="{9A5BCF7D-D9B6-BF49-BDF0-D03ECB54F586}" type="slidenum">
              <a:rPr lang="en-US" smtClean="0"/>
              <a:pPr/>
              <a:t>50</a:t>
            </a:fld>
            <a:endParaRPr lang="en-US"/>
          </a:p>
        </p:txBody>
      </p:sp>
    </p:spTree>
    <p:extLst>
      <p:ext uri="{BB962C8B-B14F-4D97-AF65-F5344CB8AC3E}">
        <p14:creationId xmlns:p14="http://schemas.microsoft.com/office/powerpoint/2010/main" val="3829210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Combine it with p28; policy</a:t>
            </a:r>
            <a:r>
              <a:rPr lang="en-US" baseline="0" dirty="0" smtClean="0"/>
              <a:t> is treated as resource. </a:t>
            </a:r>
            <a:r>
              <a:rPr lang="en-US" baseline="0" dirty="0" err="1" smtClean="0"/>
              <a:t>Urrac</a:t>
            </a:r>
            <a:r>
              <a:rPr lang="en-US" baseline="0" dirty="0" smtClean="0"/>
              <a:t> is able to </a:t>
            </a:r>
            <a:r>
              <a:rPr lang="en-US" baseline="0" smtClean="0"/>
              <a:t>deal with it.</a:t>
            </a:r>
            <a:endParaRPr lang="en-US" dirty="0"/>
          </a:p>
        </p:txBody>
      </p:sp>
      <p:sp>
        <p:nvSpPr>
          <p:cNvPr id="4" name="灯片编号占位符 3"/>
          <p:cNvSpPr>
            <a:spLocks noGrp="1"/>
          </p:cNvSpPr>
          <p:nvPr>
            <p:ph type="sldNum" sz="quarter" idx="10"/>
          </p:nvPr>
        </p:nvSpPr>
        <p:spPr/>
        <p:txBody>
          <a:bodyPr/>
          <a:lstStyle/>
          <a:p>
            <a:fld id="{9A5BCF7D-D9B6-BF49-BDF0-D03ECB54F586}" type="slidenum">
              <a:rPr lang="en-US" smtClean="0"/>
              <a:pPr/>
              <a:t>57</a:t>
            </a:fld>
            <a:endParaRPr lang="en-US"/>
          </a:p>
        </p:txBody>
      </p:sp>
    </p:spTree>
    <p:extLst>
      <p:ext uri="{BB962C8B-B14F-4D97-AF65-F5344CB8AC3E}">
        <p14:creationId xmlns:p14="http://schemas.microsoft.com/office/powerpoint/2010/main" val="3110553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This is an</a:t>
            </a:r>
            <a:r>
              <a:rPr lang="en-US" baseline="0" dirty="0" smtClean="0"/>
              <a:t> overview of what I’m going to present today. First, I will drive you through the introduction of my dissertation, including the background, motivation, problems to be investigated. Next, I will talk about the three models we proposed. At the end I will conclude my work.</a:t>
            </a:r>
            <a:endParaRPr lang="en-US" dirty="0"/>
          </a:p>
        </p:txBody>
      </p:sp>
      <p:sp>
        <p:nvSpPr>
          <p:cNvPr id="4" name="灯片编号占位符 3"/>
          <p:cNvSpPr>
            <a:spLocks noGrp="1"/>
          </p:cNvSpPr>
          <p:nvPr>
            <p:ph type="sldNum" sz="quarter" idx="10"/>
          </p:nvPr>
        </p:nvSpPr>
        <p:spPr/>
        <p:txBody>
          <a:bodyPr/>
          <a:lstStyle/>
          <a:p>
            <a:fld id="{9A5BCF7D-D9B6-BF49-BDF0-D03ECB54F586}" type="slidenum">
              <a:rPr lang="en-US" smtClean="0"/>
              <a:pPr/>
              <a:t>3</a:t>
            </a:fld>
            <a:endParaRPr lang="en-US"/>
          </a:p>
        </p:txBody>
      </p:sp>
    </p:spTree>
    <p:extLst>
      <p:ext uri="{BB962C8B-B14F-4D97-AF65-F5344CB8AC3E}">
        <p14:creationId xmlns:p14="http://schemas.microsoft.com/office/powerpoint/2010/main" val="3727528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baseline="0" dirty="0" smtClean="0"/>
              <a:t>Over the recent years, OSNs have thrived rapidly and now have more than 1 billion active users. People share a tremendous amount of content with others in OSNs.  However, users are severely exposed to potential threats to their data security and privacy. Many incidents have been observed, highlighting the need for better security mechanisms for OSNs.</a:t>
            </a:r>
          </a:p>
          <a:p>
            <a:r>
              <a:rPr lang="en-US" baseline="0" dirty="0" smtClean="0"/>
              <a:t>The emergence of OSNs make large-scale privacy breaches feasible. Others are not new by themselves but are worth reexamining.</a:t>
            </a:r>
          </a:p>
          <a:p>
            <a:r>
              <a:rPr lang="en-US" baseline="0" dirty="0" smtClean="0"/>
              <a:t>There are three parties interact with one another in OSNs.</a:t>
            </a:r>
            <a:endParaRPr lang="en-US" dirty="0"/>
          </a:p>
        </p:txBody>
      </p:sp>
      <p:sp>
        <p:nvSpPr>
          <p:cNvPr id="4" name="灯片编号占位符 3"/>
          <p:cNvSpPr>
            <a:spLocks noGrp="1"/>
          </p:cNvSpPr>
          <p:nvPr>
            <p:ph type="sldNum" sz="quarter" idx="10"/>
          </p:nvPr>
        </p:nvSpPr>
        <p:spPr/>
        <p:txBody>
          <a:bodyPr/>
          <a:lstStyle/>
          <a:p>
            <a:fld id="{9A5BCF7D-D9B6-BF49-BDF0-D03ECB54F586}" type="slidenum">
              <a:rPr lang="en-US" smtClean="0"/>
              <a:pPr/>
              <a:t>4</a:t>
            </a:fld>
            <a:endParaRPr lang="en-US"/>
          </a:p>
        </p:txBody>
      </p:sp>
    </p:spTree>
    <p:extLst>
      <p:ext uri="{BB962C8B-B14F-4D97-AF65-F5344CB8AC3E}">
        <p14:creationId xmlns:p14="http://schemas.microsoft.com/office/powerpoint/2010/main" val="383704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A majority of information</a:t>
            </a:r>
            <a:r>
              <a:rPr lang="en-US" baseline="0" dirty="0" smtClean="0"/>
              <a:t> is shared without user’s careful consideration. </a:t>
            </a:r>
          </a:p>
          <a:p>
            <a:r>
              <a:rPr lang="en-US" baseline="0" dirty="0" smtClean="0"/>
              <a:t>Face an embarrassing dilemma: should we share more content or protect the privacy?</a:t>
            </a:r>
          </a:p>
          <a:p>
            <a:r>
              <a:rPr lang="en-US" baseline="0" dirty="0" smtClean="0"/>
              <a:t>Users could be falling behind the threats.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It’s important for users to keep their knowledge of privacy policies up-to-date.</a:t>
            </a:r>
            <a:endParaRPr lang="en-US" baseline="0" dirty="0" smtClean="0"/>
          </a:p>
          <a:p>
            <a:r>
              <a:rPr lang="en-US" sz="1200" b="0" i="0" kern="1200" dirty="0" smtClean="0">
                <a:solidFill>
                  <a:schemeClr val="tx1"/>
                </a:solidFill>
                <a:effectLst/>
                <a:latin typeface="+mn-lt"/>
                <a:ea typeface="+mn-ea"/>
                <a:cs typeface="+mn-cs"/>
              </a:rPr>
              <a:t>However,</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users aren't aware of the social network's privacy control settings or simply don't use them at all.</a:t>
            </a:r>
          </a:p>
          <a:p>
            <a:r>
              <a:rPr lang="en-US" sz="1200" b="0" i="0" kern="1200" dirty="0" smtClean="0">
                <a:solidFill>
                  <a:schemeClr val="tx1"/>
                </a:solidFill>
                <a:effectLst/>
                <a:latin typeface="+mn-lt"/>
                <a:ea typeface="+mn-ea"/>
                <a:cs typeface="+mn-cs"/>
              </a:rPr>
              <a:t>Google and Facebook privacy policies can be more confusing to users than credit card agreements and government notices. Hard to make an consensus on privacy</a:t>
            </a:r>
            <a:r>
              <a:rPr lang="en-US" sz="1200" b="0" i="0" kern="1200" baseline="0" dirty="0" smtClean="0">
                <a:solidFill>
                  <a:schemeClr val="tx1"/>
                </a:solidFill>
                <a:effectLst/>
                <a:latin typeface="+mn-lt"/>
                <a:ea typeface="+mn-ea"/>
                <a:cs typeface="+mn-cs"/>
              </a:rPr>
              <a:t> thresholds</a:t>
            </a:r>
            <a:endParaRPr lang="en-US" dirty="0"/>
          </a:p>
        </p:txBody>
      </p:sp>
      <p:sp>
        <p:nvSpPr>
          <p:cNvPr id="4" name="灯片编号占位符 3"/>
          <p:cNvSpPr>
            <a:spLocks noGrp="1"/>
          </p:cNvSpPr>
          <p:nvPr>
            <p:ph type="sldNum" sz="quarter" idx="10"/>
          </p:nvPr>
        </p:nvSpPr>
        <p:spPr/>
        <p:txBody>
          <a:bodyPr/>
          <a:lstStyle/>
          <a:p>
            <a:fld id="{9A5BCF7D-D9B6-BF49-BDF0-D03ECB54F586}" type="slidenum">
              <a:rPr lang="en-US" smtClean="0"/>
              <a:pPr/>
              <a:t>5</a:t>
            </a:fld>
            <a:endParaRPr lang="en-US"/>
          </a:p>
        </p:txBody>
      </p:sp>
    </p:spTree>
    <p:extLst>
      <p:ext uri="{BB962C8B-B14F-4D97-AF65-F5344CB8AC3E}">
        <p14:creationId xmlns:p14="http://schemas.microsoft.com/office/powerpoint/2010/main" val="3329560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The number</a:t>
            </a:r>
            <a:r>
              <a:rPr lang="en-US" baseline="0" dirty="0" smtClean="0"/>
              <a:t> of users and relationships among users are enormous and changing dynamically</a:t>
            </a:r>
            <a:endParaRPr lang="en-US" dirty="0" smtClean="0"/>
          </a:p>
          <a:p>
            <a:r>
              <a:rPr lang="en-US" dirty="0" smtClean="0"/>
              <a:t>It’s not practical</a:t>
            </a:r>
            <a:r>
              <a:rPr lang="en-US" baseline="0" dirty="0" smtClean="0"/>
              <a:t> to specify a particular set of users to who the </a:t>
            </a:r>
            <a:r>
              <a:rPr lang="en-US" baseline="0" dirty="0" err="1" smtClean="0"/>
              <a:t>acp</a:t>
            </a:r>
            <a:r>
              <a:rPr lang="en-US" baseline="0" dirty="0" smtClean="0"/>
              <a:t> apply in a traditional way</a:t>
            </a:r>
          </a:p>
          <a:p>
            <a:r>
              <a:rPr lang="en-US" baseline="0" dirty="0" smtClean="0"/>
              <a:t>Identity and attribute-based approaches fail to cope with the scalability and dynamicity of </a:t>
            </a:r>
            <a:r>
              <a:rPr lang="en-US" baseline="0" dirty="0" err="1" smtClean="0"/>
              <a:t>Osns</a:t>
            </a:r>
            <a:r>
              <a:rPr lang="en-US" baseline="0" dirty="0" smtClean="0"/>
              <a:t>.</a:t>
            </a:r>
            <a:endParaRPr lang="en-US" dirty="0"/>
          </a:p>
        </p:txBody>
      </p:sp>
      <p:sp>
        <p:nvSpPr>
          <p:cNvPr id="4" name="灯片编号占位符 3"/>
          <p:cNvSpPr>
            <a:spLocks noGrp="1"/>
          </p:cNvSpPr>
          <p:nvPr>
            <p:ph type="sldNum" sz="quarter" idx="10"/>
          </p:nvPr>
        </p:nvSpPr>
        <p:spPr/>
        <p:txBody>
          <a:bodyPr/>
          <a:lstStyle/>
          <a:p>
            <a:fld id="{9A5BCF7D-D9B6-BF49-BDF0-D03ECB54F586}" type="slidenum">
              <a:rPr lang="en-US" smtClean="0"/>
              <a:pPr/>
              <a:t>6</a:t>
            </a:fld>
            <a:endParaRPr lang="en-US"/>
          </a:p>
        </p:txBody>
      </p:sp>
    </p:spTree>
    <p:extLst>
      <p:ext uri="{BB962C8B-B14F-4D97-AF65-F5344CB8AC3E}">
        <p14:creationId xmlns:p14="http://schemas.microsoft.com/office/powerpoint/2010/main" val="3288982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So</a:t>
            </a:r>
            <a:r>
              <a:rPr lang="en-US" baseline="0" dirty="0" smtClean="0"/>
              <a:t> how does access control in OSNs look like? Social relationships form the social graph. AC is based on the topology of the social graph. </a:t>
            </a:r>
          </a:p>
          <a:p>
            <a:r>
              <a:rPr lang="en-US" baseline="0" dirty="0" smtClean="0"/>
              <a:t>Owners can specify access control without knowing the user name space of the entire network or all their direct or indirect contacts.</a:t>
            </a:r>
          </a:p>
          <a:p>
            <a:r>
              <a:rPr lang="en-US" baseline="0" dirty="0" smtClean="0"/>
              <a:t>Mention the approach used by the most dominant OSNs today</a:t>
            </a:r>
            <a:endParaRPr lang="en-US" dirty="0"/>
          </a:p>
        </p:txBody>
      </p:sp>
      <p:sp>
        <p:nvSpPr>
          <p:cNvPr id="4" name="灯片编号占位符 3"/>
          <p:cNvSpPr>
            <a:spLocks noGrp="1"/>
          </p:cNvSpPr>
          <p:nvPr>
            <p:ph type="sldNum" sz="quarter" idx="10"/>
          </p:nvPr>
        </p:nvSpPr>
        <p:spPr/>
        <p:txBody>
          <a:bodyPr/>
          <a:lstStyle/>
          <a:p>
            <a:fld id="{9A5BCF7D-D9B6-BF49-BDF0-D03ECB54F586}" type="slidenum">
              <a:rPr lang="en-US" smtClean="0"/>
              <a:pPr/>
              <a:t>7</a:t>
            </a:fld>
            <a:endParaRPr lang="en-US"/>
          </a:p>
        </p:txBody>
      </p:sp>
    </p:spTree>
    <p:extLst>
      <p:ext uri="{BB962C8B-B14F-4D97-AF65-F5344CB8AC3E}">
        <p14:creationId xmlns:p14="http://schemas.microsoft.com/office/powerpoint/2010/main" val="1805570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Still far</a:t>
            </a:r>
            <a:r>
              <a:rPr lang="en-US" baseline="0" dirty="0" smtClean="0"/>
              <a:t> from perfect. </a:t>
            </a:r>
            <a:r>
              <a:rPr lang="en-US" dirty="0" smtClean="0"/>
              <a:t>Rudimentary friend-of-friend</a:t>
            </a:r>
            <a:r>
              <a:rPr lang="en-US" baseline="0" dirty="0" smtClean="0"/>
              <a:t> approach; focus on U2U relationships; at least implicitly assume ownership is the only manifestation of U2R. Failed to capture many user activities found in OSN applications.</a:t>
            </a:r>
          </a:p>
          <a:p>
            <a:r>
              <a:rPr lang="en-US" baseline="0" dirty="0" smtClean="0"/>
              <a:t>Tagged user want to control other related user’s access to the photo.</a:t>
            </a:r>
          </a:p>
          <a:p>
            <a:r>
              <a:rPr lang="en-US" baseline="0" dirty="0" smtClean="0"/>
              <a:t>Allowing U2R relationships enables users to specify policies for related resources and users. Policy administration becomes critical since OSN needs to ensure only the right users are authorized to do it.</a:t>
            </a:r>
          </a:p>
          <a:p>
            <a:r>
              <a:rPr lang="en-US" baseline="0" dirty="0" smtClean="0"/>
              <a:t>Cannot express requirements on multiple occurrences of such path</a:t>
            </a:r>
            <a:endParaRPr lang="en-US" dirty="0"/>
          </a:p>
        </p:txBody>
      </p:sp>
      <p:sp>
        <p:nvSpPr>
          <p:cNvPr id="4" name="灯片编号占位符 3"/>
          <p:cNvSpPr>
            <a:spLocks noGrp="1"/>
          </p:cNvSpPr>
          <p:nvPr>
            <p:ph type="sldNum" sz="quarter" idx="10"/>
          </p:nvPr>
        </p:nvSpPr>
        <p:spPr/>
        <p:txBody>
          <a:bodyPr/>
          <a:lstStyle/>
          <a:p>
            <a:fld id="{9A5BCF7D-D9B6-BF49-BDF0-D03ECB54F586}" type="slidenum">
              <a:rPr lang="en-US" smtClean="0"/>
              <a:pPr/>
              <a:t>8</a:t>
            </a:fld>
            <a:endParaRPr lang="en-US"/>
          </a:p>
        </p:txBody>
      </p:sp>
    </p:spTree>
    <p:extLst>
      <p:ext uri="{BB962C8B-B14F-4D97-AF65-F5344CB8AC3E}">
        <p14:creationId xmlns:p14="http://schemas.microsoft.com/office/powerpoint/2010/main" val="946642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466618">
              <a:defRPr/>
            </a:pPr>
            <a:r>
              <a:rPr lang="en-US" dirty="0" smtClean="0"/>
              <a:t>Big bulk </a:t>
            </a:r>
            <a:r>
              <a:rPr lang="en-US" baseline="0" dirty="0" smtClean="0"/>
              <a:t>of data, </a:t>
            </a:r>
            <a:r>
              <a:rPr lang="en-US" dirty="0" smtClean="0"/>
              <a:t>Changing dynamically, traditional methods</a:t>
            </a:r>
            <a:r>
              <a:rPr lang="en-US" baseline="0" dirty="0" smtClean="0"/>
              <a:t> are </a:t>
            </a:r>
            <a:r>
              <a:rPr lang="en-US" dirty="0" smtClean="0"/>
              <a:t>not scalable</a:t>
            </a:r>
          </a:p>
          <a:p>
            <a:r>
              <a:rPr lang="en-US" dirty="0" smtClean="0"/>
              <a:t>Various types of resources need to be</a:t>
            </a:r>
            <a:r>
              <a:rPr lang="en-US" baseline="0" dirty="0" smtClean="0"/>
              <a:t> protected, such as user sessions, relationships, policies and events.</a:t>
            </a:r>
          </a:p>
          <a:p>
            <a:r>
              <a:rPr lang="en-US" baseline="0" dirty="0" smtClean="0"/>
              <a:t>Current solutions rely on an implicit relationship, ownership. Authorization is still based on U2U.</a:t>
            </a:r>
          </a:p>
          <a:p>
            <a:r>
              <a:rPr lang="en-US" baseline="0" dirty="0" smtClean="0"/>
              <a:t>Extend social graph to incorporate arbitrary activities and objects</a:t>
            </a:r>
          </a:p>
          <a:p>
            <a:r>
              <a:rPr lang="en-US" baseline="0" dirty="0" smtClean="0"/>
              <a:t>It is beneficial to incorporate attribute-based policies to </a:t>
            </a:r>
            <a:r>
              <a:rPr lang="en-US" baseline="0" dirty="0" err="1" smtClean="0"/>
              <a:t>ReBAC</a:t>
            </a:r>
            <a:endParaRPr lang="en-US" dirty="0"/>
          </a:p>
        </p:txBody>
      </p:sp>
      <p:sp>
        <p:nvSpPr>
          <p:cNvPr id="4" name="灯片编号占位符 3"/>
          <p:cNvSpPr>
            <a:spLocks noGrp="1"/>
          </p:cNvSpPr>
          <p:nvPr>
            <p:ph type="sldNum" sz="quarter" idx="10"/>
          </p:nvPr>
        </p:nvSpPr>
        <p:spPr/>
        <p:txBody>
          <a:bodyPr/>
          <a:lstStyle/>
          <a:p>
            <a:fld id="{9A5BCF7D-D9B6-BF49-BDF0-D03ECB54F586}" type="slidenum">
              <a:rPr lang="en-US" smtClean="0"/>
              <a:pPr/>
              <a:t>9</a:t>
            </a:fld>
            <a:endParaRPr lang="en-US"/>
          </a:p>
        </p:txBody>
      </p:sp>
    </p:spTree>
    <p:extLst>
      <p:ext uri="{BB962C8B-B14F-4D97-AF65-F5344CB8AC3E}">
        <p14:creationId xmlns:p14="http://schemas.microsoft.com/office/powerpoint/2010/main" val="42341208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9/21/10</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65ACD-144F-334D-837A-2EC7981FDADF}" type="slidenum">
              <a:rPr lang="en-US" smtClean="0"/>
              <a:pPr/>
              <a:t>‹#›</a:t>
            </a:fld>
            <a:endParaRPr lang="en-US"/>
          </a:p>
        </p:txBody>
      </p:sp>
      <p:pic>
        <p:nvPicPr>
          <p:cNvPr id="8" name="Picture 7" descr="UTSAVectorBlue.jpg"/>
          <p:cNvPicPr>
            <a:picLocks noChangeAspect="1"/>
          </p:cNvPicPr>
          <p:nvPr/>
        </p:nvPicPr>
        <p:blipFill>
          <a:blip r:embed="rId2"/>
          <a:srcRect/>
          <a:stretch>
            <a:fillRect/>
          </a:stretch>
        </p:blipFill>
        <p:spPr bwMode="auto">
          <a:xfrm>
            <a:off x="7300913" y="914400"/>
            <a:ext cx="1385887" cy="457200"/>
          </a:xfrm>
          <a:prstGeom prst="rect">
            <a:avLst/>
          </a:prstGeom>
          <a:noFill/>
          <a:ln w="9525">
            <a:noFill/>
            <a:miter lim="800000"/>
            <a:headEnd/>
            <a:tailEnd/>
          </a:ln>
        </p:spPr>
      </p:pic>
      <p:sp>
        <p:nvSpPr>
          <p:cNvPr id="9" name="Line 8"/>
          <p:cNvSpPr>
            <a:spLocks noChangeShapeType="1"/>
          </p:cNvSpPr>
          <p:nvPr/>
        </p:nvSpPr>
        <p:spPr bwMode="auto">
          <a:xfrm>
            <a:off x="1943100" y="1389063"/>
            <a:ext cx="5257800" cy="1587"/>
          </a:xfrm>
          <a:prstGeom prst="line">
            <a:avLst/>
          </a:prstGeom>
          <a:noFill/>
          <a:ln w="54720">
            <a:solidFill>
              <a:srgbClr val="FF950E"/>
            </a:solidFill>
            <a:round/>
            <a:headEnd/>
            <a:tailEnd/>
          </a:ln>
          <a:effectLst/>
        </p:spPr>
        <p:txBody>
          <a:bodyPr/>
          <a:lstStyle/>
          <a:p>
            <a:pPr>
              <a:defRPr/>
            </a:pPr>
            <a:endParaRPr lang="en-US" dirty="0">
              <a:ea typeface="+mn-ea"/>
              <a:cs typeface="+mn-cs"/>
            </a:endParaRPr>
          </a:p>
        </p:txBody>
      </p:sp>
      <p:sp>
        <p:nvSpPr>
          <p:cNvPr id="10" name="Line 9"/>
          <p:cNvSpPr>
            <a:spLocks noChangeShapeType="1"/>
          </p:cNvSpPr>
          <p:nvPr/>
        </p:nvSpPr>
        <p:spPr bwMode="auto">
          <a:xfrm>
            <a:off x="449263" y="6107113"/>
            <a:ext cx="8237537" cy="0"/>
          </a:xfrm>
          <a:prstGeom prst="line">
            <a:avLst/>
          </a:prstGeom>
          <a:noFill/>
          <a:ln w="54720">
            <a:solidFill>
              <a:srgbClr val="FF950E"/>
            </a:solidFill>
            <a:round/>
            <a:headEnd/>
            <a:tailEnd/>
          </a:ln>
          <a:effectLst/>
        </p:spPr>
        <p:txBody>
          <a:bodyPr/>
          <a:lstStyle/>
          <a:p>
            <a:pPr>
              <a:defRPr/>
            </a:pPr>
            <a:endParaRPr lang="en-US" dirty="0">
              <a:ea typeface="+mn-ea"/>
              <a:cs typeface="+mn-cs"/>
            </a:endParaRPr>
          </a:p>
        </p:txBody>
      </p:sp>
      <p:pic>
        <p:nvPicPr>
          <p:cNvPr id="11" name="Picture 13" descr="ICS_Medium.png"/>
          <p:cNvPicPr>
            <a:picLocks noChangeAspect="1"/>
          </p:cNvPicPr>
          <p:nvPr userDrawn="1"/>
        </p:nvPicPr>
        <p:blipFill>
          <a:blip r:embed="rId3"/>
          <a:srcRect/>
          <a:stretch>
            <a:fillRect/>
          </a:stretch>
        </p:blipFill>
        <p:spPr bwMode="auto">
          <a:xfrm>
            <a:off x="463550" y="681435"/>
            <a:ext cx="1479550" cy="919163"/>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9/21/10</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65ACD-144F-334D-837A-2EC7981FDAD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9/21/10</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65ACD-144F-334D-837A-2EC7981FDAD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dirty="0" smtClean="0"/>
              <a:t>	9/21/10</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p:spPr>
        <p:txBody>
          <a:bodyPr/>
          <a:lstStyle/>
          <a:p>
            <a:fld id="{E2565ACD-144F-334D-837A-2EC7981FDADF}" type="slidenum">
              <a:rPr lang="en-US" smtClean="0"/>
              <a:pPr/>
              <a:t>‹#›</a:t>
            </a:fld>
            <a:endParaRPr lang="en-US"/>
          </a:p>
        </p:txBody>
      </p:sp>
      <p:pic>
        <p:nvPicPr>
          <p:cNvPr id="8" name="Picture 7" descr="UTSAVectorBlue.jpg"/>
          <p:cNvPicPr>
            <a:picLocks noChangeAspect="1"/>
          </p:cNvPicPr>
          <p:nvPr/>
        </p:nvPicPr>
        <p:blipFill>
          <a:blip r:embed="rId2"/>
          <a:srcRect/>
          <a:stretch>
            <a:fillRect/>
          </a:stretch>
        </p:blipFill>
        <p:spPr bwMode="auto">
          <a:xfrm>
            <a:off x="7984790" y="6240554"/>
            <a:ext cx="702010" cy="231591"/>
          </a:xfrm>
          <a:prstGeom prst="rect">
            <a:avLst/>
          </a:prstGeom>
          <a:noFill/>
          <a:ln w="9525">
            <a:noFill/>
            <a:miter lim="800000"/>
            <a:headEnd/>
            <a:tailEnd/>
          </a:ln>
        </p:spPr>
      </p:pic>
      <p:sp>
        <p:nvSpPr>
          <p:cNvPr id="9" name="Line 8"/>
          <p:cNvSpPr>
            <a:spLocks noChangeShapeType="1"/>
          </p:cNvSpPr>
          <p:nvPr/>
        </p:nvSpPr>
        <p:spPr bwMode="auto">
          <a:xfrm>
            <a:off x="449263" y="1390650"/>
            <a:ext cx="8237537" cy="0"/>
          </a:xfrm>
          <a:prstGeom prst="line">
            <a:avLst/>
          </a:prstGeom>
          <a:noFill/>
          <a:ln w="54720">
            <a:solidFill>
              <a:srgbClr val="FF950E"/>
            </a:solidFill>
            <a:round/>
            <a:headEnd/>
            <a:tailEnd/>
          </a:ln>
          <a:effectLst/>
        </p:spPr>
        <p:txBody>
          <a:bodyPr/>
          <a:lstStyle/>
          <a:p>
            <a:pPr>
              <a:defRPr/>
            </a:pPr>
            <a:endParaRPr lang="en-US" dirty="0">
              <a:ea typeface="+mn-ea"/>
              <a:cs typeface="+mn-cs"/>
            </a:endParaRPr>
          </a:p>
        </p:txBody>
      </p:sp>
      <p:sp>
        <p:nvSpPr>
          <p:cNvPr id="10" name="Line 9"/>
          <p:cNvSpPr>
            <a:spLocks noChangeShapeType="1"/>
          </p:cNvSpPr>
          <p:nvPr/>
        </p:nvSpPr>
        <p:spPr bwMode="auto">
          <a:xfrm>
            <a:off x="449263" y="6126163"/>
            <a:ext cx="8237537" cy="0"/>
          </a:xfrm>
          <a:prstGeom prst="line">
            <a:avLst/>
          </a:prstGeom>
          <a:noFill/>
          <a:ln w="54720">
            <a:solidFill>
              <a:srgbClr val="FF950E"/>
            </a:solidFill>
            <a:round/>
            <a:headEnd/>
            <a:tailEnd/>
          </a:ln>
          <a:effectLst/>
        </p:spPr>
        <p:txBody>
          <a:bodyPr/>
          <a:lstStyle/>
          <a:p>
            <a:pPr>
              <a:defRPr/>
            </a:pPr>
            <a:endParaRPr lang="en-US" dirty="0">
              <a:ea typeface="+mn-ea"/>
              <a:cs typeface="+mn-cs"/>
            </a:endParaRPr>
          </a:p>
        </p:txBody>
      </p:sp>
      <p:pic>
        <p:nvPicPr>
          <p:cNvPr id="11" name="Picture 13" descr="ICS_Medium.png"/>
          <p:cNvPicPr>
            <a:picLocks noChangeAspect="1"/>
          </p:cNvPicPr>
          <p:nvPr userDrawn="1"/>
        </p:nvPicPr>
        <p:blipFill>
          <a:blip r:embed="rId3"/>
          <a:srcRect/>
          <a:stretch>
            <a:fillRect/>
          </a:stretch>
        </p:blipFill>
        <p:spPr bwMode="auto">
          <a:xfrm>
            <a:off x="449263" y="6183557"/>
            <a:ext cx="556280" cy="345586"/>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9/21/10</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65ACD-144F-334D-837A-2EC7981FDAD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9/21/10</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65ACD-144F-334D-837A-2EC7981FDAD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9/21/10</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565ACD-144F-334D-837A-2EC7981FDAD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9/21/10</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565ACD-144F-334D-837A-2EC7981FDAD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9/21/10</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565ACD-144F-334D-837A-2EC7981FDAD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9/21/10</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65ACD-144F-334D-837A-2EC7981FDAD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9/21/10</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65ACD-144F-334D-837A-2EC7981FDAD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9/21/10</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565ACD-144F-334D-837A-2EC7981FDAD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23169"/>
            <a:ext cx="7772400" cy="1470025"/>
          </a:xfrm>
        </p:spPr>
        <p:txBody>
          <a:bodyPr>
            <a:normAutofit fontScale="90000"/>
          </a:bodyPr>
          <a:lstStyle/>
          <a:p>
            <a:r>
              <a:rPr lang="en-US" altLang="zh-CN" sz="3600" dirty="0" smtClean="0"/>
              <a:t>Access Control for Online Social Networks using Relationship Type Patterns</a:t>
            </a:r>
            <a:endParaRPr lang="en-US" sz="3600" dirty="0"/>
          </a:p>
        </p:txBody>
      </p:sp>
      <p:sp>
        <p:nvSpPr>
          <p:cNvPr id="3" name="Subtitle 2"/>
          <p:cNvSpPr>
            <a:spLocks noGrp="1"/>
          </p:cNvSpPr>
          <p:nvPr>
            <p:ph type="subTitle" idx="1"/>
          </p:nvPr>
        </p:nvSpPr>
        <p:spPr/>
        <p:txBody>
          <a:bodyPr>
            <a:normAutofit lnSpcReduction="10000"/>
          </a:bodyPr>
          <a:lstStyle/>
          <a:p>
            <a:r>
              <a:rPr lang="en-US" sz="2400" dirty="0" smtClean="0"/>
              <a:t>Yuan Cheng</a:t>
            </a:r>
          </a:p>
          <a:p>
            <a:r>
              <a:rPr lang="en-US" sz="2400" dirty="0" smtClean="0"/>
              <a:t>Department of Computer Science</a:t>
            </a:r>
          </a:p>
          <a:p>
            <a:r>
              <a:rPr lang="en-US" sz="2400" dirty="0" smtClean="0"/>
              <a:t>University of Texas at San Antonio</a:t>
            </a:r>
          </a:p>
          <a:p>
            <a:r>
              <a:rPr lang="en-US" sz="2400" dirty="0" smtClean="0"/>
              <a:t>4/16/2014</a:t>
            </a:r>
            <a:endParaRPr lang="en-US" sz="2400" dirty="0"/>
          </a:p>
        </p:txBody>
      </p:sp>
      <p:sp>
        <p:nvSpPr>
          <p:cNvPr id="4" name="Slide Number Placeholder 3"/>
          <p:cNvSpPr>
            <a:spLocks noGrp="1"/>
          </p:cNvSpPr>
          <p:nvPr>
            <p:ph type="sldNum" sz="quarter" idx="12"/>
          </p:nvPr>
        </p:nvSpPr>
        <p:spPr/>
        <p:txBody>
          <a:bodyPr/>
          <a:lstStyle/>
          <a:p>
            <a:fld id="{E2565ACD-144F-334D-837A-2EC7981FDADF}" type="slidenum">
              <a:rPr lang="en-US" smtClean="0"/>
              <a:pPr/>
              <a:t>1</a:t>
            </a:fld>
            <a:endParaRPr lang="en-US" dirty="0"/>
          </a:p>
        </p:txBody>
      </p:sp>
      <p:sp>
        <p:nvSpPr>
          <p:cNvPr id="5" name="Rectangle 4"/>
          <p:cNvSpPr/>
          <p:nvPr/>
        </p:nvSpPr>
        <p:spPr>
          <a:xfrm>
            <a:off x="2625418" y="966145"/>
            <a:ext cx="3610934" cy="461665"/>
          </a:xfrm>
          <a:prstGeom prst="rect">
            <a:avLst/>
          </a:prstGeom>
        </p:spPr>
        <p:txBody>
          <a:bodyPr wrap="none">
            <a:spAutoFit/>
          </a:bodyPr>
          <a:lstStyle/>
          <a:p>
            <a:pPr algn="ctr" eaLnBrk="0" hangingPunct="0">
              <a:buClr>
                <a:srgbClr val="000000"/>
              </a:buClr>
              <a:buSzPct val="45000"/>
              <a:buFont typeface="Wingdings" charset="2"/>
              <a:buNone/>
            </a:pPr>
            <a:r>
              <a:rPr lang="en-US" sz="2400" b="1" dirty="0" smtClean="0">
                <a:solidFill>
                  <a:srgbClr val="131F49"/>
                </a:solidFill>
              </a:rPr>
              <a:t>Institute for Cyber Security</a:t>
            </a:r>
            <a:endParaRPr lang="en-US" sz="2400" b="1" dirty="0">
              <a:solidFill>
                <a:srgbClr val="131F49"/>
              </a:solidFill>
            </a:endParaRPr>
          </a:p>
        </p:txBody>
      </p:sp>
      <p:sp>
        <p:nvSpPr>
          <p:cNvPr id="6"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
        <p:nvSpPr>
          <p:cNvPr id="7" name="TextBox 6"/>
          <p:cNvSpPr txBox="1"/>
          <p:nvPr/>
        </p:nvSpPr>
        <p:spPr>
          <a:xfrm>
            <a:off x="2109166" y="3324225"/>
            <a:ext cx="5301284" cy="461665"/>
          </a:xfrm>
          <a:prstGeom prst="rect">
            <a:avLst/>
          </a:prstGeom>
          <a:noFill/>
        </p:spPr>
        <p:txBody>
          <a:bodyPr wrap="square" rtlCol="0">
            <a:spAutoFit/>
          </a:bodyPr>
          <a:lstStyle/>
          <a:p>
            <a:pPr algn="ctr"/>
            <a:r>
              <a:rPr lang="en-US" sz="2400" dirty="0" smtClean="0"/>
              <a:t>Dissertation Defense</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latin typeface="Comic Sans MS" panose="030F0702030302020204" pitchFamily="66" charset="0"/>
              </a:rPr>
              <a:t>Thesis</a:t>
            </a:r>
            <a:endParaRPr lang="en-US" dirty="0">
              <a:latin typeface="Comic Sans MS" panose="030F0702030302020204" pitchFamily="66" charset="0"/>
            </a:endParaRPr>
          </a:p>
        </p:txBody>
      </p:sp>
      <p:sp>
        <p:nvSpPr>
          <p:cNvPr id="3" name="内容占位符 2"/>
          <p:cNvSpPr>
            <a:spLocks noGrp="1"/>
          </p:cNvSpPr>
          <p:nvPr>
            <p:ph idx="1"/>
          </p:nvPr>
        </p:nvSpPr>
        <p:spPr/>
        <p:txBody>
          <a:bodyPr>
            <a:normAutofit/>
          </a:bodyPr>
          <a:lstStyle/>
          <a:p>
            <a:r>
              <a:rPr lang="en-US" sz="2500" dirty="0">
                <a:latin typeface="Helvetica" pitchFamily="34" charset="0"/>
              </a:rPr>
              <a:t>Users and </a:t>
            </a:r>
            <a:r>
              <a:rPr lang="en-US" sz="2500" dirty="0" smtClean="0">
                <a:latin typeface="Helvetica" pitchFamily="34" charset="0"/>
              </a:rPr>
              <a:t>resources are </a:t>
            </a:r>
            <a:r>
              <a:rPr lang="en-US" sz="2500" dirty="0">
                <a:latin typeface="Helvetica" pitchFamily="34" charset="0"/>
              </a:rPr>
              <a:t>interconnected through U2U, U2R and R2R relationships, which form the basis of an OSN system, the </a:t>
            </a:r>
            <a:r>
              <a:rPr lang="en-US" sz="2500" i="1" dirty="0">
                <a:solidFill>
                  <a:srgbClr val="FF0000"/>
                </a:solidFill>
                <a:latin typeface="Helvetica" pitchFamily="34" charset="0"/>
              </a:rPr>
              <a:t>social graph</a:t>
            </a:r>
            <a:r>
              <a:rPr lang="en-US" sz="2500" dirty="0">
                <a:latin typeface="Helvetica" pitchFamily="34" charset="0"/>
              </a:rPr>
              <a:t>. </a:t>
            </a:r>
            <a:endParaRPr lang="en-US" sz="2500" dirty="0" smtClean="0">
              <a:latin typeface="Helvetica" pitchFamily="34" charset="0"/>
            </a:endParaRPr>
          </a:p>
          <a:p>
            <a:r>
              <a:rPr lang="en-US" sz="2500" dirty="0" smtClean="0">
                <a:latin typeface="Helvetica" pitchFamily="34" charset="0"/>
              </a:rPr>
              <a:t>By </a:t>
            </a:r>
            <a:r>
              <a:rPr lang="en-US" sz="2500" dirty="0">
                <a:latin typeface="Helvetica" pitchFamily="34" charset="0"/>
              </a:rPr>
              <a:t>utilizing regular expression notation for policy specification, it is efficient and effective to regulate access in OSNs in terms of the </a:t>
            </a:r>
            <a:r>
              <a:rPr lang="en-US" sz="2500" i="1" dirty="0">
                <a:solidFill>
                  <a:srgbClr val="FF0000"/>
                </a:solidFill>
                <a:latin typeface="Helvetica" pitchFamily="34" charset="0"/>
              </a:rPr>
              <a:t>pattern of relationship path</a:t>
            </a:r>
            <a:r>
              <a:rPr lang="en-US" sz="2500" dirty="0">
                <a:latin typeface="Helvetica" pitchFamily="34" charset="0"/>
              </a:rPr>
              <a:t> on the social graph and the </a:t>
            </a:r>
            <a:r>
              <a:rPr lang="en-US" sz="2500" i="1" dirty="0" err="1">
                <a:solidFill>
                  <a:srgbClr val="FF0000"/>
                </a:solidFill>
                <a:latin typeface="Helvetica" pitchFamily="34" charset="0"/>
              </a:rPr>
              <a:t>hopcount</a:t>
            </a:r>
            <a:r>
              <a:rPr lang="en-US" sz="2500" i="1" dirty="0">
                <a:solidFill>
                  <a:srgbClr val="FF0000"/>
                </a:solidFill>
                <a:latin typeface="Helvetica" pitchFamily="34" charset="0"/>
              </a:rPr>
              <a:t> limit</a:t>
            </a:r>
            <a:r>
              <a:rPr lang="en-US" sz="2500" dirty="0">
                <a:latin typeface="Helvetica" pitchFamily="34" charset="0"/>
              </a:rPr>
              <a:t> on the path</a:t>
            </a:r>
            <a:r>
              <a:rPr lang="en-US" sz="2500" dirty="0" smtClean="0">
                <a:latin typeface="Helvetica" pitchFamily="34" charset="0"/>
              </a:rPr>
              <a:t>.</a:t>
            </a:r>
          </a:p>
          <a:p>
            <a:r>
              <a:rPr lang="en-US" sz="2500" dirty="0" smtClean="0">
                <a:latin typeface="Helvetica" pitchFamily="34" charset="0"/>
              </a:rPr>
              <a:t>Integrating attribute-based policies further enables finer-grained controls that are not available in </a:t>
            </a:r>
            <a:r>
              <a:rPr lang="en-US" sz="2500" dirty="0" err="1" smtClean="0">
                <a:latin typeface="Helvetica" pitchFamily="34" charset="0"/>
              </a:rPr>
              <a:t>ReBAC</a:t>
            </a:r>
            <a:r>
              <a:rPr lang="en-US" sz="2500" dirty="0" smtClean="0">
                <a:latin typeface="Helvetica" pitchFamily="34" charset="0"/>
              </a:rPr>
              <a:t> alone.</a:t>
            </a:r>
            <a:endParaRPr lang="en-US" sz="2500" dirty="0">
              <a:latin typeface="Helvetica" pitchFamily="34" charset="0"/>
            </a:endParaRPr>
          </a:p>
        </p:txBody>
      </p:sp>
      <p:sp>
        <p:nvSpPr>
          <p:cNvPr id="4" name="灯片编号占位符 3"/>
          <p:cNvSpPr>
            <a:spLocks noGrp="1"/>
          </p:cNvSpPr>
          <p:nvPr>
            <p:ph type="sldNum" sz="quarter" idx="12"/>
          </p:nvPr>
        </p:nvSpPr>
        <p:spPr/>
        <p:txBody>
          <a:bodyPr/>
          <a:lstStyle/>
          <a:p>
            <a:fld id="{E2565ACD-144F-334D-837A-2EC7981FDADF}" type="slidenum">
              <a:rPr lang="en-US" smtClean="0"/>
              <a:pPr/>
              <a:t>10</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val="39001788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latin typeface="Comic Sans MS" panose="030F0702030302020204" pitchFamily="66" charset="0"/>
              </a:rPr>
              <a:t>Scope and Assumptions</a:t>
            </a:r>
            <a:endParaRPr lang="en-US" dirty="0">
              <a:latin typeface="Comic Sans MS" panose="030F0702030302020204" pitchFamily="66" charset="0"/>
            </a:endParaRPr>
          </a:p>
        </p:txBody>
      </p:sp>
      <p:sp>
        <p:nvSpPr>
          <p:cNvPr id="3" name="内容占位符 2"/>
          <p:cNvSpPr>
            <a:spLocks noGrp="1"/>
          </p:cNvSpPr>
          <p:nvPr>
            <p:ph idx="1"/>
          </p:nvPr>
        </p:nvSpPr>
        <p:spPr/>
        <p:txBody>
          <a:bodyPr>
            <a:normAutofit fontScale="92500"/>
          </a:bodyPr>
          <a:lstStyle/>
          <a:p>
            <a:r>
              <a:rPr lang="en-US" dirty="0" smtClean="0">
                <a:latin typeface="Helvetica" panose="020B0604020202020204" pitchFamily="34" charset="0"/>
                <a:cs typeface="Helvetica" panose="020B0604020202020204" pitchFamily="34" charset="0"/>
              </a:rPr>
              <a:t>Assumptions</a:t>
            </a:r>
          </a:p>
          <a:p>
            <a:pPr lvl="1"/>
            <a:r>
              <a:rPr lang="en-US" dirty="0" smtClean="0">
                <a:latin typeface="Helvetica" panose="020B0604020202020204" pitchFamily="34" charset="0"/>
                <a:cs typeface="Helvetica" panose="020B0604020202020204" pitchFamily="34" charset="0"/>
              </a:rPr>
              <a:t>The threat model does</a:t>
            </a:r>
            <a:r>
              <a:rPr lang="en-US" i="1" dirty="0" smtClean="0">
                <a:solidFill>
                  <a:schemeClr val="tx2"/>
                </a:solidFill>
                <a:latin typeface="Helvetica" panose="020B0604020202020204" pitchFamily="34" charset="0"/>
                <a:cs typeface="Helvetica" panose="020B0604020202020204" pitchFamily="34" charset="0"/>
              </a:rPr>
              <a:t> not</a:t>
            </a:r>
            <a:r>
              <a:rPr lang="en-US" dirty="0" smtClean="0">
                <a:latin typeface="Helvetica" panose="020B0604020202020204" pitchFamily="34" charset="0"/>
                <a:cs typeface="Helvetica" panose="020B0604020202020204" pitchFamily="34" charset="0"/>
              </a:rPr>
              <a:t> include OSN providers</a:t>
            </a:r>
          </a:p>
          <a:p>
            <a:pPr lvl="1"/>
            <a:r>
              <a:rPr lang="en-US" dirty="0" smtClean="0">
                <a:latin typeface="Helvetica" panose="020B0604020202020204" pitchFamily="34" charset="0"/>
                <a:cs typeface="Helvetica" panose="020B0604020202020204" pitchFamily="34" charset="0"/>
              </a:rPr>
              <a:t>Users’ computers are </a:t>
            </a:r>
            <a:r>
              <a:rPr lang="en-US" i="1" dirty="0" smtClean="0">
                <a:solidFill>
                  <a:schemeClr val="tx2"/>
                </a:solidFill>
                <a:latin typeface="Helvetica" panose="020B0604020202020204" pitchFamily="34" charset="0"/>
                <a:cs typeface="Helvetica" panose="020B0604020202020204" pitchFamily="34" charset="0"/>
              </a:rPr>
              <a:t>not</a:t>
            </a:r>
            <a:r>
              <a:rPr lang="en-US" dirty="0" smtClean="0">
                <a:latin typeface="Helvetica" panose="020B0604020202020204" pitchFamily="34" charset="0"/>
                <a:cs typeface="Helvetica" panose="020B0604020202020204" pitchFamily="34" charset="0"/>
              </a:rPr>
              <a:t> compromised by malicious intruders or malwares</a:t>
            </a:r>
          </a:p>
          <a:p>
            <a:pPr lvl="1"/>
            <a:r>
              <a:rPr lang="en-US" i="1" dirty="0" smtClean="0">
                <a:latin typeface="Helvetica" panose="020B0604020202020204" pitchFamily="34" charset="0"/>
                <a:cs typeface="Helvetica" panose="020B0604020202020204" pitchFamily="34" charset="0"/>
              </a:rPr>
              <a:t>Do </a:t>
            </a:r>
            <a:r>
              <a:rPr lang="en-US" i="1" dirty="0" smtClean="0">
                <a:solidFill>
                  <a:schemeClr val="tx2"/>
                </a:solidFill>
                <a:latin typeface="Helvetica" panose="020B0604020202020204" pitchFamily="34" charset="0"/>
                <a:cs typeface="Helvetica" panose="020B0604020202020204" pitchFamily="34" charset="0"/>
              </a:rPr>
              <a:t>not</a:t>
            </a:r>
            <a:r>
              <a:rPr lang="en-US" dirty="0" smtClean="0">
                <a:latin typeface="Helvetica" panose="020B0604020202020204" pitchFamily="34" charset="0"/>
                <a:cs typeface="Helvetica" panose="020B0604020202020204" pitchFamily="34" charset="0"/>
              </a:rPr>
              <a:t> consider the case when a hacker gains unauthorized access to a site’s code and logic</a:t>
            </a:r>
          </a:p>
          <a:p>
            <a:r>
              <a:rPr lang="en-US" dirty="0" smtClean="0">
                <a:latin typeface="Helvetica" panose="020B0604020202020204" pitchFamily="34" charset="0"/>
                <a:cs typeface="Helvetica" panose="020B0604020202020204" pitchFamily="34" charset="0"/>
              </a:rPr>
              <a:t>Scope</a:t>
            </a:r>
          </a:p>
          <a:p>
            <a:pPr lvl="1"/>
            <a:r>
              <a:rPr lang="en-US" dirty="0" smtClean="0">
                <a:latin typeface="Helvetica" panose="020B0604020202020204" pitchFamily="34" charset="0"/>
                <a:cs typeface="Helvetica" panose="020B0604020202020204" pitchFamily="34" charset="0"/>
              </a:rPr>
              <a:t>Aim to improve the </a:t>
            </a:r>
            <a:r>
              <a:rPr lang="en-US" i="1" dirty="0" smtClean="0">
                <a:solidFill>
                  <a:schemeClr val="tx2"/>
                </a:solidFill>
                <a:latin typeface="Helvetica" panose="020B0604020202020204" pitchFamily="34" charset="0"/>
                <a:cs typeface="Helvetica" panose="020B0604020202020204" pitchFamily="34" charset="0"/>
              </a:rPr>
              <a:t>access control</a:t>
            </a:r>
            <a:r>
              <a:rPr lang="en-US" dirty="0" smtClean="0">
                <a:latin typeface="Helvetica" panose="020B0604020202020204" pitchFamily="34" charset="0"/>
                <a:cs typeface="Helvetica" panose="020B0604020202020204" pitchFamily="34" charset="0"/>
              </a:rPr>
              <a:t> mechanism</a:t>
            </a:r>
          </a:p>
          <a:p>
            <a:pPr lvl="2"/>
            <a:r>
              <a:rPr lang="en-US" dirty="0" err="1" smtClean="0">
                <a:latin typeface="Helvetica" panose="020B0604020202020204" pitchFamily="34" charset="0"/>
                <a:cs typeface="Helvetica" panose="020B0604020202020204" pitchFamily="34" charset="0"/>
              </a:rPr>
              <a:t>ReBAC</a:t>
            </a:r>
            <a:endParaRPr lang="en-US" dirty="0">
              <a:latin typeface="Helvetica" panose="020B0604020202020204" pitchFamily="34" charset="0"/>
              <a:cs typeface="Helvetica" panose="020B0604020202020204" pitchFamily="34" charset="0"/>
            </a:endParaRPr>
          </a:p>
        </p:txBody>
      </p:sp>
      <p:sp>
        <p:nvSpPr>
          <p:cNvPr id="4" name="灯片编号占位符 3"/>
          <p:cNvSpPr>
            <a:spLocks noGrp="1"/>
          </p:cNvSpPr>
          <p:nvPr>
            <p:ph type="sldNum" sz="quarter" idx="12"/>
          </p:nvPr>
        </p:nvSpPr>
        <p:spPr/>
        <p:txBody>
          <a:bodyPr/>
          <a:lstStyle/>
          <a:p>
            <a:fld id="{E2565ACD-144F-334D-837A-2EC7981FDADF}" type="slidenum">
              <a:rPr lang="en-US" smtClean="0"/>
              <a:pPr/>
              <a:t>11</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val="975678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latin typeface="Comic Sans MS" panose="030F0702030302020204" pitchFamily="66" charset="0"/>
              </a:rPr>
              <a:t>Contributions</a:t>
            </a:r>
            <a:endParaRPr lang="en-US" dirty="0">
              <a:latin typeface="Comic Sans MS" panose="030F0702030302020204" pitchFamily="66" charset="0"/>
            </a:endParaRPr>
          </a:p>
        </p:txBody>
      </p:sp>
      <p:sp>
        <p:nvSpPr>
          <p:cNvPr id="3" name="内容占位符 2"/>
          <p:cNvSpPr>
            <a:spLocks noGrp="1"/>
          </p:cNvSpPr>
          <p:nvPr>
            <p:ph idx="1"/>
          </p:nvPr>
        </p:nvSpPr>
        <p:spPr/>
        <p:txBody>
          <a:bodyPr>
            <a:normAutofit fontScale="55000" lnSpcReduction="20000"/>
          </a:bodyPr>
          <a:lstStyle/>
          <a:p>
            <a:r>
              <a:rPr lang="en-US" sz="3800" dirty="0" smtClean="0">
                <a:latin typeface="Helvetica" panose="020B0604020202020204" pitchFamily="34" charset="0"/>
                <a:cs typeface="Helvetica" panose="020B0604020202020204" pitchFamily="34" charset="0"/>
              </a:rPr>
              <a:t>Identified </a:t>
            </a:r>
            <a:r>
              <a:rPr lang="en-US" sz="3800" dirty="0">
                <a:latin typeface="Helvetica" panose="020B0604020202020204" pitchFamily="34" charset="0"/>
                <a:cs typeface="Helvetica" panose="020B0604020202020204" pitchFamily="34" charset="0"/>
              </a:rPr>
              <a:t>access </a:t>
            </a:r>
            <a:r>
              <a:rPr lang="en-US" sz="3800" dirty="0" smtClean="0">
                <a:latin typeface="Helvetica" panose="020B0604020202020204" pitchFamily="34" charset="0"/>
                <a:cs typeface="Helvetica" panose="020B0604020202020204" pitchFamily="34" charset="0"/>
              </a:rPr>
              <a:t>control characteristics </a:t>
            </a:r>
            <a:r>
              <a:rPr lang="en-US" sz="3800" dirty="0">
                <a:latin typeface="Helvetica" panose="020B0604020202020204" pitchFamily="34" charset="0"/>
                <a:cs typeface="Helvetica" panose="020B0604020202020204" pitchFamily="34" charset="0"/>
              </a:rPr>
              <a:t>for OSNs based on </a:t>
            </a:r>
            <a:r>
              <a:rPr lang="en-US" sz="3800" dirty="0" smtClean="0">
                <a:latin typeface="Helvetica" panose="020B0604020202020204" pitchFamily="34" charset="0"/>
                <a:cs typeface="Helvetica" panose="020B0604020202020204" pitchFamily="34" charset="0"/>
              </a:rPr>
              <a:t>relationships</a:t>
            </a:r>
          </a:p>
          <a:p>
            <a:pPr lvl="1"/>
            <a:r>
              <a:rPr lang="en-US" sz="3200" dirty="0" smtClean="0">
                <a:solidFill>
                  <a:schemeClr val="tx2"/>
                </a:solidFill>
                <a:latin typeface="Helvetica" panose="020B0604020202020204" pitchFamily="34" charset="0"/>
                <a:cs typeface="Helvetica" panose="020B0604020202020204" pitchFamily="34" charset="0"/>
              </a:rPr>
              <a:t>Supporting essential characteristics that need to be addressed by OSN access control</a:t>
            </a:r>
            <a:endParaRPr lang="en-US" sz="3200" dirty="0" smtClean="0">
              <a:latin typeface="Helvetica" panose="020B0604020202020204" pitchFamily="34" charset="0"/>
              <a:cs typeface="Helvetica" panose="020B0604020202020204" pitchFamily="34" charset="0"/>
            </a:endParaRPr>
          </a:p>
          <a:p>
            <a:r>
              <a:rPr lang="en-US" sz="3800" dirty="0" smtClean="0">
                <a:latin typeface="Helvetica" panose="020B0604020202020204" pitchFamily="34" charset="0"/>
                <a:cs typeface="Helvetica" panose="020B0604020202020204" pitchFamily="34" charset="0"/>
              </a:rPr>
              <a:t>Further built </a:t>
            </a:r>
            <a:r>
              <a:rPr lang="en-US" sz="3800" dirty="0">
                <a:latin typeface="Helvetica" panose="020B0604020202020204" pitchFamily="34" charset="0"/>
                <a:cs typeface="Helvetica" panose="020B0604020202020204" pitchFamily="34" charset="0"/>
              </a:rPr>
              <a:t>two </a:t>
            </a:r>
            <a:r>
              <a:rPr lang="en-US" sz="3800" dirty="0" err="1" smtClean="0">
                <a:latin typeface="Helvetica" panose="020B0604020202020204" pitchFamily="34" charset="0"/>
                <a:cs typeface="Helvetica" panose="020B0604020202020204" pitchFamily="34" charset="0"/>
              </a:rPr>
              <a:t>ReBAC</a:t>
            </a:r>
            <a:r>
              <a:rPr lang="en-US" sz="3800" dirty="0" smtClean="0">
                <a:latin typeface="Helvetica" panose="020B0604020202020204" pitchFamily="34" charset="0"/>
                <a:cs typeface="Helvetica" panose="020B0604020202020204" pitchFamily="34" charset="0"/>
              </a:rPr>
              <a:t> models </a:t>
            </a:r>
            <a:r>
              <a:rPr lang="en-US" sz="3800" dirty="0">
                <a:latin typeface="Helvetica" panose="020B0604020202020204" pitchFamily="34" charset="0"/>
                <a:cs typeface="Helvetica" panose="020B0604020202020204" pitchFamily="34" charset="0"/>
              </a:rPr>
              <a:t>that utilize different kinds of relationships, using regular expression notation. </a:t>
            </a:r>
            <a:endParaRPr lang="en-US" sz="3800" dirty="0" smtClean="0">
              <a:latin typeface="Helvetica" panose="020B0604020202020204" pitchFamily="34" charset="0"/>
              <a:cs typeface="Helvetica" panose="020B0604020202020204" pitchFamily="34" charset="0"/>
            </a:endParaRPr>
          </a:p>
          <a:p>
            <a:pPr lvl="1"/>
            <a:r>
              <a:rPr lang="en-US" sz="3200" dirty="0" smtClean="0">
                <a:solidFill>
                  <a:schemeClr val="tx2"/>
                </a:solidFill>
                <a:latin typeface="Helvetica" panose="020B0604020202020204" pitchFamily="34" charset="0"/>
                <a:cs typeface="Helvetica" panose="020B0604020202020204" pitchFamily="34" charset="0"/>
              </a:rPr>
              <a:t>Greater </a:t>
            </a:r>
            <a:r>
              <a:rPr lang="en-US" sz="3200" dirty="0">
                <a:solidFill>
                  <a:schemeClr val="tx2"/>
                </a:solidFill>
                <a:latin typeface="Helvetica" panose="020B0604020202020204" pitchFamily="34" charset="0"/>
                <a:cs typeface="Helvetica" panose="020B0604020202020204" pitchFamily="34" charset="0"/>
              </a:rPr>
              <a:t>generality and flexibility of path patterns in policy </a:t>
            </a:r>
            <a:r>
              <a:rPr lang="en-US" sz="3200" dirty="0" smtClean="0">
                <a:solidFill>
                  <a:schemeClr val="tx2"/>
                </a:solidFill>
                <a:latin typeface="Helvetica" panose="020B0604020202020204" pitchFamily="34" charset="0"/>
                <a:cs typeface="Helvetica" panose="020B0604020202020204" pitchFamily="34" charset="0"/>
              </a:rPr>
              <a:t>specifications</a:t>
            </a:r>
          </a:p>
          <a:p>
            <a:pPr lvl="1"/>
            <a:r>
              <a:rPr lang="en-US" sz="3200" dirty="0" smtClean="0">
                <a:solidFill>
                  <a:schemeClr val="tx2"/>
                </a:solidFill>
                <a:latin typeface="Helvetica" panose="020B0604020202020204" pitchFamily="34" charset="0"/>
                <a:cs typeface="Helvetica" panose="020B0604020202020204" pitchFamily="34" charset="0"/>
              </a:rPr>
              <a:t>Addressed administrative control and policy conflict resolution</a:t>
            </a:r>
            <a:endParaRPr lang="en-US" sz="3200" dirty="0" smtClean="0">
              <a:latin typeface="Helvetica" panose="020B0604020202020204" pitchFamily="34" charset="0"/>
              <a:cs typeface="Helvetica" panose="020B0604020202020204" pitchFamily="34" charset="0"/>
            </a:endParaRPr>
          </a:p>
          <a:p>
            <a:r>
              <a:rPr lang="en-US" sz="3800" dirty="0" smtClean="0">
                <a:latin typeface="Helvetica" panose="020B0604020202020204" pitchFamily="34" charset="0"/>
                <a:cs typeface="Helvetica" panose="020B0604020202020204" pitchFamily="34" charset="0"/>
              </a:rPr>
              <a:t>Integrated attribute-based policies into </a:t>
            </a:r>
            <a:r>
              <a:rPr lang="en-US" sz="3800" dirty="0" err="1" smtClean="0">
                <a:latin typeface="Helvetica" panose="020B0604020202020204" pitchFamily="34" charset="0"/>
                <a:cs typeface="Helvetica" panose="020B0604020202020204" pitchFamily="34" charset="0"/>
              </a:rPr>
              <a:t>ReBAC</a:t>
            </a:r>
            <a:r>
              <a:rPr lang="en-US" sz="3800" dirty="0" smtClean="0">
                <a:latin typeface="Helvetica" panose="020B0604020202020204" pitchFamily="34" charset="0"/>
                <a:cs typeface="Helvetica" panose="020B0604020202020204" pitchFamily="34" charset="0"/>
              </a:rPr>
              <a:t>.</a:t>
            </a:r>
          </a:p>
          <a:p>
            <a:r>
              <a:rPr lang="en-US" sz="3800" dirty="0" smtClean="0">
                <a:latin typeface="Helvetica" panose="020B0604020202020204" pitchFamily="34" charset="0"/>
                <a:cs typeface="Helvetica" panose="020B0604020202020204" pitchFamily="34" charset="0"/>
              </a:rPr>
              <a:t>Provided two effective </a:t>
            </a:r>
            <a:r>
              <a:rPr lang="en-US" sz="3800" dirty="0">
                <a:latin typeface="Helvetica" panose="020B0604020202020204" pitchFamily="34" charset="0"/>
                <a:cs typeface="Helvetica" panose="020B0604020202020204" pitchFamily="34" charset="0"/>
              </a:rPr>
              <a:t>path checking </a:t>
            </a:r>
            <a:r>
              <a:rPr lang="en-US" sz="3800" dirty="0" smtClean="0">
                <a:latin typeface="Helvetica" panose="020B0604020202020204" pitchFamily="34" charset="0"/>
                <a:cs typeface="Helvetica" panose="020B0604020202020204" pitchFamily="34" charset="0"/>
              </a:rPr>
              <a:t>algorithms </a:t>
            </a:r>
            <a:r>
              <a:rPr lang="en-US" sz="3800" dirty="0">
                <a:latin typeface="Helvetica" panose="020B0604020202020204" pitchFamily="34" charset="0"/>
                <a:cs typeface="Helvetica" panose="020B0604020202020204" pitchFamily="34" charset="0"/>
              </a:rPr>
              <a:t>for </a:t>
            </a:r>
            <a:r>
              <a:rPr lang="en-US" sz="3800" dirty="0" smtClean="0">
                <a:latin typeface="Helvetica" panose="020B0604020202020204" pitchFamily="34" charset="0"/>
                <a:cs typeface="Helvetica" panose="020B0604020202020204" pitchFamily="34" charset="0"/>
              </a:rPr>
              <a:t>access control </a:t>
            </a:r>
            <a:r>
              <a:rPr lang="en-US" sz="3800" dirty="0">
                <a:latin typeface="Helvetica" panose="020B0604020202020204" pitchFamily="34" charset="0"/>
                <a:cs typeface="Helvetica" panose="020B0604020202020204" pitchFamily="34" charset="0"/>
              </a:rPr>
              <a:t>policy </a:t>
            </a:r>
            <a:r>
              <a:rPr lang="en-US" sz="3800" dirty="0" smtClean="0">
                <a:latin typeface="Helvetica" panose="020B0604020202020204" pitchFamily="34" charset="0"/>
                <a:cs typeface="Helvetica" panose="020B0604020202020204" pitchFamily="34" charset="0"/>
              </a:rPr>
              <a:t>evaluation. </a:t>
            </a:r>
          </a:p>
          <a:p>
            <a:pPr lvl="1"/>
            <a:r>
              <a:rPr lang="en-US" sz="3200" dirty="0" smtClean="0">
                <a:solidFill>
                  <a:schemeClr val="tx2"/>
                </a:solidFill>
                <a:latin typeface="Helvetica" panose="020B0604020202020204" pitchFamily="34" charset="0"/>
                <a:cs typeface="Helvetica" panose="020B0604020202020204" pitchFamily="34" charset="0"/>
              </a:rPr>
              <a:t>With proof of correctness and complexity analysis</a:t>
            </a:r>
          </a:p>
          <a:p>
            <a:pPr lvl="1"/>
            <a:r>
              <a:rPr lang="en-US" sz="3300" dirty="0" smtClean="0">
                <a:solidFill>
                  <a:schemeClr val="tx2"/>
                </a:solidFill>
                <a:latin typeface="Helvetica" panose="020B0604020202020204" pitchFamily="34" charset="0"/>
                <a:cs typeface="Helvetica" panose="020B0604020202020204" pitchFamily="34" charset="0"/>
              </a:rPr>
              <a:t>Enhanced the algorithms for attribute-aware </a:t>
            </a:r>
            <a:r>
              <a:rPr lang="en-US" sz="3300" dirty="0" err="1" smtClean="0">
                <a:solidFill>
                  <a:schemeClr val="tx2"/>
                </a:solidFill>
                <a:latin typeface="Helvetica" panose="020B0604020202020204" pitchFamily="34" charset="0"/>
                <a:cs typeface="Helvetica" panose="020B0604020202020204" pitchFamily="34" charset="0"/>
              </a:rPr>
              <a:t>ReBAC</a:t>
            </a:r>
            <a:endParaRPr lang="en-US" sz="3300" dirty="0" smtClean="0">
              <a:solidFill>
                <a:schemeClr val="tx2"/>
              </a:solidFill>
              <a:latin typeface="Helvetica" panose="020B0604020202020204" pitchFamily="34" charset="0"/>
              <a:cs typeface="Helvetica" panose="020B0604020202020204" pitchFamily="34" charset="0"/>
            </a:endParaRPr>
          </a:p>
          <a:p>
            <a:r>
              <a:rPr lang="en-US" sz="3600" dirty="0" smtClean="0">
                <a:latin typeface="Helvetica" panose="020B0604020202020204" pitchFamily="34" charset="0"/>
                <a:cs typeface="Helvetica" panose="020B0604020202020204" pitchFamily="34" charset="0"/>
              </a:rPr>
              <a:t>Implemented the algorithms and evaluated the performance.</a:t>
            </a:r>
          </a:p>
        </p:txBody>
      </p:sp>
      <p:sp>
        <p:nvSpPr>
          <p:cNvPr id="4" name="灯片编号占位符 3"/>
          <p:cNvSpPr>
            <a:spLocks noGrp="1"/>
          </p:cNvSpPr>
          <p:nvPr>
            <p:ph type="sldNum" sz="quarter" idx="12"/>
          </p:nvPr>
        </p:nvSpPr>
        <p:spPr/>
        <p:txBody>
          <a:bodyPr/>
          <a:lstStyle/>
          <a:p>
            <a:fld id="{E2565ACD-144F-334D-837A-2EC7981FDADF}" type="slidenum">
              <a:rPr lang="en-US" smtClean="0"/>
              <a:pPr/>
              <a:t>12</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val="2562701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latin typeface="Comic Sans MS" panose="030F0702030302020204" pitchFamily="66" charset="0"/>
              </a:rPr>
              <a:t>Social Networks</a:t>
            </a:r>
            <a:endParaRPr lang="en-US" dirty="0">
              <a:latin typeface="Comic Sans MS" panose="030F0702030302020204" pitchFamily="66" charset="0"/>
            </a:endParaRPr>
          </a:p>
        </p:txBody>
      </p:sp>
      <p:sp>
        <p:nvSpPr>
          <p:cNvPr id="3" name="内容占位符 2"/>
          <p:cNvSpPr>
            <a:spLocks noGrp="1"/>
          </p:cNvSpPr>
          <p:nvPr>
            <p:ph idx="1"/>
          </p:nvPr>
        </p:nvSpPr>
        <p:spPr>
          <a:xfrm>
            <a:off x="457200" y="1600200"/>
            <a:ext cx="3609975" cy="4525963"/>
          </a:xfrm>
        </p:spPr>
        <p:txBody>
          <a:bodyPr>
            <a:normAutofit fontScale="92500" lnSpcReduction="20000"/>
          </a:bodyPr>
          <a:lstStyle/>
          <a:p>
            <a:r>
              <a:rPr lang="en-US" sz="3000" dirty="0" smtClean="0">
                <a:latin typeface="Helvetica" panose="020B0604020202020204" pitchFamily="34" charset="0"/>
                <a:cs typeface="Helvetica" panose="020B0604020202020204" pitchFamily="34" charset="0"/>
              </a:rPr>
              <a:t>Social graph is modeled as a directed labeled simple graph </a:t>
            </a:r>
            <a:r>
              <a:rPr lang="en-US" sz="3000" i="1" dirty="0" smtClean="0">
                <a:latin typeface="Cambria Math" panose="02040503050406030204" pitchFamily="18" charset="0"/>
                <a:ea typeface="Cambria Math" panose="02040503050406030204" pitchFamily="18" charset="0"/>
                <a:cs typeface="Helvetica" panose="020B0604020202020204" pitchFamily="34" charset="0"/>
              </a:rPr>
              <a:t>G</a:t>
            </a:r>
            <a:r>
              <a:rPr lang="en-US" sz="3000" dirty="0" smtClean="0">
                <a:latin typeface="Cambria Math" panose="02040503050406030204" pitchFamily="18" charset="0"/>
                <a:ea typeface="Cambria Math" panose="02040503050406030204" pitchFamily="18" charset="0"/>
                <a:cs typeface="Helvetica" panose="020B0604020202020204" pitchFamily="34" charset="0"/>
              </a:rPr>
              <a:t>=&lt;</a:t>
            </a:r>
            <a:r>
              <a:rPr lang="en-US" sz="3000" i="1" dirty="0" smtClean="0">
                <a:latin typeface="Cambria Math" panose="02040503050406030204" pitchFamily="18" charset="0"/>
                <a:ea typeface="Cambria Math" panose="02040503050406030204" pitchFamily="18" charset="0"/>
                <a:cs typeface="Helvetica" panose="020B0604020202020204" pitchFamily="34" charset="0"/>
              </a:rPr>
              <a:t>U</a:t>
            </a:r>
            <a:r>
              <a:rPr lang="en-US" sz="3000" dirty="0" smtClean="0">
                <a:latin typeface="Cambria Math" panose="02040503050406030204" pitchFamily="18" charset="0"/>
                <a:ea typeface="Cambria Math" panose="02040503050406030204" pitchFamily="18" charset="0"/>
                <a:cs typeface="Helvetica" panose="020B0604020202020204" pitchFamily="34" charset="0"/>
              </a:rPr>
              <a:t>, </a:t>
            </a:r>
            <a:r>
              <a:rPr lang="en-US" sz="3000" i="1" dirty="0" smtClean="0">
                <a:latin typeface="Cambria Math" panose="02040503050406030204" pitchFamily="18" charset="0"/>
                <a:ea typeface="Cambria Math" panose="02040503050406030204" pitchFamily="18" charset="0"/>
                <a:cs typeface="Helvetica" panose="020B0604020202020204" pitchFamily="34" charset="0"/>
              </a:rPr>
              <a:t>E</a:t>
            </a:r>
            <a:r>
              <a:rPr lang="en-US" sz="3000" dirty="0" smtClean="0">
                <a:latin typeface="Cambria Math" panose="02040503050406030204" pitchFamily="18" charset="0"/>
                <a:ea typeface="Cambria Math" panose="02040503050406030204" pitchFamily="18" charset="0"/>
                <a:cs typeface="Helvetica" panose="020B0604020202020204" pitchFamily="34" charset="0"/>
              </a:rPr>
              <a:t>, </a:t>
            </a:r>
            <a:r>
              <a:rPr lang="el-GR" sz="3000" i="1" dirty="0" smtClean="0">
                <a:latin typeface="Cambria Math" panose="02040503050406030204" pitchFamily="18" charset="0"/>
                <a:ea typeface="Cambria Math" panose="02040503050406030204" pitchFamily="18" charset="0"/>
                <a:cs typeface="Helvetica" panose="020B0604020202020204" pitchFamily="34" charset="0"/>
              </a:rPr>
              <a:t>Σ</a:t>
            </a:r>
            <a:r>
              <a:rPr lang="en-US" sz="3000" dirty="0" smtClean="0">
                <a:latin typeface="Cambria Math" panose="02040503050406030204" pitchFamily="18" charset="0"/>
                <a:ea typeface="Cambria Math" panose="02040503050406030204" pitchFamily="18" charset="0"/>
                <a:cs typeface="Helvetica" panose="020B0604020202020204" pitchFamily="34" charset="0"/>
              </a:rPr>
              <a:t>&gt;</a:t>
            </a:r>
          </a:p>
          <a:p>
            <a:pPr lvl="1"/>
            <a:r>
              <a:rPr lang="en-US" sz="2600" dirty="0" smtClean="0">
                <a:solidFill>
                  <a:schemeClr val="tx2"/>
                </a:solidFill>
                <a:latin typeface="Helvetica" panose="020B0604020202020204" pitchFamily="34" charset="0"/>
                <a:cs typeface="Helvetica" panose="020B0604020202020204" pitchFamily="34" charset="0"/>
              </a:rPr>
              <a:t>Nodes </a:t>
            </a:r>
            <a:r>
              <a:rPr lang="en-US" sz="2600" i="1" dirty="0" smtClean="0">
                <a:solidFill>
                  <a:schemeClr val="tx2"/>
                </a:solidFill>
                <a:latin typeface="Helvetica" panose="020B0604020202020204" pitchFamily="34" charset="0"/>
                <a:cs typeface="Helvetica" panose="020B0604020202020204" pitchFamily="34" charset="0"/>
              </a:rPr>
              <a:t>U</a:t>
            </a:r>
            <a:r>
              <a:rPr lang="en-US" sz="2600" dirty="0" smtClean="0">
                <a:solidFill>
                  <a:schemeClr val="tx2"/>
                </a:solidFill>
                <a:latin typeface="Helvetica" panose="020B0604020202020204" pitchFamily="34" charset="0"/>
                <a:cs typeface="Helvetica" panose="020B0604020202020204" pitchFamily="34" charset="0"/>
              </a:rPr>
              <a:t> as users</a:t>
            </a:r>
          </a:p>
          <a:p>
            <a:pPr lvl="1"/>
            <a:r>
              <a:rPr lang="en-US" sz="2600" dirty="0" smtClean="0">
                <a:solidFill>
                  <a:schemeClr val="tx2"/>
                </a:solidFill>
                <a:latin typeface="Helvetica" panose="020B0604020202020204" pitchFamily="34" charset="0"/>
                <a:cs typeface="Helvetica" panose="020B0604020202020204" pitchFamily="34" charset="0"/>
              </a:rPr>
              <a:t>Edges </a:t>
            </a:r>
            <a:r>
              <a:rPr lang="en-US" sz="2600" i="1" dirty="0" smtClean="0">
                <a:solidFill>
                  <a:schemeClr val="tx2"/>
                </a:solidFill>
                <a:latin typeface="Helvetica" panose="020B0604020202020204" pitchFamily="34" charset="0"/>
                <a:cs typeface="Helvetica" panose="020B0604020202020204" pitchFamily="34" charset="0"/>
              </a:rPr>
              <a:t>E</a:t>
            </a:r>
            <a:r>
              <a:rPr lang="en-US" sz="2600" dirty="0" smtClean="0">
                <a:solidFill>
                  <a:schemeClr val="tx2"/>
                </a:solidFill>
                <a:latin typeface="Helvetica" panose="020B0604020202020204" pitchFamily="34" charset="0"/>
                <a:cs typeface="Helvetica" panose="020B0604020202020204" pitchFamily="34" charset="0"/>
              </a:rPr>
              <a:t> as relationships</a:t>
            </a:r>
          </a:p>
          <a:p>
            <a:pPr lvl="1"/>
            <a:r>
              <a:rPr lang="en-US" sz="2600" dirty="0" smtClean="0">
                <a:solidFill>
                  <a:schemeClr val="tx2"/>
                </a:solidFill>
                <a:latin typeface="Cambria Math" panose="02040503050406030204" pitchFamily="18" charset="0"/>
                <a:ea typeface="Cambria Math" panose="02040503050406030204" pitchFamily="18" charset="0"/>
                <a:cs typeface="Helvetica" panose="020B0604020202020204" pitchFamily="34" charset="0"/>
              </a:rPr>
              <a:t>Σ={</a:t>
            </a:r>
            <a:r>
              <a:rPr lang="el-GR" sz="2600" dirty="0" smtClean="0">
                <a:solidFill>
                  <a:schemeClr val="tx2"/>
                </a:solidFill>
                <a:latin typeface="Cambria Math" panose="02040503050406030204" pitchFamily="18" charset="0"/>
                <a:ea typeface="Cambria Math" panose="02040503050406030204" pitchFamily="18" charset="0"/>
                <a:cs typeface="Helvetica" panose="020B0604020202020204" pitchFamily="34" charset="0"/>
              </a:rPr>
              <a:t>σ</a:t>
            </a:r>
            <a:r>
              <a:rPr lang="en-US" sz="2600" baseline="-25000" dirty="0" smtClean="0">
                <a:solidFill>
                  <a:schemeClr val="tx2"/>
                </a:solidFill>
                <a:latin typeface="Cambria Math" panose="02040503050406030204" pitchFamily="18" charset="0"/>
                <a:ea typeface="Cambria Math" panose="02040503050406030204" pitchFamily="18" charset="0"/>
                <a:cs typeface="Helvetica" panose="020B0604020202020204" pitchFamily="34" charset="0"/>
              </a:rPr>
              <a:t>1</a:t>
            </a:r>
            <a:r>
              <a:rPr lang="en-US" sz="2600" dirty="0" smtClean="0">
                <a:solidFill>
                  <a:schemeClr val="tx2"/>
                </a:solidFill>
                <a:latin typeface="Cambria Math" panose="02040503050406030204" pitchFamily="18" charset="0"/>
                <a:ea typeface="Cambria Math" panose="02040503050406030204" pitchFamily="18" charset="0"/>
                <a:cs typeface="Helvetica" panose="020B0604020202020204" pitchFamily="34" charset="0"/>
              </a:rPr>
              <a:t>,</a:t>
            </a:r>
            <a:r>
              <a:rPr lang="el-GR" sz="2600" dirty="0">
                <a:solidFill>
                  <a:schemeClr val="tx2"/>
                </a:solidFill>
                <a:latin typeface="Cambria Math" panose="02040503050406030204" pitchFamily="18" charset="0"/>
                <a:ea typeface="Cambria Math" panose="02040503050406030204" pitchFamily="18" charset="0"/>
                <a:cs typeface="Helvetica" panose="020B0604020202020204" pitchFamily="34" charset="0"/>
              </a:rPr>
              <a:t> </a:t>
            </a:r>
            <a:r>
              <a:rPr lang="el-GR" sz="2600" dirty="0" smtClean="0">
                <a:solidFill>
                  <a:schemeClr val="tx2"/>
                </a:solidFill>
                <a:latin typeface="Cambria Math" panose="02040503050406030204" pitchFamily="18" charset="0"/>
                <a:ea typeface="Cambria Math" panose="02040503050406030204" pitchFamily="18" charset="0"/>
                <a:cs typeface="Helvetica" panose="020B0604020202020204" pitchFamily="34" charset="0"/>
              </a:rPr>
              <a:t>σ</a:t>
            </a:r>
            <a:r>
              <a:rPr lang="en-US" sz="2600" baseline="-25000" dirty="0" smtClean="0">
                <a:solidFill>
                  <a:schemeClr val="tx2"/>
                </a:solidFill>
                <a:latin typeface="Cambria Math" panose="02040503050406030204" pitchFamily="18" charset="0"/>
                <a:ea typeface="Cambria Math" panose="02040503050406030204" pitchFamily="18" charset="0"/>
                <a:cs typeface="Helvetica" panose="020B0604020202020204" pitchFamily="34" charset="0"/>
              </a:rPr>
              <a:t>2</a:t>
            </a:r>
            <a:r>
              <a:rPr lang="en-US" sz="2600" dirty="0" smtClean="0">
                <a:solidFill>
                  <a:schemeClr val="tx2"/>
                </a:solidFill>
                <a:latin typeface="Cambria Math" panose="02040503050406030204" pitchFamily="18" charset="0"/>
                <a:ea typeface="Cambria Math" panose="02040503050406030204" pitchFamily="18" charset="0"/>
                <a:cs typeface="Helvetica" panose="020B0604020202020204" pitchFamily="34" charset="0"/>
              </a:rPr>
              <a:t>,</a:t>
            </a:r>
            <a:r>
              <a:rPr lang="el-GR" sz="2600" dirty="0">
                <a:solidFill>
                  <a:schemeClr val="tx2"/>
                </a:solidFill>
                <a:latin typeface="Cambria Math" panose="02040503050406030204" pitchFamily="18" charset="0"/>
                <a:ea typeface="Cambria Math" panose="02040503050406030204" pitchFamily="18" charset="0"/>
                <a:cs typeface="Helvetica" panose="020B0604020202020204" pitchFamily="34" charset="0"/>
              </a:rPr>
              <a:t> </a:t>
            </a:r>
            <a:r>
              <a:rPr lang="en-US" sz="2600" dirty="0" smtClean="0">
                <a:solidFill>
                  <a:schemeClr val="tx2"/>
                </a:solidFill>
                <a:latin typeface="Cambria Math" panose="02040503050406030204" pitchFamily="18" charset="0"/>
                <a:ea typeface="Cambria Math" panose="02040503050406030204" pitchFamily="18" charset="0"/>
                <a:cs typeface="Helvetica" panose="020B0604020202020204" pitchFamily="34" charset="0"/>
              </a:rPr>
              <a:t>…,</a:t>
            </a:r>
            <a:r>
              <a:rPr lang="el-GR" sz="2600" dirty="0" smtClean="0">
                <a:solidFill>
                  <a:schemeClr val="tx2"/>
                </a:solidFill>
                <a:latin typeface="Cambria Math" panose="02040503050406030204" pitchFamily="18" charset="0"/>
                <a:ea typeface="Cambria Math" panose="02040503050406030204" pitchFamily="18" charset="0"/>
                <a:cs typeface="Helvetica" panose="020B0604020202020204" pitchFamily="34" charset="0"/>
              </a:rPr>
              <a:t>σ</a:t>
            </a:r>
            <a:r>
              <a:rPr lang="en-US" sz="2600" baseline="-25000" dirty="0" smtClean="0">
                <a:solidFill>
                  <a:schemeClr val="tx2"/>
                </a:solidFill>
                <a:latin typeface="Cambria Math" panose="02040503050406030204" pitchFamily="18" charset="0"/>
                <a:ea typeface="Cambria Math" panose="02040503050406030204" pitchFamily="18" charset="0"/>
                <a:cs typeface="Helvetica" panose="020B0604020202020204" pitchFamily="34" charset="0"/>
              </a:rPr>
              <a:t>n</a:t>
            </a:r>
            <a:r>
              <a:rPr lang="en-US" sz="2600" dirty="0" smtClean="0">
                <a:solidFill>
                  <a:schemeClr val="tx2"/>
                </a:solidFill>
                <a:latin typeface="Cambria Math" panose="02040503050406030204" pitchFamily="18" charset="0"/>
                <a:ea typeface="Cambria Math" panose="02040503050406030204" pitchFamily="18" charset="0"/>
                <a:cs typeface="Helvetica" panose="020B0604020202020204" pitchFamily="34" charset="0"/>
              </a:rPr>
              <a:t>,</a:t>
            </a:r>
            <a:r>
              <a:rPr lang="el-GR" sz="2600" dirty="0">
                <a:solidFill>
                  <a:schemeClr val="tx2"/>
                </a:solidFill>
                <a:latin typeface="Cambria Math" panose="02040503050406030204" pitchFamily="18" charset="0"/>
                <a:ea typeface="Cambria Math" panose="02040503050406030204" pitchFamily="18" charset="0"/>
                <a:cs typeface="Helvetica" panose="020B0604020202020204" pitchFamily="34" charset="0"/>
              </a:rPr>
              <a:t> σ</a:t>
            </a:r>
            <a:r>
              <a:rPr lang="en-US" sz="2600" baseline="-25000" dirty="0" smtClean="0">
                <a:solidFill>
                  <a:schemeClr val="tx2"/>
                </a:solidFill>
                <a:latin typeface="Cambria Math" panose="02040503050406030204" pitchFamily="18" charset="0"/>
                <a:ea typeface="Cambria Math" panose="02040503050406030204" pitchFamily="18" charset="0"/>
                <a:cs typeface="Helvetica" panose="020B0604020202020204" pitchFamily="34" charset="0"/>
              </a:rPr>
              <a:t>1</a:t>
            </a:r>
            <a:r>
              <a:rPr lang="en-US" sz="2600" baseline="30000" dirty="0" smtClean="0">
                <a:solidFill>
                  <a:schemeClr val="tx2"/>
                </a:solidFill>
                <a:latin typeface="Cambria Math" panose="02040503050406030204" pitchFamily="18" charset="0"/>
                <a:ea typeface="Cambria Math" panose="02040503050406030204" pitchFamily="18" charset="0"/>
                <a:cs typeface="Helvetica" panose="020B0604020202020204" pitchFamily="34" charset="0"/>
              </a:rPr>
              <a:t>-1</a:t>
            </a:r>
            <a:r>
              <a:rPr lang="en-US" sz="2600" dirty="0" smtClean="0">
                <a:solidFill>
                  <a:schemeClr val="tx2"/>
                </a:solidFill>
                <a:latin typeface="Cambria Math" panose="02040503050406030204" pitchFamily="18" charset="0"/>
                <a:ea typeface="Cambria Math" panose="02040503050406030204" pitchFamily="18" charset="0"/>
                <a:cs typeface="Helvetica" panose="020B0604020202020204" pitchFamily="34" charset="0"/>
              </a:rPr>
              <a:t>,</a:t>
            </a:r>
            <a:r>
              <a:rPr lang="el-GR" sz="2600" dirty="0">
                <a:solidFill>
                  <a:schemeClr val="tx2"/>
                </a:solidFill>
                <a:latin typeface="Cambria Math" panose="02040503050406030204" pitchFamily="18" charset="0"/>
                <a:ea typeface="Cambria Math" panose="02040503050406030204" pitchFamily="18" charset="0"/>
                <a:cs typeface="Helvetica" panose="020B0604020202020204" pitchFamily="34" charset="0"/>
              </a:rPr>
              <a:t> </a:t>
            </a:r>
            <a:r>
              <a:rPr lang="el-GR" sz="2600" dirty="0" smtClean="0">
                <a:solidFill>
                  <a:schemeClr val="tx2"/>
                </a:solidFill>
                <a:latin typeface="Cambria Math" panose="02040503050406030204" pitchFamily="18" charset="0"/>
                <a:ea typeface="Cambria Math" panose="02040503050406030204" pitchFamily="18" charset="0"/>
                <a:cs typeface="Helvetica" panose="020B0604020202020204" pitchFamily="34" charset="0"/>
              </a:rPr>
              <a:t>σ</a:t>
            </a:r>
            <a:r>
              <a:rPr lang="en-US" sz="2600" baseline="-25000" dirty="0" smtClean="0">
                <a:solidFill>
                  <a:schemeClr val="tx2"/>
                </a:solidFill>
                <a:latin typeface="Cambria Math" panose="02040503050406030204" pitchFamily="18" charset="0"/>
                <a:ea typeface="Cambria Math" panose="02040503050406030204" pitchFamily="18" charset="0"/>
                <a:cs typeface="Helvetica" panose="020B0604020202020204" pitchFamily="34" charset="0"/>
              </a:rPr>
              <a:t>2</a:t>
            </a:r>
            <a:r>
              <a:rPr lang="en-US" sz="2600" baseline="30000" dirty="0" smtClean="0">
                <a:solidFill>
                  <a:schemeClr val="tx2"/>
                </a:solidFill>
                <a:latin typeface="Cambria Math" panose="02040503050406030204" pitchFamily="18" charset="0"/>
                <a:ea typeface="Cambria Math" panose="02040503050406030204" pitchFamily="18" charset="0"/>
                <a:cs typeface="Helvetica" panose="020B0604020202020204" pitchFamily="34" charset="0"/>
              </a:rPr>
              <a:t>-1</a:t>
            </a:r>
            <a:r>
              <a:rPr lang="en-US" sz="2600" dirty="0" smtClean="0">
                <a:solidFill>
                  <a:schemeClr val="tx2"/>
                </a:solidFill>
                <a:latin typeface="Cambria Math" panose="02040503050406030204" pitchFamily="18" charset="0"/>
                <a:ea typeface="Cambria Math" panose="02040503050406030204" pitchFamily="18" charset="0"/>
                <a:cs typeface="Helvetica" panose="020B0604020202020204" pitchFamily="34" charset="0"/>
              </a:rPr>
              <a:t>,…,</a:t>
            </a:r>
            <a:r>
              <a:rPr lang="el-GR" sz="2600" dirty="0" smtClean="0">
                <a:solidFill>
                  <a:schemeClr val="tx2"/>
                </a:solidFill>
                <a:latin typeface="Cambria Math" panose="02040503050406030204" pitchFamily="18" charset="0"/>
                <a:ea typeface="Cambria Math" panose="02040503050406030204" pitchFamily="18" charset="0"/>
                <a:cs typeface="Helvetica" panose="020B0604020202020204" pitchFamily="34" charset="0"/>
              </a:rPr>
              <a:t> σ</a:t>
            </a:r>
            <a:r>
              <a:rPr lang="en-US" sz="2600" baseline="-25000" dirty="0" smtClean="0">
                <a:solidFill>
                  <a:schemeClr val="tx2"/>
                </a:solidFill>
                <a:latin typeface="Cambria Math" panose="02040503050406030204" pitchFamily="18" charset="0"/>
                <a:ea typeface="Cambria Math" panose="02040503050406030204" pitchFamily="18" charset="0"/>
                <a:cs typeface="Helvetica" panose="020B0604020202020204" pitchFamily="34" charset="0"/>
              </a:rPr>
              <a:t>n</a:t>
            </a:r>
            <a:r>
              <a:rPr lang="en-US" sz="2600" baseline="30000" dirty="0" smtClean="0">
                <a:solidFill>
                  <a:schemeClr val="tx2"/>
                </a:solidFill>
                <a:latin typeface="Cambria Math" panose="02040503050406030204" pitchFamily="18" charset="0"/>
                <a:ea typeface="Cambria Math" panose="02040503050406030204" pitchFamily="18" charset="0"/>
                <a:cs typeface="Helvetica" panose="020B0604020202020204" pitchFamily="34" charset="0"/>
              </a:rPr>
              <a:t>-1</a:t>
            </a:r>
            <a:r>
              <a:rPr lang="en-US" sz="2600" dirty="0" smtClean="0">
                <a:solidFill>
                  <a:schemeClr val="tx2"/>
                </a:solidFill>
                <a:latin typeface="Cambria Math" panose="02040503050406030204" pitchFamily="18" charset="0"/>
                <a:ea typeface="Cambria Math" panose="02040503050406030204" pitchFamily="18" charset="0"/>
                <a:cs typeface="Helvetica" panose="020B0604020202020204" pitchFamily="34" charset="0"/>
              </a:rPr>
              <a:t>} </a:t>
            </a:r>
          </a:p>
          <a:p>
            <a:pPr marL="457200" lvl="1" indent="0">
              <a:buNone/>
            </a:pPr>
            <a:r>
              <a:rPr lang="en-US" sz="2600" dirty="0" smtClean="0">
                <a:solidFill>
                  <a:schemeClr val="tx2"/>
                </a:solidFill>
                <a:latin typeface="Helvetica" panose="020B0604020202020204" pitchFamily="34" charset="0"/>
                <a:cs typeface="Helvetica" panose="020B0604020202020204" pitchFamily="34" charset="0"/>
              </a:rPr>
              <a:t>as relationship types supported</a:t>
            </a:r>
            <a:endParaRPr lang="en-US" sz="2600" dirty="0">
              <a:solidFill>
                <a:schemeClr val="tx2"/>
              </a:solidFill>
              <a:latin typeface="Helvetica" panose="020B0604020202020204" pitchFamily="34" charset="0"/>
              <a:cs typeface="Helvetica" panose="020B0604020202020204" pitchFamily="34" charset="0"/>
            </a:endParaRPr>
          </a:p>
        </p:txBody>
      </p:sp>
      <p:sp>
        <p:nvSpPr>
          <p:cNvPr id="4" name="灯片编号占位符 3"/>
          <p:cNvSpPr>
            <a:spLocks noGrp="1"/>
          </p:cNvSpPr>
          <p:nvPr>
            <p:ph type="sldNum" sz="quarter" idx="12"/>
          </p:nvPr>
        </p:nvSpPr>
        <p:spPr/>
        <p:txBody>
          <a:bodyPr/>
          <a:lstStyle/>
          <a:p>
            <a:fld id="{E2565ACD-144F-334D-837A-2EC7981FDADF}" type="slidenum">
              <a:rPr lang="en-US" smtClean="0"/>
              <a:pPr/>
              <a:t>13</a:t>
            </a:fld>
            <a:endParaRPr lang="en-US"/>
          </a:p>
        </p:txBody>
      </p:sp>
      <p:sp>
        <p:nvSpPr>
          <p:cNvPr id="6"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625" y="1874867"/>
            <a:ext cx="4448175" cy="397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8542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000" dirty="0" smtClean="0">
                <a:latin typeface="Comic Sans MS" panose="030F0702030302020204" pitchFamily="66" charset="0"/>
              </a:rPr>
              <a:t>Characteristics of Access Control in OSNs</a:t>
            </a:r>
            <a:endParaRPr lang="en-US" sz="3000" dirty="0">
              <a:latin typeface="Comic Sans MS" panose="030F0702030302020204" pitchFamily="66" charset="0"/>
            </a:endParaRPr>
          </a:p>
        </p:txBody>
      </p:sp>
      <p:sp>
        <p:nvSpPr>
          <p:cNvPr id="3" name="内容占位符 2"/>
          <p:cNvSpPr>
            <a:spLocks noGrp="1"/>
          </p:cNvSpPr>
          <p:nvPr>
            <p:ph idx="1"/>
          </p:nvPr>
        </p:nvSpPr>
        <p:spPr/>
        <p:txBody>
          <a:bodyPr>
            <a:normAutofit fontScale="77500" lnSpcReduction="20000"/>
          </a:bodyPr>
          <a:lstStyle/>
          <a:p>
            <a:r>
              <a:rPr lang="en-US" dirty="0" smtClean="0">
                <a:latin typeface="Helvetica" panose="020B0604020202020204" pitchFamily="34" charset="0"/>
                <a:cs typeface="Helvetica" panose="020B0604020202020204" pitchFamily="34" charset="0"/>
              </a:rPr>
              <a:t>Policy Individualization</a:t>
            </a:r>
          </a:p>
          <a:p>
            <a:pPr lvl="1"/>
            <a:r>
              <a:rPr lang="en-US" dirty="0" smtClean="0">
                <a:solidFill>
                  <a:schemeClr val="tx2"/>
                </a:solidFill>
                <a:latin typeface="Helvetica" panose="020B0604020202020204" pitchFamily="34" charset="0"/>
                <a:cs typeface="Helvetica" panose="020B0604020202020204" pitchFamily="34" charset="0"/>
              </a:rPr>
              <a:t>Users define their own privacy and activity preferences</a:t>
            </a:r>
          </a:p>
          <a:p>
            <a:pPr lvl="1"/>
            <a:r>
              <a:rPr lang="en-US" dirty="0" smtClean="0">
                <a:solidFill>
                  <a:schemeClr val="tx2"/>
                </a:solidFill>
                <a:latin typeface="Helvetica" panose="020B0604020202020204" pitchFamily="34" charset="0"/>
                <a:cs typeface="Helvetica" panose="020B0604020202020204" pitchFamily="34" charset="0"/>
              </a:rPr>
              <a:t>Related users can configure policies too</a:t>
            </a:r>
          </a:p>
          <a:p>
            <a:pPr lvl="1"/>
            <a:r>
              <a:rPr lang="en-US" dirty="0" smtClean="0">
                <a:solidFill>
                  <a:schemeClr val="tx2"/>
                </a:solidFill>
                <a:latin typeface="Helvetica" panose="020B0604020202020204" pitchFamily="34" charset="0"/>
                <a:cs typeface="Helvetica" panose="020B0604020202020204" pitchFamily="34" charset="0"/>
              </a:rPr>
              <a:t>Collectively used by the system for control decision</a:t>
            </a:r>
          </a:p>
          <a:p>
            <a:r>
              <a:rPr lang="en-US" dirty="0" smtClean="0">
                <a:latin typeface="Helvetica" panose="020B0604020202020204" pitchFamily="34" charset="0"/>
                <a:cs typeface="Helvetica" panose="020B0604020202020204" pitchFamily="34" charset="0"/>
              </a:rPr>
              <a:t>User and Resource as a Target</a:t>
            </a:r>
          </a:p>
          <a:p>
            <a:pPr lvl="1"/>
            <a:r>
              <a:rPr lang="en-US" dirty="0" smtClean="0">
                <a:solidFill>
                  <a:schemeClr val="tx2"/>
                </a:solidFill>
                <a:latin typeface="Helvetica" panose="020B0604020202020204" pitchFamily="34" charset="0"/>
                <a:cs typeface="Helvetica" panose="020B0604020202020204" pitchFamily="34" charset="0"/>
              </a:rPr>
              <a:t>e.g., poke, messaging, friendship invitation, etc.</a:t>
            </a:r>
          </a:p>
          <a:p>
            <a:r>
              <a:rPr lang="en-US" dirty="0" smtClean="0">
                <a:latin typeface="Helvetica" panose="020B0604020202020204" pitchFamily="34" charset="0"/>
                <a:cs typeface="Helvetica" panose="020B0604020202020204" pitchFamily="34" charset="0"/>
              </a:rPr>
              <a:t>User Policies for Outgoing and Incoming Actions</a:t>
            </a:r>
          </a:p>
          <a:p>
            <a:pPr lvl="1"/>
            <a:r>
              <a:rPr lang="en-US" dirty="0">
                <a:solidFill>
                  <a:schemeClr val="tx2"/>
                </a:solidFill>
                <a:latin typeface="Helvetica" panose="020B0604020202020204" pitchFamily="34" charset="0"/>
                <a:cs typeface="Helvetica" panose="020B0604020202020204" pitchFamily="34" charset="0"/>
              </a:rPr>
              <a:t>User can be either requester or target of </a:t>
            </a:r>
            <a:r>
              <a:rPr lang="en-US" dirty="0" smtClean="0">
                <a:solidFill>
                  <a:schemeClr val="tx2"/>
                </a:solidFill>
                <a:latin typeface="Helvetica" panose="020B0604020202020204" pitchFamily="34" charset="0"/>
                <a:cs typeface="Helvetica" panose="020B0604020202020204" pitchFamily="34" charset="0"/>
              </a:rPr>
              <a:t>activity</a:t>
            </a:r>
          </a:p>
          <a:p>
            <a:pPr lvl="1"/>
            <a:r>
              <a:rPr lang="en-US" dirty="0" smtClean="0">
                <a:solidFill>
                  <a:schemeClr val="tx2"/>
                </a:solidFill>
                <a:latin typeface="Helvetica" panose="020B0604020202020204" pitchFamily="34" charset="0"/>
                <a:cs typeface="Helvetica" panose="020B0604020202020204" pitchFamily="34" charset="0"/>
              </a:rPr>
              <a:t>Allows control on 1) activities w/o knowing a particular resource and 2) activities against the user w/o knowing  a particular access requestor</a:t>
            </a:r>
          </a:p>
          <a:p>
            <a:pPr lvl="1"/>
            <a:r>
              <a:rPr lang="en-US" dirty="0" smtClean="0">
                <a:solidFill>
                  <a:schemeClr val="tx2"/>
                </a:solidFill>
                <a:latin typeface="Helvetica" panose="020B0604020202020204" pitchFamily="34" charset="0"/>
                <a:cs typeface="Helvetica" panose="020B0604020202020204" pitchFamily="34" charset="0"/>
              </a:rPr>
              <a:t>e.g., block notification of friend’s activities; restrict from viewing violent contents</a:t>
            </a:r>
            <a:endParaRPr lang="en-US" dirty="0">
              <a:solidFill>
                <a:schemeClr val="tx2"/>
              </a:solidFill>
              <a:latin typeface="Helvetica" panose="020B0604020202020204" pitchFamily="34" charset="0"/>
              <a:cs typeface="Helvetica" panose="020B0604020202020204" pitchFamily="34" charset="0"/>
            </a:endParaRPr>
          </a:p>
        </p:txBody>
      </p:sp>
      <p:sp>
        <p:nvSpPr>
          <p:cNvPr id="4" name="灯片编号占位符 3"/>
          <p:cNvSpPr>
            <a:spLocks noGrp="1"/>
          </p:cNvSpPr>
          <p:nvPr>
            <p:ph type="sldNum" sz="quarter" idx="12"/>
          </p:nvPr>
        </p:nvSpPr>
        <p:spPr/>
        <p:txBody>
          <a:bodyPr/>
          <a:lstStyle/>
          <a:p>
            <a:fld id="{E2565ACD-144F-334D-837A-2EC7981FDADF}" type="slidenum">
              <a:rPr lang="en-US" smtClean="0"/>
              <a:pPr/>
              <a:t>14</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val="20548382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latin typeface="Comic Sans MS" panose="030F0702030302020204" pitchFamily="66" charset="0"/>
              </a:rPr>
              <a:t>Outline</a:t>
            </a:r>
            <a:endParaRPr lang="en-US" dirty="0">
              <a:latin typeface="Comic Sans MS" panose="030F0702030302020204" pitchFamily="66" charset="0"/>
            </a:endParaRPr>
          </a:p>
        </p:txBody>
      </p:sp>
      <p:sp>
        <p:nvSpPr>
          <p:cNvPr id="3" name="内容占位符 2"/>
          <p:cNvSpPr>
            <a:spLocks noGrp="1"/>
          </p:cNvSpPr>
          <p:nvPr>
            <p:ph idx="1"/>
          </p:nvPr>
        </p:nvSpPr>
        <p:spPr/>
        <p:txBody>
          <a:bodyPr>
            <a:normAutofit/>
          </a:bodyPr>
          <a:lstStyle/>
          <a:p>
            <a:r>
              <a:rPr lang="en-US" dirty="0" smtClean="0">
                <a:solidFill>
                  <a:schemeClr val="bg1">
                    <a:lumMod val="50000"/>
                  </a:schemeClr>
                </a:solidFill>
                <a:latin typeface="Helvetica" panose="020B0604020202020204" pitchFamily="34" charset="0"/>
                <a:cs typeface="Helvetica" panose="020B0604020202020204" pitchFamily="34" charset="0"/>
              </a:rPr>
              <a:t>Introduction</a:t>
            </a:r>
          </a:p>
          <a:p>
            <a:r>
              <a:rPr lang="en-US" dirty="0" smtClean="0">
                <a:latin typeface="Helvetica" panose="020B0604020202020204" pitchFamily="34" charset="0"/>
                <a:cs typeface="Helvetica" panose="020B0604020202020204" pitchFamily="34" charset="0"/>
              </a:rPr>
              <a:t>UURAC</a:t>
            </a:r>
          </a:p>
          <a:p>
            <a:r>
              <a:rPr lang="en-US" dirty="0" smtClean="0">
                <a:solidFill>
                  <a:schemeClr val="bg1">
                    <a:lumMod val="50000"/>
                  </a:schemeClr>
                </a:solidFill>
                <a:latin typeface="Helvetica" panose="020B0604020202020204" pitchFamily="34" charset="0"/>
                <a:cs typeface="Helvetica" panose="020B0604020202020204" pitchFamily="34" charset="0"/>
              </a:rPr>
              <a:t>UURAC</a:t>
            </a:r>
            <a:r>
              <a:rPr lang="en-US" baseline="-25000" dirty="0" smtClean="0">
                <a:solidFill>
                  <a:schemeClr val="bg1">
                    <a:lumMod val="50000"/>
                  </a:schemeClr>
                </a:solidFill>
                <a:latin typeface="Helvetica" panose="020B0604020202020204" pitchFamily="34" charset="0"/>
                <a:cs typeface="Helvetica" panose="020B0604020202020204" pitchFamily="34" charset="0"/>
              </a:rPr>
              <a:t>A</a:t>
            </a:r>
          </a:p>
          <a:p>
            <a:r>
              <a:rPr lang="en-US" dirty="0" smtClean="0">
                <a:solidFill>
                  <a:schemeClr val="bg1">
                    <a:lumMod val="50000"/>
                  </a:schemeClr>
                </a:solidFill>
                <a:latin typeface="Helvetica" panose="020B0604020202020204" pitchFamily="34" charset="0"/>
                <a:cs typeface="Helvetica" panose="020B0604020202020204" pitchFamily="34" charset="0"/>
              </a:rPr>
              <a:t>URRAC</a:t>
            </a:r>
          </a:p>
          <a:p>
            <a:r>
              <a:rPr lang="en-US" dirty="0" smtClean="0">
                <a:solidFill>
                  <a:schemeClr val="bg1">
                    <a:lumMod val="50000"/>
                  </a:schemeClr>
                </a:solidFill>
                <a:latin typeface="Helvetica" panose="020B0604020202020204" pitchFamily="34" charset="0"/>
                <a:cs typeface="Helvetica" panose="020B0604020202020204" pitchFamily="34" charset="0"/>
              </a:rPr>
              <a:t>Conclusion</a:t>
            </a:r>
          </a:p>
        </p:txBody>
      </p:sp>
      <p:sp>
        <p:nvSpPr>
          <p:cNvPr id="4" name="灯片编号占位符 3"/>
          <p:cNvSpPr>
            <a:spLocks noGrp="1"/>
          </p:cNvSpPr>
          <p:nvPr>
            <p:ph type="sldNum" sz="quarter" idx="12"/>
          </p:nvPr>
        </p:nvSpPr>
        <p:spPr/>
        <p:txBody>
          <a:bodyPr/>
          <a:lstStyle/>
          <a:p>
            <a:fld id="{E2565ACD-144F-334D-837A-2EC7981FDADF}" type="slidenum">
              <a:rPr lang="en-US" smtClean="0"/>
              <a:pPr/>
              <a:t>15</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val="487474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内容占位符 1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718" y="1509584"/>
            <a:ext cx="5153745" cy="3667637"/>
          </a:xfrm>
        </p:spPr>
      </p:pic>
      <p:sp>
        <p:nvSpPr>
          <p:cNvPr id="2" name="标题 1"/>
          <p:cNvSpPr>
            <a:spLocks noGrp="1"/>
          </p:cNvSpPr>
          <p:nvPr>
            <p:ph type="title"/>
          </p:nvPr>
        </p:nvSpPr>
        <p:spPr/>
        <p:txBody>
          <a:bodyPr>
            <a:normAutofit fontScale="90000"/>
          </a:bodyPr>
          <a:lstStyle/>
          <a:p>
            <a:r>
              <a:rPr lang="en-US" dirty="0" smtClean="0">
                <a:latin typeface="Comic Sans MS" panose="030F0702030302020204" pitchFamily="66" charset="0"/>
              </a:rPr>
              <a:t>U2U Relationship-based Access Control (UURAC) Model</a:t>
            </a:r>
            <a:endParaRPr lang="en-US" dirty="0">
              <a:latin typeface="Comic Sans MS" panose="030F0702030302020204" pitchFamily="66" charset="0"/>
            </a:endParaRPr>
          </a:p>
        </p:txBody>
      </p:sp>
      <p:sp>
        <p:nvSpPr>
          <p:cNvPr id="4" name="灯片编号占位符 3"/>
          <p:cNvSpPr>
            <a:spLocks noGrp="1"/>
          </p:cNvSpPr>
          <p:nvPr>
            <p:ph type="sldNum" sz="quarter" idx="12"/>
          </p:nvPr>
        </p:nvSpPr>
        <p:spPr/>
        <p:txBody>
          <a:bodyPr/>
          <a:lstStyle/>
          <a:p>
            <a:fld id="{E2565ACD-144F-334D-837A-2EC7981FDADF}" type="slidenum">
              <a:rPr lang="en-US" smtClean="0"/>
              <a:pPr/>
              <a:t>16</a:t>
            </a:fld>
            <a:endParaRPr lang="en-US" dirty="0"/>
          </a:p>
        </p:txBody>
      </p:sp>
      <p:sp>
        <p:nvSpPr>
          <p:cNvPr id="7" name="TextBox 6"/>
          <p:cNvSpPr txBox="1"/>
          <p:nvPr/>
        </p:nvSpPr>
        <p:spPr>
          <a:xfrm>
            <a:off x="5886849" y="1509584"/>
            <a:ext cx="2799951" cy="2062103"/>
          </a:xfrm>
          <a:prstGeom prst="rect">
            <a:avLst/>
          </a:prstGeom>
          <a:noFill/>
        </p:spPr>
        <p:txBody>
          <a:bodyPr wrap="square" rtlCol="0">
            <a:spAutoFit/>
          </a:bodyPr>
          <a:lstStyle/>
          <a:p>
            <a:r>
              <a:rPr lang="en-US" sz="1600" dirty="0" smtClean="0">
                <a:solidFill>
                  <a:schemeClr val="tx2"/>
                </a:solidFill>
                <a:latin typeface="Helvetica" panose="020B0604020202020204" pitchFamily="34" charset="0"/>
                <a:cs typeface="Helvetica" panose="020B0604020202020204" pitchFamily="34" charset="0"/>
              </a:rPr>
              <a:t>U</a:t>
            </a:r>
            <a:r>
              <a:rPr lang="en-US" sz="1600" baseline="-25000" dirty="0" smtClean="0">
                <a:solidFill>
                  <a:schemeClr val="tx2"/>
                </a:solidFill>
                <a:latin typeface="Helvetica" panose="020B0604020202020204" pitchFamily="34" charset="0"/>
                <a:cs typeface="Helvetica" panose="020B0604020202020204" pitchFamily="34" charset="0"/>
              </a:rPr>
              <a:t>A</a:t>
            </a:r>
            <a:r>
              <a:rPr lang="en-US" sz="1600" dirty="0" smtClean="0">
                <a:solidFill>
                  <a:schemeClr val="tx2"/>
                </a:solidFill>
                <a:latin typeface="Helvetica" panose="020B0604020202020204" pitchFamily="34" charset="0"/>
                <a:cs typeface="Helvetica" panose="020B0604020202020204" pitchFamily="34" charset="0"/>
              </a:rPr>
              <a:t>: Accessing User</a:t>
            </a:r>
          </a:p>
          <a:p>
            <a:r>
              <a:rPr lang="en-US" sz="1600" dirty="0" smtClean="0">
                <a:solidFill>
                  <a:schemeClr val="tx2"/>
                </a:solidFill>
                <a:latin typeface="Helvetica" panose="020B0604020202020204" pitchFamily="34" charset="0"/>
                <a:cs typeface="Helvetica" panose="020B0604020202020204" pitchFamily="34" charset="0"/>
              </a:rPr>
              <a:t>U</a:t>
            </a:r>
            <a:r>
              <a:rPr lang="en-US" sz="1600" baseline="-25000" dirty="0" smtClean="0">
                <a:solidFill>
                  <a:schemeClr val="tx2"/>
                </a:solidFill>
                <a:latin typeface="Helvetica" panose="020B0604020202020204" pitchFamily="34" charset="0"/>
                <a:cs typeface="Helvetica" panose="020B0604020202020204" pitchFamily="34" charset="0"/>
              </a:rPr>
              <a:t>T</a:t>
            </a:r>
            <a:r>
              <a:rPr lang="en-US" sz="1600" dirty="0" smtClean="0">
                <a:solidFill>
                  <a:schemeClr val="tx2"/>
                </a:solidFill>
                <a:latin typeface="Helvetica" panose="020B0604020202020204" pitchFamily="34" charset="0"/>
                <a:cs typeface="Helvetica" panose="020B0604020202020204" pitchFamily="34" charset="0"/>
              </a:rPr>
              <a:t>: Target User</a:t>
            </a:r>
          </a:p>
          <a:p>
            <a:r>
              <a:rPr lang="en-US" sz="1600" dirty="0" smtClean="0">
                <a:solidFill>
                  <a:schemeClr val="tx2"/>
                </a:solidFill>
                <a:latin typeface="Helvetica" panose="020B0604020202020204" pitchFamily="34" charset="0"/>
                <a:cs typeface="Helvetica" panose="020B0604020202020204" pitchFamily="34" charset="0"/>
              </a:rPr>
              <a:t>U</a:t>
            </a:r>
            <a:r>
              <a:rPr lang="en-US" sz="1600" baseline="-25000" dirty="0" smtClean="0">
                <a:solidFill>
                  <a:schemeClr val="tx2"/>
                </a:solidFill>
                <a:latin typeface="Helvetica" panose="020B0604020202020204" pitchFamily="34" charset="0"/>
                <a:cs typeface="Helvetica" panose="020B0604020202020204" pitchFamily="34" charset="0"/>
              </a:rPr>
              <a:t>C</a:t>
            </a:r>
            <a:r>
              <a:rPr lang="en-US" sz="1600" dirty="0" smtClean="0">
                <a:solidFill>
                  <a:schemeClr val="tx2"/>
                </a:solidFill>
                <a:latin typeface="Helvetica" panose="020B0604020202020204" pitchFamily="34" charset="0"/>
                <a:cs typeface="Helvetica" panose="020B0604020202020204" pitchFamily="34" charset="0"/>
              </a:rPr>
              <a:t>: Controlling User</a:t>
            </a:r>
          </a:p>
          <a:p>
            <a:r>
              <a:rPr lang="en-US" sz="1600" dirty="0" smtClean="0">
                <a:solidFill>
                  <a:schemeClr val="tx2"/>
                </a:solidFill>
                <a:latin typeface="Helvetica" panose="020B0604020202020204" pitchFamily="34" charset="0"/>
                <a:cs typeface="Helvetica" panose="020B0604020202020204" pitchFamily="34" charset="0"/>
              </a:rPr>
              <a:t>R</a:t>
            </a:r>
            <a:r>
              <a:rPr lang="en-US" sz="1600" baseline="-25000" dirty="0" smtClean="0">
                <a:solidFill>
                  <a:schemeClr val="tx2"/>
                </a:solidFill>
                <a:latin typeface="Helvetica" panose="020B0604020202020204" pitchFamily="34" charset="0"/>
                <a:cs typeface="Helvetica" panose="020B0604020202020204" pitchFamily="34" charset="0"/>
              </a:rPr>
              <a:t>T</a:t>
            </a:r>
            <a:r>
              <a:rPr lang="en-US" sz="1600" dirty="0" smtClean="0">
                <a:solidFill>
                  <a:schemeClr val="tx2"/>
                </a:solidFill>
                <a:latin typeface="Helvetica" panose="020B0604020202020204" pitchFamily="34" charset="0"/>
                <a:cs typeface="Helvetica" panose="020B0604020202020204" pitchFamily="34" charset="0"/>
              </a:rPr>
              <a:t>: Target Resource</a:t>
            </a:r>
          </a:p>
          <a:p>
            <a:r>
              <a:rPr lang="en-US" sz="1600" dirty="0" smtClean="0">
                <a:solidFill>
                  <a:schemeClr val="tx2"/>
                </a:solidFill>
                <a:latin typeface="Helvetica" panose="020B0604020202020204" pitchFamily="34" charset="0"/>
                <a:cs typeface="Helvetica" panose="020B0604020202020204" pitchFamily="34" charset="0"/>
              </a:rPr>
              <a:t>AUP: Accessing User Policy</a:t>
            </a:r>
          </a:p>
          <a:p>
            <a:r>
              <a:rPr lang="en-US" sz="1600" dirty="0" smtClean="0">
                <a:solidFill>
                  <a:schemeClr val="tx2"/>
                </a:solidFill>
                <a:latin typeface="Helvetica" panose="020B0604020202020204" pitchFamily="34" charset="0"/>
                <a:cs typeface="Helvetica" panose="020B0604020202020204" pitchFamily="34" charset="0"/>
              </a:rPr>
              <a:t>TUP: Target User Policy</a:t>
            </a:r>
          </a:p>
          <a:p>
            <a:r>
              <a:rPr lang="en-US" sz="1600" dirty="0" smtClean="0">
                <a:solidFill>
                  <a:schemeClr val="tx2"/>
                </a:solidFill>
                <a:latin typeface="Helvetica" panose="020B0604020202020204" pitchFamily="34" charset="0"/>
                <a:cs typeface="Helvetica" panose="020B0604020202020204" pitchFamily="34" charset="0"/>
              </a:rPr>
              <a:t>TRP: Target Resource Policy</a:t>
            </a:r>
          </a:p>
          <a:p>
            <a:r>
              <a:rPr lang="en-US" sz="1600" dirty="0" smtClean="0">
                <a:solidFill>
                  <a:schemeClr val="tx2"/>
                </a:solidFill>
                <a:latin typeface="Helvetica" panose="020B0604020202020204" pitchFamily="34" charset="0"/>
                <a:cs typeface="Helvetica" panose="020B0604020202020204" pitchFamily="34" charset="0"/>
              </a:rPr>
              <a:t>SP: System Policy</a:t>
            </a:r>
            <a:endParaRPr lang="en-US" sz="1600" dirty="0">
              <a:solidFill>
                <a:schemeClr val="tx2"/>
              </a:solidFill>
              <a:latin typeface="Helvetica" panose="020B0604020202020204" pitchFamily="34" charset="0"/>
              <a:cs typeface="Helvetica" panose="020B0604020202020204" pitchFamily="34" charset="0"/>
            </a:endParaRPr>
          </a:p>
        </p:txBody>
      </p:sp>
      <p:sp>
        <p:nvSpPr>
          <p:cNvPr id="9" name="Content Placeholder 2"/>
          <p:cNvSpPr txBox="1">
            <a:spLocks/>
          </p:cNvSpPr>
          <p:nvPr/>
        </p:nvSpPr>
        <p:spPr>
          <a:xfrm>
            <a:off x="5248095" y="3786721"/>
            <a:ext cx="3722562" cy="2248826"/>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fontScale="550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2"/>
                </a:solidFill>
                <a:effectLst/>
                <a:uLnTx/>
                <a:uFillTx/>
                <a:latin typeface="Helvetica" panose="020B0604020202020204" pitchFamily="34" charset="0"/>
                <a:cs typeface="Helvetica" panose="020B0604020202020204" pitchFamily="34" charset="0"/>
              </a:rPr>
              <a:t>Policy Individualization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2"/>
                </a:solidFill>
                <a:effectLst/>
                <a:uLnTx/>
                <a:uFillTx/>
                <a:latin typeface="Helvetica" panose="020B0604020202020204" pitchFamily="34" charset="0"/>
                <a:cs typeface="Helvetica" panose="020B0604020202020204" pitchFamily="34" charset="0"/>
              </a:rPr>
              <a:t>User and Resource as a Target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2"/>
                </a:solidFill>
                <a:effectLst/>
                <a:uLnTx/>
                <a:uFillTx/>
                <a:latin typeface="Helvetica" panose="020B0604020202020204" pitchFamily="34" charset="0"/>
                <a:cs typeface="Helvetica" panose="020B0604020202020204" pitchFamily="34" charset="0"/>
              </a:rPr>
              <a:t>Separation of user policies for incoming and outgoing actions</a:t>
            </a:r>
            <a:r>
              <a:rPr lang="en-US" sz="3200" dirty="0" smtClean="0">
                <a:solidFill>
                  <a:schemeClr val="tx2"/>
                </a:solidFill>
                <a:latin typeface="Helvetica" panose="020B0604020202020204" pitchFamily="34" charset="0"/>
                <a:cs typeface="Helvetica" panose="020B0604020202020204" pitchFamily="34" charset="0"/>
              </a:rPr>
              <a:t> </a:t>
            </a:r>
            <a:endParaRPr kumimoji="0" lang="en-US" sz="3200" b="0" i="0" u="none" strike="noStrike" kern="1200" cap="none" spc="0" normalizeH="0" baseline="0" noProof="0" dirty="0" smtClean="0">
              <a:ln>
                <a:noFill/>
              </a:ln>
              <a:solidFill>
                <a:schemeClr val="tx2"/>
              </a:solidFill>
              <a:effectLst/>
              <a:uLnTx/>
              <a:uFillTx/>
              <a:latin typeface="Helvetica" panose="020B0604020202020204" pitchFamily="34" charset="0"/>
              <a:cs typeface="Helvetica"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dirty="0" smtClean="0">
                <a:solidFill>
                  <a:schemeClr val="tx2"/>
                </a:solidFill>
                <a:latin typeface="Helvetica" panose="020B0604020202020204" pitchFamily="34" charset="0"/>
                <a:cs typeface="Helvetica" panose="020B0604020202020204" pitchFamily="34" charset="0"/>
              </a:rPr>
              <a:t>Regular Expression based path pattern w/ max </a:t>
            </a:r>
            <a:r>
              <a:rPr lang="en-US" sz="3200" dirty="0" err="1" smtClean="0">
                <a:solidFill>
                  <a:schemeClr val="tx2"/>
                </a:solidFill>
                <a:latin typeface="Helvetica" panose="020B0604020202020204" pitchFamily="34" charset="0"/>
                <a:cs typeface="Helvetica" panose="020B0604020202020204" pitchFamily="34" charset="0"/>
              </a:rPr>
              <a:t>hopcounts</a:t>
            </a:r>
            <a:r>
              <a:rPr lang="en-US" sz="3200" dirty="0" smtClean="0">
                <a:solidFill>
                  <a:schemeClr val="tx2"/>
                </a:solidFill>
                <a:latin typeface="Helvetica" panose="020B0604020202020204" pitchFamily="34" charset="0"/>
                <a:cs typeface="Helvetica" panose="020B0604020202020204" pitchFamily="34" charset="0"/>
              </a:rPr>
              <a:t> (e.g., &lt;u</a:t>
            </a:r>
            <a:r>
              <a:rPr lang="en-US" sz="3200" baseline="-25000" dirty="0" smtClean="0">
                <a:solidFill>
                  <a:schemeClr val="tx2"/>
                </a:solidFill>
                <a:latin typeface="Helvetica" panose="020B0604020202020204" pitchFamily="34" charset="0"/>
                <a:cs typeface="Helvetica" panose="020B0604020202020204" pitchFamily="34" charset="0"/>
              </a:rPr>
              <a:t>a</a:t>
            </a:r>
            <a:r>
              <a:rPr lang="en-US" sz="3200" dirty="0" smtClean="0">
                <a:solidFill>
                  <a:schemeClr val="tx2"/>
                </a:solidFill>
                <a:latin typeface="Helvetica" panose="020B0604020202020204" pitchFamily="34" charset="0"/>
                <a:cs typeface="Helvetica" panose="020B0604020202020204" pitchFamily="34" charset="0"/>
              </a:rPr>
              <a:t>, (f*c,3)&gt;)</a:t>
            </a:r>
            <a:endParaRPr kumimoji="0" lang="en-US" sz="3200" b="0" i="0" u="none" strike="noStrike" kern="1200" cap="none" spc="0" normalizeH="0" baseline="0" noProof="0" dirty="0" smtClean="0">
              <a:ln>
                <a:noFill/>
              </a:ln>
              <a:solidFill>
                <a:schemeClr val="tx2"/>
              </a:solidFill>
              <a:effectLst/>
              <a:uLnTx/>
              <a:uFillTx/>
              <a:latin typeface="Helvetica" panose="020B0604020202020204" pitchFamily="34" charset="0"/>
              <a:cs typeface="Helvetica" panose="020B0604020202020204" pitchFamily="34" charset="0"/>
            </a:endParaRPr>
          </a:p>
        </p:txBody>
      </p:sp>
      <p:sp>
        <p:nvSpPr>
          <p:cNvPr id="8"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val="138639046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latin typeface="Comic Sans MS" panose="030F0702030302020204" pitchFamily="66" charset="0"/>
              </a:rPr>
              <a:t>Access Request and Evaluation</a:t>
            </a:r>
            <a:endParaRPr lang="en-US" dirty="0">
              <a:latin typeface="Comic Sans MS" panose="030F0702030302020204" pitchFamily="66" charset="0"/>
            </a:endParaRPr>
          </a:p>
        </p:txBody>
      </p:sp>
      <p:sp>
        <p:nvSpPr>
          <p:cNvPr id="3" name="内容占位符 2"/>
          <p:cNvSpPr>
            <a:spLocks noGrp="1"/>
          </p:cNvSpPr>
          <p:nvPr>
            <p:ph idx="1"/>
          </p:nvPr>
        </p:nvSpPr>
        <p:spPr/>
        <p:txBody>
          <a:bodyPr>
            <a:normAutofit fontScale="92500" lnSpcReduction="20000"/>
          </a:bodyPr>
          <a:lstStyle/>
          <a:p>
            <a:r>
              <a:rPr lang="en-US" dirty="0">
                <a:solidFill>
                  <a:srgbClr val="FF0000"/>
                </a:solidFill>
                <a:latin typeface="Helvetica" panose="020B0604020202020204" pitchFamily="34" charset="0"/>
                <a:cs typeface="Helvetica" panose="020B0604020202020204" pitchFamily="34" charset="0"/>
              </a:rPr>
              <a:t>Access Request </a:t>
            </a:r>
            <a:r>
              <a:rPr lang="en-US" dirty="0">
                <a:solidFill>
                  <a:srgbClr val="FF0000"/>
                </a:solidFill>
                <a:latin typeface="Cambria Math" panose="02040503050406030204" pitchFamily="18" charset="0"/>
                <a:ea typeface="Cambria Math" panose="02040503050406030204" pitchFamily="18" charset="0"/>
                <a:cs typeface="Helvetica" panose="020B0604020202020204" pitchFamily="34" charset="0"/>
              </a:rPr>
              <a:t>&lt;</a:t>
            </a:r>
            <a:r>
              <a:rPr lang="en-US" i="1" dirty="0">
                <a:solidFill>
                  <a:srgbClr val="FF0000"/>
                </a:solidFill>
                <a:latin typeface="Cambria Math" panose="02040503050406030204" pitchFamily="18" charset="0"/>
                <a:ea typeface="Cambria Math" panose="02040503050406030204" pitchFamily="18" charset="0"/>
                <a:cs typeface="Helvetica" panose="020B0604020202020204" pitchFamily="34" charset="0"/>
              </a:rPr>
              <a:t>u</a:t>
            </a:r>
            <a:r>
              <a:rPr lang="en-US" i="1" baseline="-25000" dirty="0">
                <a:solidFill>
                  <a:srgbClr val="FF0000"/>
                </a:solidFill>
                <a:latin typeface="Cambria Math" panose="02040503050406030204" pitchFamily="18" charset="0"/>
                <a:ea typeface="Cambria Math" panose="02040503050406030204" pitchFamily="18" charset="0"/>
                <a:cs typeface="Helvetica" panose="020B0604020202020204" pitchFamily="34" charset="0"/>
              </a:rPr>
              <a:t>a</a:t>
            </a:r>
            <a:r>
              <a:rPr lang="en-US" dirty="0">
                <a:solidFill>
                  <a:srgbClr val="FF0000"/>
                </a:solidFill>
                <a:latin typeface="Cambria Math" panose="02040503050406030204" pitchFamily="18" charset="0"/>
                <a:ea typeface="Cambria Math" panose="02040503050406030204" pitchFamily="18" charset="0"/>
                <a:cs typeface="Helvetica" panose="020B0604020202020204" pitchFamily="34" charset="0"/>
              </a:rPr>
              <a:t>, </a:t>
            </a:r>
            <a:r>
              <a:rPr lang="en-US" i="1" dirty="0">
                <a:solidFill>
                  <a:srgbClr val="FF0000"/>
                </a:solidFill>
                <a:latin typeface="Cambria Math" panose="02040503050406030204" pitchFamily="18" charset="0"/>
                <a:ea typeface="Cambria Math" panose="02040503050406030204" pitchFamily="18" charset="0"/>
                <a:cs typeface="Helvetica" panose="020B0604020202020204" pitchFamily="34" charset="0"/>
              </a:rPr>
              <a:t>action</a:t>
            </a:r>
            <a:r>
              <a:rPr lang="en-US" dirty="0">
                <a:solidFill>
                  <a:srgbClr val="FF0000"/>
                </a:solidFill>
                <a:latin typeface="Cambria Math" panose="02040503050406030204" pitchFamily="18" charset="0"/>
                <a:ea typeface="Cambria Math" panose="02040503050406030204" pitchFamily="18" charset="0"/>
                <a:cs typeface="Helvetica" panose="020B0604020202020204" pitchFamily="34" charset="0"/>
              </a:rPr>
              <a:t>, </a:t>
            </a:r>
            <a:r>
              <a:rPr lang="en-US" i="1" dirty="0">
                <a:solidFill>
                  <a:srgbClr val="FF0000"/>
                </a:solidFill>
                <a:latin typeface="Cambria Math" panose="02040503050406030204" pitchFamily="18" charset="0"/>
                <a:ea typeface="Cambria Math" panose="02040503050406030204" pitchFamily="18" charset="0"/>
                <a:cs typeface="Helvetica" panose="020B0604020202020204" pitchFamily="34" charset="0"/>
              </a:rPr>
              <a:t>target</a:t>
            </a:r>
            <a:r>
              <a:rPr lang="en-US" dirty="0">
                <a:solidFill>
                  <a:srgbClr val="FF0000"/>
                </a:solidFill>
                <a:latin typeface="Cambria Math" panose="02040503050406030204" pitchFamily="18" charset="0"/>
                <a:ea typeface="Cambria Math" panose="02040503050406030204" pitchFamily="18" charset="0"/>
                <a:cs typeface="Helvetica" panose="020B0604020202020204" pitchFamily="34" charset="0"/>
              </a:rPr>
              <a:t>&gt;</a:t>
            </a:r>
          </a:p>
          <a:p>
            <a:pPr lvl="1"/>
            <a:r>
              <a:rPr lang="en-US" i="1" dirty="0">
                <a:solidFill>
                  <a:schemeClr val="tx2"/>
                </a:solidFill>
                <a:latin typeface="Helvetica" panose="020B0604020202020204" pitchFamily="34" charset="0"/>
                <a:cs typeface="Helvetica" panose="020B0604020202020204" pitchFamily="34" charset="0"/>
              </a:rPr>
              <a:t>u</a:t>
            </a:r>
            <a:r>
              <a:rPr lang="en-US" i="1" baseline="-25000" dirty="0">
                <a:solidFill>
                  <a:schemeClr val="tx2"/>
                </a:solidFill>
                <a:latin typeface="Helvetica" panose="020B0604020202020204" pitchFamily="34" charset="0"/>
                <a:cs typeface="Helvetica" panose="020B0604020202020204" pitchFamily="34" charset="0"/>
              </a:rPr>
              <a:t>a </a:t>
            </a:r>
            <a:r>
              <a:rPr lang="en-US" dirty="0">
                <a:solidFill>
                  <a:schemeClr val="tx2"/>
                </a:solidFill>
                <a:latin typeface="Helvetica" panose="020B0604020202020204" pitchFamily="34" charset="0"/>
                <a:cs typeface="Helvetica" panose="020B0604020202020204" pitchFamily="34" charset="0"/>
              </a:rPr>
              <a:t> tries to perform </a:t>
            </a:r>
            <a:r>
              <a:rPr lang="en-US" i="1" dirty="0">
                <a:solidFill>
                  <a:schemeClr val="tx2"/>
                </a:solidFill>
                <a:latin typeface="Helvetica" panose="020B0604020202020204" pitchFamily="34" charset="0"/>
                <a:cs typeface="Helvetica" panose="020B0604020202020204" pitchFamily="34" charset="0"/>
              </a:rPr>
              <a:t>action</a:t>
            </a:r>
            <a:r>
              <a:rPr lang="en-US" dirty="0">
                <a:solidFill>
                  <a:schemeClr val="tx2"/>
                </a:solidFill>
                <a:latin typeface="Helvetica" panose="020B0604020202020204" pitchFamily="34" charset="0"/>
                <a:cs typeface="Helvetica" panose="020B0604020202020204" pitchFamily="34" charset="0"/>
              </a:rPr>
              <a:t> on </a:t>
            </a:r>
            <a:r>
              <a:rPr lang="en-US" i="1" dirty="0">
                <a:solidFill>
                  <a:schemeClr val="tx2"/>
                </a:solidFill>
                <a:latin typeface="Helvetica" panose="020B0604020202020204" pitchFamily="34" charset="0"/>
                <a:cs typeface="Helvetica" panose="020B0604020202020204" pitchFamily="34" charset="0"/>
              </a:rPr>
              <a:t>target</a:t>
            </a:r>
          </a:p>
          <a:p>
            <a:pPr lvl="1"/>
            <a:r>
              <a:rPr lang="en-US" dirty="0">
                <a:solidFill>
                  <a:schemeClr val="tx2"/>
                </a:solidFill>
                <a:latin typeface="Helvetica" panose="020B0604020202020204" pitchFamily="34" charset="0"/>
                <a:cs typeface="Helvetica" panose="020B0604020202020204" pitchFamily="34" charset="0"/>
              </a:rPr>
              <a:t>Target can be either user </a:t>
            </a:r>
            <a:r>
              <a:rPr lang="en-US" i="1" dirty="0">
                <a:solidFill>
                  <a:schemeClr val="tx2"/>
                </a:solidFill>
                <a:latin typeface="Helvetica" panose="020B0604020202020204" pitchFamily="34" charset="0"/>
                <a:cs typeface="Helvetica" panose="020B0604020202020204" pitchFamily="34" charset="0"/>
              </a:rPr>
              <a:t>u</a:t>
            </a:r>
            <a:r>
              <a:rPr lang="en-US" i="1" baseline="-25000" dirty="0">
                <a:solidFill>
                  <a:schemeClr val="tx2"/>
                </a:solidFill>
                <a:latin typeface="Helvetica" panose="020B0604020202020204" pitchFamily="34" charset="0"/>
                <a:cs typeface="Helvetica" panose="020B0604020202020204" pitchFamily="34" charset="0"/>
              </a:rPr>
              <a:t>t</a:t>
            </a:r>
            <a:r>
              <a:rPr lang="en-US" dirty="0">
                <a:solidFill>
                  <a:schemeClr val="tx2"/>
                </a:solidFill>
                <a:latin typeface="Helvetica" panose="020B0604020202020204" pitchFamily="34" charset="0"/>
                <a:cs typeface="Helvetica" panose="020B0604020202020204" pitchFamily="34" charset="0"/>
              </a:rPr>
              <a:t> or resource </a:t>
            </a:r>
            <a:r>
              <a:rPr lang="en-US" i="1" dirty="0" smtClean="0">
                <a:solidFill>
                  <a:schemeClr val="tx2"/>
                </a:solidFill>
                <a:latin typeface="Helvetica" panose="020B0604020202020204" pitchFamily="34" charset="0"/>
                <a:cs typeface="Helvetica" panose="020B0604020202020204" pitchFamily="34" charset="0"/>
              </a:rPr>
              <a:t>r</a:t>
            </a:r>
            <a:r>
              <a:rPr lang="en-US" i="1" baseline="-25000" dirty="0" smtClean="0">
                <a:solidFill>
                  <a:schemeClr val="tx2"/>
                </a:solidFill>
                <a:latin typeface="Helvetica" panose="020B0604020202020204" pitchFamily="34" charset="0"/>
                <a:cs typeface="Helvetica" panose="020B0604020202020204" pitchFamily="34" charset="0"/>
              </a:rPr>
              <a:t>t</a:t>
            </a:r>
          </a:p>
          <a:p>
            <a:pPr lvl="1"/>
            <a:endParaRPr lang="en-US" i="1" baseline="-25000" dirty="0" smtClean="0">
              <a:latin typeface="Helvetica" panose="020B0604020202020204" pitchFamily="34" charset="0"/>
              <a:cs typeface="Helvetica" panose="020B0604020202020204" pitchFamily="34" charset="0"/>
            </a:endParaRPr>
          </a:p>
          <a:p>
            <a:r>
              <a:rPr lang="en-US" dirty="0" smtClean="0">
                <a:solidFill>
                  <a:srgbClr val="FF0000"/>
                </a:solidFill>
                <a:latin typeface="Helvetica" panose="020B0604020202020204" pitchFamily="34" charset="0"/>
                <a:cs typeface="Helvetica" panose="020B0604020202020204" pitchFamily="34" charset="0"/>
              </a:rPr>
              <a:t>Policies and Relationships used for Access Evaluation</a:t>
            </a:r>
          </a:p>
          <a:p>
            <a:pPr lvl="1"/>
            <a:r>
              <a:rPr lang="en-US" dirty="0" smtClean="0">
                <a:solidFill>
                  <a:schemeClr val="tx2"/>
                </a:solidFill>
                <a:latin typeface="Helvetica" panose="020B0604020202020204" pitchFamily="34" charset="0"/>
                <a:cs typeface="Helvetica" panose="020B0604020202020204" pitchFamily="34" charset="0"/>
              </a:rPr>
              <a:t>When </a:t>
            </a:r>
            <a:r>
              <a:rPr lang="en-US" i="1" dirty="0" smtClean="0">
                <a:solidFill>
                  <a:schemeClr val="tx2"/>
                </a:solidFill>
                <a:latin typeface="Helvetica" panose="020B0604020202020204" pitchFamily="34" charset="0"/>
                <a:cs typeface="Helvetica" panose="020B0604020202020204" pitchFamily="34" charset="0"/>
              </a:rPr>
              <a:t>u</a:t>
            </a:r>
            <a:r>
              <a:rPr lang="en-US" i="1" baseline="-25000" dirty="0" smtClean="0">
                <a:solidFill>
                  <a:schemeClr val="tx2"/>
                </a:solidFill>
                <a:latin typeface="Helvetica" panose="020B0604020202020204" pitchFamily="34" charset="0"/>
                <a:cs typeface="Helvetica" panose="020B0604020202020204" pitchFamily="34" charset="0"/>
              </a:rPr>
              <a:t>a</a:t>
            </a:r>
            <a:r>
              <a:rPr lang="en-US" dirty="0" smtClean="0">
                <a:solidFill>
                  <a:schemeClr val="tx2"/>
                </a:solidFill>
                <a:latin typeface="Helvetica" panose="020B0604020202020204" pitchFamily="34" charset="0"/>
                <a:cs typeface="Helvetica" panose="020B0604020202020204" pitchFamily="34" charset="0"/>
              </a:rPr>
              <a:t> requests to access a user </a:t>
            </a:r>
            <a:r>
              <a:rPr lang="en-US" i="1" dirty="0" smtClean="0">
                <a:solidFill>
                  <a:schemeClr val="tx2"/>
                </a:solidFill>
                <a:latin typeface="Helvetica" panose="020B0604020202020204" pitchFamily="34" charset="0"/>
                <a:cs typeface="Helvetica" panose="020B0604020202020204" pitchFamily="34" charset="0"/>
              </a:rPr>
              <a:t>u</a:t>
            </a:r>
            <a:r>
              <a:rPr lang="en-US" i="1" baseline="-25000" dirty="0" smtClean="0">
                <a:solidFill>
                  <a:schemeClr val="tx2"/>
                </a:solidFill>
                <a:latin typeface="Helvetica" panose="020B0604020202020204" pitchFamily="34" charset="0"/>
                <a:cs typeface="Helvetica" panose="020B0604020202020204" pitchFamily="34" charset="0"/>
              </a:rPr>
              <a:t>t</a:t>
            </a:r>
          </a:p>
          <a:p>
            <a:pPr lvl="2"/>
            <a:r>
              <a:rPr lang="en-US" i="1" dirty="0" err="1">
                <a:solidFill>
                  <a:srgbClr val="00B050"/>
                </a:solidFill>
                <a:latin typeface="Helvetica" panose="020B0604020202020204" pitchFamily="34" charset="0"/>
                <a:cs typeface="Helvetica" panose="020B0604020202020204" pitchFamily="34" charset="0"/>
              </a:rPr>
              <a:t>u</a:t>
            </a:r>
            <a:r>
              <a:rPr lang="en-US" i="1" baseline="-25000" dirty="0" err="1">
                <a:solidFill>
                  <a:srgbClr val="00B050"/>
                </a:solidFill>
                <a:latin typeface="Helvetica" panose="020B0604020202020204" pitchFamily="34" charset="0"/>
                <a:cs typeface="Helvetica" panose="020B0604020202020204" pitchFamily="34" charset="0"/>
              </a:rPr>
              <a:t>a</a:t>
            </a:r>
            <a:r>
              <a:rPr lang="en-US" dirty="0" err="1" smtClean="0">
                <a:solidFill>
                  <a:srgbClr val="00B050"/>
                </a:solidFill>
                <a:latin typeface="Helvetica" panose="020B0604020202020204" pitchFamily="34" charset="0"/>
                <a:cs typeface="Helvetica" panose="020B0604020202020204" pitchFamily="34" charset="0"/>
              </a:rPr>
              <a:t>’s</a:t>
            </a:r>
            <a:r>
              <a:rPr lang="en-US" dirty="0" smtClean="0">
                <a:solidFill>
                  <a:srgbClr val="00B050"/>
                </a:solidFill>
                <a:latin typeface="Helvetica" panose="020B0604020202020204" pitchFamily="34" charset="0"/>
                <a:cs typeface="Helvetica" panose="020B0604020202020204" pitchFamily="34" charset="0"/>
              </a:rPr>
              <a:t> AUP, </a:t>
            </a:r>
            <a:r>
              <a:rPr lang="en-US" i="1" dirty="0" err="1" smtClean="0">
                <a:solidFill>
                  <a:srgbClr val="00B050"/>
                </a:solidFill>
                <a:latin typeface="Helvetica" panose="020B0604020202020204" pitchFamily="34" charset="0"/>
                <a:cs typeface="Helvetica" panose="020B0604020202020204" pitchFamily="34" charset="0"/>
              </a:rPr>
              <a:t>u</a:t>
            </a:r>
            <a:r>
              <a:rPr lang="en-US" i="1" baseline="-25000" dirty="0" err="1" smtClean="0">
                <a:solidFill>
                  <a:srgbClr val="00B050"/>
                </a:solidFill>
                <a:latin typeface="Helvetica" panose="020B0604020202020204" pitchFamily="34" charset="0"/>
                <a:cs typeface="Helvetica" panose="020B0604020202020204" pitchFamily="34" charset="0"/>
              </a:rPr>
              <a:t>t</a:t>
            </a:r>
            <a:r>
              <a:rPr lang="en-US" dirty="0" err="1" smtClean="0">
                <a:solidFill>
                  <a:srgbClr val="00B050"/>
                </a:solidFill>
                <a:latin typeface="Helvetica" panose="020B0604020202020204" pitchFamily="34" charset="0"/>
                <a:cs typeface="Helvetica" panose="020B0604020202020204" pitchFamily="34" charset="0"/>
              </a:rPr>
              <a:t>’s</a:t>
            </a:r>
            <a:r>
              <a:rPr lang="en-US" dirty="0" smtClean="0">
                <a:solidFill>
                  <a:srgbClr val="00B050"/>
                </a:solidFill>
                <a:latin typeface="Helvetica" panose="020B0604020202020204" pitchFamily="34" charset="0"/>
                <a:cs typeface="Helvetica" panose="020B0604020202020204" pitchFamily="34" charset="0"/>
              </a:rPr>
              <a:t> TUP, SP</a:t>
            </a:r>
          </a:p>
          <a:p>
            <a:pPr lvl="2"/>
            <a:r>
              <a:rPr lang="en-US" dirty="0" smtClean="0">
                <a:solidFill>
                  <a:srgbClr val="00B050"/>
                </a:solidFill>
                <a:latin typeface="Helvetica" panose="020B0604020202020204" pitchFamily="34" charset="0"/>
                <a:cs typeface="Helvetica" panose="020B0604020202020204" pitchFamily="34" charset="0"/>
              </a:rPr>
              <a:t>U2U relationships between </a:t>
            </a:r>
            <a:r>
              <a:rPr lang="en-US" i="1" dirty="0">
                <a:solidFill>
                  <a:srgbClr val="00B050"/>
                </a:solidFill>
                <a:latin typeface="Helvetica" panose="020B0604020202020204" pitchFamily="34" charset="0"/>
                <a:cs typeface="Helvetica" panose="020B0604020202020204" pitchFamily="34" charset="0"/>
              </a:rPr>
              <a:t>u</a:t>
            </a:r>
            <a:r>
              <a:rPr lang="en-US" i="1" baseline="-25000" dirty="0">
                <a:solidFill>
                  <a:srgbClr val="00B050"/>
                </a:solidFill>
                <a:latin typeface="Helvetica" panose="020B0604020202020204" pitchFamily="34" charset="0"/>
                <a:cs typeface="Helvetica" panose="020B0604020202020204" pitchFamily="34" charset="0"/>
              </a:rPr>
              <a:t>a</a:t>
            </a:r>
            <a:r>
              <a:rPr lang="en-US" dirty="0" smtClean="0">
                <a:solidFill>
                  <a:srgbClr val="00B050"/>
                </a:solidFill>
                <a:latin typeface="Helvetica" panose="020B0604020202020204" pitchFamily="34" charset="0"/>
                <a:cs typeface="Helvetica" panose="020B0604020202020204" pitchFamily="34" charset="0"/>
              </a:rPr>
              <a:t> and </a:t>
            </a:r>
            <a:r>
              <a:rPr lang="en-US" i="1" dirty="0">
                <a:solidFill>
                  <a:srgbClr val="00B050"/>
                </a:solidFill>
                <a:latin typeface="Helvetica" panose="020B0604020202020204" pitchFamily="34" charset="0"/>
                <a:cs typeface="Helvetica" panose="020B0604020202020204" pitchFamily="34" charset="0"/>
              </a:rPr>
              <a:t>u</a:t>
            </a:r>
            <a:r>
              <a:rPr lang="en-US" i="1" baseline="-25000" dirty="0">
                <a:solidFill>
                  <a:srgbClr val="00B050"/>
                </a:solidFill>
                <a:latin typeface="Helvetica" panose="020B0604020202020204" pitchFamily="34" charset="0"/>
                <a:cs typeface="Helvetica" panose="020B0604020202020204" pitchFamily="34" charset="0"/>
              </a:rPr>
              <a:t>t</a:t>
            </a:r>
          </a:p>
          <a:p>
            <a:pPr lvl="1"/>
            <a:r>
              <a:rPr lang="en-US" dirty="0" smtClean="0">
                <a:solidFill>
                  <a:schemeClr val="tx2"/>
                </a:solidFill>
                <a:latin typeface="Helvetica" panose="020B0604020202020204" pitchFamily="34" charset="0"/>
                <a:cs typeface="Helvetica" panose="020B0604020202020204" pitchFamily="34" charset="0"/>
              </a:rPr>
              <a:t>When </a:t>
            </a:r>
            <a:r>
              <a:rPr lang="en-US" i="1" dirty="0">
                <a:solidFill>
                  <a:schemeClr val="tx2"/>
                </a:solidFill>
                <a:latin typeface="Helvetica" panose="020B0604020202020204" pitchFamily="34" charset="0"/>
                <a:cs typeface="Helvetica" panose="020B0604020202020204" pitchFamily="34" charset="0"/>
              </a:rPr>
              <a:t>u</a:t>
            </a:r>
            <a:r>
              <a:rPr lang="en-US" i="1" baseline="-25000" dirty="0">
                <a:solidFill>
                  <a:schemeClr val="tx2"/>
                </a:solidFill>
                <a:latin typeface="Helvetica" panose="020B0604020202020204" pitchFamily="34" charset="0"/>
                <a:cs typeface="Helvetica" panose="020B0604020202020204" pitchFamily="34" charset="0"/>
              </a:rPr>
              <a:t>a</a:t>
            </a:r>
            <a:r>
              <a:rPr lang="en-US" dirty="0" smtClean="0">
                <a:solidFill>
                  <a:schemeClr val="tx2"/>
                </a:solidFill>
                <a:latin typeface="Helvetica" panose="020B0604020202020204" pitchFamily="34" charset="0"/>
                <a:cs typeface="Helvetica" panose="020B0604020202020204" pitchFamily="34" charset="0"/>
              </a:rPr>
              <a:t> requests to access a resource </a:t>
            </a:r>
            <a:r>
              <a:rPr lang="en-US" i="1" dirty="0" smtClean="0">
                <a:solidFill>
                  <a:schemeClr val="tx2"/>
                </a:solidFill>
                <a:latin typeface="Helvetica" panose="020B0604020202020204" pitchFamily="34" charset="0"/>
                <a:cs typeface="Helvetica" panose="020B0604020202020204" pitchFamily="34" charset="0"/>
              </a:rPr>
              <a:t>r</a:t>
            </a:r>
            <a:r>
              <a:rPr lang="en-US" i="1" baseline="-25000" dirty="0" smtClean="0">
                <a:solidFill>
                  <a:schemeClr val="tx2"/>
                </a:solidFill>
                <a:latin typeface="Helvetica" panose="020B0604020202020204" pitchFamily="34" charset="0"/>
                <a:cs typeface="Helvetica" panose="020B0604020202020204" pitchFamily="34" charset="0"/>
              </a:rPr>
              <a:t>t</a:t>
            </a:r>
          </a:p>
          <a:p>
            <a:pPr lvl="2"/>
            <a:r>
              <a:rPr lang="en-US" i="1" dirty="0" err="1">
                <a:solidFill>
                  <a:srgbClr val="00B050"/>
                </a:solidFill>
                <a:latin typeface="Helvetica" panose="020B0604020202020204" pitchFamily="34" charset="0"/>
                <a:cs typeface="Helvetica" panose="020B0604020202020204" pitchFamily="34" charset="0"/>
              </a:rPr>
              <a:t>u</a:t>
            </a:r>
            <a:r>
              <a:rPr lang="en-US" i="1" baseline="-25000" dirty="0" err="1">
                <a:solidFill>
                  <a:srgbClr val="00B050"/>
                </a:solidFill>
                <a:latin typeface="Helvetica" panose="020B0604020202020204" pitchFamily="34" charset="0"/>
                <a:cs typeface="Helvetica" panose="020B0604020202020204" pitchFamily="34" charset="0"/>
              </a:rPr>
              <a:t>a</a:t>
            </a:r>
            <a:r>
              <a:rPr lang="en-US" dirty="0" err="1" smtClean="0">
                <a:solidFill>
                  <a:srgbClr val="00B050"/>
                </a:solidFill>
                <a:latin typeface="Helvetica" panose="020B0604020202020204" pitchFamily="34" charset="0"/>
                <a:cs typeface="Helvetica" panose="020B0604020202020204" pitchFamily="34" charset="0"/>
              </a:rPr>
              <a:t>’s</a:t>
            </a:r>
            <a:r>
              <a:rPr lang="en-US" dirty="0" smtClean="0">
                <a:solidFill>
                  <a:srgbClr val="00B050"/>
                </a:solidFill>
                <a:latin typeface="Helvetica" panose="020B0604020202020204" pitchFamily="34" charset="0"/>
                <a:cs typeface="Helvetica" panose="020B0604020202020204" pitchFamily="34" charset="0"/>
              </a:rPr>
              <a:t> AUP, </a:t>
            </a:r>
            <a:r>
              <a:rPr lang="en-US" i="1" dirty="0" err="1" smtClean="0">
                <a:solidFill>
                  <a:srgbClr val="00B050"/>
                </a:solidFill>
                <a:latin typeface="Helvetica" panose="020B0604020202020204" pitchFamily="34" charset="0"/>
                <a:cs typeface="Helvetica" panose="020B0604020202020204" pitchFamily="34" charset="0"/>
              </a:rPr>
              <a:t>r</a:t>
            </a:r>
            <a:r>
              <a:rPr lang="en-US" i="1" baseline="-25000" dirty="0" err="1" smtClean="0">
                <a:solidFill>
                  <a:srgbClr val="00B050"/>
                </a:solidFill>
                <a:latin typeface="Helvetica" panose="020B0604020202020204" pitchFamily="34" charset="0"/>
                <a:cs typeface="Helvetica" panose="020B0604020202020204" pitchFamily="34" charset="0"/>
              </a:rPr>
              <a:t>t</a:t>
            </a:r>
            <a:r>
              <a:rPr lang="en-US" dirty="0" err="1" smtClean="0">
                <a:solidFill>
                  <a:srgbClr val="00B050"/>
                </a:solidFill>
                <a:latin typeface="Helvetica" panose="020B0604020202020204" pitchFamily="34" charset="0"/>
                <a:cs typeface="Helvetica" panose="020B0604020202020204" pitchFamily="34" charset="0"/>
              </a:rPr>
              <a:t>’s</a:t>
            </a:r>
            <a:r>
              <a:rPr lang="en-US" dirty="0" smtClean="0">
                <a:solidFill>
                  <a:srgbClr val="00B050"/>
                </a:solidFill>
                <a:latin typeface="Helvetica" panose="020B0604020202020204" pitchFamily="34" charset="0"/>
                <a:cs typeface="Helvetica" panose="020B0604020202020204" pitchFamily="34" charset="0"/>
              </a:rPr>
              <a:t> TRP, SP</a:t>
            </a:r>
          </a:p>
          <a:p>
            <a:pPr lvl="2"/>
            <a:r>
              <a:rPr lang="en-US" dirty="0" smtClean="0">
                <a:solidFill>
                  <a:srgbClr val="00B050"/>
                </a:solidFill>
                <a:latin typeface="Helvetica" panose="020B0604020202020204" pitchFamily="34" charset="0"/>
                <a:cs typeface="Helvetica" panose="020B0604020202020204" pitchFamily="34" charset="0"/>
              </a:rPr>
              <a:t>U2U relationships between </a:t>
            </a:r>
            <a:r>
              <a:rPr lang="en-US" i="1" dirty="0">
                <a:solidFill>
                  <a:srgbClr val="00B050"/>
                </a:solidFill>
                <a:latin typeface="Helvetica" panose="020B0604020202020204" pitchFamily="34" charset="0"/>
                <a:cs typeface="Helvetica" panose="020B0604020202020204" pitchFamily="34" charset="0"/>
              </a:rPr>
              <a:t>u</a:t>
            </a:r>
            <a:r>
              <a:rPr lang="en-US" i="1" baseline="-25000" dirty="0">
                <a:solidFill>
                  <a:srgbClr val="00B050"/>
                </a:solidFill>
                <a:latin typeface="Helvetica" panose="020B0604020202020204" pitchFamily="34" charset="0"/>
                <a:cs typeface="Helvetica" panose="020B0604020202020204" pitchFamily="34" charset="0"/>
              </a:rPr>
              <a:t>a</a:t>
            </a:r>
            <a:r>
              <a:rPr lang="en-US" dirty="0" smtClean="0">
                <a:solidFill>
                  <a:srgbClr val="00B050"/>
                </a:solidFill>
                <a:latin typeface="Helvetica" panose="020B0604020202020204" pitchFamily="34" charset="0"/>
                <a:cs typeface="Helvetica" panose="020B0604020202020204" pitchFamily="34" charset="0"/>
              </a:rPr>
              <a:t> and </a:t>
            </a:r>
            <a:r>
              <a:rPr lang="en-US" i="1" dirty="0">
                <a:solidFill>
                  <a:srgbClr val="00B050"/>
                </a:solidFill>
                <a:latin typeface="Helvetica" panose="020B0604020202020204" pitchFamily="34" charset="0"/>
                <a:cs typeface="Helvetica" panose="020B0604020202020204" pitchFamily="34" charset="0"/>
              </a:rPr>
              <a:t>u</a:t>
            </a:r>
            <a:r>
              <a:rPr lang="en-US" i="1" baseline="-25000" dirty="0">
                <a:solidFill>
                  <a:srgbClr val="00B050"/>
                </a:solidFill>
                <a:latin typeface="Helvetica" panose="020B0604020202020204" pitchFamily="34" charset="0"/>
                <a:cs typeface="Helvetica" panose="020B0604020202020204" pitchFamily="34" charset="0"/>
              </a:rPr>
              <a:t>c</a:t>
            </a:r>
            <a:endParaRPr lang="en-US" dirty="0">
              <a:solidFill>
                <a:srgbClr val="00B050"/>
              </a:solidFill>
              <a:latin typeface="Helvetica" panose="020B0604020202020204" pitchFamily="34" charset="0"/>
              <a:cs typeface="Helvetica" panose="020B0604020202020204" pitchFamily="34" charset="0"/>
            </a:endParaRPr>
          </a:p>
        </p:txBody>
      </p:sp>
      <p:sp>
        <p:nvSpPr>
          <p:cNvPr id="4" name="灯片编号占位符 3"/>
          <p:cNvSpPr>
            <a:spLocks noGrp="1"/>
          </p:cNvSpPr>
          <p:nvPr>
            <p:ph type="sldNum" sz="quarter" idx="12"/>
          </p:nvPr>
        </p:nvSpPr>
        <p:spPr/>
        <p:txBody>
          <a:bodyPr/>
          <a:lstStyle/>
          <a:p>
            <a:fld id="{E2565ACD-144F-334D-837A-2EC7981FDADF}" type="slidenum">
              <a:rPr lang="en-US" smtClean="0"/>
              <a:pPr/>
              <a:t>17</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val="30368368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latin typeface="Comic Sans MS" panose="030F0702030302020204" pitchFamily="66" charset="0"/>
              </a:rPr>
              <a:t>Policy Representations</a:t>
            </a:r>
            <a:endParaRPr lang="en-US" dirty="0">
              <a:latin typeface="Comic Sans MS" panose="030F0702030302020204" pitchFamily="66" charset="0"/>
            </a:endParaRPr>
          </a:p>
        </p:txBody>
      </p:sp>
      <p:sp>
        <p:nvSpPr>
          <p:cNvPr id="3" name="内容占位符 2"/>
          <p:cNvSpPr>
            <a:spLocks noGrp="1"/>
          </p:cNvSpPr>
          <p:nvPr>
            <p:ph idx="1"/>
          </p:nvPr>
        </p:nvSpPr>
        <p:spPr/>
        <p:txBody>
          <a:bodyPr>
            <a:normAutofit fontScale="77500" lnSpcReduction="20000"/>
          </a:bodyPr>
          <a:lstStyle/>
          <a:p>
            <a:endParaRPr lang="en-US" dirty="0" smtClean="0"/>
          </a:p>
          <a:p>
            <a:endParaRPr lang="en-US" dirty="0"/>
          </a:p>
          <a:p>
            <a:endParaRPr lang="en-US" dirty="0" smtClean="0"/>
          </a:p>
          <a:p>
            <a:endParaRPr lang="en-US" dirty="0"/>
          </a:p>
          <a:p>
            <a:r>
              <a:rPr lang="en-US" i="1" dirty="0" smtClean="0">
                <a:solidFill>
                  <a:srgbClr val="00B050"/>
                </a:solidFill>
                <a:latin typeface="Helvetica" panose="020B0604020202020204" pitchFamily="34" charset="0"/>
                <a:cs typeface="Helvetica" panose="020B0604020202020204" pitchFamily="34" charset="0"/>
              </a:rPr>
              <a:t>action</a:t>
            </a:r>
            <a:r>
              <a:rPr lang="en-US" i="1" baseline="30000" dirty="0" smtClean="0">
                <a:solidFill>
                  <a:srgbClr val="00B050"/>
                </a:solidFill>
                <a:latin typeface="Helvetica" panose="020B0604020202020204" pitchFamily="34" charset="0"/>
                <a:cs typeface="Helvetica" panose="020B0604020202020204" pitchFamily="34" charset="0"/>
              </a:rPr>
              <a:t>-1</a:t>
            </a:r>
            <a:r>
              <a:rPr lang="en-US" dirty="0" smtClean="0">
                <a:latin typeface="Helvetica" panose="020B0604020202020204" pitchFamily="34" charset="0"/>
                <a:cs typeface="Helvetica" panose="020B0604020202020204" pitchFamily="34" charset="0"/>
              </a:rPr>
              <a:t> in TUP and TRP is the passive form since it applies to the recipient of action</a:t>
            </a:r>
          </a:p>
          <a:p>
            <a:r>
              <a:rPr lang="en-US" dirty="0" smtClean="0">
                <a:latin typeface="Helvetica" panose="020B0604020202020204" pitchFamily="34" charset="0"/>
                <a:cs typeface="Helvetica" panose="020B0604020202020204" pitchFamily="34" charset="0"/>
              </a:rPr>
              <a:t>TRP has an extra parameter </a:t>
            </a:r>
            <a:r>
              <a:rPr lang="en-US" i="1" dirty="0" smtClean="0">
                <a:solidFill>
                  <a:srgbClr val="00B050"/>
                </a:solidFill>
                <a:latin typeface="Helvetica" panose="020B0604020202020204" pitchFamily="34" charset="0"/>
                <a:cs typeface="Helvetica" panose="020B0604020202020204" pitchFamily="34" charset="0"/>
              </a:rPr>
              <a:t>u</a:t>
            </a:r>
            <a:r>
              <a:rPr lang="en-US" i="1" baseline="-25000" dirty="0" smtClean="0">
                <a:solidFill>
                  <a:srgbClr val="00B050"/>
                </a:solidFill>
                <a:latin typeface="Helvetica" panose="020B0604020202020204" pitchFamily="34" charset="0"/>
                <a:cs typeface="Helvetica" panose="020B0604020202020204" pitchFamily="34" charset="0"/>
              </a:rPr>
              <a:t>c</a:t>
            </a:r>
            <a:r>
              <a:rPr lang="en-US" dirty="0" smtClean="0">
                <a:latin typeface="Helvetica" panose="020B0604020202020204" pitchFamily="34" charset="0"/>
                <a:cs typeface="Helvetica" panose="020B0604020202020204" pitchFamily="34" charset="0"/>
              </a:rPr>
              <a:t> to specify the controlling user</a:t>
            </a:r>
          </a:p>
          <a:p>
            <a:pPr lvl="1"/>
            <a:r>
              <a:rPr lang="en-US" dirty="0" smtClean="0">
                <a:latin typeface="Helvetica" panose="020B0604020202020204" pitchFamily="34" charset="0"/>
                <a:cs typeface="Helvetica" panose="020B0604020202020204" pitchFamily="34" charset="0"/>
                <a:sym typeface="Wingdings" pitchFamily="2" charset="2"/>
              </a:rPr>
              <a:t>U2U relationships between </a:t>
            </a:r>
            <a:r>
              <a:rPr lang="en-US" i="1" dirty="0" smtClean="0">
                <a:latin typeface="Helvetica" panose="020B0604020202020204" pitchFamily="34" charset="0"/>
                <a:cs typeface="Helvetica" panose="020B0604020202020204" pitchFamily="34" charset="0"/>
                <a:sym typeface="Wingdings" pitchFamily="2" charset="2"/>
              </a:rPr>
              <a:t>u</a:t>
            </a:r>
            <a:r>
              <a:rPr lang="en-US" i="1" baseline="-25000" dirty="0" smtClean="0">
                <a:latin typeface="Helvetica" panose="020B0604020202020204" pitchFamily="34" charset="0"/>
                <a:cs typeface="Helvetica" panose="020B0604020202020204" pitchFamily="34" charset="0"/>
                <a:sym typeface="Wingdings" pitchFamily="2" charset="2"/>
              </a:rPr>
              <a:t>a</a:t>
            </a:r>
            <a:r>
              <a:rPr lang="en-US" dirty="0" smtClean="0">
                <a:latin typeface="Helvetica" panose="020B0604020202020204" pitchFamily="34" charset="0"/>
                <a:cs typeface="Helvetica" panose="020B0604020202020204" pitchFamily="34" charset="0"/>
                <a:sym typeface="Wingdings" pitchFamily="2" charset="2"/>
              </a:rPr>
              <a:t> and </a:t>
            </a:r>
            <a:r>
              <a:rPr lang="en-US" i="1" dirty="0">
                <a:latin typeface="Helvetica" panose="020B0604020202020204" pitchFamily="34" charset="0"/>
                <a:cs typeface="Helvetica" panose="020B0604020202020204" pitchFamily="34" charset="0"/>
                <a:sym typeface="Wingdings" pitchFamily="2" charset="2"/>
              </a:rPr>
              <a:t>u</a:t>
            </a:r>
            <a:r>
              <a:rPr lang="en-US" i="1" baseline="-25000" dirty="0">
                <a:latin typeface="Helvetica" panose="020B0604020202020204" pitchFamily="34" charset="0"/>
                <a:cs typeface="Helvetica" panose="020B0604020202020204" pitchFamily="34" charset="0"/>
                <a:sym typeface="Wingdings" pitchFamily="2" charset="2"/>
              </a:rPr>
              <a:t>c </a:t>
            </a:r>
            <a:endParaRPr lang="en-US" i="1" baseline="-25000" dirty="0" smtClean="0">
              <a:latin typeface="Helvetica" panose="020B0604020202020204" pitchFamily="34" charset="0"/>
              <a:cs typeface="Helvetica" panose="020B0604020202020204" pitchFamily="34" charset="0"/>
              <a:sym typeface="Wingdings" pitchFamily="2" charset="2"/>
            </a:endParaRPr>
          </a:p>
          <a:p>
            <a:r>
              <a:rPr lang="en-US" dirty="0" smtClean="0">
                <a:latin typeface="Helvetica" panose="020B0604020202020204" pitchFamily="34" charset="0"/>
                <a:cs typeface="Helvetica" panose="020B0604020202020204" pitchFamily="34" charset="0"/>
              </a:rPr>
              <a:t>SP does not differentiate the active and passive forms</a:t>
            </a:r>
          </a:p>
          <a:p>
            <a:r>
              <a:rPr lang="en-US" dirty="0" smtClean="0">
                <a:latin typeface="Helvetica" panose="020B0604020202020204" pitchFamily="34" charset="0"/>
                <a:cs typeface="Helvetica" panose="020B0604020202020204" pitchFamily="34" charset="0"/>
              </a:rPr>
              <a:t>SP for resource needs </a:t>
            </a:r>
            <a:r>
              <a:rPr lang="en-US" i="1" dirty="0" err="1" smtClean="0">
                <a:solidFill>
                  <a:srgbClr val="008000"/>
                </a:solidFill>
                <a:latin typeface="Helvetica" panose="020B0604020202020204" pitchFamily="34" charset="0"/>
                <a:cs typeface="Helvetica" panose="020B0604020202020204" pitchFamily="34" charset="0"/>
              </a:rPr>
              <a:t>r.typename</a:t>
            </a:r>
            <a:r>
              <a:rPr lang="en-US" i="1" dirty="0" smtClean="0">
                <a:solidFill>
                  <a:srgbClr val="008000"/>
                </a:solidFill>
                <a:latin typeface="Helvetica" panose="020B0604020202020204" pitchFamily="34" charset="0"/>
                <a:cs typeface="Helvetica" panose="020B0604020202020204" pitchFamily="34" charset="0"/>
              </a:rPr>
              <a:t>, </a:t>
            </a:r>
            <a:r>
              <a:rPr lang="en-US" i="1" dirty="0" err="1" smtClean="0">
                <a:solidFill>
                  <a:srgbClr val="008000"/>
                </a:solidFill>
                <a:latin typeface="Helvetica" panose="020B0604020202020204" pitchFamily="34" charset="0"/>
                <a:cs typeface="Helvetica" panose="020B0604020202020204" pitchFamily="34" charset="0"/>
              </a:rPr>
              <a:t>r.typevalue</a:t>
            </a:r>
            <a:r>
              <a:rPr lang="en-US" dirty="0" smtClean="0">
                <a:latin typeface="Helvetica" panose="020B0604020202020204" pitchFamily="34" charset="0"/>
                <a:cs typeface="Helvetica" panose="020B0604020202020204" pitchFamily="34" charset="0"/>
              </a:rPr>
              <a:t> to refine the scope of the resource</a:t>
            </a:r>
            <a:endParaRPr lang="en-US" dirty="0">
              <a:latin typeface="Helvetica" panose="020B0604020202020204" pitchFamily="34" charset="0"/>
              <a:cs typeface="Helvetica" panose="020B0604020202020204" pitchFamily="34" charset="0"/>
            </a:endParaRPr>
          </a:p>
        </p:txBody>
      </p:sp>
      <p:sp>
        <p:nvSpPr>
          <p:cNvPr id="4" name="灯片编号占位符 3"/>
          <p:cNvSpPr>
            <a:spLocks noGrp="1"/>
          </p:cNvSpPr>
          <p:nvPr>
            <p:ph type="sldNum" sz="quarter" idx="12"/>
          </p:nvPr>
        </p:nvSpPr>
        <p:spPr/>
        <p:txBody>
          <a:bodyPr/>
          <a:lstStyle/>
          <a:p>
            <a:fld id="{E2565ACD-144F-334D-837A-2EC7981FDADF}" type="slidenum">
              <a:rPr lang="en-US" smtClean="0"/>
              <a:pPr/>
              <a:t>18</a:t>
            </a:fld>
            <a:endParaRPr lang="en-US"/>
          </a:p>
        </p:txBody>
      </p:sp>
      <p:sp>
        <p:nvSpPr>
          <p:cNvPr id="6"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 y="1580707"/>
            <a:ext cx="8496300" cy="1508273"/>
          </a:xfrm>
          <a:prstGeom prst="rect">
            <a:avLst/>
          </a:prstGeom>
        </p:spPr>
      </p:pic>
    </p:spTree>
    <p:extLst>
      <p:ext uri="{BB962C8B-B14F-4D97-AF65-F5344CB8AC3E}">
        <p14:creationId xmlns:p14="http://schemas.microsoft.com/office/powerpoint/2010/main" val="5389109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latin typeface="Comic Sans MS" panose="030F0702030302020204" pitchFamily="66" charset="0"/>
              </a:rPr>
              <a:t>Example</a:t>
            </a:r>
            <a:endParaRPr lang="en-US" dirty="0">
              <a:latin typeface="Comic Sans MS" panose="030F0702030302020204" pitchFamily="66" charset="0"/>
            </a:endParaRPr>
          </a:p>
        </p:txBody>
      </p:sp>
      <p:sp>
        <p:nvSpPr>
          <p:cNvPr id="4" name="灯片编号占位符 3"/>
          <p:cNvSpPr>
            <a:spLocks noGrp="1"/>
          </p:cNvSpPr>
          <p:nvPr>
            <p:ph type="sldNum" sz="quarter" idx="12"/>
          </p:nvPr>
        </p:nvSpPr>
        <p:spPr/>
        <p:txBody>
          <a:bodyPr/>
          <a:lstStyle/>
          <a:p>
            <a:fld id="{E2565ACD-144F-334D-837A-2EC7981FDADF}" type="slidenum">
              <a:rPr lang="en-US" smtClean="0"/>
              <a:pPr/>
              <a:t>19</a:t>
            </a:fld>
            <a:endParaRPr lang="en-US"/>
          </a:p>
        </p:txBody>
      </p:sp>
      <p:sp>
        <p:nvSpPr>
          <p:cNvPr id="6"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mc:AlternateContent xmlns:mc="http://schemas.openxmlformats.org/markup-compatibility/2006" xmlns:a14="http://schemas.microsoft.com/office/drawing/2010/main">
        <mc:Choice Requires="a14">
          <p:sp>
            <p:nvSpPr>
              <p:cNvPr id="8" name="内容占位符 7"/>
              <p:cNvSpPr>
                <a:spLocks noGrp="1"/>
              </p:cNvSpPr>
              <p:nvPr>
                <p:ph idx="1"/>
              </p:nvPr>
            </p:nvSpPr>
            <p:spPr/>
            <p:txBody>
              <a:bodyPr>
                <a:normAutofit fontScale="77500" lnSpcReduction="20000"/>
              </a:bodyPr>
              <a:lstStyle/>
              <a:p>
                <a:pPr marL="285750" indent="-285750">
                  <a:buFont typeface="Arial" pitchFamily="34" charset="0"/>
                  <a:buChar char="•"/>
                </a:pPr>
                <a:r>
                  <a:rPr lang="en-US" sz="1900" dirty="0" smtClean="0">
                    <a:latin typeface="Helvetica" panose="020B0604020202020204" pitchFamily="34" charset="0"/>
                    <a:cs typeface="Helvetica" panose="020B0604020202020204" pitchFamily="34" charset="0"/>
                  </a:rPr>
                  <a:t>Alice’s policy P</a:t>
                </a:r>
                <a:r>
                  <a:rPr lang="en-US" sz="1900" baseline="-25000" dirty="0">
                    <a:latin typeface="Helvetica" panose="020B0604020202020204" pitchFamily="34" charset="0"/>
                    <a:cs typeface="Helvetica" panose="020B0604020202020204" pitchFamily="34" charset="0"/>
                  </a:rPr>
                  <a:t>Alice</a:t>
                </a:r>
                <a:r>
                  <a:rPr lang="en-US" sz="1900" dirty="0">
                    <a:latin typeface="Helvetica" panose="020B0604020202020204" pitchFamily="34" charset="0"/>
                    <a:cs typeface="Helvetica" panose="020B0604020202020204" pitchFamily="34" charset="0"/>
                  </a:rPr>
                  <a:t>:</a:t>
                </a:r>
              </a:p>
              <a:p>
                <a:pPr lvl="1">
                  <a:buFont typeface="Arial" pitchFamily="34" charset="0"/>
                  <a:buChar char="•"/>
                </a:pPr>
                <a14:m>
                  <m:oMath xmlns:m="http://schemas.openxmlformats.org/officeDocument/2006/math">
                    <m:r>
                      <a:rPr lang="en-US" sz="1900" i="1">
                        <a:latin typeface="Cambria Math"/>
                        <a:ea typeface="Cambria Math"/>
                      </a:rPr>
                      <m:t>&lt;</m:t>
                    </m:r>
                    <m:r>
                      <a:rPr lang="en-US" sz="1900" i="1">
                        <a:latin typeface="Cambria Math"/>
                        <a:ea typeface="Cambria Math"/>
                      </a:rPr>
                      <m:t>𝑝𝑜𝑘𝑒</m:t>
                    </m:r>
                    <m:r>
                      <a:rPr lang="en-US" sz="1900" i="1">
                        <a:latin typeface="Cambria Math"/>
                        <a:ea typeface="Cambria Math"/>
                      </a:rPr>
                      <m:t>,</m:t>
                    </m:r>
                    <m:d>
                      <m:dPr>
                        <m:ctrlPr>
                          <a:rPr lang="en-US" sz="1900" i="1">
                            <a:latin typeface="Cambria Math" panose="02040503050406030204" pitchFamily="18" charset="0"/>
                            <a:ea typeface="Cambria Math"/>
                          </a:rPr>
                        </m:ctrlPr>
                      </m:dPr>
                      <m:e>
                        <m:r>
                          <a:rPr lang="en-US" sz="1900" i="1">
                            <a:latin typeface="Cambria Math"/>
                            <a:ea typeface="Cambria Math"/>
                          </a:rPr>
                          <m:t>𝑢</m:t>
                        </m:r>
                        <m:r>
                          <a:rPr lang="en-US" sz="1900" i="1" baseline="-25000">
                            <a:latin typeface="Cambria Math"/>
                            <a:ea typeface="Cambria Math"/>
                          </a:rPr>
                          <m:t>𝑎</m:t>
                        </m:r>
                        <m:r>
                          <a:rPr lang="en-US" sz="1900" i="1">
                            <a:latin typeface="Cambria Math"/>
                            <a:ea typeface="Cambria Math"/>
                          </a:rPr>
                          <m:t>,</m:t>
                        </m:r>
                        <m:d>
                          <m:dPr>
                            <m:ctrlPr>
                              <a:rPr lang="en-US" sz="1900" i="1">
                                <a:latin typeface="Cambria Math" panose="02040503050406030204" pitchFamily="18" charset="0"/>
                                <a:ea typeface="Cambria Math"/>
                              </a:rPr>
                            </m:ctrlPr>
                          </m:dPr>
                          <m:e>
                            <m:r>
                              <a:rPr lang="en-US" sz="1900" i="1">
                                <a:latin typeface="Cambria Math"/>
                                <a:ea typeface="Cambria Math"/>
                              </a:rPr>
                              <m:t>𝑓</m:t>
                            </m:r>
                            <m:r>
                              <a:rPr lang="en-US" sz="1900" i="1">
                                <a:latin typeface="Cambria Math"/>
                                <a:ea typeface="Cambria Math"/>
                              </a:rPr>
                              <m:t>∗,3</m:t>
                            </m:r>
                          </m:e>
                        </m:d>
                      </m:e>
                    </m:d>
                    <m:r>
                      <a:rPr lang="en-US" sz="1900" i="1">
                        <a:latin typeface="Cambria Math"/>
                        <a:ea typeface="Cambria Math"/>
                      </a:rPr>
                      <m:t>&gt;</m:t>
                    </m:r>
                  </m:oMath>
                </a14:m>
                <a:r>
                  <a:rPr lang="en-US" sz="1900" i="1" dirty="0">
                    <a:latin typeface="Helvetica" panose="020B0604020202020204" pitchFamily="34" charset="0"/>
                    <a:ea typeface="Cambria Math"/>
                    <a:cs typeface="Helvetica" panose="020B0604020202020204" pitchFamily="34" charset="0"/>
                  </a:rPr>
                  <a:t>,</a:t>
                </a:r>
                <a14:m>
                  <m:oMath xmlns:m="http://schemas.openxmlformats.org/officeDocument/2006/math">
                    <m:r>
                      <a:rPr lang="en-US" sz="1900" i="1">
                        <a:latin typeface="Cambria Math"/>
                        <a:ea typeface="Cambria Math"/>
                      </a:rPr>
                      <m:t>  &lt;</m:t>
                    </m:r>
                    <m:r>
                      <a:rPr lang="en-US" sz="1900" i="1">
                        <a:latin typeface="Cambria Math"/>
                        <a:ea typeface="Cambria Math"/>
                      </a:rPr>
                      <m:t>𝑝𝑜𝑘𝑒</m:t>
                    </m:r>
                    <m:r>
                      <a:rPr lang="en-US" sz="1900" i="1" baseline="16000">
                        <a:latin typeface="Cambria Math"/>
                        <a:ea typeface="Cambria Math"/>
                      </a:rPr>
                      <m:t>−</m:t>
                    </m:r>
                    <m:r>
                      <a:rPr lang="en-US" sz="1900" i="1" baseline="30000">
                        <a:latin typeface="Cambria Math"/>
                        <a:ea typeface="Cambria Math"/>
                      </a:rPr>
                      <m:t>1</m:t>
                    </m:r>
                    <m:r>
                      <a:rPr lang="en-US" sz="1900" i="1">
                        <a:latin typeface="Cambria Math"/>
                        <a:ea typeface="Cambria Math"/>
                      </a:rPr>
                      <m:t>,</m:t>
                    </m:r>
                    <m:d>
                      <m:dPr>
                        <m:ctrlPr>
                          <a:rPr lang="en-US" sz="1900" i="1">
                            <a:latin typeface="Cambria Math" panose="02040503050406030204" pitchFamily="18" charset="0"/>
                            <a:ea typeface="Cambria Math"/>
                          </a:rPr>
                        </m:ctrlPr>
                      </m:dPr>
                      <m:e>
                        <m:r>
                          <a:rPr lang="en-US" sz="1900" i="1">
                            <a:latin typeface="Cambria Math"/>
                            <a:ea typeface="Cambria Math"/>
                          </a:rPr>
                          <m:t>𝑢</m:t>
                        </m:r>
                        <m:r>
                          <a:rPr lang="en-US" sz="1900" i="1" baseline="-25000">
                            <a:latin typeface="Cambria Math"/>
                            <a:ea typeface="Cambria Math"/>
                          </a:rPr>
                          <m:t>𝑡</m:t>
                        </m:r>
                        <m:r>
                          <a:rPr lang="en-US" sz="1900" i="1">
                            <a:latin typeface="Cambria Math"/>
                            <a:ea typeface="Cambria Math"/>
                          </a:rPr>
                          <m:t>,</m:t>
                        </m:r>
                        <m:d>
                          <m:dPr>
                            <m:ctrlPr>
                              <a:rPr lang="en-US" sz="1900" i="1">
                                <a:latin typeface="Cambria Math" panose="02040503050406030204" pitchFamily="18" charset="0"/>
                                <a:ea typeface="Cambria Math"/>
                              </a:rPr>
                            </m:ctrlPr>
                          </m:dPr>
                          <m:e>
                            <m:r>
                              <a:rPr lang="en-US" sz="1900" i="1">
                                <a:latin typeface="Cambria Math"/>
                                <a:ea typeface="Cambria Math"/>
                              </a:rPr>
                              <m:t>𝑓</m:t>
                            </m:r>
                            <m:r>
                              <a:rPr lang="en-US" sz="1900" i="1">
                                <a:latin typeface="Cambria Math"/>
                                <a:ea typeface="Cambria Math"/>
                              </a:rPr>
                              <m:t>,1</m:t>
                            </m:r>
                          </m:e>
                        </m:d>
                      </m:e>
                    </m:d>
                    <m:r>
                      <a:rPr lang="en-US" sz="1900" i="1">
                        <a:latin typeface="Cambria Math"/>
                        <a:ea typeface="Cambria Math"/>
                      </a:rPr>
                      <m:t>&gt;,</m:t>
                    </m:r>
                  </m:oMath>
                </a14:m>
                <a:endParaRPr lang="en-US" sz="1900" i="1" dirty="0">
                  <a:latin typeface="Helvetica" panose="020B0604020202020204" pitchFamily="34" charset="0"/>
                  <a:ea typeface="Cambria Math"/>
                  <a:cs typeface="Helvetica" panose="020B0604020202020204" pitchFamily="34" charset="0"/>
                </a:endParaRPr>
              </a:p>
              <a:p>
                <a:pPr lvl="1">
                  <a:buFont typeface="Arial" pitchFamily="34" charset="0"/>
                  <a:buChar char="•"/>
                </a:pPr>
                <a14:m>
                  <m:oMath xmlns:m="http://schemas.openxmlformats.org/officeDocument/2006/math">
                    <m:r>
                      <a:rPr lang="en-US" sz="1900" i="1">
                        <a:latin typeface="Cambria Math"/>
                        <a:ea typeface="Cambria Math"/>
                      </a:rPr>
                      <m:t>&lt;</m:t>
                    </m:r>
                    <m:r>
                      <a:rPr lang="en-US" sz="1900" i="1">
                        <a:latin typeface="Cambria Math"/>
                        <a:ea typeface="Cambria Math"/>
                      </a:rPr>
                      <m:t>𝑟𝑒𝑎𝑑</m:t>
                    </m:r>
                    <m:r>
                      <a:rPr lang="en-US" sz="1900" i="1">
                        <a:latin typeface="Cambria Math"/>
                        <a:ea typeface="Cambria Math"/>
                      </a:rPr>
                      <m:t>, </m:t>
                    </m:r>
                    <m:d>
                      <m:dPr>
                        <m:ctrlPr>
                          <a:rPr lang="en-US" sz="1900" i="1">
                            <a:latin typeface="Cambria Math" panose="02040503050406030204" pitchFamily="18" charset="0"/>
                            <a:ea typeface="Cambria Math"/>
                          </a:rPr>
                        </m:ctrlPr>
                      </m:dPr>
                      <m:e>
                        <m:r>
                          <a:rPr lang="en-US" sz="1900" i="1">
                            <a:latin typeface="Cambria Math"/>
                            <a:ea typeface="Cambria Math"/>
                          </a:rPr>
                          <m:t>𝑢</m:t>
                        </m:r>
                        <m:r>
                          <a:rPr lang="en-US" sz="1900" i="1" baseline="-25000">
                            <a:latin typeface="Cambria Math"/>
                            <a:ea typeface="Cambria Math"/>
                          </a:rPr>
                          <m:t>𝑎</m:t>
                        </m:r>
                        <m:r>
                          <a:rPr lang="en-US" sz="1900" i="1">
                            <a:latin typeface="Cambria Math"/>
                            <a:ea typeface="Cambria Math"/>
                          </a:rPr>
                          <m:t>,</m:t>
                        </m:r>
                        <m:d>
                          <m:dPr>
                            <m:ctrlPr>
                              <a:rPr lang="en-US" sz="1900" i="1">
                                <a:latin typeface="Cambria Math" panose="02040503050406030204" pitchFamily="18" charset="0"/>
                                <a:ea typeface="Cambria Math"/>
                              </a:rPr>
                            </m:ctrlPr>
                          </m:dPr>
                          <m:e>
                            <m:r>
                              <m:rPr>
                                <m:sty m:val="p"/>
                              </m:rPr>
                              <a:rPr lang="el-GR" sz="1900" i="1">
                                <a:latin typeface="Cambria Math"/>
                                <a:ea typeface="Cambria Math"/>
                              </a:rPr>
                              <m:t>Σ</m:t>
                            </m:r>
                            <m:r>
                              <a:rPr lang="en-US" sz="1900" i="1">
                                <a:latin typeface="Cambria Math"/>
                                <a:ea typeface="Cambria Math"/>
                              </a:rPr>
                              <m:t>∗,5</m:t>
                            </m:r>
                          </m:e>
                        </m:d>
                      </m:e>
                    </m:d>
                    <m:r>
                      <a:rPr lang="en-US" sz="1900" i="1">
                        <a:latin typeface="Cambria Math"/>
                        <a:ea typeface="Cambria Math"/>
                      </a:rPr>
                      <m:t>&gt;</m:t>
                    </m:r>
                  </m:oMath>
                </a14:m>
                <a:endParaRPr lang="en-US" sz="1900" dirty="0" smtClean="0">
                  <a:latin typeface="Helvetica" panose="020B0604020202020204" pitchFamily="34" charset="0"/>
                  <a:ea typeface="Cambria Math"/>
                </a:endParaRPr>
              </a:p>
              <a:p>
                <a:pPr>
                  <a:buFont typeface="Arial" pitchFamily="34" charset="0"/>
                  <a:buChar char="•"/>
                </a:pPr>
                <a:r>
                  <a:rPr lang="en-US" sz="1900" dirty="0">
                    <a:latin typeface="Helvetica" panose="020B0604020202020204" pitchFamily="34" charset="0"/>
                    <a:cs typeface="Helvetica" panose="020B0604020202020204" pitchFamily="34" charset="0"/>
                  </a:rPr>
                  <a:t>Harry’s policy </a:t>
                </a:r>
                <a:r>
                  <a:rPr lang="en-US" sz="1900" dirty="0" err="1">
                    <a:latin typeface="Helvetica" panose="020B0604020202020204" pitchFamily="34" charset="0"/>
                    <a:cs typeface="Helvetica" panose="020B0604020202020204" pitchFamily="34" charset="0"/>
                  </a:rPr>
                  <a:t>P</a:t>
                </a:r>
                <a:r>
                  <a:rPr lang="en-US" sz="1900" baseline="-25000" dirty="0" err="1">
                    <a:latin typeface="Helvetica" panose="020B0604020202020204" pitchFamily="34" charset="0"/>
                    <a:cs typeface="Helvetica" panose="020B0604020202020204" pitchFamily="34" charset="0"/>
                  </a:rPr>
                  <a:t>Harry</a:t>
                </a:r>
                <a:r>
                  <a:rPr lang="en-US" sz="1900" dirty="0">
                    <a:latin typeface="Helvetica" panose="020B0604020202020204" pitchFamily="34" charset="0"/>
                    <a:cs typeface="Helvetica" panose="020B0604020202020204" pitchFamily="34" charset="0"/>
                  </a:rPr>
                  <a:t>:</a:t>
                </a:r>
                <a14:m>
                  <m:oMath xmlns:m="http://schemas.openxmlformats.org/officeDocument/2006/math">
                    <m:r>
                      <a:rPr lang="en-US" sz="1900">
                        <a:latin typeface="Cambria Math"/>
                      </a:rPr>
                      <m:t> </m:t>
                    </m:r>
                  </m:oMath>
                </a14:m>
                <a:endParaRPr lang="en-US" sz="1900" dirty="0">
                  <a:latin typeface="Helvetica" panose="020B0604020202020204" pitchFamily="34" charset="0"/>
                  <a:cs typeface="Helvetica" panose="020B0604020202020204" pitchFamily="34" charset="0"/>
                </a:endParaRPr>
              </a:p>
              <a:p>
                <a:pPr lvl="1">
                  <a:buFont typeface="Arial" pitchFamily="34" charset="0"/>
                  <a:buChar char="•"/>
                </a:pPr>
                <a14:m>
                  <m:oMath xmlns:m="http://schemas.openxmlformats.org/officeDocument/2006/math">
                    <m:r>
                      <a:rPr lang="en-US" sz="1900" i="1">
                        <a:latin typeface="Cambria Math"/>
                      </a:rPr>
                      <m:t>&lt;</m:t>
                    </m:r>
                    <m:r>
                      <a:rPr lang="en-US" sz="1900" i="1">
                        <a:latin typeface="Cambria Math"/>
                      </a:rPr>
                      <m:t>𝑝𝑜𝑘𝑒</m:t>
                    </m:r>
                    <m:r>
                      <a:rPr lang="en-US" sz="1900" i="1">
                        <a:latin typeface="Cambria Math"/>
                      </a:rPr>
                      <m:t>,</m:t>
                    </m:r>
                    <m:d>
                      <m:dPr>
                        <m:ctrlPr>
                          <a:rPr lang="en-US" sz="1900" i="1">
                            <a:latin typeface="Cambria Math" panose="02040503050406030204" pitchFamily="18" charset="0"/>
                          </a:rPr>
                        </m:ctrlPr>
                      </m:dPr>
                      <m:e>
                        <m:r>
                          <a:rPr lang="en-US" sz="1900" i="1">
                            <a:latin typeface="Cambria Math"/>
                          </a:rPr>
                          <m:t>𝑢</m:t>
                        </m:r>
                        <m:r>
                          <a:rPr lang="en-US" sz="1900" i="1" baseline="-25000">
                            <a:latin typeface="Cambria Math"/>
                          </a:rPr>
                          <m:t>𝑎</m:t>
                        </m:r>
                        <m:r>
                          <a:rPr lang="en-US" sz="1900" i="1">
                            <a:latin typeface="Cambria Math"/>
                          </a:rPr>
                          <m:t>,</m:t>
                        </m:r>
                        <m:d>
                          <m:dPr>
                            <m:ctrlPr>
                              <a:rPr lang="en-US" sz="1900" i="1">
                                <a:latin typeface="Cambria Math" panose="02040503050406030204" pitchFamily="18" charset="0"/>
                              </a:rPr>
                            </m:ctrlPr>
                          </m:dPr>
                          <m:e>
                            <m:r>
                              <a:rPr lang="en-US" sz="1900" i="1">
                                <a:latin typeface="Cambria Math"/>
                              </a:rPr>
                              <m:t>𝑐𝑓</m:t>
                            </m:r>
                            <m:r>
                              <a:rPr lang="en-US" sz="1900" i="1">
                                <a:latin typeface="Cambria Math"/>
                              </a:rPr>
                              <m:t>∗,5</m:t>
                            </m:r>
                          </m:e>
                        </m:d>
                        <m:r>
                          <a:rPr lang="en-US" sz="1900" i="1">
                            <a:latin typeface="Cambria Math"/>
                          </a:rPr>
                          <m:t>˅</m:t>
                        </m:r>
                        <m:d>
                          <m:dPr>
                            <m:ctrlPr>
                              <a:rPr lang="en-US" sz="1900" i="1">
                                <a:latin typeface="Cambria Math" panose="02040503050406030204" pitchFamily="18" charset="0"/>
                              </a:rPr>
                            </m:ctrlPr>
                          </m:dPr>
                          <m:e>
                            <m:r>
                              <a:rPr lang="en-US" sz="1900" i="1">
                                <a:latin typeface="Cambria Math"/>
                              </a:rPr>
                              <m:t>𝑓</m:t>
                            </m:r>
                            <m:r>
                              <a:rPr lang="en-US" sz="1900" i="1">
                                <a:latin typeface="Cambria Math"/>
                              </a:rPr>
                              <m:t>∗,5</m:t>
                            </m:r>
                          </m:e>
                        </m:d>
                      </m:e>
                    </m:d>
                    <m:r>
                      <a:rPr lang="en-US" sz="1900" i="1">
                        <a:latin typeface="Cambria Math"/>
                      </a:rPr>
                      <m:t>&gt;</m:t>
                    </m:r>
                  </m:oMath>
                </a14:m>
                <a:r>
                  <a:rPr lang="en-US" sz="1900" i="1" dirty="0">
                    <a:latin typeface="Helvetica" panose="020B0604020202020204" pitchFamily="34" charset="0"/>
                    <a:cs typeface="Helvetica" panose="020B0604020202020204" pitchFamily="34" charset="0"/>
                  </a:rPr>
                  <a:t>,</a:t>
                </a:r>
                <a14:m>
                  <m:oMath xmlns:m="http://schemas.openxmlformats.org/officeDocument/2006/math">
                    <m:r>
                      <a:rPr lang="en-US" sz="1900" i="1">
                        <a:latin typeface="Cambria Math"/>
                      </a:rPr>
                      <m:t>&lt;</m:t>
                    </m:r>
                    <m:r>
                      <a:rPr lang="en-US" sz="1900" i="1">
                        <a:latin typeface="Cambria Math"/>
                      </a:rPr>
                      <m:t>𝑝𝑜𝑘𝑒</m:t>
                    </m:r>
                    <m:r>
                      <a:rPr lang="en-US" sz="1900" i="1" baseline="16000">
                        <a:latin typeface="Cambria Math"/>
                      </a:rPr>
                      <m:t>−</m:t>
                    </m:r>
                    <m:r>
                      <a:rPr lang="en-US" sz="1900" i="1" baseline="30000">
                        <a:latin typeface="Cambria Math"/>
                      </a:rPr>
                      <m:t>1</m:t>
                    </m:r>
                    <m:r>
                      <a:rPr lang="en-US" sz="1900" i="1">
                        <a:latin typeface="Cambria Math"/>
                      </a:rPr>
                      <m:t>,</m:t>
                    </m:r>
                    <m:d>
                      <m:dPr>
                        <m:ctrlPr>
                          <a:rPr lang="en-US" sz="1900" i="1">
                            <a:latin typeface="Cambria Math" panose="02040503050406030204" pitchFamily="18" charset="0"/>
                          </a:rPr>
                        </m:ctrlPr>
                      </m:dPr>
                      <m:e>
                        <m:r>
                          <a:rPr lang="en-US" sz="1900" i="1">
                            <a:latin typeface="Cambria Math"/>
                          </a:rPr>
                          <m:t>𝑢</m:t>
                        </m:r>
                        <m:r>
                          <a:rPr lang="en-US" sz="1900" i="1" baseline="-25000">
                            <a:latin typeface="Cambria Math"/>
                          </a:rPr>
                          <m:t>𝑡</m:t>
                        </m:r>
                        <m:r>
                          <a:rPr lang="en-US" sz="1900" i="1">
                            <a:latin typeface="Cambria Math"/>
                          </a:rPr>
                          <m:t>,</m:t>
                        </m:r>
                        <m:d>
                          <m:dPr>
                            <m:ctrlPr>
                              <a:rPr lang="en-US" sz="1900" i="1">
                                <a:latin typeface="Cambria Math" panose="02040503050406030204" pitchFamily="18" charset="0"/>
                              </a:rPr>
                            </m:ctrlPr>
                          </m:dPr>
                          <m:e>
                            <m:r>
                              <a:rPr lang="en-US" sz="1900" i="1">
                                <a:latin typeface="Cambria Math"/>
                              </a:rPr>
                              <m:t>𝑓</m:t>
                            </m:r>
                            <m:r>
                              <a:rPr lang="en-US" sz="1900" i="1">
                                <a:latin typeface="Cambria Math"/>
                              </a:rPr>
                              <m:t>∗,2</m:t>
                            </m:r>
                          </m:e>
                        </m:d>
                      </m:e>
                    </m:d>
                    <m:r>
                      <a:rPr lang="en-US" sz="1900" i="1">
                        <a:latin typeface="Cambria Math"/>
                      </a:rPr>
                      <m:t>&gt;</m:t>
                    </m:r>
                  </m:oMath>
                </a14:m>
                <a:endParaRPr lang="en-US" sz="1900" i="1" dirty="0" smtClean="0">
                  <a:latin typeface="Helvetica" panose="020B0604020202020204" pitchFamily="34" charset="0"/>
                  <a:cs typeface="Helvetica" panose="020B0604020202020204" pitchFamily="34" charset="0"/>
                </a:endParaRPr>
              </a:p>
              <a:p>
                <a:pPr>
                  <a:buFont typeface="Arial" pitchFamily="34" charset="0"/>
                  <a:buChar char="•"/>
                </a:pPr>
                <a:r>
                  <a:rPr lang="en-US" sz="1900" dirty="0" smtClean="0">
                    <a:latin typeface="Helvetica" panose="020B0604020202020204" pitchFamily="34" charset="0"/>
                    <a:cs typeface="Helvetica" panose="020B0604020202020204" pitchFamily="34" charset="0"/>
                  </a:rPr>
                  <a:t>Policy of file2 P</a:t>
                </a:r>
                <a:r>
                  <a:rPr lang="en-US" sz="1900" baseline="-25000" dirty="0" smtClean="0">
                    <a:latin typeface="Helvetica" panose="020B0604020202020204" pitchFamily="34" charset="0"/>
                    <a:cs typeface="Helvetica" panose="020B0604020202020204" pitchFamily="34" charset="0"/>
                  </a:rPr>
                  <a:t>file2</a:t>
                </a:r>
                <a:r>
                  <a:rPr lang="en-US" sz="1900" dirty="0" smtClean="0">
                    <a:latin typeface="Helvetica" panose="020B0604020202020204" pitchFamily="34" charset="0"/>
                    <a:cs typeface="Helvetica" panose="020B0604020202020204" pitchFamily="34" charset="0"/>
                  </a:rPr>
                  <a:t>:</a:t>
                </a:r>
                <a:endParaRPr lang="en-US" sz="1900" dirty="0">
                  <a:latin typeface="Helvetica" panose="020B0604020202020204" pitchFamily="34" charset="0"/>
                  <a:cs typeface="Helvetica" panose="020B0604020202020204" pitchFamily="34" charset="0"/>
                </a:endParaRPr>
              </a:p>
              <a:p>
                <a:pPr lvl="1">
                  <a:buFont typeface="Arial" pitchFamily="34" charset="0"/>
                  <a:buChar char="•"/>
                </a:pPr>
                <a14:m>
                  <m:oMath xmlns:m="http://schemas.openxmlformats.org/officeDocument/2006/math">
                    <m:r>
                      <a:rPr lang="en-US" sz="1900" i="1">
                        <a:latin typeface="Cambria Math"/>
                      </a:rPr>
                      <m:t>&lt;</m:t>
                    </m:r>
                    <m:r>
                      <a:rPr lang="en-US" sz="1900" i="1">
                        <a:latin typeface="Cambria Math"/>
                      </a:rPr>
                      <m:t>𝑟𝑒𝑎𝑑</m:t>
                    </m:r>
                    <m:r>
                      <a:rPr lang="en-US" sz="1900" i="1" baseline="16000">
                        <a:latin typeface="Cambria Math"/>
                      </a:rPr>
                      <m:t>−</m:t>
                    </m:r>
                    <m:r>
                      <a:rPr lang="en-US" sz="1900" i="1" baseline="30000">
                        <a:latin typeface="Cambria Math"/>
                      </a:rPr>
                      <m:t>1</m:t>
                    </m:r>
                    <m:r>
                      <a:rPr lang="en-US" sz="1900" i="1">
                        <a:latin typeface="Cambria Math"/>
                      </a:rPr>
                      <m:t>,</m:t>
                    </m:r>
                    <m:r>
                      <a:rPr lang="en-US" sz="1900" b="0" i="1" smtClean="0">
                        <a:latin typeface="Cambria Math"/>
                      </a:rPr>
                      <m:t>𝐻𝑎𝑟𝑟𝑦</m:t>
                    </m:r>
                    <m:r>
                      <a:rPr lang="en-US" sz="1900" i="1">
                        <a:latin typeface="Cambria Math"/>
                      </a:rPr>
                      <m:t>,(</m:t>
                    </m:r>
                    <m:r>
                      <a:rPr lang="en-US" sz="1900" i="1">
                        <a:latin typeface="Cambria Math"/>
                      </a:rPr>
                      <m:t>𝑢𝑐</m:t>
                    </m:r>
                    <m:r>
                      <a:rPr lang="en-US" sz="1900" i="1">
                        <a:latin typeface="Cambria Math"/>
                      </a:rPr>
                      <m:t>,¬</m:t>
                    </m:r>
                    <m:d>
                      <m:dPr>
                        <m:ctrlPr>
                          <a:rPr lang="en-US" sz="1900" i="1">
                            <a:latin typeface="Cambria Math" panose="02040503050406030204" pitchFamily="18" charset="0"/>
                          </a:rPr>
                        </m:ctrlPr>
                      </m:dPr>
                      <m:e>
                        <m:r>
                          <a:rPr lang="en-US" sz="1900" i="1">
                            <a:latin typeface="Cambria Math"/>
                          </a:rPr>
                          <m:t>𝑝</m:t>
                        </m:r>
                        <m:r>
                          <a:rPr lang="en-US" sz="1900" i="1">
                            <a:latin typeface="Cambria Math"/>
                          </a:rPr>
                          <m:t>+,2</m:t>
                        </m:r>
                      </m:e>
                    </m:d>
                    <m:r>
                      <a:rPr lang="en-US" sz="1900" i="1">
                        <a:latin typeface="Cambria Math"/>
                      </a:rPr>
                      <m:t>&gt;</m:t>
                    </m:r>
                  </m:oMath>
                </a14:m>
                <a:endParaRPr lang="en-US" sz="1900" dirty="0">
                  <a:latin typeface="Helvetica" panose="020B0604020202020204" pitchFamily="34" charset="0"/>
                  <a:cs typeface="Helvetica" panose="020B0604020202020204" pitchFamily="34" charset="0"/>
                </a:endParaRPr>
              </a:p>
              <a:p>
                <a:pPr marL="285750" indent="-285750">
                  <a:buFont typeface="Arial" pitchFamily="34" charset="0"/>
                  <a:buChar char="•"/>
                </a:pPr>
                <a:r>
                  <a:rPr lang="en-US" sz="1900" dirty="0">
                    <a:latin typeface="Helvetica" panose="020B0604020202020204" pitchFamily="34" charset="0"/>
                    <a:cs typeface="Helvetica" panose="020B0604020202020204" pitchFamily="34" charset="0"/>
                  </a:rPr>
                  <a:t>System’s policy </a:t>
                </a:r>
                <a:r>
                  <a:rPr lang="en-US" sz="1900" dirty="0" err="1">
                    <a:latin typeface="Helvetica" panose="020B0604020202020204" pitchFamily="34" charset="0"/>
                    <a:cs typeface="Helvetica" panose="020B0604020202020204" pitchFamily="34" charset="0"/>
                  </a:rPr>
                  <a:t>P</a:t>
                </a:r>
                <a:r>
                  <a:rPr lang="en-US" sz="1900" baseline="-25000" dirty="0" err="1">
                    <a:latin typeface="Helvetica" panose="020B0604020202020204" pitchFamily="34" charset="0"/>
                    <a:cs typeface="Helvetica" panose="020B0604020202020204" pitchFamily="34" charset="0"/>
                  </a:rPr>
                  <a:t>Sys</a:t>
                </a:r>
                <a:r>
                  <a:rPr lang="en-US" sz="1900" dirty="0">
                    <a:latin typeface="Helvetica" panose="020B0604020202020204" pitchFamily="34" charset="0"/>
                    <a:cs typeface="Helvetica" panose="020B0604020202020204" pitchFamily="34" charset="0"/>
                  </a:rPr>
                  <a:t>: </a:t>
                </a:r>
                <a:endParaRPr lang="en-US" sz="1900" i="1" dirty="0">
                  <a:latin typeface="Helvetica" panose="020B0604020202020204" pitchFamily="34" charset="0"/>
                  <a:cs typeface="Helvetica" panose="020B0604020202020204" pitchFamily="34" charset="0"/>
                </a:endParaRPr>
              </a:p>
              <a:p>
                <a:pPr lvl="1">
                  <a:buFont typeface="Arial" pitchFamily="34" charset="0"/>
                  <a:buChar char="•"/>
                </a:pPr>
                <a14:m>
                  <m:oMath xmlns:m="http://schemas.openxmlformats.org/officeDocument/2006/math">
                    <m:r>
                      <a:rPr lang="en-US" sz="1900" i="1">
                        <a:latin typeface="Cambria Math"/>
                      </a:rPr>
                      <m:t>&lt;</m:t>
                    </m:r>
                    <m:r>
                      <a:rPr lang="en-US" sz="1900" i="1">
                        <a:latin typeface="Cambria Math"/>
                      </a:rPr>
                      <m:t>𝑝𝑜𝑘𝑒</m:t>
                    </m:r>
                    <m:r>
                      <a:rPr lang="en-US" sz="1900" i="1">
                        <a:latin typeface="Cambria Math"/>
                      </a:rPr>
                      <m:t>,</m:t>
                    </m:r>
                    <m:d>
                      <m:dPr>
                        <m:ctrlPr>
                          <a:rPr lang="en-US" sz="1900" i="1">
                            <a:latin typeface="Cambria Math" panose="02040503050406030204" pitchFamily="18" charset="0"/>
                          </a:rPr>
                        </m:ctrlPr>
                      </m:dPr>
                      <m:e>
                        <m:r>
                          <a:rPr lang="en-US" sz="1900" i="1">
                            <a:latin typeface="Cambria Math"/>
                          </a:rPr>
                          <m:t>𝑢</m:t>
                        </m:r>
                        <m:r>
                          <a:rPr lang="en-US" sz="1900" i="1" baseline="-25000">
                            <a:latin typeface="Cambria Math"/>
                          </a:rPr>
                          <m:t>𝑎</m:t>
                        </m:r>
                        <m:r>
                          <a:rPr lang="en-US" sz="1900" i="1">
                            <a:latin typeface="Cambria Math"/>
                          </a:rPr>
                          <m:t>,</m:t>
                        </m:r>
                        <m:d>
                          <m:dPr>
                            <m:ctrlPr>
                              <a:rPr lang="en-US" sz="1900" i="1">
                                <a:latin typeface="Cambria Math" panose="02040503050406030204" pitchFamily="18" charset="0"/>
                              </a:rPr>
                            </m:ctrlPr>
                          </m:dPr>
                          <m:e>
                            <m:r>
                              <m:rPr>
                                <m:sty m:val="p"/>
                              </m:rPr>
                              <a:rPr lang="el-GR" sz="1900" i="1">
                                <a:latin typeface="Cambria Math"/>
                              </a:rPr>
                              <m:t>Σ</m:t>
                            </m:r>
                            <m:r>
                              <a:rPr lang="en-US" sz="1900" i="1">
                                <a:latin typeface="Cambria Math"/>
                              </a:rPr>
                              <m:t>∗,5</m:t>
                            </m:r>
                          </m:e>
                        </m:d>
                      </m:e>
                    </m:d>
                    <m:r>
                      <a:rPr lang="en-US" sz="1900" i="1">
                        <a:latin typeface="Cambria Math"/>
                      </a:rPr>
                      <m:t>&gt;</m:t>
                    </m:r>
                  </m:oMath>
                </a14:m>
                <a:endParaRPr lang="en-US" sz="1900" i="1" dirty="0">
                  <a:latin typeface="Helvetica" panose="020B0604020202020204" pitchFamily="34" charset="0"/>
                  <a:cs typeface="Helvetica" panose="020B0604020202020204" pitchFamily="34" charset="0"/>
                </a:endParaRPr>
              </a:p>
              <a:p>
                <a:pPr lvl="1">
                  <a:buFont typeface="Arial" pitchFamily="34" charset="0"/>
                  <a:buChar char="•"/>
                </a:pPr>
                <a14:m>
                  <m:oMath xmlns:m="http://schemas.openxmlformats.org/officeDocument/2006/math">
                    <m:r>
                      <a:rPr lang="en-US" sz="1900" i="1">
                        <a:latin typeface="Cambria Math"/>
                      </a:rPr>
                      <m:t>&lt;</m:t>
                    </m:r>
                    <m:r>
                      <a:rPr lang="en-US" sz="1900" i="1">
                        <a:latin typeface="Cambria Math"/>
                      </a:rPr>
                      <m:t>𝑟𝑒𝑎𝑑</m:t>
                    </m:r>
                    <m:r>
                      <a:rPr lang="en-US" sz="1900" i="1">
                        <a:latin typeface="Cambria Math"/>
                      </a:rPr>
                      <m:t>,(</m:t>
                    </m:r>
                    <m:r>
                      <a:rPr lang="en-US" sz="1900" b="0" i="1" smtClean="0">
                        <a:latin typeface="Cambria Math"/>
                      </a:rPr>
                      <m:t>𝑓𝑖𝑙𝑒𝑡𝑦𝑝𝑒</m:t>
                    </m:r>
                    <m:r>
                      <a:rPr lang="en-US" sz="1900" b="0" i="1" smtClean="0">
                        <a:latin typeface="Cambria Math"/>
                      </a:rPr>
                      <m:t>, </m:t>
                    </m:r>
                    <m:r>
                      <a:rPr lang="en-US" sz="1900" i="1">
                        <a:latin typeface="Cambria Math"/>
                      </a:rPr>
                      <m:t>𝑝h𝑜𝑡𝑜</m:t>
                    </m:r>
                    <m:r>
                      <a:rPr lang="en-US" sz="1900" b="0" i="1" smtClean="0">
                        <a:latin typeface="Cambria Math"/>
                      </a:rPr>
                      <m:t>)</m:t>
                    </m:r>
                    <m:r>
                      <a:rPr lang="en-US" sz="1900" i="1">
                        <a:latin typeface="Cambria Math"/>
                      </a:rPr>
                      <m:t>,</m:t>
                    </m:r>
                    <m:d>
                      <m:dPr>
                        <m:ctrlPr>
                          <a:rPr lang="en-US" sz="1900" i="1">
                            <a:latin typeface="Cambria Math" panose="02040503050406030204" pitchFamily="18" charset="0"/>
                          </a:rPr>
                        </m:ctrlPr>
                      </m:dPr>
                      <m:e>
                        <m:r>
                          <a:rPr lang="en-US" sz="1900" i="1">
                            <a:latin typeface="Cambria Math"/>
                          </a:rPr>
                          <m:t>𝑢</m:t>
                        </m:r>
                        <m:r>
                          <a:rPr lang="en-US" sz="1900" i="1" baseline="-25000">
                            <a:latin typeface="Cambria Math"/>
                          </a:rPr>
                          <m:t>𝑎</m:t>
                        </m:r>
                        <m:r>
                          <a:rPr lang="en-US" sz="1900" i="1">
                            <a:latin typeface="Cambria Math"/>
                          </a:rPr>
                          <m:t>,</m:t>
                        </m:r>
                        <m:d>
                          <m:dPr>
                            <m:ctrlPr>
                              <a:rPr lang="en-US" sz="1900" i="1">
                                <a:latin typeface="Cambria Math" panose="02040503050406030204" pitchFamily="18" charset="0"/>
                              </a:rPr>
                            </m:ctrlPr>
                          </m:dPr>
                          <m:e>
                            <m:r>
                              <m:rPr>
                                <m:sty m:val="p"/>
                              </m:rPr>
                              <a:rPr lang="el-GR" sz="1900" i="1">
                                <a:latin typeface="Cambria Math"/>
                              </a:rPr>
                              <m:t>Σ</m:t>
                            </m:r>
                            <m:r>
                              <a:rPr lang="en-US" sz="1900" i="1">
                                <a:latin typeface="Cambria Math"/>
                              </a:rPr>
                              <m:t>∗,5</m:t>
                            </m:r>
                          </m:e>
                        </m:d>
                      </m:e>
                    </m:d>
                    <m:r>
                      <a:rPr lang="en-US" sz="1900" i="1">
                        <a:latin typeface="Cambria Math"/>
                      </a:rPr>
                      <m:t>&gt;</m:t>
                    </m:r>
                  </m:oMath>
                </a14:m>
                <a:endParaRPr lang="en-US" sz="1900" dirty="0" smtClean="0">
                  <a:latin typeface="Helvetica" panose="020B0604020202020204" pitchFamily="34" charset="0"/>
                  <a:cs typeface="Helvetica" panose="020B0604020202020204" pitchFamily="34" charset="0"/>
                </a:endParaRPr>
              </a:p>
              <a:p>
                <a:pPr lvl="1">
                  <a:buFont typeface="Arial" pitchFamily="34" charset="0"/>
                  <a:buChar char="•"/>
                </a:pPr>
                <a:endParaRPr lang="en-US" sz="1900" dirty="0">
                  <a:latin typeface="Helvetica" panose="020B0604020202020204" pitchFamily="34" charset="0"/>
                  <a:cs typeface="Helvetica" panose="020B0604020202020204" pitchFamily="34" charset="0"/>
                </a:endParaRPr>
              </a:p>
              <a:p>
                <a:pPr lvl="1">
                  <a:buFont typeface="Arial" pitchFamily="34" charset="0"/>
                  <a:buChar char="•"/>
                </a:pPr>
                <a:endParaRPr lang="en-US" sz="1900" dirty="0" smtClean="0">
                  <a:latin typeface="Helvetica" panose="020B0604020202020204" pitchFamily="34" charset="0"/>
                  <a:cs typeface="Helvetica" panose="020B0604020202020204" pitchFamily="34" charset="0"/>
                </a:endParaRPr>
              </a:p>
              <a:p>
                <a:pPr marL="285750" indent="-285750">
                  <a:buFont typeface="Arial" pitchFamily="34" charset="0"/>
                  <a:buChar char="•"/>
                </a:pPr>
                <a:r>
                  <a:rPr lang="en-US" sz="1900" dirty="0">
                    <a:latin typeface="Helvetica" panose="020B0604020202020204" pitchFamily="34" charset="0"/>
                    <a:cs typeface="Helvetica" panose="020B0604020202020204" pitchFamily="34" charset="0"/>
                  </a:rPr>
                  <a:t>“Only Me”</a:t>
                </a:r>
              </a:p>
              <a:p>
                <a:pPr lvl="1">
                  <a:buFont typeface="Arial" pitchFamily="34" charset="0"/>
                  <a:buChar char="•"/>
                </a:pPr>
                <a14:m>
                  <m:oMath xmlns:m="http://schemas.openxmlformats.org/officeDocument/2006/math">
                    <m:r>
                      <a:rPr lang="en-US" sz="1900" i="1">
                        <a:latin typeface="Cambria Math"/>
                      </a:rPr>
                      <m:t>&lt;</m:t>
                    </m:r>
                    <m:r>
                      <a:rPr lang="en-US" sz="1900" i="1">
                        <a:latin typeface="Cambria Math"/>
                      </a:rPr>
                      <m:t>𝑝𝑜𝑘𝑒</m:t>
                    </m:r>
                    <m:r>
                      <a:rPr lang="en-US" sz="1900" i="1">
                        <a:latin typeface="Cambria Math"/>
                      </a:rPr>
                      <m:t>, </m:t>
                    </m:r>
                    <m:d>
                      <m:dPr>
                        <m:ctrlPr>
                          <a:rPr lang="en-US" sz="1900" i="1">
                            <a:latin typeface="Cambria Math" panose="02040503050406030204" pitchFamily="18" charset="0"/>
                          </a:rPr>
                        </m:ctrlPr>
                      </m:dPr>
                      <m:e>
                        <m:r>
                          <a:rPr lang="en-US" sz="1900" i="1">
                            <a:latin typeface="Cambria Math"/>
                          </a:rPr>
                          <m:t>𝑢</m:t>
                        </m:r>
                        <m:r>
                          <a:rPr lang="en-US" sz="1900" i="1" baseline="-25000">
                            <a:latin typeface="Cambria Math"/>
                          </a:rPr>
                          <m:t>𝑎</m:t>
                        </m:r>
                        <m:r>
                          <a:rPr lang="en-US" sz="1900" i="1">
                            <a:latin typeface="Cambria Math"/>
                          </a:rPr>
                          <m:t>,</m:t>
                        </m:r>
                        <m:d>
                          <m:dPr>
                            <m:ctrlPr>
                              <a:rPr lang="en-US" sz="1900" i="1">
                                <a:latin typeface="Cambria Math" panose="02040503050406030204" pitchFamily="18" charset="0"/>
                              </a:rPr>
                            </m:ctrlPr>
                          </m:dPr>
                          <m:e>
                            <m:r>
                              <a:rPr lang="en-US" sz="1900" i="1">
                                <a:latin typeface="Cambria Math"/>
                              </a:rPr>
                              <m:t>Ø,0</m:t>
                            </m:r>
                          </m:e>
                        </m:d>
                      </m:e>
                    </m:d>
                    <m:r>
                      <a:rPr lang="en-US" sz="1900" i="1">
                        <a:latin typeface="Cambria Math"/>
                      </a:rPr>
                      <m:t>&gt;</m:t>
                    </m:r>
                  </m:oMath>
                </a14:m>
                <a:r>
                  <a:rPr lang="en-US" sz="1900" dirty="0">
                    <a:latin typeface="Helvetica" panose="020B0604020202020204" pitchFamily="34" charset="0"/>
                    <a:cs typeface="Helvetica" panose="020B0604020202020204" pitchFamily="34" charset="0"/>
                  </a:rPr>
                  <a:t> says that ua can only poke herself</a:t>
                </a:r>
              </a:p>
              <a:p>
                <a:pPr lvl="1">
                  <a:buFont typeface="Arial" pitchFamily="34" charset="0"/>
                  <a:buChar char="•"/>
                </a:pPr>
                <a14:m>
                  <m:oMath xmlns:m="http://schemas.openxmlformats.org/officeDocument/2006/math">
                    <m:r>
                      <a:rPr lang="en-US" sz="1900" i="1">
                        <a:latin typeface="Cambria Math"/>
                      </a:rPr>
                      <m:t>&lt;</m:t>
                    </m:r>
                    <m:r>
                      <a:rPr lang="en-US" sz="1900" i="1">
                        <a:latin typeface="Cambria Math"/>
                      </a:rPr>
                      <m:t>𝑝𝑜𝑘𝑒</m:t>
                    </m:r>
                    <m:r>
                      <a:rPr lang="en-US" sz="1900" i="1" baseline="16000">
                        <a:latin typeface="Cambria Math"/>
                      </a:rPr>
                      <m:t>−</m:t>
                    </m:r>
                    <m:r>
                      <a:rPr lang="en-US" sz="1900" i="1" baseline="30000">
                        <a:latin typeface="Cambria Math"/>
                      </a:rPr>
                      <m:t>1</m:t>
                    </m:r>
                    <m:r>
                      <a:rPr lang="en-US" sz="1900" i="1">
                        <a:latin typeface="Cambria Math"/>
                      </a:rPr>
                      <m:t>,</m:t>
                    </m:r>
                    <m:d>
                      <m:dPr>
                        <m:ctrlPr>
                          <a:rPr lang="en-US" sz="1900" i="1">
                            <a:latin typeface="Cambria Math" panose="02040503050406030204" pitchFamily="18" charset="0"/>
                          </a:rPr>
                        </m:ctrlPr>
                      </m:dPr>
                      <m:e>
                        <m:r>
                          <a:rPr lang="en-US" sz="1900" i="1">
                            <a:latin typeface="Cambria Math"/>
                          </a:rPr>
                          <m:t>𝑢</m:t>
                        </m:r>
                        <m:r>
                          <a:rPr lang="en-US" sz="1900" i="1" baseline="-25000">
                            <a:latin typeface="Cambria Math"/>
                          </a:rPr>
                          <m:t>𝑡</m:t>
                        </m:r>
                        <m:r>
                          <a:rPr lang="en-US" sz="1900" i="1">
                            <a:latin typeface="Cambria Math"/>
                          </a:rPr>
                          <m:t>,</m:t>
                        </m:r>
                        <m:d>
                          <m:dPr>
                            <m:ctrlPr>
                              <a:rPr lang="en-US" sz="1900" i="1">
                                <a:latin typeface="Cambria Math" panose="02040503050406030204" pitchFamily="18" charset="0"/>
                              </a:rPr>
                            </m:ctrlPr>
                          </m:dPr>
                          <m:e>
                            <m:r>
                              <a:rPr lang="en-US" sz="1900" i="1">
                                <a:latin typeface="Cambria Math"/>
                              </a:rPr>
                              <m:t>Ø,0</m:t>
                            </m:r>
                          </m:e>
                        </m:d>
                      </m:e>
                    </m:d>
                    <m:r>
                      <a:rPr lang="en-US" sz="1900" i="1">
                        <a:latin typeface="Cambria Math"/>
                      </a:rPr>
                      <m:t>&gt;</m:t>
                    </m:r>
                  </m:oMath>
                </a14:m>
                <a:r>
                  <a:rPr lang="en-US" sz="1900" dirty="0">
                    <a:latin typeface="Helvetica" panose="020B0604020202020204" pitchFamily="34" charset="0"/>
                    <a:cs typeface="Helvetica" panose="020B0604020202020204" pitchFamily="34" charset="0"/>
                  </a:rPr>
                  <a:t> specifies that ut can only be poked by herself</a:t>
                </a:r>
              </a:p>
              <a:p>
                <a:pPr marL="285750" indent="-285750">
                  <a:buFont typeface="Arial" pitchFamily="34" charset="0"/>
                  <a:buChar char="•"/>
                </a:pPr>
                <a:r>
                  <a:rPr lang="en-US" sz="1900" dirty="0">
                    <a:latin typeface="Helvetica" panose="020B0604020202020204" pitchFamily="34" charset="0"/>
                    <a:cs typeface="Helvetica" panose="020B0604020202020204" pitchFamily="34" charset="0"/>
                  </a:rPr>
                  <a:t>The Use of Negation Notation</a:t>
                </a:r>
              </a:p>
              <a:p>
                <a:pPr lvl="1">
                  <a:buFont typeface="Arial" pitchFamily="34" charset="0"/>
                  <a:buChar char="•"/>
                </a:pPr>
                <a14:m>
                  <m:oMath xmlns:m="http://schemas.openxmlformats.org/officeDocument/2006/math">
                    <m:r>
                      <a:rPr lang="en-US" sz="1900" i="1">
                        <a:latin typeface="Cambria Math"/>
                      </a:rPr>
                      <m:t>(</m:t>
                    </m:r>
                    <m:r>
                      <a:rPr lang="en-US" sz="1900" i="1">
                        <a:latin typeface="Cambria Math"/>
                      </a:rPr>
                      <m:t>𝑓𝑓𝑓𝑐</m:t>
                    </m:r>
                    <m:r>
                      <a:rPr lang="en-US" sz="1900" i="1">
                        <a:latin typeface="Cambria Math"/>
                      </a:rPr>
                      <m:t>˄¬</m:t>
                    </m:r>
                    <m:r>
                      <a:rPr lang="en-US" sz="1900" i="1">
                        <a:latin typeface="Cambria Math"/>
                      </a:rPr>
                      <m:t>𝑓𝑐</m:t>
                    </m:r>
                    <m:r>
                      <a:rPr lang="en-US" sz="1900" i="1">
                        <a:latin typeface="Cambria Math"/>
                      </a:rPr>
                      <m:t>)</m:t>
                    </m:r>
                  </m:oMath>
                </a14:m>
                <a:r>
                  <a:rPr lang="en-US" sz="1900" dirty="0">
                    <a:latin typeface="Helvetica" panose="020B0604020202020204" pitchFamily="34" charset="0"/>
                    <a:cs typeface="Helvetica" panose="020B0604020202020204" pitchFamily="34" charset="0"/>
                  </a:rPr>
                  <a:t> allows the coworkers of the user’s distant friends to see, while keeping away the coworkers of the user’s direct friends</a:t>
                </a:r>
              </a:p>
              <a:p>
                <a:pPr>
                  <a:buFont typeface="Arial" pitchFamily="34" charset="0"/>
                  <a:buChar char="•"/>
                </a:pPr>
                <a:endParaRPr lang="en-US" sz="2000" dirty="0"/>
              </a:p>
              <a:p>
                <a:endParaRPr lang="en-US" dirty="0"/>
              </a:p>
            </p:txBody>
          </p:sp>
        </mc:Choice>
        <mc:Fallback xmlns="">
          <p:sp>
            <p:nvSpPr>
              <p:cNvPr id="8" name="内容占位符 7"/>
              <p:cNvSpPr>
                <a:spLocks noGrp="1" noRot="1" noChangeAspect="1" noMove="1" noResize="1" noEditPoints="1" noAdjustHandles="1" noChangeArrowheads="1" noChangeShapeType="1" noTextEdit="1"/>
              </p:cNvSpPr>
              <p:nvPr>
                <p:ph idx="1"/>
              </p:nvPr>
            </p:nvSpPr>
            <p:spPr>
              <a:blipFill rotWithShape="1">
                <a:blip r:embed="rId3"/>
                <a:stretch>
                  <a:fillRect l="-148" t="-1213"/>
                </a:stretch>
              </a:blipFill>
            </p:spPr>
            <p:txBody>
              <a:bodyPr/>
              <a:lstStyle/>
              <a:p>
                <a:r>
                  <a:rPr lang="en-US">
                    <a:noFill/>
                  </a:rPr>
                  <a:t> </a:t>
                </a:r>
              </a:p>
            </p:txBody>
          </p:sp>
        </mc:Fallback>
      </mc:AlternateContent>
    </p:spTree>
    <p:extLst>
      <p:ext uri="{BB962C8B-B14F-4D97-AF65-F5344CB8AC3E}">
        <p14:creationId xmlns:p14="http://schemas.microsoft.com/office/powerpoint/2010/main" val="3688541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Roadmap</a:t>
            </a:r>
            <a:endParaRPr lang="en-US" dirty="0">
              <a:latin typeface="Comic Sans MS" pitchFamily="66"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02364894"/>
              </p:ext>
            </p:extLst>
          </p:nvPr>
        </p:nvGraphicFramePr>
        <p:xfrm>
          <a:off x="457200" y="1600200"/>
          <a:ext cx="8229599" cy="3027680"/>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70840">
                <a:tc>
                  <a:txBody>
                    <a:bodyPr/>
                    <a:lstStyle/>
                    <a:p>
                      <a:r>
                        <a:rPr lang="en-US" dirty="0" smtClean="0"/>
                        <a:t>2008</a:t>
                      </a:r>
                      <a:endParaRPr lang="en-US" dirty="0"/>
                    </a:p>
                  </a:txBody>
                  <a:tcPr/>
                </a:tc>
                <a:tc>
                  <a:txBody>
                    <a:bodyPr/>
                    <a:lstStyle/>
                    <a:p>
                      <a:r>
                        <a:rPr lang="en-US" dirty="0" smtClean="0"/>
                        <a:t>2009</a:t>
                      </a:r>
                      <a:endParaRPr lang="en-US" dirty="0"/>
                    </a:p>
                  </a:txBody>
                  <a:tcPr/>
                </a:tc>
                <a:tc>
                  <a:txBody>
                    <a:bodyPr/>
                    <a:lstStyle/>
                    <a:p>
                      <a:r>
                        <a:rPr lang="en-US" dirty="0" smtClean="0"/>
                        <a:t>2010</a:t>
                      </a:r>
                      <a:endParaRPr lang="en-US" dirty="0"/>
                    </a:p>
                  </a:txBody>
                  <a:tcPr/>
                </a:tc>
                <a:tc>
                  <a:txBody>
                    <a:bodyPr/>
                    <a:lstStyle/>
                    <a:p>
                      <a:r>
                        <a:rPr lang="en-US" dirty="0" smtClean="0"/>
                        <a:t>2011</a:t>
                      </a:r>
                      <a:endParaRPr lang="en-US" dirty="0"/>
                    </a:p>
                  </a:txBody>
                  <a:tcPr/>
                </a:tc>
                <a:tc>
                  <a:txBody>
                    <a:bodyPr/>
                    <a:lstStyle/>
                    <a:p>
                      <a:r>
                        <a:rPr lang="en-US" dirty="0" smtClean="0"/>
                        <a:t>2012</a:t>
                      </a:r>
                      <a:endParaRPr lang="en-US" dirty="0"/>
                    </a:p>
                  </a:txBody>
                  <a:tcPr/>
                </a:tc>
                <a:tc>
                  <a:txBody>
                    <a:bodyPr/>
                    <a:lstStyle/>
                    <a:p>
                      <a:r>
                        <a:rPr lang="en-US" dirty="0" smtClean="0"/>
                        <a:t>2013</a:t>
                      </a:r>
                      <a:endParaRPr lang="en-US" dirty="0"/>
                    </a:p>
                  </a:txBody>
                  <a:tcPr/>
                </a:tc>
                <a:tc>
                  <a:txBody>
                    <a:bodyPr/>
                    <a:lstStyle/>
                    <a:p>
                      <a:r>
                        <a:rPr lang="en-US" dirty="0" smtClean="0"/>
                        <a:t>2014</a:t>
                      </a:r>
                      <a:endParaRPr lang="en-US" dirty="0"/>
                    </a:p>
                  </a:txBody>
                  <a:tcPr/>
                </a:tc>
              </a:tr>
              <a:tr h="370840">
                <a:tc>
                  <a:txBody>
                    <a:bodyPr/>
                    <a:lstStyle/>
                    <a:p>
                      <a:r>
                        <a:rPr lang="en-US" sz="1400" dirty="0" smtClean="0"/>
                        <a:t>Entered</a:t>
                      </a:r>
                      <a:r>
                        <a:rPr lang="en-US" sz="1400" baseline="0" dirty="0" smtClean="0"/>
                        <a:t> the program</a:t>
                      </a:r>
                      <a:endParaRPr lang="en-US" sz="1400" dirty="0"/>
                    </a:p>
                  </a:txBody>
                  <a:tcPr/>
                </a:tc>
                <a:tc>
                  <a:txBody>
                    <a:bodyPr/>
                    <a:lstStyle/>
                    <a:p>
                      <a:r>
                        <a:rPr lang="en-US" sz="1400" dirty="0" smtClean="0"/>
                        <a:t>Joined the </a:t>
                      </a:r>
                      <a:r>
                        <a:rPr lang="en-US" sz="1400" dirty="0" err="1" smtClean="0"/>
                        <a:t>SNGuard</a:t>
                      </a:r>
                      <a:r>
                        <a:rPr lang="en-US" sz="1400" dirty="0" smtClean="0"/>
                        <a:t> project</a:t>
                      </a:r>
                      <a:endParaRPr lang="en-US" sz="1400" dirty="0"/>
                    </a:p>
                  </a:txBody>
                  <a:tcPr/>
                </a:tc>
                <a:tc>
                  <a:txBody>
                    <a:bodyPr/>
                    <a:lstStyle/>
                    <a:p>
                      <a:r>
                        <a:rPr lang="en-US" sz="1400" dirty="0" smtClean="0"/>
                        <a:t>Passed the </a:t>
                      </a:r>
                      <a:r>
                        <a:rPr lang="en-US" sz="1400" baseline="0" dirty="0" smtClean="0"/>
                        <a:t>qualifying exam</a:t>
                      </a:r>
                      <a:endParaRPr lang="en-US" sz="1400" dirty="0"/>
                    </a:p>
                  </a:txBody>
                  <a:tcPr/>
                </a:tc>
                <a:tc>
                  <a:txBody>
                    <a:bodyPr/>
                    <a:lstStyle/>
                    <a:p>
                      <a:endParaRPr lang="en-US" sz="1400" dirty="0"/>
                    </a:p>
                  </a:txBody>
                  <a:tcPr/>
                </a:tc>
                <a:tc>
                  <a:txBody>
                    <a:bodyPr/>
                    <a:lstStyle/>
                    <a:p>
                      <a:r>
                        <a:rPr lang="en-US" sz="1400" dirty="0" smtClean="0"/>
                        <a:t>Passed</a:t>
                      </a:r>
                      <a:r>
                        <a:rPr lang="en-US" sz="1400" baseline="0" dirty="0" smtClean="0"/>
                        <a:t> the proposal</a:t>
                      </a:r>
                      <a:endParaRPr lang="en-US" sz="1400" dirty="0"/>
                    </a:p>
                  </a:txBody>
                  <a:tcPr/>
                </a:tc>
                <a:tc>
                  <a:txBody>
                    <a:bodyPr/>
                    <a:lstStyle/>
                    <a:p>
                      <a:endParaRPr lang="en-US" sz="1400" dirty="0"/>
                    </a:p>
                  </a:txBody>
                  <a:tcPr/>
                </a:tc>
                <a:tc>
                  <a:txBody>
                    <a:bodyPr/>
                    <a:lstStyle/>
                    <a:p>
                      <a:r>
                        <a:rPr lang="en-US" sz="1400" dirty="0" smtClean="0"/>
                        <a:t>Expected to graduate</a:t>
                      </a:r>
                      <a:endParaRPr lang="en-US" sz="1400" dirty="0"/>
                    </a:p>
                  </a:txBody>
                  <a:tcPr/>
                </a:tc>
              </a:tr>
              <a:tr h="370840">
                <a:tc>
                  <a:txBody>
                    <a:bodyPr/>
                    <a:lstStyle/>
                    <a:p>
                      <a:endParaRPr lang="en-US" sz="1400" dirty="0"/>
                    </a:p>
                  </a:txBody>
                  <a:tcPr/>
                </a:tc>
                <a:tc>
                  <a:txBody>
                    <a:bodyPr/>
                    <a:lstStyle/>
                    <a:p>
                      <a:r>
                        <a:rPr lang="en-US" sz="1400" dirty="0" smtClean="0"/>
                        <a:t>Literature review</a:t>
                      </a:r>
                      <a:endParaRPr lang="en-US" sz="1400" dirty="0"/>
                    </a:p>
                  </a:txBody>
                  <a:tcPr/>
                </a:tc>
                <a:tc>
                  <a:txBody>
                    <a:bodyPr/>
                    <a:lstStyle/>
                    <a:p>
                      <a:r>
                        <a:rPr lang="en-US" sz="1400" dirty="0" smtClean="0"/>
                        <a:t>Identified</a:t>
                      </a:r>
                      <a:r>
                        <a:rPr lang="en-US" sz="1400" baseline="0" dirty="0" smtClean="0"/>
                        <a:t> the problems</a:t>
                      </a:r>
                      <a:endParaRPr lang="en-US" sz="1400" dirty="0"/>
                    </a:p>
                  </a:txBody>
                  <a:tcPr/>
                </a:tc>
                <a:tc>
                  <a:txBody>
                    <a:bodyPr/>
                    <a:lstStyle/>
                    <a:p>
                      <a:r>
                        <a:rPr lang="en-US" sz="1400" dirty="0" smtClean="0">
                          <a:solidFill>
                            <a:srgbClr val="FF0000"/>
                          </a:solidFill>
                        </a:rPr>
                        <a:t>ACON[5],</a:t>
                      </a:r>
                      <a:r>
                        <a:rPr lang="en-US" sz="1400" baseline="0" dirty="0" smtClean="0">
                          <a:solidFill>
                            <a:srgbClr val="FF0000"/>
                          </a:solidFill>
                        </a:rPr>
                        <a:t> IEEE IC[6]</a:t>
                      </a:r>
                      <a:endParaRPr lang="en-US" sz="1400" dirty="0">
                        <a:solidFill>
                          <a:srgbClr val="FF0000"/>
                        </a:solidFill>
                      </a:endParaRPr>
                    </a:p>
                  </a:txBody>
                  <a:tcPr/>
                </a:tc>
                <a:tc>
                  <a:txBody>
                    <a:bodyPr/>
                    <a:lstStyle/>
                    <a:p>
                      <a:endParaRPr lang="en-US" sz="1400"/>
                    </a:p>
                  </a:txBody>
                  <a:tcPr/>
                </a:tc>
                <a:tc>
                  <a:txBody>
                    <a:bodyPr/>
                    <a:lstStyle/>
                    <a:p>
                      <a:r>
                        <a:rPr lang="en-US" sz="1400" dirty="0" smtClean="0">
                          <a:solidFill>
                            <a:srgbClr val="FF0000"/>
                          </a:solidFill>
                        </a:rPr>
                        <a:t>UURAC Evaluation[1]</a:t>
                      </a:r>
                      <a:endParaRPr lang="en-US" sz="1400" dirty="0">
                        <a:solidFill>
                          <a:srgbClr val="FF0000"/>
                        </a:solidFill>
                      </a:endParaRPr>
                    </a:p>
                  </a:txBody>
                  <a:tcPr/>
                </a:tc>
                <a:tc>
                  <a:txBody>
                    <a:bodyPr/>
                    <a:lstStyle/>
                    <a:p>
                      <a:endParaRPr lang="en-US" sz="1400"/>
                    </a:p>
                  </a:txBody>
                  <a:tcPr/>
                </a:tc>
              </a:tr>
              <a:tr h="370840">
                <a:tc>
                  <a:txBody>
                    <a:bodyPr/>
                    <a:lstStyle/>
                    <a:p>
                      <a:endParaRPr lang="en-US" sz="1400"/>
                    </a:p>
                  </a:txBody>
                  <a:tcPr/>
                </a:tc>
                <a:tc>
                  <a:txBody>
                    <a:bodyPr/>
                    <a:lstStyle/>
                    <a:p>
                      <a:endParaRPr lang="en-US" sz="1400"/>
                    </a:p>
                  </a:txBody>
                  <a:tcPr/>
                </a:tc>
                <a:tc>
                  <a:txBody>
                    <a:bodyPr/>
                    <a:lstStyle/>
                    <a:p>
                      <a:endParaRPr lang="en-US" sz="1400" dirty="0"/>
                    </a:p>
                  </a:txBody>
                  <a:tcPr/>
                </a:tc>
                <a:tc>
                  <a:txBody>
                    <a:bodyPr/>
                    <a:lstStyle/>
                    <a:p>
                      <a:r>
                        <a:rPr lang="en-US" sz="1400" dirty="0" smtClean="0"/>
                        <a:t>Delved into </a:t>
                      </a:r>
                      <a:r>
                        <a:rPr lang="en-US" sz="1400" dirty="0" err="1" smtClean="0"/>
                        <a:t>ReBAC</a:t>
                      </a:r>
                      <a:endParaRPr lang="en-US" sz="1400" dirty="0"/>
                    </a:p>
                  </a:txBody>
                  <a:tcPr/>
                </a:tc>
                <a:tc>
                  <a:txBody>
                    <a:bodyPr/>
                    <a:lstStyle/>
                    <a:p>
                      <a:r>
                        <a:rPr lang="en-US" sz="1400" dirty="0" smtClean="0">
                          <a:solidFill>
                            <a:srgbClr val="FF0000"/>
                          </a:solidFill>
                        </a:rPr>
                        <a:t>UURAC[4]</a:t>
                      </a:r>
                      <a:endParaRPr lang="en-US" sz="1400" dirty="0">
                        <a:solidFill>
                          <a:srgbClr val="FF0000"/>
                        </a:solidFill>
                      </a:endParaRPr>
                    </a:p>
                  </a:txBody>
                  <a:tcPr/>
                </a:tc>
                <a:tc>
                  <a:txBody>
                    <a:bodyPr/>
                    <a:lstStyle/>
                    <a:p>
                      <a:endParaRPr lang="en-US" sz="1400" dirty="0"/>
                    </a:p>
                  </a:txBody>
                  <a:tcPr/>
                </a:tc>
                <a:tc>
                  <a:txBody>
                    <a:bodyPr/>
                    <a:lstStyle/>
                    <a:p>
                      <a:r>
                        <a:rPr lang="en-US" sz="1400" dirty="0" smtClean="0">
                          <a:solidFill>
                            <a:srgbClr val="FF0000"/>
                          </a:solidFill>
                        </a:rPr>
                        <a:t>UURAC</a:t>
                      </a:r>
                      <a:r>
                        <a:rPr lang="en-US" sz="1400" baseline="-25000" dirty="0" smtClean="0">
                          <a:solidFill>
                            <a:srgbClr val="FF0000"/>
                          </a:solidFill>
                        </a:rPr>
                        <a:t>A</a:t>
                      </a:r>
                      <a:r>
                        <a:rPr lang="en-US" sz="1400" dirty="0" smtClean="0">
                          <a:solidFill>
                            <a:srgbClr val="FF0000"/>
                          </a:solidFill>
                        </a:rPr>
                        <a:t>[2]</a:t>
                      </a:r>
                      <a:endParaRPr lang="en-US" sz="1400" dirty="0">
                        <a:solidFill>
                          <a:srgbClr val="FF0000"/>
                        </a:solidFill>
                      </a:endParaRPr>
                    </a:p>
                  </a:txBody>
                  <a:tcPr/>
                </a:tc>
              </a:tr>
              <a:tr h="370840">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r>
                        <a:rPr lang="en-US" sz="1400" dirty="0" smtClean="0">
                          <a:solidFill>
                            <a:srgbClr val="FF0000"/>
                          </a:solidFill>
                        </a:rPr>
                        <a:t>URRAC[3]</a:t>
                      </a:r>
                      <a:endParaRPr lang="en-US" sz="1400" dirty="0">
                        <a:solidFill>
                          <a:srgbClr val="FF0000"/>
                        </a:solidFill>
                      </a:endParaRPr>
                    </a:p>
                  </a:txBody>
                  <a:tcPr/>
                </a:tc>
                <a:tc>
                  <a:txBody>
                    <a:bodyPr/>
                    <a:lstStyle/>
                    <a:p>
                      <a:endParaRPr lang="en-US" sz="1400" dirty="0"/>
                    </a:p>
                  </a:txBody>
                  <a:tcPr/>
                </a:tc>
                <a:tc>
                  <a:txBody>
                    <a:bodyPr/>
                    <a:lstStyle/>
                    <a:p>
                      <a:endParaRPr lang="en-US" sz="1400"/>
                    </a:p>
                  </a:txBody>
                  <a:tcPr/>
                </a:tc>
              </a:tr>
              <a:tr h="370840">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dirty="0"/>
                    </a:p>
                  </a:txBody>
                  <a:tcPr/>
                </a:tc>
                <a:tc>
                  <a:txBody>
                    <a:bodyPr/>
                    <a:lstStyle/>
                    <a:p>
                      <a:r>
                        <a:rPr lang="en-US" sz="1400" dirty="0" smtClean="0"/>
                        <a:t>3</a:t>
                      </a:r>
                      <a:r>
                        <a:rPr lang="en-US" sz="1400" baseline="30000" dirty="0" smtClean="0"/>
                        <a:t>rd</a:t>
                      </a:r>
                      <a:r>
                        <a:rPr lang="en-US" sz="1400" baseline="0" dirty="0" smtClean="0"/>
                        <a:t> party applications</a:t>
                      </a:r>
                      <a:endParaRPr lang="en-US" sz="1400" dirty="0"/>
                    </a:p>
                  </a:txBody>
                  <a:tcPr/>
                </a:tc>
                <a:tc>
                  <a:txBody>
                    <a:bodyPr/>
                    <a:lstStyle/>
                    <a:p>
                      <a:r>
                        <a:rPr lang="en-US" sz="1400" dirty="0" smtClean="0">
                          <a:solidFill>
                            <a:schemeClr val="accent6">
                              <a:lumMod val="50000"/>
                            </a:schemeClr>
                          </a:solidFill>
                        </a:rPr>
                        <a:t>PSOSM[7]</a:t>
                      </a:r>
                      <a:endParaRPr lang="en-US" sz="1400" dirty="0">
                        <a:solidFill>
                          <a:schemeClr val="accent6">
                            <a:lumMod val="50000"/>
                          </a:schemeClr>
                        </a:solidFill>
                      </a:endParaRPr>
                    </a:p>
                  </a:txBody>
                  <a:tcPr/>
                </a:tc>
                <a:tc>
                  <a:txBody>
                    <a:bodyPr/>
                    <a:lstStyle/>
                    <a:p>
                      <a:endParaRPr lang="en-US" sz="1400" dirty="0"/>
                    </a:p>
                  </a:txBody>
                  <a:tcPr/>
                </a:tc>
              </a:tr>
            </a:tbl>
          </a:graphicData>
        </a:graphic>
      </p:graphicFrame>
      <p:sp>
        <p:nvSpPr>
          <p:cNvPr id="4" name="Slide Number Placeholder 3"/>
          <p:cNvSpPr>
            <a:spLocks noGrp="1"/>
          </p:cNvSpPr>
          <p:nvPr>
            <p:ph type="sldNum" sz="quarter" idx="12"/>
          </p:nvPr>
        </p:nvSpPr>
        <p:spPr/>
        <p:txBody>
          <a:bodyPr/>
          <a:lstStyle/>
          <a:p>
            <a:fld id="{E2565ACD-144F-334D-837A-2EC7981FDADF}" type="slidenum">
              <a:rPr lang="en-US" smtClean="0"/>
              <a:pPr/>
              <a:t>2</a:t>
            </a:fld>
            <a:endParaRPr lang="en-US"/>
          </a:p>
        </p:txBody>
      </p:sp>
      <p:cxnSp>
        <p:nvCxnSpPr>
          <p:cNvPr id="15" name="Straight Arrow Connector 14"/>
          <p:cNvCxnSpPr/>
          <p:nvPr/>
        </p:nvCxnSpPr>
        <p:spPr>
          <a:xfrm>
            <a:off x="3790950" y="2990850"/>
            <a:ext cx="32385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4857750" y="2995083"/>
            <a:ext cx="304800" cy="3767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5553075" y="3543300"/>
            <a:ext cx="0" cy="2952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6000750" y="2990850"/>
            <a:ext cx="40005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6000750" y="3371850"/>
            <a:ext cx="157162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6105525" y="4277784"/>
            <a:ext cx="295275" cy="95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latin typeface="Comic Sans MS" panose="030F0702030302020204" pitchFamily="66" charset="0"/>
              </a:rPr>
              <a:t>Policy Extraction</a:t>
            </a:r>
            <a:endParaRPr lang="en-US" dirty="0">
              <a:latin typeface="Comic Sans MS" panose="030F0702030302020204" pitchFamily="66" charset="0"/>
            </a:endParaRPr>
          </a:p>
        </p:txBody>
      </p:sp>
      <p:sp>
        <p:nvSpPr>
          <p:cNvPr id="3" name="内容占位符 2"/>
          <p:cNvSpPr>
            <a:spLocks noGrp="1"/>
          </p:cNvSpPr>
          <p:nvPr>
            <p:ph idx="1"/>
          </p:nvPr>
        </p:nvSpPr>
        <p:spPr/>
        <p:txBody>
          <a:bodyPr>
            <a:normAutofit/>
          </a:bodyPr>
          <a:lstStyle/>
          <a:p>
            <a:r>
              <a:rPr lang="en-US" dirty="0" smtClean="0">
                <a:latin typeface="Helvetica" panose="020B0604020202020204" pitchFamily="34" charset="0"/>
                <a:cs typeface="Helvetica" panose="020B0604020202020204" pitchFamily="34" charset="0"/>
              </a:rPr>
              <a:t>Policy:</a:t>
            </a:r>
            <a:r>
              <a:rPr lang="en-US" dirty="0" smtClean="0"/>
              <a:t> </a:t>
            </a:r>
            <a:r>
              <a:rPr lang="en-US" dirty="0" smtClean="0">
                <a:latin typeface="Cambria Math" panose="02040503050406030204" pitchFamily="18" charset="0"/>
                <a:ea typeface="Cambria Math" panose="02040503050406030204" pitchFamily="18" charset="0"/>
              </a:rPr>
              <a:t>&lt;</a:t>
            </a:r>
            <a:r>
              <a:rPr lang="en-US" i="1" dirty="0" smtClean="0">
                <a:latin typeface="Cambria Math" panose="02040503050406030204" pitchFamily="18" charset="0"/>
                <a:ea typeface="Cambria Math" panose="02040503050406030204" pitchFamily="18" charset="0"/>
              </a:rPr>
              <a:t>action</a:t>
            </a:r>
            <a:r>
              <a:rPr lang="en-US" dirty="0" smtClean="0">
                <a:latin typeface="Cambria Math" panose="02040503050406030204" pitchFamily="18" charset="0"/>
                <a:ea typeface="Cambria Math" panose="02040503050406030204" pitchFamily="18" charset="0"/>
              </a:rPr>
              <a:t>, </a:t>
            </a:r>
            <a:r>
              <a:rPr lang="en-US" i="1" dirty="0" err="1" smtClean="0">
                <a:latin typeface="Cambria Math" panose="02040503050406030204" pitchFamily="18" charset="0"/>
                <a:ea typeface="Cambria Math" panose="02040503050406030204" pitchFamily="18" charset="0"/>
              </a:rPr>
              <a:t>r.type</a:t>
            </a:r>
            <a:r>
              <a:rPr lang="en-US" dirty="0" smtClean="0">
                <a:latin typeface="Cambria Math" panose="02040503050406030204" pitchFamily="18" charset="0"/>
                <a:ea typeface="Cambria Math" panose="02040503050406030204" pitchFamily="18" charset="0"/>
              </a:rPr>
              <a:t>, </a:t>
            </a:r>
            <a:r>
              <a:rPr lang="en-US" i="1" dirty="0" smtClean="0">
                <a:solidFill>
                  <a:srgbClr val="FF0000"/>
                </a:solidFill>
                <a:latin typeface="Cambria Math" panose="02040503050406030204" pitchFamily="18" charset="0"/>
                <a:ea typeface="Cambria Math" panose="02040503050406030204" pitchFamily="18" charset="0"/>
              </a:rPr>
              <a:t>graph rule</a:t>
            </a:r>
            <a:r>
              <a:rPr lang="en-US" dirty="0" smtClean="0">
                <a:latin typeface="Cambria Math" panose="02040503050406030204" pitchFamily="18" charset="0"/>
                <a:ea typeface="Cambria Math" panose="02040503050406030204" pitchFamily="18" charset="0"/>
              </a:rPr>
              <a:t>&gt;</a:t>
            </a:r>
          </a:p>
          <a:p>
            <a:endParaRPr lang="en-US" dirty="0" smtClean="0"/>
          </a:p>
          <a:p>
            <a:r>
              <a:rPr lang="en-US" dirty="0" smtClean="0">
                <a:latin typeface="Helvetica" panose="020B0604020202020204" pitchFamily="34" charset="0"/>
                <a:cs typeface="Helvetica" panose="020B0604020202020204" pitchFamily="34" charset="0"/>
              </a:rPr>
              <a:t>Graph Rule: </a:t>
            </a:r>
            <a:r>
              <a:rPr lang="en-US" i="1" dirty="0" smtClean="0">
                <a:solidFill>
                  <a:srgbClr val="00B050"/>
                </a:solidFill>
                <a:latin typeface="Cambria Math" panose="02040503050406030204" pitchFamily="18" charset="0"/>
                <a:ea typeface="Cambria Math" panose="02040503050406030204" pitchFamily="18" charset="0"/>
              </a:rPr>
              <a:t>start</a:t>
            </a:r>
            <a:r>
              <a:rPr lang="en-US" dirty="0" smtClean="0">
                <a:latin typeface="Cambria Math" panose="02040503050406030204" pitchFamily="18" charset="0"/>
                <a:ea typeface="Cambria Math" panose="02040503050406030204" pitchFamily="18" charset="0"/>
              </a:rPr>
              <a:t>, </a:t>
            </a:r>
            <a:r>
              <a:rPr lang="en-US" i="1" dirty="0" smtClean="0">
                <a:solidFill>
                  <a:srgbClr val="FF0000"/>
                </a:solidFill>
                <a:latin typeface="Cambria Math" panose="02040503050406030204" pitchFamily="18" charset="0"/>
                <a:ea typeface="Cambria Math" panose="02040503050406030204" pitchFamily="18" charset="0"/>
              </a:rPr>
              <a:t>path rule</a:t>
            </a:r>
          </a:p>
          <a:p>
            <a:endParaRPr lang="en-US" dirty="0" smtClean="0"/>
          </a:p>
          <a:p>
            <a:r>
              <a:rPr lang="en-US" dirty="0" smtClean="0">
                <a:latin typeface="Helvetica" panose="020B0604020202020204" pitchFamily="34" charset="0"/>
                <a:cs typeface="Helvetica" panose="020B0604020202020204" pitchFamily="34" charset="0"/>
              </a:rPr>
              <a:t>Path Rule: </a:t>
            </a:r>
            <a:r>
              <a:rPr lang="en-US" i="1" dirty="0" smtClean="0">
                <a:solidFill>
                  <a:srgbClr val="FF0000"/>
                </a:solidFill>
                <a:latin typeface="Cambria Math" panose="02040503050406030204" pitchFamily="18" charset="0"/>
                <a:ea typeface="Cambria Math" panose="02040503050406030204" pitchFamily="18" charset="0"/>
              </a:rPr>
              <a:t>path spec </a:t>
            </a:r>
            <a:r>
              <a:rPr lang="en-US" dirty="0" smtClean="0">
                <a:latin typeface="Cambria Math" panose="02040503050406030204" pitchFamily="18" charset="0"/>
                <a:ea typeface="Cambria Math" panose="02040503050406030204" pitchFamily="18" charset="0"/>
              </a:rPr>
              <a:t>∧|∨ </a:t>
            </a:r>
            <a:r>
              <a:rPr lang="en-US" i="1" dirty="0" smtClean="0">
                <a:solidFill>
                  <a:srgbClr val="FF0000"/>
                </a:solidFill>
                <a:latin typeface="Cambria Math" panose="02040503050406030204" pitchFamily="18" charset="0"/>
                <a:ea typeface="Cambria Math" panose="02040503050406030204" pitchFamily="18" charset="0"/>
              </a:rPr>
              <a:t>path spec</a:t>
            </a:r>
          </a:p>
          <a:p>
            <a:endParaRPr lang="en-US" dirty="0" smtClean="0"/>
          </a:p>
          <a:p>
            <a:r>
              <a:rPr lang="en-US" dirty="0" smtClean="0">
                <a:latin typeface="Helvetica" panose="020B0604020202020204" pitchFamily="34" charset="0"/>
                <a:cs typeface="Helvetica" panose="020B0604020202020204" pitchFamily="34" charset="0"/>
              </a:rPr>
              <a:t>Path Spec: </a:t>
            </a:r>
            <a:r>
              <a:rPr lang="en-US" i="1" dirty="0" smtClean="0">
                <a:solidFill>
                  <a:srgbClr val="FF0000"/>
                </a:solidFill>
                <a:latin typeface="Cambria Math" panose="02040503050406030204" pitchFamily="18" charset="0"/>
                <a:ea typeface="Cambria Math" panose="02040503050406030204" pitchFamily="18" charset="0"/>
              </a:rPr>
              <a:t>path</a:t>
            </a:r>
            <a:r>
              <a:rPr lang="en-US" dirty="0" smtClean="0">
                <a:latin typeface="Cambria Math" panose="02040503050406030204" pitchFamily="18" charset="0"/>
                <a:ea typeface="Cambria Math" panose="02040503050406030204" pitchFamily="18" charset="0"/>
              </a:rPr>
              <a:t>, </a:t>
            </a:r>
            <a:r>
              <a:rPr lang="en-US" i="1" dirty="0" err="1" smtClean="0">
                <a:solidFill>
                  <a:srgbClr val="FF0000"/>
                </a:solidFill>
                <a:latin typeface="Cambria Math" panose="02040503050406030204" pitchFamily="18" charset="0"/>
                <a:ea typeface="Cambria Math" panose="02040503050406030204" pitchFamily="18" charset="0"/>
              </a:rPr>
              <a:t>hopcount</a:t>
            </a:r>
            <a:endParaRPr lang="en-US" i="1" dirty="0">
              <a:solidFill>
                <a:srgbClr val="FF0000"/>
              </a:solidFill>
              <a:latin typeface="Cambria Math" panose="02040503050406030204" pitchFamily="18" charset="0"/>
              <a:ea typeface="Cambria Math" panose="02040503050406030204" pitchFamily="18" charset="0"/>
            </a:endParaRPr>
          </a:p>
        </p:txBody>
      </p:sp>
      <p:sp>
        <p:nvSpPr>
          <p:cNvPr id="4" name="灯片编号占位符 3"/>
          <p:cNvSpPr>
            <a:spLocks noGrp="1"/>
          </p:cNvSpPr>
          <p:nvPr>
            <p:ph type="sldNum" sz="quarter" idx="12"/>
          </p:nvPr>
        </p:nvSpPr>
        <p:spPr/>
        <p:txBody>
          <a:bodyPr/>
          <a:lstStyle/>
          <a:p>
            <a:fld id="{E2565ACD-144F-334D-837A-2EC7981FDADF}" type="slidenum">
              <a:rPr lang="en-US" smtClean="0"/>
              <a:pPr/>
              <a:t>20</a:t>
            </a:fld>
            <a:endParaRPr lang="en-US" dirty="0"/>
          </a:p>
        </p:txBody>
      </p:sp>
      <p:sp>
        <p:nvSpPr>
          <p:cNvPr id="6" name="下箭头 5"/>
          <p:cNvSpPr/>
          <p:nvPr/>
        </p:nvSpPr>
        <p:spPr>
          <a:xfrm>
            <a:off x="3694608" y="2380733"/>
            <a:ext cx="238897" cy="31303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下箭头 6"/>
          <p:cNvSpPr/>
          <p:nvPr/>
        </p:nvSpPr>
        <p:spPr>
          <a:xfrm>
            <a:off x="3694607" y="3554627"/>
            <a:ext cx="238897" cy="31303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下箭头 7"/>
          <p:cNvSpPr/>
          <p:nvPr/>
        </p:nvSpPr>
        <p:spPr>
          <a:xfrm>
            <a:off x="3694606" y="4753233"/>
            <a:ext cx="238897" cy="31303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矩形标注 8"/>
          <p:cNvSpPr/>
          <p:nvPr/>
        </p:nvSpPr>
        <p:spPr>
          <a:xfrm>
            <a:off x="2751435" y="1062676"/>
            <a:ext cx="1672281" cy="1631094"/>
          </a:xfrm>
          <a:prstGeom prst="wedge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It</a:t>
            </a:r>
            <a:r>
              <a:rPr lang="en-US" dirty="0" smtClean="0"/>
              <a:t> determines the starting node, where the evaluation starts</a:t>
            </a:r>
            <a:endParaRPr lang="en-US" dirty="0"/>
          </a:p>
        </p:txBody>
      </p:sp>
      <p:sp>
        <p:nvSpPr>
          <p:cNvPr id="5" name="矩形 4"/>
          <p:cNvSpPr/>
          <p:nvPr/>
        </p:nvSpPr>
        <p:spPr>
          <a:xfrm>
            <a:off x="7043351" y="1062678"/>
            <a:ext cx="1750541" cy="16310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The other user involved in access becomes the evaluating node</a:t>
            </a:r>
          </a:p>
        </p:txBody>
      </p:sp>
      <p:sp>
        <p:nvSpPr>
          <p:cNvPr id="12" name="矩形 11"/>
          <p:cNvSpPr/>
          <p:nvPr/>
        </p:nvSpPr>
        <p:spPr>
          <a:xfrm>
            <a:off x="7043350" y="4396218"/>
            <a:ext cx="1750541" cy="17052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Path-check each path spec using Algorithm 2 (introduced in detail later)</a:t>
            </a:r>
          </a:p>
        </p:txBody>
      </p:sp>
      <p:sp>
        <p:nvSpPr>
          <p:cNvPr id="11"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val="3581110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249"/>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5"/>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249"/>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P spid="8" grpId="0" animBg="1"/>
      <p:bldP spid="9" grpId="0" animBg="1"/>
      <p:bldP spid="9" grpId="1" animBg="1"/>
      <p:bldP spid="5" grpId="0" animBg="1"/>
      <p:bldP spid="5" grpId="1"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latin typeface="Comic Sans MS" panose="030F0702030302020204" pitchFamily="66" charset="0"/>
              </a:rPr>
              <a:t>Path Checking Algorithms</a:t>
            </a:r>
            <a:endParaRPr lang="en-US" dirty="0">
              <a:latin typeface="Comic Sans MS" panose="030F0702030302020204" pitchFamily="66" charset="0"/>
            </a:endParaRPr>
          </a:p>
        </p:txBody>
      </p:sp>
      <p:sp>
        <p:nvSpPr>
          <p:cNvPr id="3" name="内容占位符 2"/>
          <p:cNvSpPr>
            <a:spLocks noGrp="1"/>
          </p:cNvSpPr>
          <p:nvPr>
            <p:ph idx="1"/>
          </p:nvPr>
        </p:nvSpPr>
        <p:spPr/>
        <p:txBody>
          <a:bodyPr/>
          <a:lstStyle/>
          <a:p>
            <a:r>
              <a:rPr lang="en-US" dirty="0" smtClean="0">
                <a:latin typeface="Helvetica" panose="020B0604020202020204" pitchFamily="34" charset="0"/>
                <a:cs typeface="Helvetica" panose="020B0604020202020204" pitchFamily="34" charset="0"/>
              </a:rPr>
              <a:t>Two strategies: DFS and BFS</a:t>
            </a:r>
          </a:p>
          <a:p>
            <a:r>
              <a:rPr lang="en-US" dirty="0" smtClean="0">
                <a:latin typeface="Helvetica" panose="020B0604020202020204" pitchFamily="34" charset="0"/>
                <a:cs typeface="Helvetica" panose="020B0604020202020204" pitchFamily="34" charset="0"/>
              </a:rPr>
              <a:t>Parameters: </a:t>
            </a:r>
            <a:r>
              <a:rPr lang="en-US" dirty="0" smtClean="0">
                <a:solidFill>
                  <a:srgbClr val="FF0000"/>
                </a:solidFill>
                <a:latin typeface="Helvetica" panose="020B0604020202020204" pitchFamily="34" charset="0"/>
                <a:cs typeface="Helvetica" panose="020B0604020202020204" pitchFamily="34" charset="0"/>
              </a:rPr>
              <a:t>G</a:t>
            </a:r>
            <a:r>
              <a:rPr lang="en-US" dirty="0" smtClean="0">
                <a:latin typeface="Helvetica" panose="020B0604020202020204" pitchFamily="34" charset="0"/>
                <a:cs typeface="Helvetica" panose="020B0604020202020204" pitchFamily="34" charset="0"/>
              </a:rPr>
              <a:t>, </a:t>
            </a:r>
            <a:r>
              <a:rPr lang="en-US" dirty="0" smtClean="0">
                <a:solidFill>
                  <a:srgbClr val="FF0000"/>
                </a:solidFill>
                <a:latin typeface="Helvetica" panose="020B0604020202020204" pitchFamily="34" charset="0"/>
                <a:cs typeface="Helvetica" panose="020B0604020202020204" pitchFamily="34" charset="0"/>
              </a:rPr>
              <a:t>path</a:t>
            </a:r>
            <a:r>
              <a:rPr lang="en-US" dirty="0" smtClean="0">
                <a:latin typeface="Helvetica" panose="020B0604020202020204" pitchFamily="34" charset="0"/>
                <a:cs typeface="Helvetica" panose="020B0604020202020204" pitchFamily="34" charset="0"/>
              </a:rPr>
              <a:t>, </a:t>
            </a:r>
            <a:r>
              <a:rPr lang="en-US" dirty="0" err="1" smtClean="0">
                <a:solidFill>
                  <a:srgbClr val="FF0000"/>
                </a:solidFill>
                <a:latin typeface="Helvetica" panose="020B0604020202020204" pitchFamily="34" charset="0"/>
                <a:cs typeface="Helvetica" panose="020B0604020202020204" pitchFamily="34" charset="0"/>
              </a:rPr>
              <a:t>hopcount</a:t>
            </a:r>
            <a:r>
              <a:rPr lang="en-US" dirty="0" smtClean="0">
                <a:latin typeface="Helvetica" panose="020B0604020202020204" pitchFamily="34" charset="0"/>
                <a:cs typeface="Helvetica" panose="020B0604020202020204" pitchFamily="34" charset="0"/>
              </a:rPr>
              <a:t>, </a:t>
            </a:r>
            <a:r>
              <a:rPr lang="en-US" dirty="0" smtClean="0">
                <a:solidFill>
                  <a:srgbClr val="FF0000"/>
                </a:solidFill>
                <a:latin typeface="Helvetica" panose="020B0604020202020204" pitchFamily="34" charset="0"/>
                <a:cs typeface="Helvetica" panose="020B0604020202020204" pitchFamily="34" charset="0"/>
              </a:rPr>
              <a:t>s</a:t>
            </a:r>
            <a:r>
              <a:rPr lang="en-US" dirty="0" smtClean="0">
                <a:latin typeface="Helvetica" panose="020B0604020202020204" pitchFamily="34" charset="0"/>
                <a:cs typeface="Helvetica" panose="020B0604020202020204" pitchFamily="34" charset="0"/>
              </a:rPr>
              <a:t>, </a:t>
            </a:r>
            <a:r>
              <a:rPr lang="en-US" dirty="0" smtClean="0">
                <a:solidFill>
                  <a:srgbClr val="FF0000"/>
                </a:solidFill>
                <a:latin typeface="Helvetica" panose="020B0604020202020204" pitchFamily="34" charset="0"/>
                <a:cs typeface="Helvetica" panose="020B0604020202020204" pitchFamily="34" charset="0"/>
              </a:rPr>
              <a:t>t</a:t>
            </a:r>
          </a:p>
          <a:p>
            <a:endParaRPr lang="en-US" dirty="0" smtClean="0">
              <a:solidFill>
                <a:srgbClr val="FF0000"/>
              </a:solidFill>
            </a:endParaRPr>
          </a:p>
        </p:txBody>
      </p:sp>
      <p:sp>
        <p:nvSpPr>
          <p:cNvPr id="4" name="灯片编号占位符 3"/>
          <p:cNvSpPr>
            <a:spLocks noGrp="1"/>
          </p:cNvSpPr>
          <p:nvPr>
            <p:ph type="sldNum" sz="quarter" idx="12"/>
          </p:nvPr>
        </p:nvSpPr>
        <p:spPr/>
        <p:txBody>
          <a:bodyPr/>
          <a:lstStyle/>
          <a:p>
            <a:fld id="{E2565ACD-144F-334D-837A-2EC7981FDADF}" type="slidenum">
              <a:rPr lang="en-US" smtClean="0"/>
              <a:pPr/>
              <a:t>21</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grpSp>
        <p:nvGrpSpPr>
          <p:cNvPr id="6" name="组合 5"/>
          <p:cNvGrpSpPr/>
          <p:nvPr/>
        </p:nvGrpSpPr>
        <p:grpSpPr>
          <a:xfrm>
            <a:off x="4735729" y="2704772"/>
            <a:ext cx="3385752" cy="3320992"/>
            <a:chOff x="4759412" y="2566273"/>
            <a:chExt cx="3385752" cy="3320992"/>
          </a:xfrm>
        </p:grpSpPr>
        <p:grpSp>
          <p:nvGrpSpPr>
            <p:cNvPr id="7" name="组合 6"/>
            <p:cNvGrpSpPr/>
            <p:nvPr/>
          </p:nvGrpSpPr>
          <p:grpSpPr>
            <a:xfrm>
              <a:off x="4759412" y="2566273"/>
              <a:ext cx="3385752" cy="2835815"/>
              <a:chOff x="1668163" y="1770618"/>
              <a:chExt cx="3385752" cy="2835815"/>
            </a:xfrm>
          </p:grpSpPr>
          <p:sp>
            <p:nvSpPr>
              <p:cNvPr id="9" name="TextBox 8"/>
              <p:cNvSpPr txBox="1"/>
              <p:nvPr/>
            </p:nvSpPr>
            <p:spPr>
              <a:xfrm>
                <a:off x="3391930" y="1770618"/>
                <a:ext cx="168876" cy="276999"/>
              </a:xfrm>
              <a:prstGeom prst="rect">
                <a:avLst/>
              </a:prstGeom>
              <a:noFill/>
            </p:spPr>
            <p:txBody>
              <a:bodyPr wrap="square" rtlCol="0">
                <a:spAutoFit/>
              </a:bodyPr>
              <a:lstStyle/>
              <a:p>
                <a:r>
                  <a:rPr lang="en-US" sz="1200" dirty="0"/>
                  <a:t>f</a:t>
                </a:r>
              </a:p>
            </p:txBody>
          </p:sp>
          <p:grpSp>
            <p:nvGrpSpPr>
              <p:cNvPr id="10" name="组合 9"/>
              <p:cNvGrpSpPr/>
              <p:nvPr/>
            </p:nvGrpSpPr>
            <p:grpSpPr>
              <a:xfrm>
                <a:off x="1668163" y="2279975"/>
                <a:ext cx="3385752" cy="2326458"/>
                <a:chOff x="1668163" y="2279975"/>
                <a:chExt cx="3385752" cy="2326458"/>
              </a:xfrm>
            </p:grpSpPr>
            <p:grpSp>
              <p:nvGrpSpPr>
                <p:cNvPr id="11" name="组合 10"/>
                <p:cNvGrpSpPr/>
                <p:nvPr/>
              </p:nvGrpSpPr>
              <p:grpSpPr>
                <a:xfrm>
                  <a:off x="1668163" y="2279975"/>
                  <a:ext cx="3385752" cy="2326458"/>
                  <a:chOff x="733168" y="1417638"/>
                  <a:chExt cx="3385752" cy="2326458"/>
                </a:xfrm>
              </p:grpSpPr>
              <p:sp>
                <p:nvSpPr>
                  <p:cNvPr id="17" name="椭圆 16"/>
                  <p:cNvSpPr/>
                  <p:nvPr/>
                </p:nvSpPr>
                <p:spPr>
                  <a:xfrm>
                    <a:off x="873211" y="2171399"/>
                    <a:ext cx="757881" cy="74140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z-Cyrl-AZ" dirty="0" smtClean="0">
                        <a:latin typeface="Times New Roman" pitchFamily="18" charset="0"/>
                        <a:cs typeface="Times New Roman" pitchFamily="18" charset="0"/>
                      </a:rPr>
                      <a:t>п</a:t>
                    </a:r>
                    <a:r>
                      <a:rPr lang="en-US" baseline="-25000" dirty="0" smtClean="0">
                        <a:latin typeface="Times New Roman" pitchFamily="18" charset="0"/>
                        <a:cs typeface="Times New Roman" pitchFamily="18" charset="0"/>
                      </a:rPr>
                      <a:t>0</a:t>
                    </a:r>
                    <a:endParaRPr lang="en-US" baseline="-25000" dirty="0">
                      <a:latin typeface="Times New Roman" pitchFamily="18" charset="0"/>
                      <a:cs typeface="Times New Roman" pitchFamily="18" charset="0"/>
                    </a:endParaRPr>
                  </a:p>
                </p:txBody>
              </p:sp>
              <p:sp>
                <p:nvSpPr>
                  <p:cNvPr id="18" name="椭圆 17"/>
                  <p:cNvSpPr/>
                  <p:nvPr/>
                </p:nvSpPr>
                <p:spPr>
                  <a:xfrm>
                    <a:off x="2162433" y="1417638"/>
                    <a:ext cx="757881" cy="74140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z-Cyrl-AZ" dirty="0" smtClean="0">
                        <a:latin typeface="Times New Roman" pitchFamily="18" charset="0"/>
                        <a:ea typeface="Tahoma" pitchFamily="34" charset="0"/>
                        <a:cs typeface="Times New Roman" pitchFamily="18" charset="0"/>
                      </a:rPr>
                      <a:t>п</a:t>
                    </a:r>
                    <a:r>
                      <a:rPr lang="en-US" baseline="-25000" dirty="0" smtClean="0">
                        <a:latin typeface="Times New Roman" pitchFamily="18" charset="0"/>
                        <a:ea typeface="Tahoma" pitchFamily="34" charset="0"/>
                        <a:cs typeface="Times New Roman" pitchFamily="18" charset="0"/>
                      </a:rPr>
                      <a:t>1</a:t>
                    </a:r>
                    <a:endParaRPr lang="en-US" baseline="-25000" dirty="0">
                      <a:latin typeface="Times New Roman" pitchFamily="18" charset="0"/>
                      <a:ea typeface="Tahoma" pitchFamily="34" charset="0"/>
                      <a:cs typeface="Times New Roman" pitchFamily="18" charset="0"/>
                    </a:endParaRPr>
                  </a:p>
                </p:txBody>
              </p:sp>
              <p:sp>
                <p:nvSpPr>
                  <p:cNvPr id="19" name="椭圆 18"/>
                  <p:cNvSpPr/>
                  <p:nvPr/>
                </p:nvSpPr>
                <p:spPr>
                  <a:xfrm>
                    <a:off x="2162433" y="3002691"/>
                    <a:ext cx="757881" cy="74140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z-Cyrl-AZ" dirty="0" smtClean="0">
                        <a:latin typeface="Times New Roman" pitchFamily="18" charset="0"/>
                        <a:cs typeface="Times New Roman" pitchFamily="18" charset="0"/>
                      </a:rPr>
                      <a:t>п</a:t>
                    </a:r>
                    <a:r>
                      <a:rPr lang="en-US" baseline="-25000" dirty="0" smtClean="0">
                        <a:latin typeface="Times New Roman" pitchFamily="18" charset="0"/>
                        <a:cs typeface="Times New Roman" pitchFamily="18" charset="0"/>
                      </a:rPr>
                      <a:t>2</a:t>
                    </a:r>
                    <a:endParaRPr lang="en-US" baseline="-25000" dirty="0">
                      <a:latin typeface="Times New Roman" pitchFamily="18" charset="0"/>
                      <a:cs typeface="Times New Roman" pitchFamily="18" charset="0"/>
                    </a:endParaRPr>
                  </a:p>
                </p:txBody>
              </p:sp>
              <p:sp>
                <p:nvSpPr>
                  <p:cNvPr id="20" name="椭圆 19"/>
                  <p:cNvSpPr/>
                  <p:nvPr/>
                </p:nvSpPr>
                <p:spPr>
                  <a:xfrm>
                    <a:off x="3361039" y="2088291"/>
                    <a:ext cx="757881" cy="74140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z-Cyrl-AZ" dirty="0" smtClean="0">
                        <a:latin typeface="Times New Roman" pitchFamily="18" charset="0"/>
                        <a:cs typeface="Times New Roman" pitchFamily="18" charset="0"/>
                      </a:rPr>
                      <a:t>п</a:t>
                    </a:r>
                    <a:r>
                      <a:rPr lang="en-US" baseline="-25000" dirty="0" smtClean="0">
                        <a:latin typeface="Times New Roman" pitchFamily="18" charset="0"/>
                        <a:cs typeface="Times New Roman" pitchFamily="18" charset="0"/>
                      </a:rPr>
                      <a:t>3</a:t>
                    </a:r>
                    <a:endParaRPr lang="en-US" baseline="-25000" dirty="0">
                      <a:latin typeface="Times New Roman" pitchFamily="18" charset="0"/>
                      <a:cs typeface="Times New Roman" pitchFamily="18" charset="0"/>
                    </a:endParaRPr>
                  </a:p>
                </p:txBody>
              </p:sp>
              <p:cxnSp>
                <p:nvCxnSpPr>
                  <p:cNvPr id="21" name="直接箭头连接符 20"/>
                  <p:cNvCxnSpPr>
                    <a:endCxn id="17" idx="1"/>
                  </p:cNvCxnSpPr>
                  <p:nvPr/>
                </p:nvCxnSpPr>
                <p:spPr>
                  <a:xfrm>
                    <a:off x="733168" y="2088291"/>
                    <a:ext cx="251032" cy="1916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直接箭头连接符 21"/>
                  <p:cNvCxnSpPr>
                    <a:stCxn id="17" idx="6"/>
                    <a:endCxn id="18" idx="3"/>
                  </p:cNvCxnSpPr>
                  <p:nvPr/>
                </p:nvCxnSpPr>
                <p:spPr>
                  <a:xfrm flipV="1">
                    <a:off x="1631092" y="2050467"/>
                    <a:ext cx="642330" cy="4916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直接箭头连接符 22"/>
                  <p:cNvCxnSpPr>
                    <a:endCxn id="19" idx="1"/>
                  </p:cNvCxnSpPr>
                  <p:nvPr/>
                </p:nvCxnSpPr>
                <p:spPr>
                  <a:xfrm>
                    <a:off x="1631092" y="2542102"/>
                    <a:ext cx="642330" cy="5691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直接箭头连接符 23"/>
                  <p:cNvCxnSpPr>
                    <a:stCxn id="18" idx="4"/>
                    <a:endCxn id="19" idx="0"/>
                  </p:cNvCxnSpPr>
                  <p:nvPr/>
                </p:nvCxnSpPr>
                <p:spPr>
                  <a:xfrm>
                    <a:off x="2541374" y="2159043"/>
                    <a:ext cx="0" cy="8436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直接箭头连接符 24"/>
                  <p:cNvCxnSpPr>
                    <a:stCxn id="19" idx="7"/>
                    <a:endCxn id="20" idx="2"/>
                  </p:cNvCxnSpPr>
                  <p:nvPr/>
                </p:nvCxnSpPr>
                <p:spPr>
                  <a:xfrm flipV="1">
                    <a:off x="2809325" y="2458994"/>
                    <a:ext cx="551714" cy="6522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曲线连接符 25"/>
                  <p:cNvCxnSpPr>
                    <a:stCxn id="18" idx="1"/>
                    <a:endCxn id="18" idx="7"/>
                  </p:cNvCxnSpPr>
                  <p:nvPr/>
                </p:nvCxnSpPr>
                <p:spPr>
                  <a:xfrm rot="5400000" flipH="1" flipV="1">
                    <a:off x="2541373" y="1258263"/>
                    <a:ext cx="12700" cy="535903"/>
                  </a:xfrm>
                  <a:prstGeom prst="curvedConnector3">
                    <a:avLst>
                      <a:gd name="adj1" fmla="val 2654929"/>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曲线连接符 26"/>
                  <p:cNvCxnSpPr>
                    <a:stCxn id="20" idx="1"/>
                    <a:endCxn id="20" idx="7"/>
                  </p:cNvCxnSpPr>
                  <p:nvPr/>
                </p:nvCxnSpPr>
                <p:spPr>
                  <a:xfrm rot="5400000" flipH="1" flipV="1">
                    <a:off x="3739979" y="1928916"/>
                    <a:ext cx="12700" cy="535903"/>
                  </a:xfrm>
                  <a:prstGeom prst="curvedConnector3">
                    <a:avLst>
                      <a:gd name="adj1" fmla="val 2654929"/>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2" name="TextBox 11"/>
                <p:cNvSpPr txBox="1"/>
                <p:nvPr/>
              </p:nvSpPr>
              <p:spPr>
                <a:xfrm>
                  <a:off x="2639198" y="2865313"/>
                  <a:ext cx="168876" cy="276999"/>
                </a:xfrm>
                <a:prstGeom prst="rect">
                  <a:avLst/>
                </a:prstGeom>
                <a:noFill/>
              </p:spPr>
              <p:txBody>
                <a:bodyPr wrap="square" rtlCol="0">
                  <a:spAutoFit/>
                </a:bodyPr>
                <a:lstStyle/>
                <a:p>
                  <a:r>
                    <a:rPr lang="en-US" sz="1200" dirty="0"/>
                    <a:t>f</a:t>
                  </a:r>
                </a:p>
              </p:txBody>
            </p:sp>
            <p:sp>
              <p:nvSpPr>
                <p:cNvPr id="13" name="TextBox 12"/>
                <p:cNvSpPr txBox="1"/>
                <p:nvPr/>
              </p:nvSpPr>
              <p:spPr>
                <a:xfrm>
                  <a:off x="4590536" y="2388551"/>
                  <a:ext cx="168876" cy="276999"/>
                </a:xfrm>
                <a:prstGeom prst="rect">
                  <a:avLst/>
                </a:prstGeom>
                <a:noFill/>
              </p:spPr>
              <p:txBody>
                <a:bodyPr wrap="square" rtlCol="0">
                  <a:spAutoFit/>
                </a:bodyPr>
                <a:lstStyle/>
                <a:p>
                  <a:r>
                    <a:rPr lang="en-US" sz="1200" dirty="0"/>
                    <a:t>f</a:t>
                  </a:r>
                </a:p>
              </p:txBody>
            </p:sp>
            <p:sp>
              <p:nvSpPr>
                <p:cNvPr id="14" name="TextBox 13"/>
                <p:cNvSpPr txBox="1"/>
                <p:nvPr/>
              </p:nvSpPr>
              <p:spPr>
                <a:xfrm>
                  <a:off x="2639198" y="3689021"/>
                  <a:ext cx="168876" cy="276999"/>
                </a:xfrm>
                <a:prstGeom prst="rect">
                  <a:avLst/>
                </a:prstGeom>
                <a:noFill/>
              </p:spPr>
              <p:txBody>
                <a:bodyPr wrap="square" rtlCol="0">
                  <a:spAutoFit/>
                </a:bodyPr>
                <a:lstStyle/>
                <a:p>
                  <a:r>
                    <a:rPr lang="en-US" sz="1200" dirty="0" smtClean="0"/>
                    <a:t>c</a:t>
                  </a:r>
                  <a:endParaRPr lang="en-US" sz="1200" dirty="0"/>
                </a:p>
              </p:txBody>
            </p:sp>
            <p:sp>
              <p:nvSpPr>
                <p:cNvPr id="15" name="TextBox 14"/>
                <p:cNvSpPr txBox="1"/>
                <p:nvPr/>
              </p:nvSpPr>
              <p:spPr>
                <a:xfrm>
                  <a:off x="3223054" y="3321330"/>
                  <a:ext cx="168876" cy="276999"/>
                </a:xfrm>
                <a:prstGeom prst="rect">
                  <a:avLst/>
                </a:prstGeom>
                <a:noFill/>
              </p:spPr>
              <p:txBody>
                <a:bodyPr wrap="square" rtlCol="0">
                  <a:spAutoFit/>
                </a:bodyPr>
                <a:lstStyle/>
                <a:p>
                  <a:r>
                    <a:rPr lang="en-US" sz="1200" dirty="0" smtClean="0"/>
                    <a:t>c</a:t>
                  </a:r>
                  <a:endParaRPr lang="en-US" sz="1200" dirty="0"/>
                </a:p>
              </p:txBody>
            </p:sp>
            <p:sp>
              <p:nvSpPr>
                <p:cNvPr id="16" name="TextBox 15"/>
                <p:cNvSpPr txBox="1"/>
                <p:nvPr/>
              </p:nvSpPr>
              <p:spPr>
                <a:xfrm>
                  <a:off x="4020177" y="3689020"/>
                  <a:ext cx="168876" cy="276999"/>
                </a:xfrm>
                <a:prstGeom prst="rect">
                  <a:avLst/>
                </a:prstGeom>
                <a:noFill/>
              </p:spPr>
              <p:txBody>
                <a:bodyPr wrap="square" rtlCol="0">
                  <a:spAutoFit/>
                </a:bodyPr>
                <a:lstStyle/>
                <a:p>
                  <a:r>
                    <a:rPr lang="en-US" sz="1200" dirty="0"/>
                    <a:t>f</a:t>
                  </a:r>
                </a:p>
              </p:txBody>
            </p:sp>
          </p:grpSp>
        </p:grpSp>
        <p:sp>
          <p:nvSpPr>
            <p:cNvPr id="8" name="TextBox 7"/>
            <p:cNvSpPr txBox="1"/>
            <p:nvPr/>
          </p:nvSpPr>
          <p:spPr>
            <a:xfrm>
              <a:off x="6008130" y="5579488"/>
              <a:ext cx="1131673" cy="307777"/>
            </a:xfrm>
            <a:prstGeom prst="rect">
              <a:avLst/>
            </a:prstGeom>
            <a:noFill/>
          </p:spPr>
          <p:txBody>
            <a:bodyPr wrap="square" rtlCol="0">
              <a:spAutoFit/>
            </a:bodyPr>
            <a:lstStyle/>
            <a:p>
              <a:r>
                <a:rPr lang="en-US" sz="1400" dirty="0" smtClean="0"/>
                <a:t>DFA for f*</a:t>
              </a:r>
              <a:r>
                <a:rPr lang="en-US" sz="1400" dirty="0" err="1" smtClean="0"/>
                <a:t>cf</a:t>
              </a:r>
              <a:r>
                <a:rPr lang="en-US" sz="1400" dirty="0" smtClean="0"/>
                <a:t>*</a:t>
              </a:r>
              <a:endParaRPr lang="en-US" sz="1400" dirty="0"/>
            </a:p>
          </p:txBody>
        </p:sp>
      </p:grpSp>
      <p:sp>
        <p:nvSpPr>
          <p:cNvPr id="28" name="TextBox 27"/>
          <p:cNvSpPr txBox="1"/>
          <p:nvPr/>
        </p:nvSpPr>
        <p:spPr>
          <a:xfrm>
            <a:off x="1087394" y="2734961"/>
            <a:ext cx="3494131" cy="369332"/>
          </a:xfrm>
          <a:prstGeom prst="rect">
            <a:avLst/>
          </a:prstGeom>
          <a:noFill/>
        </p:spPr>
        <p:txBody>
          <a:bodyPr wrap="square" rtlCol="0">
            <a:spAutoFit/>
          </a:bodyPr>
          <a:lstStyle/>
          <a:p>
            <a:r>
              <a:rPr lang="en-US" dirty="0" smtClean="0">
                <a:latin typeface="Helvetica" panose="020B0604020202020204" pitchFamily="34" charset="0"/>
                <a:cs typeface="Helvetica" panose="020B0604020202020204" pitchFamily="34" charset="0"/>
              </a:rPr>
              <a:t>Access Request: </a:t>
            </a:r>
            <a:r>
              <a:rPr lang="en-US" dirty="0" smtClean="0">
                <a:latin typeface="Cambria Math" panose="02040503050406030204" pitchFamily="18" charset="0"/>
                <a:ea typeface="Cambria Math" panose="02040503050406030204" pitchFamily="18" charset="0"/>
              </a:rPr>
              <a:t>(Alice, read</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r</a:t>
            </a:r>
            <a:r>
              <a:rPr lang="en-US" baseline="-25000" dirty="0" err="1">
                <a:latin typeface="Cambria Math" panose="02040503050406030204" pitchFamily="18" charset="0"/>
                <a:ea typeface="Cambria Math" panose="02040503050406030204" pitchFamily="18" charset="0"/>
              </a:rPr>
              <a:t>t</a:t>
            </a:r>
            <a:r>
              <a:rPr lang="en-US" dirty="0" smtClean="0">
                <a:latin typeface="Cambria Math" panose="02040503050406030204" pitchFamily="18" charset="0"/>
                <a:ea typeface="Cambria Math" panose="02040503050406030204" pitchFamily="18" charset="0"/>
              </a:rPr>
              <a:t>)</a:t>
            </a:r>
            <a:endParaRPr lang="en-US" dirty="0">
              <a:latin typeface="Cambria Math" panose="02040503050406030204" pitchFamily="18" charset="0"/>
              <a:ea typeface="Cambria Math" panose="02040503050406030204" pitchFamily="18" charset="0"/>
            </a:endParaRPr>
          </a:p>
        </p:txBody>
      </p:sp>
      <p:sp>
        <p:nvSpPr>
          <p:cNvPr id="29" name="TextBox 28"/>
          <p:cNvSpPr txBox="1"/>
          <p:nvPr/>
        </p:nvSpPr>
        <p:spPr>
          <a:xfrm>
            <a:off x="1087395" y="3328086"/>
            <a:ext cx="3138616" cy="369332"/>
          </a:xfrm>
          <a:prstGeom prst="rect">
            <a:avLst/>
          </a:prstGeom>
          <a:noFill/>
        </p:spPr>
        <p:txBody>
          <a:bodyPr wrap="square" rtlCol="0">
            <a:spAutoFit/>
          </a:bodyPr>
          <a:lstStyle/>
          <a:p>
            <a:r>
              <a:rPr lang="en-US" dirty="0" smtClean="0">
                <a:latin typeface="Helvetica" panose="020B0604020202020204" pitchFamily="34" charset="0"/>
                <a:cs typeface="Helvetica" panose="020B0604020202020204" pitchFamily="34" charset="0"/>
              </a:rPr>
              <a:t>Policy:</a:t>
            </a:r>
            <a:r>
              <a:rPr lang="en-US" dirty="0" smtClean="0"/>
              <a:t> </a:t>
            </a:r>
            <a:r>
              <a:rPr lang="en-US" dirty="0" smtClean="0">
                <a:latin typeface="Cambria Math" panose="02040503050406030204" pitchFamily="18" charset="0"/>
                <a:ea typeface="Cambria Math" panose="02040503050406030204" pitchFamily="18" charset="0"/>
              </a:rPr>
              <a:t>(read</a:t>
            </a:r>
            <a:r>
              <a:rPr lang="en-US" baseline="30000" dirty="0" smtClean="0">
                <a:latin typeface="Cambria Math" panose="02040503050406030204" pitchFamily="18" charset="0"/>
                <a:ea typeface="Cambria Math" panose="02040503050406030204" pitchFamily="18" charset="0"/>
              </a:rPr>
              <a:t>-1</a:t>
            </a:r>
            <a:r>
              <a:rPr lang="en-US" dirty="0" smtClean="0">
                <a:latin typeface="Cambria Math" panose="02040503050406030204" pitchFamily="18" charset="0"/>
                <a:ea typeface="Cambria Math" panose="02040503050406030204" pitchFamily="18" charset="0"/>
              </a:rPr>
              <a:t>, r</a:t>
            </a:r>
            <a:r>
              <a:rPr lang="en-US" baseline="-25000" dirty="0" smtClean="0">
                <a:latin typeface="Cambria Math" panose="02040503050406030204" pitchFamily="18" charset="0"/>
                <a:ea typeface="Cambria Math" panose="02040503050406030204" pitchFamily="18" charset="0"/>
              </a:rPr>
              <a:t>t</a:t>
            </a:r>
            <a:r>
              <a:rPr lang="en-US" dirty="0" smtClean="0">
                <a:latin typeface="Cambria Math" panose="02040503050406030204" pitchFamily="18" charset="0"/>
                <a:ea typeface="Cambria Math" panose="02040503050406030204" pitchFamily="18" charset="0"/>
              </a:rPr>
              <a:t>, (f*</a:t>
            </a:r>
            <a:r>
              <a:rPr lang="en-US" dirty="0" err="1" smtClean="0">
                <a:latin typeface="Cambria Math" panose="02040503050406030204" pitchFamily="18" charset="0"/>
                <a:ea typeface="Cambria Math" panose="02040503050406030204" pitchFamily="18" charset="0"/>
              </a:rPr>
              <a:t>cf</a:t>
            </a:r>
            <a:r>
              <a:rPr lang="en-US" dirty="0" smtClean="0">
                <a:latin typeface="Cambria Math" panose="02040503050406030204" pitchFamily="18" charset="0"/>
                <a:ea typeface="Cambria Math" panose="02040503050406030204" pitchFamily="18" charset="0"/>
              </a:rPr>
              <a:t>*, 3))</a:t>
            </a:r>
            <a:endParaRPr lang="en-US" dirty="0">
              <a:latin typeface="Cambria Math" panose="02040503050406030204" pitchFamily="18" charset="0"/>
              <a:ea typeface="Cambria Math" panose="02040503050406030204" pitchFamily="18" charset="0"/>
            </a:endParaRPr>
          </a:p>
        </p:txBody>
      </p:sp>
      <p:sp>
        <p:nvSpPr>
          <p:cNvPr id="30" name="TextBox 29"/>
          <p:cNvSpPr txBox="1"/>
          <p:nvPr/>
        </p:nvSpPr>
        <p:spPr>
          <a:xfrm>
            <a:off x="1087395" y="4064687"/>
            <a:ext cx="3138616" cy="646331"/>
          </a:xfrm>
          <a:prstGeom prst="rect">
            <a:avLst/>
          </a:prstGeom>
          <a:noFill/>
        </p:spPr>
        <p:txBody>
          <a:bodyPr wrap="square" rtlCol="0">
            <a:spAutoFit/>
          </a:bodyPr>
          <a:lstStyle/>
          <a:p>
            <a:r>
              <a:rPr lang="en-US" dirty="0" smtClean="0">
                <a:latin typeface="Helvetica" panose="020B0604020202020204" pitchFamily="34" charset="0"/>
                <a:cs typeface="Helvetica" panose="020B0604020202020204" pitchFamily="34" charset="0"/>
              </a:rPr>
              <a:t>Path pattern: </a:t>
            </a:r>
            <a:r>
              <a:rPr lang="en-US" dirty="0" smtClean="0">
                <a:latin typeface="Cambria Math" panose="02040503050406030204" pitchFamily="18" charset="0"/>
                <a:ea typeface="Cambria Math" panose="02040503050406030204" pitchFamily="18" charset="0"/>
              </a:rPr>
              <a:t>f*</a:t>
            </a:r>
            <a:r>
              <a:rPr lang="en-US" dirty="0" err="1" smtClean="0">
                <a:latin typeface="Cambria Math" panose="02040503050406030204" pitchFamily="18" charset="0"/>
                <a:ea typeface="Cambria Math" panose="02040503050406030204" pitchFamily="18" charset="0"/>
              </a:rPr>
              <a:t>cf</a:t>
            </a:r>
            <a:r>
              <a:rPr lang="en-US" dirty="0" smtClean="0">
                <a:latin typeface="Cambria Math" panose="02040503050406030204" pitchFamily="18" charset="0"/>
                <a:ea typeface="Cambria Math" panose="02040503050406030204" pitchFamily="18" charset="0"/>
              </a:rPr>
              <a:t>*</a:t>
            </a:r>
          </a:p>
          <a:p>
            <a:r>
              <a:rPr lang="en-US" dirty="0" smtClean="0">
                <a:latin typeface="Helvetica" panose="020B0604020202020204" pitchFamily="34" charset="0"/>
                <a:cs typeface="Helvetica" panose="020B0604020202020204" pitchFamily="34" charset="0"/>
              </a:rPr>
              <a:t>Hopcount: </a:t>
            </a:r>
            <a:r>
              <a:rPr lang="en-US" dirty="0" smtClean="0">
                <a:latin typeface="Cambria Math" panose="02040503050406030204" pitchFamily="18" charset="0"/>
                <a:ea typeface="Cambria Math" panose="02040503050406030204" pitchFamily="18" charset="0"/>
                <a:cs typeface="Helvetica" panose="020B0604020202020204" pitchFamily="34" charset="0"/>
              </a:rPr>
              <a:t>3</a:t>
            </a:r>
            <a:endParaRPr lang="en-US" dirty="0">
              <a:latin typeface="Cambria Math" panose="02040503050406030204" pitchFamily="18" charset="0"/>
              <a:ea typeface="Cambria Math" panose="02040503050406030204" pitchFamily="18" charset="0"/>
              <a:cs typeface="Helvetica" panose="020B0604020202020204" pitchFamily="34" charset="0"/>
            </a:endParaRPr>
          </a:p>
        </p:txBody>
      </p:sp>
    </p:spTree>
    <p:extLst>
      <p:ext uri="{BB962C8B-B14F-4D97-AF65-F5344CB8AC3E}">
        <p14:creationId xmlns:p14="http://schemas.microsoft.com/office/powerpoint/2010/main" val="27662186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dirty="0"/>
          </a:p>
        </p:txBody>
      </p:sp>
      <p:sp>
        <p:nvSpPr>
          <p:cNvPr id="3" name="内容占位符 2"/>
          <p:cNvSpPr>
            <a:spLocks noGrp="1"/>
          </p:cNvSpPr>
          <p:nvPr>
            <p:ph idx="1"/>
          </p:nvPr>
        </p:nvSpPr>
        <p:spPr/>
        <p:txBody>
          <a:bodyPr/>
          <a:lstStyle/>
          <a:p>
            <a:endParaRPr lang="en-US" dirty="0"/>
          </a:p>
        </p:txBody>
      </p:sp>
      <p:sp>
        <p:nvSpPr>
          <p:cNvPr id="4" name="灯片编号占位符 3"/>
          <p:cNvSpPr>
            <a:spLocks noGrp="1"/>
          </p:cNvSpPr>
          <p:nvPr>
            <p:ph type="sldNum" sz="quarter" idx="12"/>
          </p:nvPr>
        </p:nvSpPr>
        <p:spPr/>
        <p:txBody>
          <a:bodyPr/>
          <a:lstStyle/>
          <a:p>
            <a:fld id="{E2565ACD-144F-334D-837A-2EC7981FDADF}" type="slidenum">
              <a:rPr lang="en-US" smtClean="0"/>
              <a:pPr/>
              <a:t>22</a:t>
            </a:fld>
            <a:endParaRPr lang="en-US"/>
          </a:p>
        </p:txBody>
      </p:sp>
      <p:grpSp>
        <p:nvGrpSpPr>
          <p:cNvPr id="5" name="组合 4"/>
          <p:cNvGrpSpPr/>
          <p:nvPr/>
        </p:nvGrpSpPr>
        <p:grpSpPr>
          <a:xfrm>
            <a:off x="457200" y="1701113"/>
            <a:ext cx="5152773" cy="3841409"/>
            <a:chOff x="457200" y="1701113"/>
            <a:chExt cx="5152773" cy="3841409"/>
          </a:xfrm>
        </p:grpSpPr>
        <p:sp>
          <p:nvSpPr>
            <p:cNvPr id="6" name="椭圆 5"/>
            <p:cNvSpPr/>
            <p:nvPr/>
          </p:nvSpPr>
          <p:spPr>
            <a:xfrm>
              <a:off x="3853250" y="4176583"/>
              <a:ext cx="881449" cy="84025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George</a:t>
              </a:r>
              <a:endParaRPr lang="en-US" sz="1100" dirty="0"/>
            </a:p>
          </p:txBody>
        </p:sp>
        <p:sp>
          <p:nvSpPr>
            <p:cNvPr id="7" name="椭圆 6"/>
            <p:cNvSpPr/>
            <p:nvPr/>
          </p:nvSpPr>
          <p:spPr>
            <a:xfrm>
              <a:off x="2564029" y="4176583"/>
              <a:ext cx="881449" cy="84025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Fred</a:t>
              </a:r>
              <a:endParaRPr lang="en-US" sz="1100" dirty="0"/>
            </a:p>
          </p:txBody>
        </p:sp>
        <p:sp>
          <p:nvSpPr>
            <p:cNvPr id="8" name="椭圆 7"/>
            <p:cNvSpPr/>
            <p:nvPr/>
          </p:nvSpPr>
          <p:spPr>
            <a:xfrm>
              <a:off x="1287165" y="4176583"/>
              <a:ext cx="881449" cy="84025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Carol</a:t>
              </a:r>
              <a:endParaRPr lang="en-US" sz="1100" dirty="0"/>
            </a:p>
          </p:txBody>
        </p:sp>
        <p:sp>
          <p:nvSpPr>
            <p:cNvPr id="9" name="椭圆 8"/>
            <p:cNvSpPr/>
            <p:nvPr/>
          </p:nvSpPr>
          <p:spPr>
            <a:xfrm>
              <a:off x="4728524" y="2903835"/>
              <a:ext cx="881449" cy="84025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Harry</a:t>
              </a:r>
              <a:endParaRPr lang="en-US" sz="1100" dirty="0"/>
            </a:p>
          </p:txBody>
        </p:sp>
        <p:sp>
          <p:nvSpPr>
            <p:cNvPr id="10" name="椭圆 9"/>
            <p:cNvSpPr/>
            <p:nvPr/>
          </p:nvSpPr>
          <p:spPr>
            <a:xfrm>
              <a:off x="2564029" y="2903836"/>
              <a:ext cx="881449" cy="84025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Ed</a:t>
              </a:r>
              <a:endParaRPr lang="en-US" sz="1100" dirty="0"/>
            </a:p>
          </p:txBody>
        </p:sp>
        <p:sp>
          <p:nvSpPr>
            <p:cNvPr id="11" name="椭圆 10"/>
            <p:cNvSpPr/>
            <p:nvPr/>
          </p:nvSpPr>
          <p:spPr>
            <a:xfrm>
              <a:off x="457200" y="2903837"/>
              <a:ext cx="881449" cy="84025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Alice</a:t>
              </a:r>
              <a:endParaRPr lang="en-US" sz="1100" dirty="0"/>
            </a:p>
          </p:txBody>
        </p:sp>
        <p:sp>
          <p:nvSpPr>
            <p:cNvPr id="12" name="椭圆 11"/>
            <p:cNvSpPr/>
            <p:nvPr/>
          </p:nvSpPr>
          <p:spPr>
            <a:xfrm>
              <a:off x="3445478" y="1701113"/>
              <a:ext cx="881449" cy="84025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Dave</a:t>
              </a:r>
              <a:endParaRPr lang="en-US" sz="1100" dirty="0"/>
            </a:p>
          </p:txBody>
        </p:sp>
        <p:sp>
          <p:nvSpPr>
            <p:cNvPr id="13" name="椭圆 12"/>
            <p:cNvSpPr/>
            <p:nvPr/>
          </p:nvSpPr>
          <p:spPr>
            <a:xfrm>
              <a:off x="1727889" y="1701114"/>
              <a:ext cx="881449" cy="84025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Bob</a:t>
              </a:r>
              <a:endParaRPr lang="en-US" sz="1100" dirty="0"/>
            </a:p>
          </p:txBody>
        </p:sp>
        <p:cxnSp>
          <p:nvCxnSpPr>
            <p:cNvPr id="14" name="曲线连接符 13"/>
            <p:cNvCxnSpPr>
              <a:stCxn id="13" idx="2"/>
              <a:endCxn id="11" idx="0"/>
            </p:cNvCxnSpPr>
            <p:nvPr/>
          </p:nvCxnSpPr>
          <p:spPr>
            <a:xfrm rot="10800000" flipV="1">
              <a:off x="897925" y="2121243"/>
              <a:ext cx="829964" cy="782593"/>
            </a:xfrm>
            <a:prstGeom prst="curvedConnector2">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5" name="曲线连接符 14"/>
            <p:cNvCxnSpPr>
              <a:stCxn id="12" idx="6"/>
              <a:endCxn id="9" idx="0"/>
            </p:cNvCxnSpPr>
            <p:nvPr/>
          </p:nvCxnSpPr>
          <p:spPr>
            <a:xfrm>
              <a:off x="4326927" y="2121243"/>
              <a:ext cx="842322" cy="782592"/>
            </a:xfrm>
            <a:prstGeom prst="curvedConnector2">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曲线连接符 15"/>
            <p:cNvCxnSpPr>
              <a:stCxn id="11" idx="4"/>
              <a:endCxn id="8" idx="2"/>
            </p:cNvCxnSpPr>
            <p:nvPr/>
          </p:nvCxnSpPr>
          <p:spPr>
            <a:xfrm rot="16200000" flipH="1">
              <a:off x="666237" y="3975784"/>
              <a:ext cx="852617" cy="389240"/>
            </a:xfrm>
            <a:prstGeom prst="curvedConnector2">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曲线连接符 16"/>
            <p:cNvCxnSpPr>
              <a:stCxn id="9" idx="4"/>
              <a:endCxn id="6" idx="6"/>
            </p:cNvCxnSpPr>
            <p:nvPr/>
          </p:nvCxnSpPr>
          <p:spPr>
            <a:xfrm rot="5400000">
              <a:off x="4525665" y="3953128"/>
              <a:ext cx="852619" cy="434550"/>
            </a:xfrm>
            <a:prstGeom prst="curvedConnector2">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8" name="曲线连接符 17"/>
            <p:cNvCxnSpPr>
              <a:stCxn id="12" idx="4"/>
              <a:endCxn id="9" idx="2"/>
            </p:cNvCxnSpPr>
            <p:nvPr/>
          </p:nvCxnSpPr>
          <p:spPr>
            <a:xfrm rot="16200000" flipH="1">
              <a:off x="3916067" y="2511507"/>
              <a:ext cx="782593" cy="842321"/>
            </a:xfrm>
            <a:prstGeom prst="curvedConnector2">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9" name="直接箭头连接符 18"/>
            <p:cNvCxnSpPr>
              <a:stCxn id="13" idx="7"/>
              <a:endCxn id="12" idx="1"/>
            </p:cNvCxnSpPr>
            <p:nvPr/>
          </p:nvCxnSpPr>
          <p:spPr>
            <a:xfrm flipV="1">
              <a:off x="2480253" y="1824166"/>
              <a:ext cx="1094310" cy="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直接箭头连接符 19"/>
            <p:cNvCxnSpPr>
              <a:stCxn id="13" idx="5"/>
              <a:endCxn id="12" idx="3"/>
            </p:cNvCxnSpPr>
            <p:nvPr/>
          </p:nvCxnSpPr>
          <p:spPr>
            <a:xfrm flipV="1">
              <a:off x="2480253" y="2418319"/>
              <a:ext cx="1094310" cy="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1" name="直接箭头连接符 20"/>
            <p:cNvCxnSpPr>
              <a:stCxn id="10" idx="2"/>
              <a:endCxn id="11" idx="6"/>
            </p:cNvCxnSpPr>
            <p:nvPr/>
          </p:nvCxnSpPr>
          <p:spPr>
            <a:xfrm flipH="1">
              <a:off x="1338649" y="3323966"/>
              <a:ext cx="1225380"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直接箭头连接符 21"/>
            <p:cNvCxnSpPr>
              <a:stCxn id="8" idx="6"/>
              <a:endCxn id="7" idx="2"/>
            </p:cNvCxnSpPr>
            <p:nvPr/>
          </p:nvCxnSpPr>
          <p:spPr>
            <a:xfrm>
              <a:off x="2168614" y="4596713"/>
              <a:ext cx="395415"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3" name="直接箭头连接符 22"/>
            <p:cNvCxnSpPr>
              <a:stCxn id="10" idx="7"/>
              <a:endCxn id="12" idx="4"/>
            </p:cNvCxnSpPr>
            <p:nvPr/>
          </p:nvCxnSpPr>
          <p:spPr>
            <a:xfrm flipV="1">
              <a:off x="3316393" y="2541372"/>
              <a:ext cx="569810" cy="48551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直接箭头连接符 23"/>
            <p:cNvCxnSpPr>
              <a:stCxn id="6" idx="1"/>
              <a:endCxn id="10" idx="5"/>
            </p:cNvCxnSpPr>
            <p:nvPr/>
          </p:nvCxnSpPr>
          <p:spPr>
            <a:xfrm flipH="1" flipV="1">
              <a:off x="3316393" y="3621042"/>
              <a:ext cx="665942" cy="6785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直接箭头连接符 24"/>
            <p:cNvCxnSpPr>
              <a:stCxn id="6" idx="2"/>
              <a:endCxn id="7" idx="6"/>
            </p:cNvCxnSpPr>
            <p:nvPr/>
          </p:nvCxnSpPr>
          <p:spPr>
            <a:xfrm flipH="1">
              <a:off x="3445478" y="4596713"/>
              <a:ext cx="40777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曲线连接符 25"/>
            <p:cNvCxnSpPr>
              <a:stCxn id="8" idx="4"/>
              <a:endCxn id="6" idx="4"/>
            </p:cNvCxnSpPr>
            <p:nvPr/>
          </p:nvCxnSpPr>
          <p:spPr>
            <a:xfrm rot="16200000" flipH="1">
              <a:off x="3010932" y="3733799"/>
              <a:ext cx="12700" cy="2566085"/>
            </a:xfrm>
            <a:prstGeom prst="curvedConnector3">
              <a:avLst>
                <a:gd name="adj1" fmla="val 1800000"/>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933966" y="2141321"/>
              <a:ext cx="168876" cy="276999"/>
            </a:xfrm>
            <a:prstGeom prst="rect">
              <a:avLst/>
            </a:prstGeom>
            <a:noFill/>
          </p:spPr>
          <p:txBody>
            <a:bodyPr wrap="square" rtlCol="0">
              <a:spAutoFit/>
            </a:bodyPr>
            <a:lstStyle/>
            <a:p>
              <a:r>
                <a:rPr lang="en-US" sz="1200" dirty="0"/>
                <a:t>f</a:t>
              </a:r>
            </a:p>
          </p:txBody>
        </p:sp>
        <p:sp>
          <p:nvSpPr>
            <p:cNvPr id="28" name="TextBox 27"/>
            <p:cNvSpPr txBox="1"/>
            <p:nvPr/>
          </p:nvSpPr>
          <p:spPr>
            <a:xfrm>
              <a:off x="2942970" y="1826225"/>
              <a:ext cx="168876" cy="276999"/>
            </a:xfrm>
            <a:prstGeom prst="rect">
              <a:avLst/>
            </a:prstGeom>
            <a:noFill/>
          </p:spPr>
          <p:txBody>
            <a:bodyPr wrap="square" rtlCol="0">
              <a:spAutoFit/>
            </a:bodyPr>
            <a:lstStyle/>
            <a:p>
              <a:r>
                <a:rPr lang="en-US" sz="1200" dirty="0"/>
                <a:t>f</a:t>
              </a:r>
            </a:p>
          </p:txBody>
        </p:sp>
        <p:sp>
          <p:nvSpPr>
            <p:cNvPr id="29" name="TextBox 28"/>
            <p:cNvSpPr txBox="1"/>
            <p:nvPr/>
          </p:nvSpPr>
          <p:spPr>
            <a:xfrm>
              <a:off x="2920315" y="2418320"/>
              <a:ext cx="168876" cy="276999"/>
            </a:xfrm>
            <a:prstGeom prst="rect">
              <a:avLst/>
            </a:prstGeom>
            <a:noFill/>
          </p:spPr>
          <p:txBody>
            <a:bodyPr wrap="square" rtlCol="0">
              <a:spAutoFit/>
            </a:bodyPr>
            <a:lstStyle/>
            <a:p>
              <a:r>
                <a:rPr lang="en-US" sz="1200" dirty="0" smtClean="0"/>
                <a:t>c</a:t>
              </a:r>
              <a:endParaRPr lang="en-US" sz="1200" dirty="0"/>
            </a:p>
          </p:txBody>
        </p:sp>
        <p:sp>
          <p:nvSpPr>
            <p:cNvPr id="30" name="TextBox 29"/>
            <p:cNvSpPr txBox="1"/>
            <p:nvPr/>
          </p:nvSpPr>
          <p:spPr>
            <a:xfrm>
              <a:off x="4867536" y="2099105"/>
              <a:ext cx="168876" cy="276999"/>
            </a:xfrm>
            <a:prstGeom prst="rect">
              <a:avLst/>
            </a:prstGeom>
            <a:noFill/>
          </p:spPr>
          <p:txBody>
            <a:bodyPr wrap="square" rtlCol="0">
              <a:spAutoFit/>
            </a:bodyPr>
            <a:lstStyle/>
            <a:p>
              <a:r>
                <a:rPr lang="en-US" sz="1200" dirty="0"/>
                <a:t>f</a:t>
              </a:r>
            </a:p>
          </p:txBody>
        </p:sp>
        <p:sp>
          <p:nvSpPr>
            <p:cNvPr id="31" name="TextBox 30"/>
            <p:cNvSpPr txBox="1"/>
            <p:nvPr/>
          </p:nvSpPr>
          <p:spPr>
            <a:xfrm>
              <a:off x="5052890" y="4319713"/>
              <a:ext cx="168876" cy="276999"/>
            </a:xfrm>
            <a:prstGeom prst="rect">
              <a:avLst/>
            </a:prstGeom>
            <a:noFill/>
          </p:spPr>
          <p:txBody>
            <a:bodyPr wrap="square" rtlCol="0">
              <a:spAutoFit/>
            </a:bodyPr>
            <a:lstStyle/>
            <a:p>
              <a:r>
                <a:rPr lang="en-US" sz="1200" dirty="0"/>
                <a:t>f</a:t>
              </a:r>
            </a:p>
          </p:txBody>
        </p:sp>
        <p:sp>
          <p:nvSpPr>
            <p:cNvPr id="32" name="TextBox 31"/>
            <p:cNvSpPr txBox="1"/>
            <p:nvPr/>
          </p:nvSpPr>
          <p:spPr>
            <a:xfrm>
              <a:off x="1866901" y="3026889"/>
              <a:ext cx="168876" cy="276999"/>
            </a:xfrm>
            <a:prstGeom prst="rect">
              <a:avLst/>
            </a:prstGeom>
            <a:noFill/>
          </p:spPr>
          <p:txBody>
            <a:bodyPr wrap="square" rtlCol="0">
              <a:spAutoFit/>
            </a:bodyPr>
            <a:lstStyle/>
            <a:p>
              <a:r>
                <a:rPr lang="en-US" sz="1200" dirty="0"/>
                <a:t>f</a:t>
              </a:r>
            </a:p>
          </p:txBody>
        </p:sp>
        <p:sp>
          <p:nvSpPr>
            <p:cNvPr id="33" name="TextBox 32"/>
            <p:cNvSpPr txBox="1"/>
            <p:nvPr/>
          </p:nvSpPr>
          <p:spPr>
            <a:xfrm>
              <a:off x="1008107" y="4042714"/>
              <a:ext cx="168876" cy="276999"/>
            </a:xfrm>
            <a:prstGeom prst="rect">
              <a:avLst/>
            </a:prstGeom>
            <a:noFill/>
          </p:spPr>
          <p:txBody>
            <a:bodyPr wrap="square" rtlCol="0">
              <a:spAutoFit/>
            </a:bodyPr>
            <a:lstStyle/>
            <a:p>
              <a:r>
                <a:rPr lang="en-US" sz="1200" dirty="0"/>
                <a:t>f</a:t>
              </a:r>
            </a:p>
          </p:txBody>
        </p:sp>
        <p:sp>
          <p:nvSpPr>
            <p:cNvPr id="34" name="TextBox 33"/>
            <p:cNvSpPr txBox="1"/>
            <p:nvPr/>
          </p:nvSpPr>
          <p:spPr>
            <a:xfrm>
              <a:off x="3609538" y="4596712"/>
              <a:ext cx="168876" cy="276999"/>
            </a:xfrm>
            <a:prstGeom prst="rect">
              <a:avLst/>
            </a:prstGeom>
            <a:noFill/>
          </p:spPr>
          <p:txBody>
            <a:bodyPr wrap="square" rtlCol="0">
              <a:spAutoFit/>
            </a:bodyPr>
            <a:lstStyle/>
            <a:p>
              <a:r>
                <a:rPr lang="en-US" sz="1200" dirty="0"/>
                <a:t>f</a:t>
              </a:r>
            </a:p>
          </p:txBody>
        </p:sp>
        <p:sp>
          <p:nvSpPr>
            <p:cNvPr id="35" name="TextBox 34"/>
            <p:cNvSpPr txBox="1"/>
            <p:nvPr/>
          </p:nvSpPr>
          <p:spPr>
            <a:xfrm>
              <a:off x="3649364" y="3750790"/>
              <a:ext cx="168876" cy="276999"/>
            </a:xfrm>
            <a:prstGeom prst="rect">
              <a:avLst/>
            </a:prstGeom>
            <a:noFill/>
          </p:spPr>
          <p:txBody>
            <a:bodyPr wrap="square" rtlCol="0">
              <a:spAutoFit/>
            </a:bodyPr>
            <a:lstStyle/>
            <a:p>
              <a:r>
                <a:rPr lang="en-US" sz="1200" dirty="0"/>
                <a:t>f</a:t>
              </a:r>
            </a:p>
          </p:txBody>
        </p:sp>
        <p:sp>
          <p:nvSpPr>
            <p:cNvPr id="36" name="TextBox 35"/>
            <p:cNvSpPr txBox="1"/>
            <p:nvPr/>
          </p:nvSpPr>
          <p:spPr>
            <a:xfrm>
              <a:off x="2926496" y="5265523"/>
              <a:ext cx="168876" cy="276999"/>
            </a:xfrm>
            <a:prstGeom prst="rect">
              <a:avLst/>
            </a:prstGeom>
            <a:noFill/>
          </p:spPr>
          <p:txBody>
            <a:bodyPr wrap="square" rtlCol="0">
              <a:spAutoFit/>
            </a:bodyPr>
            <a:lstStyle/>
            <a:p>
              <a:r>
                <a:rPr lang="en-US" sz="1200" dirty="0"/>
                <a:t>f</a:t>
              </a:r>
            </a:p>
          </p:txBody>
        </p:sp>
        <p:sp>
          <p:nvSpPr>
            <p:cNvPr id="37" name="TextBox 36"/>
            <p:cNvSpPr txBox="1"/>
            <p:nvPr/>
          </p:nvSpPr>
          <p:spPr>
            <a:xfrm>
              <a:off x="2281883" y="4628120"/>
              <a:ext cx="168876" cy="276999"/>
            </a:xfrm>
            <a:prstGeom prst="rect">
              <a:avLst/>
            </a:prstGeom>
            <a:noFill/>
          </p:spPr>
          <p:txBody>
            <a:bodyPr wrap="square" rtlCol="0">
              <a:spAutoFit/>
            </a:bodyPr>
            <a:lstStyle/>
            <a:p>
              <a:r>
                <a:rPr lang="en-US" sz="1200" dirty="0" smtClean="0"/>
                <a:t>c</a:t>
              </a:r>
              <a:endParaRPr lang="en-US" sz="1200" dirty="0"/>
            </a:p>
          </p:txBody>
        </p:sp>
        <p:sp>
          <p:nvSpPr>
            <p:cNvPr id="38" name="TextBox 37"/>
            <p:cNvSpPr txBox="1"/>
            <p:nvPr/>
          </p:nvSpPr>
          <p:spPr>
            <a:xfrm>
              <a:off x="3609538" y="2765337"/>
              <a:ext cx="168876" cy="276999"/>
            </a:xfrm>
            <a:prstGeom prst="rect">
              <a:avLst/>
            </a:prstGeom>
            <a:noFill/>
          </p:spPr>
          <p:txBody>
            <a:bodyPr wrap="square" rtlCol="0">
              <a:spAutoFit/>
            </a:bodyPr>
            <a:lstStyle/>
            <a:p>
              <a:r>
                <a:rPr lang="en-US" sz="1200" dirty="0" smtClean="0"/>
                <a:t>c</a:t>
              </a:r>
              <a:endParaRPr lang="en-US" sz="1200" dirty="0"/>
            </a:p>
          </p:txBody>
        </p:sp>
        <p:sp>
          <p:nvSpPr>
            <p:cNvPr id="39" name="TextBox 38"/>
            <p:cNvSpPr txBox="1"/>
            <p:nvPr/>
          </p:nvSpPr>
          <p:spPr>
            <a:xfrm>
              <a:off x="4209536" y="2888388"/>
              <a:ext cx="168876" cy="276999"/>
            </a:xfrm>
            <a:prstGeom prst="rect">
              <a:avLst/>
            </a:prstGeom>
            <a:noFill/>
          </p:spPr>
          <p:txBody>
            <a:bodyPr wrap="square" rtlCol="0">
              <a:spAutoFit/>
            </a:bodyPr>
            <a:lstStyle/>
            <a:p>
              <a:r>
                <a:rPr lang="en-US" sz="1200" dirty="0" smtClean="0"/>
                <a:t>c</a:t>
              </a:r>
              <a:endParaRPr lang="en-US" sz="1200" dirty="0"/>
            </a:p>
          </p:txBody>
        </p:sp>
      </p:grpSp>
      <p:grpSp>
        <p:nvGrpSpPr>
          <p:cNvPr id="189" name="组合 188"/>
          <p:cNvGrpSpPr/>
          <p:nvPr/>
        </p:nvGrpSpPr>
        <p:grpSpPr>
          <a:xfrm>
            <a:off x="5879061" y="1716665"/>
            <a:ext cx="2751446" cy="1955756"/>
            <a:chOff x="1668163" y="2279975"/>
            <a:chExt cx="3385752" cy="2326458"/>
          </a:xfrm>
        </p:grpSpPr>
        <p:grpSp>
          <p:nvGrpSpPr>
            <p:cNvPr id="190" name="组合 189"/>
            <p:cNvGrpSpPr/>
            <p:nvPr/>
          </p:nvGrpSpPr>
          <p:grpSpPr>
            <a:xfrm>
              <a:off x="1668163" y="2279975"/>
              <a:ext cx="3385752" cy="2326458"/>
              <a:chOff x="733168" y="1417638"/>
              <a:chExt cx="3385752" cy="2326458"/>
            </a:xfrm>
          </p:grpSpPr>
          <p:sp>
            <p:nvSpPr>
              <p:cNvPr id="196" name="椭圆 195"/>
              <p:cNvSpPr/>
              <p:nvPr/>
            </p:nvSpPr>
            <p:spPr>
              <a:xfrm>
                <a:off x="873211" y="2171399"/>
                <a:ext cx="757881" cy="74140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z-Cyrl-AZ" dirty="0" smtClean="0">
                    <a:latin typeface="Times New Roman" pitchFamily="18" charset="0"/>
                    <a:cs typeface="Times New Roman" pitchFamily="18" charset="0"/>
                  </a:rPr>
                  <a:t>п</a:t>
                </a:r>
                <a:r>
                  <a:rPr lang="en-US" baseline="-25000" dirty="0" smtClean="0">
                    <a:latin typeface="Times New Roman" pitchFamily="18" charset="0"/>
                    <a:cs typeface="Times New Roman" pitchFamily="18" charset="0"/>
                  </a:rPr>
                  <a:t>0</a:t>
                </a:r>
                <a:endParaRPr lang="en-US" baseline="-25000" dirty="0">
                  <a:latin typeface="Times New Roman" pitchFamily="18" charset="0"/>
                  <a:cs typeface="Times New Roman" pitchFamily="18" charset="0"/>
                </a:endParaRPr>
              </a:p>
            </p:txBody>
          </p:sp>
          <p:sp>
            <p:nvSpPr>
              <p:cNvPr id="197" name="椭圆 196"/>
              <p:cNvSpPr/>
              <p:nvPr/>
            </p:nvSpPr>
            <p:spPr>
              <a:xfrm>
                <a:off x="2162433" y="1417638"/>
                <a:ext cx="757881" cy="74140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z-Cyrl-AZ" dirty="0" smtClean="0">
                    <a:latin typeface="Times New Roman" pitchFamily="18" charset="0"/>
                    <a:ea typeface="Tahoma" pitchFamily="34" charset="0"/>
                    <a:cs typeface="Times New Roman" pitchFamily="18" charset="0"/>
                  </a:rPr>
                  <a:t>п</a:t>
                </a:r>
                <a:r>
                  <a:rPr lang="en-US" baseline="-25000" dirty="0" smtClean="0">
                    <a:latin typeface="Times New Roman" pitchFamily="18" charset="0"/>
                    <a:ea typeface="Tahoma" pitchFamily="34" charset="0"/>
                    <a:cs typeface="Times New Roman" pitchFamily="18" charset="0"/>
                  </a:rPr>
                  <a:t>1</a:t>
                </a:r>
                <a:endParaRPr lang="en-US" baseline="-25000" dirty="0">
                  <a:latin typeface="Times New Roman" pitchFamily="18" charset="0"/>
                  <a:ea typeface="Tahoma" pitchFamily="34" charset="0"/>
                  <a:cs typeface="Times New Roman" pitchFamily="18" charset="0"/>
                </a:endParaRPr>
              </a:p>
            </p:txBody>
          </p:sp>
          <p:sp>
            <p:nvSpPr>
              <p:cNvPr id="198" name="椭圆 197"/>
              <p:cNvSpPr/>
              <p:nvPr/>
            </p:nvSpPr>
            <p:spPr>
              <a:xfrm>
                <a:off x="2162433" y="3002691"/>
                <a:ext cx="757881" cy="74140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z-Cyrl-AZ" dirty="0" smtClean="0">
                    <a:latin typeface="Times New Roman" pitchFamily="18" charset="0"/>
                    <a:cs typeface="Times New Roman" pitchFamily="18" charset="0"/>
                  </a:rPr>
                  <a:t>п</a:t>
                </a:r>
                <a:r>
                  <a:rPr lang="en-US" baseline="-25000" dirty="0" smtClean="0">
                    <a:latin typeface="Times New Roman" pitchFamily="18" charset="0"/>
                    <a:cs typeface="Times New Roman" pitchFamily="18" charset="0"/>
                  </a:rPr>
                  <a:t>2</a:t>
                </a:r>
                <a:endParaRPr lang="en-US" baseline="-25000" dirty="0">
                  <a:latin typeface="Times New Roman" pitchFamily="18" charset="0"/>
                  <a:cs typeface="Times New Roman" pitchFamily="18" charset="0"/>
                </a:endParaRPr>
              </a:p>
            </p:txBody>
          </p:sp>
          <p:sp>
            <p:nvSpPr>
              <p:cNvPr id="199" name="椭圆 198"/>
              <p:cNvSpPr/>
              <p:nvPr/>
            </p:nvSpPr>
            <p:spPr>
              <a:xfrm>
                <a:off x="3361039" y="2088291"/>
                <a:ext cx="757881" cy="74140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z-Cyrl-AZ" dirty="0" smtClean="0">
                    <a:latin typeface="Times New Roman" pitchFamily="18" charset="0"/>
                    <a:cs typeface="Times New Roman" pitchFamily="18" charset="0"/>
                  </a:rPr>
                  <a:t>п</a:t>
                </a:r>
                <a:r>
                  <a:rPr lang="en-US" baseline="-25000" dirty="0" smtClean="0">
                    <a:latin typeface="Times New Roman" pitchFamily="18" charset="0"/>
                    <a:cs typeface="Times New Roman" pitchFamily="18" charset="0"/>
                  </a:rPr>
                  <a:t>3</a:t>
                </a:r>
                <a:endParaRPr lang="en-US" baseline="-25000" dirty="0">
                  <a:latin typeface="Times New Roman" pitchFamily="18" charset="0"/>
                  <a:cs typeface="Times New Roman" pitchFamily="18" charset="0"/>
                </a:endParaRPr>
              </a:p>
            </p:txBody>
          </p:sp>
          <p:cxnSp>
            <p:nvCxnSpPr>
              <p:cNvPr id="200" name="直接箭头连接符 199"/>
              <p:cNvCxnSpPr>
                <a:endCxn id="196" idx="1"/>
              </p:cNvCxnSpPr>
              <p:nvPr/>
            </p:nvCxnSpPr>
            <p:spPr>
              <a:xfrm>
                <a:off x="733168" y="2088291"/>
                <a:ext cx="251032" cy="1916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1" name="直接箭头连接符 200"/>
              <p:cNvCxnSpPr>
                <a:stCxn id="196" idx="6"/>
                <a:endCxn id="197" idx="3"/>
              </p:cNvCxnSpPr>
              <p:nvPr/>
            </p:nvCxnSpPr>
            <p:spPr>
              <a:xfrm flipV="1">
                <a:off x="1631092" y="2050467"/>
                <a:ext cx="642330" cy="4916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2" name="直接箭头连接符 201"/>
              <p:cNvCxnSpPr>
                <a:endCxn id="198" idx="1"/>
              </p:cNvCxnSpPr>
              <p:nvPr/>
            </p:nvCxnSpPr>
            <p:spPr>
              <a:xfrm>
                <a:off x="1631092" y="2542102"/>
                <a:ext cx="642330" cy="5691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3" name="直接箭头连接符 202"/>
              <p:cNvCxnSpPr>
                <a:stCxn id="197" idx="4"/>
                <a:endCxn id="198" idx="0"/>
              </p:cNvCxnSpPr>
              <p:nvPr/>
            </p:nvCxnSpPr>
            <p:spPr>
              <a:xfrm>
                <a:off x="2541374" y="2159043"/>
                <a:ext cx="0" cy="8436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4" name="直接箭头连接符 203"/>
              <p:cNvCxnSpPr>
                <a:stCxn id="198" idx="7"/>
                <a:endCxn id="199" idx="2"/>
              </p:cNvCxnSpPr>
              <p:nvPr/>
            </p:nvCxnSpPr>
            <p:spPr>
              <a:xfrm flipV="1">
                <a:off x="2809325" y="2458994"/>
                <a:ext cx="551714" cy="6522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5" name="曲线连接符 204"/>
              <p:cNvCxnSpPr>
                <a:stCxn id="197" idx="1"/>
                <a:endCxn id="197" idx="7"/>
              </p:cNvCxnSpPr>
              <p:nvPr/>
            </p:nvCxnSpPr>
            <p:spPr>
              <a:xfrm rot="5400000" flipH="1" flipV="1">
                <a:off x="2541373" y="1258263"/>
                <a:ext cx="12700" cy="535903"/>
              </a:xfrm>
              <a:prstGeom prst="curvedConnector3">
                <a:avLst>
                  <a:gd name="adj1" fmla="val 2654929"/>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6" name="曲线连接符 205"/>
              <p:cNvCxnSpPr>
                <a:stCxn id="199" idx="1"/>
                <a:endCxn id="199" idx="7"/>
              </p:cNvCxnSpPr>
              <p:nvPr/>
            </p:nvCxnSpPr>
            <p:spPr>
              <a:xfrm rot="5400000" flipH="1" flipV="1">
                <a:off x="3739979" y="1928916"/>
                <a:ext cx="12700" cy="535903"/>
              </a:xfrm>
              <a:prstGeom prst="curvedConnector3">
                <a:avLst>
                  <a:gd name="adj1" fmla="val 2654929"/>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91" name="TextBox 190"/>
            <p:cNvSpPr txBox="1"/>
            <p:nvPr/>
          </p:nvSpPr>
          <p:spPr>
            <a:xfrm>
              <a:off x="2639198" y="2865313"/>
              <a:ext cx="168876" cy="276999"/>
            </a:xfrm>
            <a:prstGeom prst="rect">
              <a:avLst/>
            </a:prstGeom>
            <a:noFill/>
          </p:spPr>
          <p:txBody>
            <a:bodyPr wrap="square" rtlCol="0">
              <a:spAutoFit/>
            </a:bodyPr>
            <a:lstStyle/>
            <a:p>
              <a:r>
                <a:rPr lang="en-US" sz="1200" dirty="0"/>
                <a:t>f</a:t>
              </a:r>
            </a:p>
          </p:txBody>
        </p:sp>
        <p:sp>
          <p:nvSpPr>
            <p:cNvPr id="192" name="TextBox 191"/>
            <p:cNvSpPr txBox="1"/>
            <p:nvPr/>
          </p:nvSpPr>
          <p:spPr>
            <a:xfrm>
              <a:off x="4590536" y="2388551"/>
              <a:ext cx="168876" cy="276999"/>
            </a:xfrm>
            <a:prstGeom prst="rect">
              <a:avLst/>
            </a:prstGeom>
            <a:noFill/>
          </p:spPr>
          <p:txBody>
            <a:bodyPr wrap="square" rtlCol="0">
              <a:spAutoFit/>
            </a:bodyPr>
            <a:lstStyle/>
            <a:p>
              <a:r>
                <a:rPr lang="en-US" sz="1200" dirty="0"/>
                <a:t>f</a:t>
              </a:r>
            </a:p>
          </p:txBody>
        </p:sp>
        <p:sp>
          <p:nvSpPr>
            <p:cNvPr id="193" name="TextBox 192"/>
            <p:cNvSpPr txBox="1"/>
            <p:nvPr/>
          </p:nvSpPr>
          <p:spPr>
            <a:xfrm>
              <a:off x="2639198" y="3689021"/>
              <a:ext cx="168876" cy="276999"/>
            </a:xfrm>
            <a:prstGeom prst="rect">
              <a:avLst/>
            </a:prstGeom>
            <a:noFill/>
          </p:spPr>
          <p:txBody>
            <a:bodyPr wrap="square" rtlCol="0">
              <a:spAutoFit/>
            </a:bodyPr>
            <a:lstStyle/>
            <a:p>
              <a:r>
                <a:rPr lang="en-US" sz="1200" dirty="0" smtClean="0"/>
                <a:t>c</a:t>
              </a:r>
              <a:endParaRPr lang="en-US" sz="1200" dirty="0"/>
            </a:p>
          </p:txBody>
        </p:sp>
        <p:sp>
          <p:nvSpPr>
            <p:cNvPr id="194" name="TextBox 193"/>
            <p:cNvSpPr txBox="1"/>
            <p:nvPr/>
          </p:nvSpPr>
          <p:spPr>
            <a:xfrm>
              <a:off x="3223054" y="3321330"/>
              <a:ext cx="168876" cy="276999"/>
            </a:xfrm>
            <a:prstGeom prst="rect">
              <a:avLst/>
            </a:prstGeom>
            <a:noFill/>
          </p:spPr>
          <p:txBody>
            <a:bodyPr wrap="square" rtlCol="0">
              <a:spAutoFit/>
            </a:bodyPr>
            <a:lstStyle/>
            <a:p>
              <a:r>
                <a:rPr lang="en-US" sz="1200" dirty="0" smtClean="0"/>
                <a:t>c</a:t>
              </a:r>
              <a:endParaRPr lang="en-US" sz="1200" dirty="0"/>
            </a:p>
          </p:txBody>
        </p:sp>
        <p:sp>
          <p:nvSpPr>
            <p:cNvPr id="195" name="TextBox 194"/>
            <p:cNvSpPr txBox="1"/>
            <p:nvPr/>
          </p:nvSpPr>
          <p:spPr>
            <a:xfrm>
              <a:off x="4020177" y="3689020"/>
              <a:ext cx="168876" cy="276999"/>
            </a:xfrm>
            <a:prstGeom prst="rect">
              <a:avLst/>
            </a:prstGeom>
            <a:noFill/>
          </p:spPr>
          <p:txBody>
            <a:bodyPr wrap="square" rtlCol="0">
              <a:spAutoFit/>
            </a:bodyPr>
            <a:lstStyle/>
            <a:p>
              <a:r>
                <a:rPr lang="en-US" sz="1200" dirty="0"/>
                <a:t>f</a:t>
              </a:r>
            </a:p>
          </p:txBody>
        </p:sp>
      </p:grpSp>
      <p:sp>
        <p:nvSpPr>
          <p:cNvPr id="225" name="TextBox 224"/>
          <p:cNvSpPr txBox="1"/>
          <p:nvPr/>
        </p:nvSpPr>
        <p:spPr>
          <a:xfrm>
            <a:off x="2245463" y="5544145"/>
            <a:ext cx="1563890" cy="923330"/>
          </a:xfrm>
          <a:prstGeom prst="rect">
            <a:avLst/>
          </a:prstGeom>
          <a:noFill/>
        </p:spPr>
        <p:txBody>
          <a:bodyPr wrap="none" rtlCol="0">
            <a:spAutoFit/>
          </a:bodyPr>
          <a:lstStyle/>
          <a:p>
            <a:r>
              <a:rPr lang="en-US" dirty="0" smtClean="0"/>
              <a:t>d: 0 </a:t>
            </a:r>
          </a:p>
          <a:p>
            <a:r>
              <a:rPr lang="en-US" dirty="0" err="1" smtClean="0"/>
              <a:t>currentPath</a:t>
            </a:r>
            <a:r>
              <a:rPr lang="en-US" dirty="0" smtClean="0"/>
              <a:t>: Ø</a:t>
            </a:r>
          </a:p>
          <a:p>
            <a:r>
              <a:rPr lang="en-US" dirty="0" err="1" smtClean="0"/>
              <a:t>stateHistory</a:t>
            </a:r>
            <a:r>
              <a:rPr lang="en-US" dirty="0" smtClean="0"/>
              <a:t>: 0</a:t>
            </a:r>
          </a:p>
        </p:txBody>
      </p:sp>
      <p:sp>
        <p:nvSpPr>
          <p:cNvPr id="227" name="TextBox 226"/>
          <p:cNvSpPr txBox="1"/>
          <p:nvPr/>
        </p:nvSpPr>
        <p:spPr>
          <a:xfrm>
            <a:off x="462682" y="678936"/>
            <a:ext cx="3138616" cy="646331"/>
          </a:xfrm>
          <a:prstGeom prst="rect">
            <a:avLst/>
          </a:prstGeom>
          <a:noFill/>
        </p:spPr>
        <p:txBody>
          <a:bodyPr wrap="square" rtlCol="0">
            <a:spAutoFit/>
          </a:bodyPr>
          <a:lstStyle/>
          <a:p>
            <a:r>
              <a:rPr lang="en-US" dirty="0" smtClean="0">
                <a:latin typeface="Helvetica" panose="020B0604020202020204" pitchFamily="34" charset="0"/>
                <a:cs typeface="Helvetica" panose="020B0604020202020204" pitchFamily="34" charset="0"/>
              </a:rPr>
              <a:t>Path pattern: f*</a:t>
            </a:r>
            <a:r>
              <a:rPr lang="en-US" dirty="0" err="1" smtClean="0">
                <a:latin typeface="Helvetica" panose="020B0604020202020204" pitchFamily="34" charset="0"/>
                <a:cs typeface="Helvetica" panose="020B0604020202020204" pitchFamily="34" charset="0"/>
              </a:rPr>
              <a:t>cf</a:t>
            </a:r>
            <a:r>
              <a:rPr lang="en-US" dirty="0" smtClean="0">
                <a:latin typeface="Helvetica" panose="020B0604020202020204" pitchFamily="34" charset="0"/>
                <a:cs typeface="Helvetica" panose="020B0604020202020204" pitchFamily="34" charset="0"/>
              </a:rPr>
              <a:t>*</a:t>
            </a:r>
          </a:p>
          <a:p>
            <a:r>
              <a:rPr lang="en-US" dirty="0" smtClean="0">
                <a:latin typeface="Helvetica" panose="020B0604020202020204" pitchFamily="34" charset="0"/>
                <a:cs typeface="Helvetica" panose="020B0604020202020204" pitchFamily="34" charset="0"/>
              </a:rPr>
              <a:t>Hopcount: 3</a:t>
            </a:r>
            <a:endParaRPr lang="en-US" dirty="0">
              <a:latin typeface="Helvetica" panose="020B0604020202020204" pitchFamily="34" charset="0"/>
              <a:cs typeface="Helvetica" panose="020B0604020202020204" pitchFamily="34" charset="0"/>
            </a:endParaRPr>
          </a:p>
        </p:txBody>
      </p:sp>
      <p:sp>
        <p:nvSpPr>
          <p:cNvPr id="396" name="椭圆 395"/>
          <p:cNvSpPr/>
          <p:nvPr/>
        </p:nvSpPr>
        <p:spPr>
          <a:xfrm>
            <a:off x="4728523" y="2899713"/>
            <a:ext cx="881449" cy="840259"/>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Harry</a:t>
            </a:r>
            <a:endParaRPr lang="en-US" sz="1100" dirty="0"/>
          </a:p>
        </p:txBody>
      </p:sp>
      <p:sp>
        <p:nvSpPr>
          <p:cNvPr id="397" name="椭圆 396"/>
          <p:cNvSpPr/>
          <p:nvPr/>
        </p:nvSpPr>
        <p:spPr>
          <a:xfrm>
            <a:off x="5981062" y="2350321"/>
            <a:ext cx="615895" cy="623268"/>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az-Cyrl-AZ" dirty="0" smtClean="0">
                <a:latin typeface="Times New Roman" pitchFamily="18" charset="0"/>
                <a:cs typeface="Times New Roman" pitchFamily="18" charset="0"/>
              </a:rPr>
              <a:t>п</a:t>
            </a:r>
            <a:r>
              <a:rPr lang="en-US" baseline="-25000" dirty="0" smtClean="0">
                <a:latin typeface="Times New Roman" pitchFamily="18" charset="0"/>
                <a:cs typeface="Times New Roman" pitchFamily="18" charset="0"/>
              </a:rPr>
              <a:t>0</a:t>
            </a:r>
            <a:endParaRPr lang="en-US" baseline="-25000" dirty="0">
              <a:latin typeface="Times New Roman" pitchFamily="18" charset="0"/>
              <a:cs typeface="Times New Roman" pitchFamily="18" charset="0"/>
            </a:endParaRPr>
          </a:p>
        </p:txBody>
      </p:sp>
      <p:cxnSp>
        <p:nvCxnSpPr>
          <p:cNvPr id="399" name="直接箭头连接符 398"/>
          <p:cNvCxnSpPr/>
          <p:nvPr/>
        </p:nvCxnSpPr>
        <p:spPr>
          <a:xfrm flipV="1">
            <a:off x="6610710" y="2245842"/>
            <a:ext cx="521992" cy="413297"/>
          </a:xfrm>
          <a:prstGeom prst="straightConnector1">
            <a:avLst/>
          </a:prstGeom>
          <a:ln>
            <a:solidFill>
              <a:srgbClr val="002060"/>
            </a:solidFill>
            <a:tailEnd type="arrow"/>
          </a:ln>
        </p:spPr>
        <p:style>
          <a:lnRef idx="2">
            <a:schemeClr val="accent1"/>
          </a:lnRef>
          <a:fillRef idx="0">
            <a:schemeClr val="accent1"/>
          </a:fillRef>
          <a:effectRef idx="1">
            <a:schemeClr val="accent1"/>
          </a:effectRef>
          <a:fontRef idx="minor">
            <a:schemeClr val="tx1"/>
          </a:fontRef>
        </p:style>
      </p:cxnSp>
      <p:sp>
        <p:nvSpPr>
          <p:cNvPr id="400" name="椭圆 399"/>
          <p:cNvSpPr/>
          <p:nvPr/>
        </p:nvSpPr>
        <p:spPr>
          <a:xfrm>
            <a:off x="3445478" y="1695451"/>
            <a:ext cx="881449" cy="840259"/>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Dave</a:t>
            </a:r>
            <a:endParaRPr lang="en-US" sz="1100" dirty="0"/>
          </a:p>
        </p:txBody>
      </p:sp>
      <p:sp>
        <p:nvSpPr>
          <p:cNvPr id="401" name="椭圆 400"/>
          <p:cNvSpPr/>
          <p:nvPr/>
        </p:nvSpPr>
        <p:spPr>
          <a:xfrm>
            <a:off x="7045719" y="1713718"/>
            <a:ext cx="615895" cy="623268"/>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az-Cyrl-AZ" dirty="0" smtClean="0">
                <a:latin typeface="Times New Roman" pitchFamily="18" charset="0"/>
                <a:ea typeface="Tahoma" pitchFamily="34" charset="0"/>
                <a:cs typeface="Times New Roman" pitchFamily="18" charset="0"/>
              </a:rPr>
              <a:t>п</a:t>
            </a:r>
            <a:r>
              <a:rPr lang="en-US" baseline="-25000" dirty="0" smtClean="0">
                <a:latin typeface="Times New Roman" pitchFamily="18" charset="0"/>
                <a:ea typeface="Tahoma" pitchFamily="34" charset="0"/>
                <a:cs typeface="Times New Roman" pitchFamily="18" charset="0"/>
              </a:rPr>
              <a:t>1</a:t>
            </a:r>
            <a:endParaRPr lang="en-US" baseline="-25000" dirty="0">
              <a:latin typeface="Times New Roman" pitchFamily="18" charset="0"/>
              <a:ea typeface="Tahoma" pitchFamily="34" charset="0"/>
              <a:cs typeface="Times New Roman" pitchFamily="18" charset="0"/>
            </a:endParaRPr>
          </a:p>
        </p:txBody>
      </p:sp>
      <p:sp>
        <p:nvSpPr>
          <p:cNvPr id="403" name="TextBox 402"/>
          <p:cNvSpPr txBox="1"/>
          <p:nvPr/>
        </p:nvSpPr>
        <p:spPr>
          <a:xfrm>
            <a:off x="2250993" y="5546889"/>
            <a:ext cx="2478952" cy="923330"/>
          </a:xfrm>
          <a:prstGeom prst="rect">
            <a:avLst/>
          </a:prstGeom>
          <a:noFill/>
        </p:spPr>
        <p:txBody>
          <a:bodyPr wrap="square" rtlCol="0">
            <a:spAutoFit/>
          </a:bodyPr>
          <a:lstStyle/>
          <a:p>
            <a:r>
              <a:rPr lang="en-US" dirty="0" smtClean="0"/>
              <a:t>d: 1 </a:t>
            </a:r>
          </a:p>
          <a:p>
            <a:r>
              <a:rPr lang="en-US" dirty="0" err="1" smtClean="0"/>
              <a:t>currentPath</a:t>
            </a:r>
            <a:r>
              <a:rPr lang="en-US" dirty="0" smtClean="0"/>
              <a:t>: (</a:t>
            </a:r>
            <a:r>
              <a:rPr lang="en-US" dirty="0" err="1" smtClean="0"/>
              <a:t>H,D,f</a:t>
            </a:r>
            <a:r>
              <a:rPr lang="en-US" dirty="0" smtClean="0"/>
              <a:t>)</a:t>
            </a:r>
          </a:p>
          <a:p>
            <a:r>
              <a:rPr lang="en-US" dirty="0" err="1" smtClean="0"/>
              <a:t>stateHistory</a:t>
            </a:r>
            <a:r>
              <a:rPr lang="en-US" dirty="0" smtClean="0"/>
              <a:t>: 01</a:t>
            </a:r>
          </a:p>
        </p:txBody>
      </p:sp>
      <p:cxnSp>
        <p:nvCxnSpPr>
          <p:cNvPr id="229" name="曲线连接符 228"/>
          <p:cNvCxnSpPr/>
          <p:nvPr/>
        </p:nvCxnSpPr>
        <p:spPr>
          <a:xfrm>
            <a:off x="4326929" y="2115580"/>
            <a:ext cx="842321" cy="784132"/>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31" name="曲线连接符 230"/>
          <p:cNvCxnSpPr/>
          <p:nvPr/>
        </p:nvCxnSpPr>
        <p:spPr>
          <a:xfrm rot="16200000" flipH="1">
            <a:off x="3921473" y="2506617"/>
            <a:ext cx="784133" cy="842320"/>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32" name="TextBox 231"/>
          <p:cNvSpPr txBox="1"/>
          <p:nvPr/>
        </p:nvSpPr>
        <p:spPr>
          <a:xfrm>
            <a:off x="5708822" y="3889289"/>
            <a:ext cx="1952792" cy="738664"/>
          </a:xfrm>
          <a:prstGeom prst="rect">
            <a:avLst/>
          </a:prstGeom>
          <a:noFill/>
        </p:spPr>
        <p:txBody>
          <a:bodyPr wrap="square" rtlCol="0">
            <a:spAutoFit/>
          </a:bodyPr>
          <a:lstStyle/>
          <a:p>
            <a:r>
              <a:rPr lang="en-US" sz="1400" dirty="0" smtClean="0">
                <a:solidFill>
                  <a:srgbClr val="FF0000"/>
                </a:solidFill>
              </a:rPr>
              <a:t>Case 1: next node is already visited, thus creates a self loop</a:t>
            </a:r>
            <a:endParaRPr lang="en-US" sz="1400" dirty="0">
              <a:solidFill>
                <a:srgbClr val="FF0000"/>
              </a:solidFill>
            </a:endParaRPr>
          </a:p>
        </p:txBody>
      </p:sp>
      <p:cxnSp>
        <p:nvCxnSpPr>
          <p:cNvPr id="234" name="曲线连接符 233"/>
          <p:cNvCxnSpPr/>
          <p:nvPr/>
        </p:nvCxnSpPr>
        <p:spPr>
          <a:xfrm rot="16200000" flipV="1">
            <a:off x="4351910" y="2088807"/>
            <a:ext cx="784132" cy="842321"/>
          </a:xfrm>
          <a:prstGeom prst="curvedConnector2">
            <a:avLst/>
          </a:prstGeom>
          <a:ln>
            <a:solidFill>
              <a:srgbClr val="002060"/>
            </a:solidFill>
            <a:tailEnd type="arrow"/>
          </a:ln>
        </p:spPr>
        <p:style>
          <a:lnRef idx="2">
            <a:schemeClr val="accent1"/>
          </a:lnRef>
          <a:fillRef idx="0">
            <a:schemeClr val="accent1"/>
          </a:fillRef>
          <a:effectRef idx="1">
            <a:schemeClr val="accent1"/>
          </a:effectRef>
          <a:fontRef idx="minor">
            <a:schemeClr val="tx1"/>
          </a:fontRef>
        </p:style>
      </p:cxnSp>
      <p:cxnSp>
        <p:nvCxnSpPr>
          <p:cNvPr id="236" name="直接箭头连接符 235"/>
          <p:cNvCxnSpPr>
            <a:stCxn id="400" idx="1"/>
            <a:endCxn id="13" idx="7"/>
          </p:cNvCxnSpPr>
          <p:nvPr/>
        </p:nvCxnSpPr>
        <p:spPr>
          <a:xfrm flipH="1">
            <a:off x="2480253" y="1818504"/>
            <a:ext cx="1094310" cy="5663"/>
          </a:xfrm>
          <a:prstGeom prst="straightConnector1">
            <a:avLst/>
          </a:prstGeom>
          <a:ln>
            <a:solidFill>
              <a:srgbClr val="002060"/>
            </a:solidFill>
            <a:tailEnd type="arrow"/>
          </a:ln>
        </p:spPr>
        <p:style>
          <a:lnRef idx="2">
            <a:schemeClr val="accent1"/>
          </a:lnRef>
          <a:fillRef idx="0">
            <a:schemeClr val="accent1"/>
          </a:fillRef>
          <a:effectRef idx="1">
            <a:schemeClr val="accent1"/>
          </a:effectRef>
          <a:fontRef idx="minor">
            <a:schemeClr val="tx1"/>
          </a:fontRef>
        </p:style>
      </p:cxnSp>
      <p:sp>
        <p:nvSpPr>
          <p:cNvPr id="79" name="TextBox 78"/>
          <p:cNvSpPr txBox="1"/>
          <p:nvPr/>
        </p:nvSpPr>
        <p:spPr>
          <a:xfrm>
            <a:off x="2246650" y="5550760"/>
            <a:ext cx="2972911" cy="923330"/>
          </a:xfrm>
          <a:prstGeom prst="rect">
            <a:avLst/>
          </a:prstGeom>
          <a:noFill/>
        </p:spPr>
        <p:txBody>
          <a:bodyPr wrap="square" rtlCol="0">
            <a:spAutoFit/>
          </a:bodyPr>
          <a:lstStyle/>
          <a:p>
            <a:r>
              <a:rPr lang="en-US" dirty="0" smtClean="0"/>
              <a:t>d: 2 </a:t>
            </a:r>
          </a:p>
          <a:p>
            <a:r>
              <a:rPr lang="en-US" dirty="0" err="1" smtClean="0"/>
              <a:t>currentPath</a:t>
            </a:r>
            <a:r>
              <a:rPr lang="en-US" dirty="0" smtClean="0"/>
              <a:t>: (</a:t>
            </a:r>
            <a:r>
              <a:rPr lang="en-US" dirty="0" err="1" smtClean="0"/>
              <a:t>H,D,f</a:t>
            </a:r>
            <a:r>
              <a:rPr lang="en-US" dirty="0" smtClean="0"/>
              <a:t>)(</a:t>
            </a:r>
            <a:r>
              <a:rPr lang="en-US" dirty="0" err="1" smtClean="0"/>
              <a:t>D,B,f</a:t>
            </a:r>
            <a:r>
              <a:rPr lang="en-US" dirty="0" smtClean="0"/>
              <a:t>)</a:t>
            </a:r>
          </a:p>
          <a:p>
            <a:r>
              <a:rPr lang="en-US" dirty="0" err="1" smtClean="0"/>
              <a:t>stateHistory</a:t>
            </a:r>
            <a:r>
              <a:rPr lang="en-US" dirty="0" smtClean="0"/>
              <a:t>: 011</a:t>
            </a:r>
          </a:p>
        </p:txBody>
      </p:sp>
      <p:sp>
        <p:nvSpPr>
          <p:cNvPr id="81" name="TextBox 80"/>
          <p:cNvSpPr txBox="1"/>
          <p:nvPr/>
        </p:nvSpPr>
        <p:spPr>
          <a:xfrm>
            <a:off x="7277166" y="1208836"/>
            <a:ext cx="137238" cy="232861"/>
          </a:xfrm>
          <a:prstGeom prst="rect">
            <a:avLst/>
          </a:prstGeom>
          <a:noFill/>
        </p:spPr>
        <p:txBody>
          <a:bodyPr wrap="square" rtlCol="0">
            <a:spAutoFit/>
          </a:bodyPr>
          <a:lstStyle/>
          <a:p>
            <a:r>
              <a:rPr lang="en-US" sz="1200" dirty="0"/>
              <a:t>f</a:t>
            </a:r>
          </a:p>
        </p:txBody>
      </p:sp>
      <p:sp>
        <p:nvSpPr>
          <p:cNvPr id="82" name="椭圆 81"/>
          <p:cNvSpPr/>
          <p:nvPr/>
        </p:nvSpPr>
        <p:spPr>
          <a:xfrm>
            <a:off x="1734239" y="1701114"/>
            <a:ext cx="881449" cy="840259"/>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Bob</a:t>
            </a:r>
            <a:endParaRPr lang="en-US" sz="1100" dirty="0"/>
          </a:p>
        </p:txBody>
      </p:sp>
      <p:cxnSp>
        <p:nvCxnSpPr>
          <p:cNvPr id="85" name="曲线连接符 84"/>
          <p:cNvCxnSpPr/>
          <p:nvPr/>
        </p:nvCxnSpPr>
        <p:spPr>
          <a:xfrm rot="5400000" flipH="1" flipV="1">
            <a:off x="7355064" y="1601652"/>
            <a:ext cx="10676" cy="435504"/>
          </a:xfrm>
          <a:prstGeom prst="curvedConnector3">
            <a:avLst>
              <a:gd name="adj1" fmla="val 2654929"/>
            </a:avLst>
          </a:prstGeom>
          <a:ln>
            <a:solidFill>
              <a:srgbClr val="002060"/>
            </a:solidFill>
            <a:tailEnd type="arrow"/>
          </a:ln>
        </p:spPr>
        <p:style>
          <a:lnRef idx="2">
            <a:schemeClr val="accent1"/>
          </a:lnRef>
          <a:fillRef idx="0">
            <a:schemeClr val="accent1"/>
          </a:fillRef>
          <a:effectRef idx="1">
            <a:schemeClr val="accent1"/>
          </a:effectRef>
          <a:fontRef idx="minor">
            <a:schemeClr val="tx1"/>
          </a:fontRef>
        </p:style>
      </p:cxnSp>
      <p:cxnSp>
        <p:nvCxnSpPr>
          <p:cNvPr id="239" name="曲线连接符 238"/>
          <p:cNvCxnSpPr>
            <a:stCxn id="82" idx="2"/>
            <a:endCxn id="11" idx="0"/>
          </p:cNvCxnSpPr>
          <p:nvPr/>
        </p:nvCxnSpPr>
        <p:spPr>
          <a:xfrm rot="10800000" flipV="1">
            <a:off x="897925" y="2121243"/>
            <a:ext cx="836314" cy="782593"/>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8" name="椭圆 87"/>
          <p:cNvSpPr/>
          <p:nvPr/>
        </p:nvSpPr>
        <p:spPr>
          <a:xfrm>
            <a:off x="462682" y="2899714"/>
            <a:ext cx="881449" cy="840259"/>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Alice</a:t>
            </a:r>
            <a:endParaRPr lang="en-US" sz="1100" dirty="0"/>
          </a:p>
        </p:txBody>
      </p:sp>
      <p:sp>
        <p:nvSpPr>
          <p:cNvPr id="89" name="TextBox 88"/>
          <p:cNvSpPr txBox="1"/>
          <p:nvPr/>
        </p:nvSpPr>
        <p:spPr>
          <a:xfrm>
            <a:off x="5708822" y="3889289"/>
            <a:ext cx="1952792" cy="954107"/>
          </a:xfrm>
          <a:prstGeom prst="rect">
            <a:avLst/>
          </a:prstGeom>
          <a:noFill/>
        </p:spPr>
        <p:txBody>
          <a:bodyPr wrap="square" rtlCol="0">
            <a:spAutoFit/>
          </a:bodyPr>
          <a:lstStyle/>
          <a:p>
            <a:r>
              <a:rPr lang="en-US" sz="1400" dirty="0" smtClean="0">
                <a:solidFill>
                  <a:srgbClr val="FF0000"/>
                </a:solidFill>
              </a:rPr>
              <a:t>Case 3: </a:t>
            </a:r>
            <a:r>
              <a:rPr lang="en-US" sz="1400" dirty="0" err="1" smtClean="0">
                <a:solidFill>
                  <a:srgbClr val="FF0000"/>
                </a:solidFill>
              </a:rPr>
              <a:t>currentPath</a:t>
            </a:r>
            <a:r>
              <a:rPr lang="en-US" sz="1400" dirty="0" smtClean="0">
                <a:solidFill>
                  <a:srgbClr val="FF0000"/>
                </a:solidFill>
              </a:rPr>
              <a:t> matches the prefix of the pattern, but DFA not at an accepting state</a:t>
            </a:r>
            <a:endParaRPr lang="en-US" sz="1400" dirty="0">
              <a:solidFill>
                <a:srgbClr val="FF0000"/>
              </a:solidFill>
            </a:endParaRPr>
          </a:p>
        </p:txBody>
      </p:sp>
      <p:cxnSp>
        <p:nvCxnSpPr>
          <p:cNvPr id="241" name="直接箭头连接符 240"/>
          <p:cNvCxnSpPr>
            <a:stCxn id="400" idx="3"/>
            <a:endCxn id="82" idx="5"/>
          </p:cNvCxnSpPr>
          <p:nvPr/>
        </p:nvCxnSpPr>
        <p:spPr>
          <a:xfrm flipH="1">
            <a:off x="2486603" y="2412657"/>
            <a:ext cx="1087960" cy="5663"/>
          </a:xfrm>
          <a:prstGeom prst="straightConnector1">
            <a:avLst/>
          </a:prstGeom>
          <a:ln>
            <a:solidFill>
              <a:srgbClr val="002060"/>
            </a:solidFill>
            <a:tailEnd type="arrow"/>
          </a:ln>
        </p:spPr>
        <p:style>
          <a:lnRef idx="2">
            <a:schemeClr val="accent1"/>
          </a:lnRef>
          <a:fillRef idx="0">
            <a:schemeClr val="accent1"/>
          </a:fillRef>
          <a:effectRef idx="1">
            <a:schemeClr val="accent1"/>
          </a:effectRef>
          <a:fontRef idx="minor">
            <a:schemeClr val="tx1"/>
          </a:fontRef>
        </p:style>
      </p:cxnSp>
      <p:sp>
        <p:nvSpPr>
          <p:cNvPr id="92" name="TextBox 91"/>
          <p:cNvSpPr txBox="1"/>
          <p:nvPr/>
        </p:nvSpPr>
        <p:spPr>
          <a:xfrm>
            <a:off x="2250618" y="5550760"/>
            <a:ext cx="2972911" cy="923330"/>
          </a:xfrm>
          <a:prstGeom prst="rect">
            <a:avLst/>
          </a:prstGeom>
          <a:noFill/>
        </p:spPr>
        <p:txBody>
          <a:bodyPr wrap="square" rtlCol="0">
            <a:spAutoFit/>
          </a:bodyPr>
          <a:lstStyle/>
          <a:p>
            <a:r>
              <a:rPr lang="en-US" dirty="0" smtClean="0"/>
              <a:t>d: 2 </a:t>
            </a:r>
          </a:p>
          <a:p>
            <a:r>
              <a:rPr lang="en-US" dirty="0" err="1" smtClean="0"/>
              <a:t>currentPath</a:t>
            </a:r>
            <a:r>
              <a:rPr lang="en-US" dirty="0" smtClean="0"/>
              <a:t>: (</a:t>
            </a:r>
            <a:r>
              <a:rPr lang="en-US" dirty="0" err="1" smtClean="0"/>
              <a:t>H,D,f</a:t>
            </a:r>
            <a:r>
              <a:rPr lang="en-US" dirty="0" smtClean="0"/>
              <a:t>)(</a:t>
            </a:r>
            <a:r>
              <a:rPr lang="en-US" dirty="0" err="1" smtClean="0"/>
              <a:t>D,B,c</a:t>
            </a:r>
            <a:r>
              <a:rPr lang="en-US" dirty="0" smtClean="0"/>
              <a:t>)</a:t>
            </a:r>
          </a:p>
          <a:p>
            <a:r>
              <a:rPr lang="en-US" dirty="0" err="1" smtClean="0"/>
              <a:t>stateHistory</a:t>
            </a:r>
            <a:r>
              <a:rPr lang="en-US" dirty="0" smtClean="0"/>
              <a:t>: 012</a:t>
            </a:r>
          </a:p>
        </p:txBody>
      </p:sp>
      <p:cxnSp>
        <p:nvCxnSpPr>
          <p:cNvPr id="243" name="直接箭头连接符 242"/>
          <p:cNvCxnSpPr>
            <a:stCxn id="401" idx="4"/>
            <a:endCxn id="198" idx="0"/>
          </p:cNvCxnSpPr>
          <p:nvPr/>
        </p:nvCxnSpPr>
        <p:spPr>
          <a:xfrm flipH="1">
            <a:off x="7348507" y="2336986"/>
            <a:ext cx="5160" cy="712167"/>
          </a:xfrm>
          <a:prstGeom prst="straightConnector1">
            <a:avLst/>
          </a:prstGeom>
          <a:ln>
            <a:solidFill>
              <a:srgbClr val="002060"/>
            </a:solidFill>
            <a:tailEnd type="arrow"/>
          </a:ln>
        </p:spPr>
        <p:style>
          <a:lnRef idx="2">
            <a:schemeClr val="accent1"/>
          </a:lnRef>
          <a:fillRef idx="0">
            <a:schemeClr val="accent1"/>
          </a:fillRef>
          <a:effectRef idx="1">
            <a:schemeClr val="accent1"/>
          </a:effectRef>
          <a:fontRef idx="minor">
            <a:schemeClr val="tx1"/>
          </a:fontRef>
        </p:style>
      </p:cxnSp>
      <p:sp>
        <p:nvSpPr>
          <p:cNvPr id="95" name="椭圆 94"/>
          <p:cNvSpPr/>
          <p:nvPr/>
        </p:nvSpPr>
        <p:spPr>
          <a:xfrm>
            <a:off x="7044216" y="3048902"/>
            <a:ext cx="615895" cy="623268"/>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az-Cyrl-AZ" dirty="0" smtClean="0">
                <a:latin typeface="Times New Roman" pitchFamily="18" charset="0"/>
                <a:cs typeface="Times New Roman" pitchFamily="18" charset="0"/>
              </a:rPr>
              <a:t>п</a:t>
            </a:r>
            <a:r>
              <a:rPr lang="en-US" baseline="-25000" dirty="0" smtClean="0">
                <a:latin typeface="Times New Roman" pitchFamily="18" charset="0"/>
                <a:cs typeface="Times New Roman" pitchFamily="18" charset="0"/>
              </a:rPr>
              <a:t>2</a:t>
            </a:r>
            <a:endParaRPr lang="en-US" baseline="-25000" dirty="0">
              <a:latin typeface="Times New Roman" pitchFamily="18" charset="0"/>
              <a:cs typeface="Times New Roman" pitchFamily="18" charset="0"/>
            </a:endParaRPr>
          </a:p>
        </p:txBody>
      </p:sp>
      <p:cxnSp>
        <p:nvCxnSpPr>
          <p:cNvPr id="245" name="曲线连接符 244"/>
          <p:cNvCxnSpPr>
            <a:stCxn id="82" idx="2"/>
            <a:endCxn id="88" idx="0"/>
          </p:cNvCxnSpPr>
          <p:nvPr/>
        </p:nvCxnSpPr>
        <p:spPr>
          <a:xfrm rot="10800000" flipV="1">
            <a:off x="903407" y="2121244"/>
            <a:ext cx="830832" cy="778470"/>
          </a:xfrm>
          <a:prstGeom prst="curvedConnector2">
            <a:avLst/>
          </a:prstGeom>
          <a:ln>
            <a:solidFill>
              <a:srgbClr val="002060"/>
            </a:solidFill>
            <a:tailEnd type="arrow"/>
          </a:ln>
        </p:spPr>
        <p:style>
          <a:lnRef idx="2">
            <a:schemeClr val="accent1"/>
          </a:lnRef>
          <a:fillRef idx="0">
            <a:schemeClr val="accent1"/>
          </a:fillRef>
          <a:effectRef idx="1">
            <a:schemeClr val="accent1"/>
          </a:effectRef>
          <a:fontRef idx="minor">
            <a:schemeClr val="tx1"/>
          </a:fontRef>
        </p:style>
      </p:cxnSp>
      <p:cxnSp>
        <p:nvCxnSpPr>
          <p:cNvPr id="247" name="直接箭头连接符 246"/>
          <p:cNvCxnSpPr>
            <a:stCxn id="95" idx="7"/>
            <a:endCxn id="199" idx="2"/>
          </p:cNvCxnSpPr>
          <p:nvPr/>
        </p:nvCxnSpPr>
        <p:spPr>
          <a:xfrm flipV="1">
            <a:off x="7569915" y="2592089"/>
            <a:ext cx="444697" cy="548088"/>
          </a:xfrm>
          <a:prstGeom prst="straightConnector1">
            <a:avLst/>
          </a:prstGeom>
          <a:ln>
            <a:solidFill>
              <a:srgbClr val="002060"/>
            </a:solidFill>
            <a:tailEnd type="arrow"/>
          </a:ln>
        </p:spPr>
        <p:style>
          <a:lnRef idx="2">
            <a:schemeClr val="accent1"/>
          </a:lnRef>
          <a:fillRef idx="0">
            <a:schemeClr val="accent1"/>
          </a:fillRef>
          <a:effectRef idx="1">
            <a:schemeClr val="accent1"/>
          </a:effectRef>
          <a:fontRef idx="minor">
            <a:schemeClr val="tx1"/>
          </a:fontRef>
        </p:style>
      </p:cxnSp>
      <p:sp>
        <p:nvSpPr>
          <p:cNvPr id="100" name="椭圆 99"/>
          <p:cNvSpPr/>
          <p:nvPr/>
        </p:nvSpPr>
        <p:spPr>
          <a:xfrm>
            <a:off x="8014610" y="2280569"/>
            <a:ext cx="615895" cy="623268"/>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az-Cyrl-AZ" dirty="0" smtClean="0">
                <a:latin typeface="Times New Roman" pitchFamily="18" charset="0"/>
                <a:cs typeface="Times New Roman" pitchFamily="18" charset="0"/>
              </a:rPr>
              <a:t>п</a:t>
            </a:r>
            <a:r>
              <a:rPr lang="en-US" baseline="-25000" dirty="0" smtClean="0">
                <a:latin typeface="Times New Roman" pitchFamily="18" charset="0"/>
                <a:cs typeface="Times New Roman" pitchFamily="18" charset="0"/>
              </a:rPr>
              <a:t>3</a:t>
            </a:r>
            <a:endParaRPr lang="en-US" baseline="-25000" dirty="0">
              <a:latin typeface="Times New Roman" pitchFamily="18" charset="0"/>
              <a:cs typeface="Times New Roman" pitchFamily="18" charset="0"/>
            </a:endParaRPr>
          </a:p>
        </p:txBody>
      </p:sp>
      <p:sp>
        <p:nvSpPr>
          <p:cNvPr id="101" name="TextBox 100"/>
          <p:cNvSpPr txBox="1"/>
          <p:nvPr/>
        </p:nvSpPr>
        <p:spPr>
          <a:xfrm>
            <a:off x="2250993" y="5547626"/>
            <a:ext cx="3212240" cy="923330"/>
          </a:xfrm>
          <a:prstGeom prst="rect">
            <a:avLst/>
          </a:prstGeom>
          <a:noFill/>
        </p:spPr>
        <p:txBody>
          <a:bodyPr wrap="square" rtlCol="0">
            <a:spAutoFit/>
          </a:bodyPr>
          <a:lstStyle/>
          <a:p>
            <a:r>
              <a:rPr lang="en-US" dirty="0" smtClean="0"/>
              <a:t>d: 3 </a:t>
            </a:r>
          </a:p>
          <a:p>
            <a:r>
              <a:rPr lang="en-US" dirty="0" err="1" smtClean="0"/>
              <a:t>currentPath</a:t>
            </a:r>
            <a:r>
              <a:rPr lang="en-US" dirty="0" smtClean="0"/>
              <a:t>: (</a:t>
            </a:r>
            <a:r>
              <a:rPr lang="en-US" dirty="0" err="1" smtClean="0"/>
              <a:t>H,D,f</a:t>
            </a:r>
            <a:r>
              <a:rPr lang="en-US" dirty="0" smtClean="0"/>
              <a:t>)(</a:t>
            </a:r>
            <a:r>
              <a:rPr lang="en-US" dirty="0" err="1" smtClean="0"/>
              <a:t>D,B,c</a:t>
            </a:r>
            <a:r>
              <a:rPr lang="en-US" dirty="0" smtClean="0"/>
              <a:t>)(</a:t>
            </a:r>
            <a:r>
              <a:rPr lang="en-US" dirty="0" err="1" smtClean="0"/>
              <a:t>B,A,f</a:t>
            </a:r>
            <a:r>
              <a:rPr lang="en-US" dirty="0" smtClean="0"/>
              <a:t>)</a:t>
            </a:r>
          </a:p>
          <a:p>
            <a:r>
              <a:rPr lang="en-US" dirty="0" err="1" smtClean="0"/>
              <a:t>stateHistory</a:t>
            </a:r>
            <a:r>
              <a:rPr lang="en-US" dirty="0" smtClean="0"/>
              <a:t>: 0123</a:t>
            </a:r>
          </a:p>
        </p:txBody>
      </p:sp>
      <p:sp>
        <p:nvSpPr>
          <p:cNvPr id="103" name="TextBox 102"/>
          <p:cNvSpPr txBox="1"/>
          <p:nvPr/>
        </p:nvSpPr>
        <p:spPr>
          <a:xfrm>
            <a:off x="5710281" y="3888651"/>
            <a:ext cx="2141613" cy="738664"/>
          </a:xfrm>
          <a:prstGeom prst="rect">
            <a:avLst/>
          </a:prstGeom>
          <a:noFill/>
        </p:spPr>
        <p:txBody>
          <a:bodyPr wrap="square" rtlCol="0">
            <a:spAutoFit/>
          </a:bodyPr>
          <a:lstStyle/>
          <a:p>
            <a:r>
              <a:rPr lang="en-US" sz="1400" dirty="0" smtClean="0">
                <a:solidFill>
                  <a:srgbClr val="FF0000"/>
                </a:solidFill>
              </a:rPr>
              <a:t>Case 2: found a matching path and DFA reached an accepting state</a:t>
            </a:r>
            <a:endParaRPr lang="en-US" sz="1400" dirty="0">
              <a:solidFill>
                <a:srgbClr val="FF0000"/>
              </a:solidFill>
            </a:endParaRPr>
          </a:p>
        </p:txBody>
      </p:sp>
      <p:sp>
        <p:nvSpPr>
          <p:cNvPr id="91" name="椭圆 90"/>
          <p:cNvSpPr/>
          <p:nvPr/>
        </p:nvSpPr>
        <p:spPr>
          <a:xfrm>
            <a:off x="8090869" y="2376104"/>
            <a:ext cx="463379" cy="43357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080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1"/>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225"/>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40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234"/>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22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232"/>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231"/>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229"/>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23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3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85"/>
                                        </p:tgtEl>
                                        <p:attrNameLst>
                                          <p:attrName>style.visibility</p:attrName>
                                        </p:attrNameLst>
                                      </p:cBhvr>
                                      <p:to>
                                        <p:strVal val="visible"/>
                                      </p:to>
                                    </p:set>
                                  </p:childTnLst>
                                </p:cTn>
                              </p:par>
                              <p:par>
                                <p:cTn id="61" presetID="1" presetClass="exit" presetSubtype="0" fill="hold" grpId="1" nodeType="withEffect">
                                  <p:stCondLst>
                                    <p:cond delay="0"/>
                                  </p:stCondLst>
                                  <p:childTnLst>
                                    <p:set>
                                      <p:cBhvr>
                                        <p:cTn id="62" dur="1" fill="hold">
                                          <p:stCondLst>
                                            <p:cond delay="0"/>
                                          </p:stCondLst>
                                        </p:cTn>
                                        <p:tgtEl>
                                          <p:spTgt spid="403"/>
                                        </p:tgtEl>
                                        <p:attrNameLst>
                                          <p:attrName>style.visibility</p:attrName>
                                        </p:attrNameLst>
                                      </p:cBhvr>
                                      <p:to>
                                        <p:strVal val="hidden"/>
                                      </p:to>
                                    </p:set>
                                  </p:childTnLst>
                                </p:cTn>
                              </p:par>
                              <p:par>
                                <p:cTn id="63" presetID="1" presetClass="entr" presetSubtype="0" fill="hold" grpId="0" nodeType="withEffect">
                                  <p:stCondLst>
                                    <p:cond delay="0"/>
                                  </p:stCondLst>
                                  <p:childTnLst>
                                    <p:set>
                                      <p:cBhvr>
                                        <p:cTn id="64" dur="1" fill="hold">
                                          <p:stCondLst>
                                            <p:cond delay="0"/>
                                          </p:stCondLst>
                                        </p:cTn>
                                        <p:tgtEl>
                                          <p:spTgt spid="7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3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89"/>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236"/>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82"/>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79"/>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239"/>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85"/>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88"/>
                                        </p:tgtEl>
                                        <p:attrNameLst>
                                          <p:attrName>style.visibility</p:attrName>
                                        </p:attrNameLst>
                                      </p:cBhvr>
                                      <p:to>
                                        <p:strVal val="hidden"/>
                                      </p:to>
                                    </p:set>
                                  </p:childTnLst>
                                </p:cTn>
                              </p:par>
                              <p:par>
                                <p:cTn id="89" presetID="1" presetClass="entr" presetSubtype="0" fill="hold" grpId="2" nodeType="withEffect">
                                  <p:stCondLst>
                                    <p:cond delay="0"/>
                                  </p:stCondLst>
                                  <p:childTnLst>
                                    <p:set>
                                      <p:cBhvr>
                                        <p:cTn id="90" dur="1" fill="hold">
                                          <p:stCondLst>
                                            <p:cond delay="0"/>
                                          </p:stCondLst>
                                        </p:cTn>
                                        <p:tgtEl>
                                          <p:spTgt spid="40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3" nodeType="clickEffect">
                                  <p:stCondLst>
                                    <p:cond delay="0"/>
                                  </p:stCondLst>
                                  <p:childTnLst>
                                    <p:set>
                                      <p:cBhvr>
                                        <p:cTn id="94" dur="1" fill="hold">
                                          <p:stCondLst>
                                            <p:cond delay="0"/>
                                          </p:stCondLst>
                                        </p:cTn>
                                        <p:tgtEl>
                                          <p:spTgt spid="403"/>
                                        </p:tgtEl>
                                        <p:attrNameLst>
                                          <p:attrName>style.visibility</p:attrName>
                                        </p:attrNameLst>
                                      </p:cBhvr>
                                      <p:to>
                                        <p:strVal val="hidden"/>
                                      </p:to>
                                    </p:set>
                                  </p:childTnLst>
                                </p:cTn>
                              </p:par>
                              <p:par>
                                <p:cTn id="95" presetID="1" presetClass="entr" presetSubtype="0" fill="hold" nodeType="withEffect">
                                  <p:stCondLst>
                                    <p:cond delay="0"/>
                                  </p:stCondLst>
                                  <p:childTnLst>
                                    <p:set>
                                      <p:cBhvr>
                                        <p:cTn id="96" dur="1" fill="hold">
                                          <p:stCondLst>
                                            <p:cond delay="0"/>
                                          </p:stCondLst>
                                        </p:cTn>
                                        <p:tgtEl>
                                          <p:spTgt spid="241"/>
                                        </p:tgtEl>
                                        <p:attrNameLst>
                                          <p:attrName>style.visibility</p:attrName>
                                        </p:attrNameLst>
                                      </p:cBhvr>
                                      <p:to>
                                        <p:strVal val="visible"/>
                                      </p:to>
                                    </p:set>
                                  </p:childTnLst>
                                </p:cTn>
                              </p:par>
                              <p:par>
                                <p:cTn id="97" presetID="1" presetClass="entr" presetSubtype="0" fill="hold" grpId="2" nodeType="withEffect">
                                  <p:stCondLst>
                                    <p:cond delay="0"/>
                                  </p:stCondLst>
                                  <p:childTnLst>
                                    <p:set>
                                      <p:cBhvr>
                                        <p:cTn id="98" dur="1" fill="hold">
                                          <p:stCondLst>
                                            <p:cond delay="0"/>
                                          </p:stCondLst>
                                        </p:cTn>
                                        <p:tgtEl>
                                          <p:spTgt spid="82"/>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92"/>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243"/>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95"/>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xit" presetSubtype="0" fill="hold" grpId="1" nodeType="clickEffect">
                                  <p:stCondLst>
                                    <p:cond delay="0"/>
                                  </p:stCondLst>
                                  <p:childTnLst>
                                    <p:set>
                                      <p:cBhvr>
                                        <p:cTn id="108" dur="1" fill="hold">
                                          <p:stCondLst>
                                            <p:cond delay="0"/>
                                          </p:stCondLst>
                                        </p:cTn>
                                        <p:tgtEl>
                                          <p:spTgt spid="92"/>
                                        </p:tgtEl>
                                        <p:attrNameLst>
                                          <p:attrName>style.visibility</p:attrName>
                                        </p:attrNameLst>
                                      </p:cBhvr>
                                      <p:to>
                                        <p:strVal val="hidden"/>
                                      </p:to>
                                    </p:set>
                                  </p:childTnLst>
                                </p:cTn>
                              </p:par>
                              <p:par>
                                <p:cTn id="109" presetID="1" presetClass="entr" presetSubtype="0" fill="hold" nodeType="withEffect">
                                  <p:stCondLst>
                                    <p:cond delay="0"/>
                                  </p:stCondLst>
                                  <p:childTnLst>
                                    <p:set>
                                      <p:cBhvr>
                                        <p:cTn id="110" dur="1" fill="hold">
                                          <p:stCondLst>
                                            <p:cond delay="0"/>
                                          </p:stCondLst>
                                        </p:cTn>
                                        <p:tgtEl>
                                          <p:spTgt spid="245"/>
                                        </p:tgtEl>
                                        <p:attrNameLst>
                                          <p:attrName>style.visibility</p:attrName>
                                        </p:attrNameLst>
                                      </p:cBhvr>
                                      <p:to>
                                        <p:strVal val="visible"/>
                                      </p:to>
                                    </p:set>
                                  </p:childTnLst>
                                </p:cTn>
                              </p:par>
                              <p:par>
                                <p:cTn id="111" presetID="1" presetClass="entr" presetSubtype="0" fill="hold" grpId="2" nodeType="withEffect">
                                  <p:stCondLst>
                                    <p:cond delay="0"/>
                                  </p:stCondLst>
                                  <p:childTnLst>
                                    <p:set>
                                      <p:cBhvr>
                                        <p:cTn id="112" dur="1" fill="hold">
                                          <p:stCondLst>
                                            <p:cond delay="0"/>
                                          </p:stCondLst>
                                        </p:cTn>
                                        <p:tgtEl>
                                          <p:spTgt spid="88"/>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247"/>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00"/>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01"/>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p:bldP spid="225" grpId="1"/>
      <p:bldP spid="396" grpId="0" animBg="1"/>
      <p:bldP spid="397" grpId="0" animBg="1"/>
      <p:bldP spid="400" grpId="0" animBg="1"/>
      <p:bldP spid="401" grpId="0" animBg="1"/>
      <p:bldP spid="403" grpId="0"/>
      <p:bldP spid="403" grpId="1"/>
      <p:bldP spid="403" grpId="2"/>
      <p:bldP spid="403" grpId="3"/>
      <p:bldP spid="232" grpId="0"/>
      <p:bldP spid="232" grpId="1"/>
      <p:bldP spid="79" grpId="0"/>
      <p:bldP spid="79" grpId="1"/>
      <p:bldP spid="81" grpId="0"/>
      <p:bldP spid="82" grpId="0" animBg="1"/>
      <p:bldP spid="82" grpId="1" animBg="1"/>
      <p:bldP spid="82" grpId="2" animBg="1"/>
      <p:bldP spid="88" grpId="0" animBg="1"/>
      <p:bldP spid="88" grpId="1" animBg="1"/>
      <p:bldP spid="88" grpId="2" animBg="1"/>
      <p:bldP spid="89" grpId="0"/>
      <p:bldP spid="89" grpId="1"/>
      <p:bldP spid="92" grpId="0"/>
      <p:bldP spid="92" grpId="1"/>
      <p:bldP spid="95" grpId="0" animBg="1"/>
      <p:bldP spid="100" grpId="0" animBg="1"/>
      <p:bldP spid="101" grpId="0"/>
      <p:bldP spid="103" grpId="0"/>
      <p:bldP spid="9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latin typeface="Comic Sans MS" panose="030F0702030302020204" pitchFamily="66" charset="0"/>
              </a:rPr>
              <a:t>Complexity</a:t>
            </a:r>
            <a:endParaRPr lang="en-US" dirty="0">
              <a:latin typeface="Comic Sans MS" panose="030F0702030302020204" pitchFamily="66" charset="0"/>
            </a:endParaRPr>
          </a:p>
        </p:txBody>
      </p:sp>
      <p:sp>
        <p:nvSpPr>
          <p:cNvPr id="3" name="内容占位符 2"/>
          <p:cNvSpPr>
            <a:spLocks noGrp="1"/>
          </p:cNvSpPr>
          <p:nvPr>
            <p:ph idx="1"/>
          </p:nvPr>
        </p:nvSpPr>
        <p:spPr/>
        <p:txBody>
          <a:bodyPr>
            <a:normAutofit lnSpcReduction="10000"/>
          </a:bodyPr>
          <a:lstStyle/>
          <a:p>
            <a:r>
              <a:rPr lang="en-US" dirty="0" smtClean="0">
                <a:latin typeface="Helvetica" panose="020B0604020202020204" pitchFamily="34" charset="0"/>
                <a:cs typeface="Helvetica" panose="020B0604020202020204" pitchFamily="34" charset="0"/>
              </a:rPr>
              <a:t>Time complexity is bounded between </a:t>
            </a:r>
            <a:r>
              <a:rPr lang="en-US" dirty="0" smtClean="0">
                <a:solidFill>
                  <a:srgbClr val="00B050"/>
                </a:solidFill>
                <a:latin typeface="Cambria Math" panose="02040503050406030204" pitchFamily="18" charset="0"/>
                <a:ea typeface="Cambria Math" panose="02040503050406030204" pitchFamily="18" charset="0"/>
                <a:cs typeface="Helvetica" panose="020B0604020202020204" pitchFamily="34" charset="0"/>
              </a:rPr>
              <a:t>[</a:t>
            </a:r>
            <a:r>
              <a:rPr lang="en-US" i="1" dirty="0" smtClean="0">
                <a:solidFill>
                  <a:srgbClr val="00B050"/>
                </a:solidFill>
                <a:latin typeface="Cambria Math" panose="02040503050406030204" pitchFamily="18" charset="0"/>
                <a:ea typeface="Cambria Math" panose="02040503050406030204" pitchFamily="18" charset="0"/>
                <a:cs typeface="Helvetica" panose="020B0604020202020204" pitchFamily="34" charset="0"/>
              </a:rPr>
              <a:t>O</a:t>
            </a:r>
            <a:r>
              <a:rPr lang="en-US" dirty="0" smtClean="0">
                <a:solidFill>
                  <a:srgbClr val="00B050"/>
                </a:solidFill>
                <a:latin typeface="Cambria Math" panose="02040503050406030204" pitchFamily="18" charset="0"/>
                <a:ea typeface="Cambria Math" panose="02040503050406030204" pitchFamily="18" charset="0"/>
                <a:cs typeface="Helvetica" panose="020B0604020202020204" pitchFamily="34" charset="0"/>
              </a:rPr>
              <a:t>(</a:t>
            </a:r>
            <a:r>
              <a:rPr lang="en-US" i="1" dirty="0" smtClean="0">
                <a:solidFill>
                  <a:srgbClr val="00B050"/>
                </a:solidFill>
                <a:latin typeface="Cambria Math" panose="02040503050406030204" pitchFamily="18" charset="0"/>
                <a:ea typeface="Cambria Math" panose="02040503050406030204" pitchFamily="18" charset="0"/>
                <a:cs typeface="Helvetica" panose="020B0604020202020204" pitchFamily="34" charset="0"/>
              </a:rPr>
              <a:t>dmin</a:t>
            </a:r>
            <a:r>
              <a:rPr lang="en-US" i="1" baseline="30000" dirty="0" smtClean="0">
                <a:solidFill>
                  <a:srgbClr val="00B050"/>
                </a:solidFill>
                <a:latin typeface="Cambria Math" panose="02040503050406030204" pitchFamily="18" charset="0"/>
                <a:ea typeface="Cambria Math" panose="02040503050406030204" pitchFamily="18" charset="0"/>
                <a:cs typeface="Helvetica" panose="020B0604020202020204" pitchFamily="34" charset="0"/>
              </a:rPr>
              <a:t>Hopcount</a:t>
            </a:r>
            <a:r>
              <a:rPr lang="en-US" dirty="0" smtClean="0">
                <a:solidFill>
                  <a:srgbClr val="00B050"/>
                </a:solidFill>
                <a:latin typeface="Cambria Math" panose="02040503050406030204" pitchFamily="18" charset="0"/>
                <a:ea typeface="Cambria Math" panose="02040503050406030204" pitchFamily="18" charset="0"/>
                <a:cs typeface="Helvetica" panose="020B0604020202020204" pitchFamily="34" charset="0"/>
              </a:rPr>
              <a:t>),</a:t>
            </a:r>
            <a:r>
              <a:rPr lang="en-US" i="1" dirty="0" smtClean="0">
                <a:solidFill>
                  <a:srgbClr val="00B050"/>
                </a:solidFill>
                <a:latin typeface="Cambria Math" panose="02040503050406030204" pitchFamily="18" charset="0"/>
                <a:ea typeface="Cambria Math" panose="02040503050406030204" pitchFamily="18" charset="0"/>
                <a:cs typeface="Helvetica" panose="020B0604020202020204" pitchFamily="34" charset="0"/>
              </a:rPr>
              <a:t>O</a:t>
            </a:r>
            <a:r>
              <a:rPr lang="en-US" dirty="0" smtClean="0">
                <a:solidFill>
                  <a:srgbClr val="00B050"/>
                </a:solidFill>
                <a:latin typeface="Cambria Math" panose="02040503050406030204" pitchFamily="18" charset="0"/>
                <a:ea typeface="Cambria Math" panose="02040503050406030204" pitchFamily="18" charset="0"/>
                <a:cs typeface="Helvetica" panose="020B0604020202020204" pitchFamily="34" charset="0"/>
              </a:rPr>
              <a:t>(</a:t>
            </a:r>
            <a:r>
              <a:rPr lang="en-US" i="1" dirty="0" err="1" smtClean="0">
                <a:solidFill>
                  <a:srgbClr val="00B050"/>
                </a:solidFill>
                <a:latin typeface="Cambria Math" panose="02040503050406030204" pitchFamily="18" charset="0"/>
                <a:ea typeface="Cambria Math" panose="02040503050406030204" pitchFamily="18" charset="0"/>
                <a:cs typeface="Helvetica" panose="020B0604020202020204" pitchFamily="34" charset="0"/>
              </a:rPr>
              <a:t>dmax</a:t>
            </a:r>
            <a:r>
              <a:rPr lang="en-US" i="1" baseline="30000" dirty="0" err="1" smtClean="0">
                <a:solidFill>
                  <a:srgbClr val="00B050"/>
                </a:solidFill>
                <a:latin typeface="Cambria Math" panose="02040503050406030204" pitchFamily="18" charset="0"/>
                <a:ea typeface="Cambria Math" panose="02040503050406030204" pitchFamily="18" charset="0"/>
                <a:cs typeface="Helvetica" panose="020B0604020202020204" pitchFamily="34" charset="0"/>
              </a:rPr>
              <a:t>Hopcount</a:t>
            </a:r>
            <a:r>
              <a:rPr lang="en-US" dirty="0" smtClean="0">
                <a:solidFill>
                  <a:srgbClr val="00B050"/>
                </a:solidFill>
                <a:latin typeface="Cambria Math" panose="02040503050406030204" pitchFamily="18" charset="0"/>
                <a:ea typeface="Cambria Math" panose="02040503050406030204" pitchFamily="18" charset="0"/>
                <a:cs typeface="Helvetica" panose="020B0604020202020204" pitchFamily="34" charset="0"/>
              </a:rPr>
              <a:t>) ]</a:t>
            </a:r>
            <a:r>
              <a:rPr lang="en-US" dirty="0" smtClean="0">
                <a:latin typeface="Helvetica" panose="020B0604020202020204" pitchFamily="34" charset="0"/>
                <a:cs typeface="Helvetica" panose="020B0604020202020204" pitchFamily="34" charset="0"/>
              </a:rPr>
              <a:t>, </a:t>
            </a:r>
            <a:r>
              <a:rPr lang="en-US" sz="2800" dirty="0" smtClean="0">
                <a:latin typeface="Helvetica" panose="020B0604020202020204" pitchFamily="34" charset="0"/>
                <a:cs typeface="Helvetica" panose="020B0604020202020204" pitchFamily="34" charset="0"/>
              </a:rPr>
              <a:t>where </a:t>
            </a:r>
            <a:r>
              <a:rPr lang="en-US" sz="2800" i="1" dirty="0" err="1" smtClean="0">
                <a:latin typeface="Helvetica" panose="020B0604020202020204" pitchFamily="34" charset="0"/>
                <a:cs typeface="Helvetica" panose="020B0604020202020204" pitchFamily="34" charset="0"/>
              </a:rPr>
              <a:t>dmax</a:t>
            </a:r>
            <a:r>
              <a:rPr lang="en-US" sz="2800" i="1" baseline="30000" dirty="0" smtClean="0">
                <a:latin typeface="Helvetica" panose="020B0604020202020204" pitchFamily="34" charset="0"/>
                <a:cs typeface="Helvetica" panose="020B0604020202020204" pitchFamily="34" charset="0"/>
              </a:rPr>
              <a:t> </a:t>
            </a:r>
            <a:r>
              <a:rPr lang="en-US" sz="2800" dirty="0" smtClean="0">
                <a:latin typeface="Helvetica" panose="020B0604020202020204" pitchFamily="34" charset="0"/>
                <a:cs typeface="Helvetica" panose="020B0604020202020204" pitchFamily="34" charset="0"/>
              </a:rPr>
              <a:t>and </a:t>
            </a:r>
            <a:r>
              <a:rPr lang="en-US" sz="2800" i="1" dirty="0" err="1" smtClean="0">
                <a:latin typeface="Helvetica" panose="020B0604020202020204" pitchFamily="34" charset="0"/>
                <a:cs typeface="Helvetica" panose="020B0604020202020204" pitchFamily="34" charset="0"/>
              </a:rPr>
              <a:t>dmin</a:t>
            </a:r>
            <a:r>
              <a:rPr lang="en-US" sz="2800" i="1" baseline="30000" dirty="0" smtClean="0">
                <a:latin typeface="Helvetica" panose="020B0604020202020204" pitchFamily="34" charset="0"/>
                <a:cs typeface="Helvetica" panose="020B0604020202020204" pitchFamily="34" charset="0"/>
              </a:rPr>
              <a:t> </a:t>
            </a:r>
            <a:r>
              <a:rPr lang="en-US" sz="2800" dirty="0" smtClean="0">
                <a:latin typeface="Helvetica" panose="020B0604020202020204" pitchFamily="34" charset="0"/>
                <a:cs typeface="Helvetica" panose="020B0604020202020204" pitchFamily="34" charset="0"/>
              </a:rPr>
              <a:t>are maximum and minimum out-degree of node</a:t>
            </a:r>
          </a:p>
          <a:p>
            <a:pPr lvl="1"/>
            <a:r>
              <a:rPr lang="en-US" dirty="0" smtClean="0">
                <a:solidFill>
                  <a:schemeClr val="tx2"/>
                </a:solidFill>
                <a:latin typeface="Helvetica" panose="020B0604020202020204" pitchFamily="34" charset="0"/>
                <a:cs typeface="Helvetica" panose="020B0604020202020204" pitchFamily="34" charset="0"/>
              </a:rPr>
              <a:t>Users in OSNs usually connect with a small group of users directly, the social graph is very sparse</a:t>
            </a:r>
          </a:p>
          <a:p>
            <a:pPr lvl="1"/>
            <a:r>
              <a:rPr lang="en-US" dirty="0" smtClean="0">
                <a:solidFill>
                  <a:schemeClr val="tx2"/>
                </a:solidFill>
                <a:latin typeface="Helvetica" panose="020B0604020202020204" pitchFamily="34" charset="0"/>
                <a:cs typeface="Helvetica" panose="020B0604020202020204" pitchFamily="34" charset="0"/>
              </a:rPr>
              <a:t>Given the constraints on the relationship types and </a:t>
            </a:r>
            <a:r>
              <a:rPr lang="en-US" dirty="0" err="1" smtClean="0">
                <a:solidFill>
                  <a:schemeClr val="tx2"/>
                </a:solidFill>
                <a:latin typeface="Helvetica" panose="020B0604020202020204" pitchFamily="34" charset="0"/>
                <a:cs typeface="Helvetica" panose="020B0604020202020204" pitchFamily="34" charset="0"/>
              </a:rPr>
              <a:t>hopcount</a:t>
            </a:r>
            <a:r>
              <a:rPr lang="en-US" dirty="0" smtClean="0">
                <a:solidFill>
                  <a:schemeClr val="tx2"/>
                </a:solidFill>
                <a:latin typeface="Helvetica" panose="020B0604020202020204" pitchFamily="34" charset="0"/>
                <a:cs typeface="Helvetica" panose="020B0604020202020204" pitchFamily="34" charset="0"/>
              </a:rPr>
              <a:t> limit, the size of the graph to be explored can be dramatically reduced</a:t>
            </a:r>
            <a:endParaRPr lang="en-US" dirty="0">
              <a:solidFill>
                <a:schemeClr val="tx2"/>
              </a:solidFill>
              <a:latin typeface="Helvetica" panose="020B0604020202020204" pitchFamily="34" charset="0"/>
              <a:cs typeface="Helvetica" panose="020B0604020202020204" pitchFamily="34" charset="0"/>
            </a:endParaRPr>
          </a:p>
          <a:p>
            <a:endParaRPr lang="en-US" dirty="0"/>
          </a:p>
        </p:txBody>
      </p:sp>
      <p:sp>
        <p:nvSpPr>
          <p:cNvPr id="4" name="灯片编号占位符 3"/>
          <p:cNvSpPr>
            <a:spLocks noGrp="1"/>
          </p:cNvSpPr>
          <p:nvPr>
            <p:ph type="sldNum" sz="quarter" idx="12"/>
          </p:nvPr>
        </p:nvSpPr>
        <p:spPr/>
        <p:txBody>
          <a:bodyPr/>
          <a:lstStyle/>
          <a:p>
            <a:fld id="{E2565ACD-144F-334D-837A-2EC7981FDADF}" type="slidenum">
              <a:rPr lang="en-US" smtClean="0"/>
              <a:pPr/>
              <a:t>23</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val="19994921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latin typeface="Comic Sans MS" panose="030F0702030302020204" pitchFamily="66" charset="0"/>
              </a:rPr>
              <a:t>Evaluation</a:t>
            </a:r>
            <a:endParaRPr lang="en-US" dirty="0">
              <a:latin typeface="Comic Sans MS" panose="030F0702030302020204" pitchFamily="66" charset="0"/>
            </a:endParaRPr>
          </a:p>
        </p:txBody>
      </p:sp>
      <p:sp>
        <p:nvSpPr>
          <p:cNvPr id="3" name="内容占位符 2"/>
          <p:cNvSpPr>
            <a:spLocks noGrp="1"/>
          </p:cNvSpPr>
          <p:nvPr>
            <p:ph idx="1"/>
          </p:nvPr>
        </p:nvSpPr>
        <p:spPr/>
        <p:txBody>
          <a:bodyPr>
            <a:normAutofit lnSpcReduction="10000"/>
          </a:bodyPr>
          <a:lstStyle/>
          <a:p>
            <a:r>
              <a:rPr lang="en-US" dirty="0" smtClean="0">
                <a:latin typeface="Helvetica" panose="020B0604020202020204" pitchFamily="34" charset="0"/>
                <a:cs typeface="Helvetica" panose="020B0604020202020204" pitchFamily="34" charset="0"/>
              </a:rPr>
              <a:t>Experiment 1 examines the performance w.r.t policies with different </a:t>
            </a:r>
            <a:r>
              <a:rPr lang="en-US" dirty="0" err="1" smtClean="0">
                <a:latin typeface="Helvetica" panose="020B0604020202020204" pitchFamily="34" charset="0"/>
                <a:cs typeface="Helvetica" panose="020B0604020202020204" pitchFamily="34" charset="0"/>
              </a:rPr>
              <a:t>hopcount</a:t>
            </a:r>
            <a:r>
              <a:rPr lang="en-US" dirty="0" smtClean="0">
                <a:latin typeface="Helvetica" panose="020B0604020202020204" pitchFamily="34" charset="0"/>
                <a:cs typeface="Helvetica" panose="020B0604020202020204" pitchFamily="34" charset="0"/>
              </a:rPr>
              <a:t> limit</a:t>
            </a:r>
          </a:p>
          <a:p>
            <a:pPr lvl="1"/>
            <a:r>
              <a:rPr lang="en-US" dirty="0">
                <a:solidFill>
                  <a:schemeClr val="tx2"/>
                </a:solidFill>
                <a:latin typeface="Helvetica" panose="020B0604020202020204" pitchFamily="34" charset="0"/>
                <a:cs typeface="Helvetica" panose="020B0604020202020204" pitchFamily="34" charset="0"/>
              </a:rPr>
              <a:t>1000 users, single relationship type</a:t>
            </a:r>
          </a:p>
          <a:p>
            <a:pPr lvl="1"/>
            <a:r>
              <a:rPr lang="en-US" dirty="0">
                <a:solidFill>
                  <a:schemeClr val="tx2"/>
                </a:solidFill>
                <a:latin typeface="Helvetica" panose="020B0604020202020204" pitchFamily="34" charset="0"/>
                <a:cs typeface="Helvetica" panose="020B0604020202020204" pitchFamily="34" charset="0"/>
              </a:rPr>
              <a:t>*-pattern and enumeration path</a:t>
            </a:r>
          </a:p>
          <a:p>
            <a:r>
              <a:rPr lang="en-US" dirty="0" smtClean="0">
                <a:latin typeface="Helvetica" panose="020B0604020202020204" pitchFamily="34" charset="0"/>
                <a:cs typeface="Helvetica" panose="020B0604020202020204" pitchFamily="34" charset="0"/>
              </a:rPr>
              <a:t>Experiment 2 studies the performance w.r.t different node degrees</a:t>
            </a:r>
          </a:p>
          <a:p>
            <a:pPr lvl="1"/>
            <a:r>
              <a:rPr lang="en-US" dirty="0">
                <a:solidFill>
                  <a:schemeClr val="tx2"/>
                </a:solidFill>
                <a:latin typeface="Helvetica" panose="020B0604020202020204" pitchFamily="34" charset="0"/>
                <a:cs typeface="Helvetica" panose="020B0604020202020204" pitchFamily="34" charset="0"/>
              </a:rPr>
              <a:t>1000 users, two relationship types</a:t>
            </a:r>
          </a:p>
          <a:p>
            <a:pPr lvl="1"/>
            <a:r>
              <a:rPr lang="en-US" dirty="0">
                <a:solidFill>
                  <a:schemeClr val="tx2"/>
                </a:solidFill>
                <a:latin typeface="Helvetica" panose="020B0604020202020204" pitchFamily="34" charset="0"/>
                <a:cs typeface="Helvetica" panose="020B0604020202020204" pitchFamily="34" charset="0"/>
              </a:rPr>
              <a:t>Various density: 100, 200, 500 and 1000</a:t>
            </a:r>
          </a:p>
          <a:p>
            <a:pPr lvl="1"/>
            <a:r>
              <a:rPr lang="en-US" dirty="0">
                <a:solidFill>
                  <a:schemeClr val="tx2"/>
                </a:solidFill>
                <a:latin typeface="Helvetica" panose="020B0604020202020204" pitchFamily="34" charset="0"/>
                <a:cs typeface="Helvetica" panose="020B0604020202020204" pitchFamily="34" charset="0"/>
              </a:rPr>
              <a:t>Enumeration path</a:t>
            </a:r>
          </a:p>
        </p:txBody>
      </p:sp>
      <p:sp>
        <p:nvSpPr>
          <p:cNvPr id="4" name="灯片编号占位符 3"/>
          <p:cNvSpPr>
            <a:spLocks noGrp="1"/>
          </p:cNvSpPr>
          <p:nvPr>
            <p:ph type="sldNum" sz="quarter" idx="12"/>
          </p:nvPr>
        </p:nvSpPr>
        <p:spPr/>
        <p:txBody>
          <a:bodyPr/>
          <a:lstStyle/>
          <a:p>
            <a:fld id="{E2565ACD-144F-334D-837A-2EC7981FDADF}" type="slidenum">
              <a:rPr lang="en-US" smtClean="0"/>
              <a:pPr/>
              <a:t>24</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val="26307932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dirty="0"/>
          </a:p>
        </p:txBody>
      </p:sp>
      <p:sp>
        <p:nvSpPr>
          <p:cNvPr id="4" name="灯片编号占位符 3"/>
          <p:cNvSpPr>
            <a:spLocks noGrp="1"/>
          </p:cNvSpPr>
          <p:nvPr>
            <p:ph type="sldNum" sz="quarter" idx="12"/>
          </p:nvPr>
        </p:nvSpPr>
        <p:spPr/>
        <p:txBody>
          <a:bodyPr/>
          <a:lstStyle/>
          <a:p>
            <a:fld id="{E2565ACD-144F-334D-837A-2EC7981FDADF}" type="slidenum">
              <a:rPr lang="en-US" smtClean="0"/>
              <a:pPr/>
              <a:t>25</a:t>
            </a:fld>
            <a:endParaRPr lang="en-US"/>
          </a:p>
        </p:txBody>
      </p:sp>
      <p:pic>
        <p:nvPicPr>
          <p:cNvPr id="5" name="内容占位符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5795" y="885825"/>
            <a:ext cx="6769296" cy="5116513"/>
          </a:xfrm>
        </p:spPr>
      </p:pic>
      <p:sp>
        <p:nvSpPr>
          <p:cNvPr id="6"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val="23942412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pic>
        <p:nvPicPr>
          <p:cNvPr id="5" name="内容占位符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2475" y="141288"/>
            <a:ext cx="7626207" cy="5908529"/>
          </a:xfrm>
        </p:spPr>
      </p:pic>
      <p:sp>
        <p:nvSpPr>
          <p:cNvPr id="4" name="灯片编号占位符 3"/>
          <p:cNvSpPr>
            <a:spLocks noGrp="1"/>
          </p:cNvSpPr>
          <p:nvPr>
            <p:ph type="sldNum" sz="quarter" idx="12"/>
          </p:nvPr>
        </p:nvSpPr>
        <p:spPr/>
        <p:txBody>
          <a:bodyPr/>
          <a:lstStyle/>
          <a:p>
            <a:fld id="{E2565ACD-144F-334D-837A-2EC7981FDADF}" type="slidenum">
              <a:rPr lang="en-US" smtClean="0"/>
              <a:pPr/>
              <a:t>26</a:t>
            </a:fld>
            <a:endParaRPr lang="en-US"/>
          </a:p>
        </p:txBody>
      </p:sp>
      <p:sp>
        <p:nvSpPr>
          <p:cNvPr id="6"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val="18831104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latin typeface="Comic Sans MS" panose="030F0702030302020204" pitchFamily="66" charset="0"/>
              </a:rPr>
              <a:t>Observations</a:t>
            </a:r>
            <a:endParaRPr lang="en-US" dirty="0">
              <a:latin typeface="Comic Sans MS" panose="030F0702030302020204" pitchFamily="66" charset="0"/>
            </a:endParaRPr>
          </a:p>
        </p:txBody>
      </p:sp>
      <p:sp>
        <p:nvSpPr>
          <p:cNvPr id="3" name="内容占位符 2"/>
          <p:cNvSpPr>
            <a:spLocks noGrp="1"/>
          </p:cNvSpPr>
          <p:nvPr>
            <p:ph idx="1"/>
          </p:nvPr>
        </p:nvSpPr>
        <p:spPr/>
        <p:txBody>
          <a:bodyPr>
            <a:normAutofit fontScale="70000" lnSpcReduction="20000"/>
          </a:bodyPr>
          <a:lstStyle/>
          <a:p>
            <a:r>
              <a:rPr lang="en-US" dirty="0" smtClean="0">
                <a:latin typeface="Helvetica" panose="020B0604020202020204" pitchFamily="34" charset="0"/>
                <a:cs typeface="Helvetica" panose="020B0604020202020204" pitchFamily="34" charset="0"/>
              </a:rPr>
              <a:t>Exp. 1: </a:t>
            </a:r>
          </a:p>
          <a:p>
            <a:pPr lvl="1"/>
            <a:r>
              <a:rPr lang="en-US" dirty="0" smtClean="0">
                <a:latin typeface="Helvetica" panose="020B0604020202020204" pitchFamily="34" charset="0"/>
                <a:cs typeface="Helvetica" panose="020B0604020202020204" pitchFamily="34" charset="0"/>
              </a:rPr>
              <a:t>1) For *-pattern, a qualified path can be always found within 4 hops; BFS outplays DFS for large </a:t>
            </a:r>
            <a:r>
              <a:rPr lang="en-US" dirty="0" err="1" smtClean="0">
                <a:latin typeface="Helvetica" panose="020B0604020202020204" pitchFamily="34" charset="0"/>
                <a:cs typeface="Helvetica" panose="020B0604020202020204" pitchFamily="34" charset="0"/>
              </a:rPr>
              <a:t>hopcount</a:t>
            </a:r>
            <a:r>
              <a:rPr lang="en-US" dirty="0" smtClean="0">
                <a:latin typeface="Helvetica" panose="020B0604020202020204" pitchFamily="34" charset="0"/>
                <a:cs typeface="Helvetica" panose="020B0604020202020204" pitchFamily="34" charset="0"/>
              </a:rPr>
              <a:t> in sparse graph</a:t>
            </a:r>
          </a:p>
          <a:p>
            <a:pPr lvl="1"/>
            <a:r>
              <a:rPr lang="en-US" dirty="0" smtClean="0">
                <a:latin typeface="Helvetica" panose="020B0604020202020204" pitchFamily="34" charset="0"/>
                <a:cs typeface="Helvetica" panose="020B0604020202020204" pitchFamily="34" charset="0"/>
              </a:rPr>
              <a:t>2) For </a:t>
            </a:r>
            <a:r>
              <a:rPr lang="en-US" dirty="0" err="1" smtClean="0">
                <a:latin typeface="Helvetica" panose="020B0604020202020204" pitchFamily="34" charset="0"/>
                <a:cs typeface="Helvetica" panose="020B0604020202020204" pitchFamily="34" charset="0"/>
              </a:rPr>
              <a:t>enum</a:t>
            </a:r>
            <a:r>
              <a:rPr lang="en-US" dirty="0" smtClean="0">
                <a:latin typeface="Helvetica" panose="020B0604020202020204" pitchFamily="34" charset="0"/>
                <a:cs typeface="Helvetica" panose="020B0604020202020204" pitchFamily="34" charset="0"/>
              </a:rPr>
              <a:t>-path, time cost of BFS leaps</a:t>
            </a:r>
          </a:p>
          <a:p>
            <a:r>
              <a:rPr lang="en-US" dirty="0" smtClean="0">
                <a:latin typeface="Helvetica" panose="020B0604020202020204" pitchFamily="34" charset="0"/>
                <a:cs typeface="Helvetica" panose="020B0604020202020204" pitchFamily="34" charset="0"/>
              </a:rPr>
              <a:t>Exp. 2:</a:t>
            </a:r>
          </a:p>
          <a:p>
            <a:pPr lvl="1"/>
            <a:r>
              <a:rPr lang="en-US" dirty="0" smtClean="0">
                <a:latin typeface="Helvetica" panose="020B0604020202020204" pitchFamily="34" charset="0"/>
                <a:cs typeface="Helvetica" panose="020B0604020202020204" pitchFamily="34" charset="0"/>
              </a:rPr>
              <a:t>1) </a:t>
            </a:r>
            <a:r>
              <a:rPr lang="en-US" dirty="0" err="1" smtClean="0">
                <a:latin typeface="Helvetica" panose="020B0604020202020204" pitchFamily="34" charset="0"/>
                <a:cs typeface="Helvetica" panose="020B0604020202020204" pitchFamily="34" charset="0"/>
              </a:rPr>
              <a:t>Hopcount</a:t>
            </a:r>
            <a:r>
              <a:rPr lang="en-US" dirty="0" smtClean="0">
                <a:latin typeface="Helvetica" panose="020B0604020202020204" pitchFamily="34" charset="0"/>
                <a:cs typeface="Helvetica" panose="020B0604020202020204" pitchFamily="34" charset="0"/>
              </a:rPr>
              <a:t> increases, search space expands</a:t>
            </a:r>
          </a:p>
          <a:p>
            <a:pPr lvl="1"/>
            <a:r>
              <a:rPr lang="en-US" dirty="0" smtClean="0">
                <a:latin typeface="Helvetica" panose="020B0604020202020204" pitchFamily="34" charset="0"/>
                <a:cs typeface="Helvetica" panose="020B0604020202020204" pitchFamily="34" charset="0"/>
              </a:rPr>
              <a:t>2) It’s more likely to find a path at a shorter time in denser graphs when </a:t>
            </a:r>
            <a:r>
              <a:rPr lang="en-US" dirty="0" err="1" smtClean="0">
                <a:latin typeface="Helvetica" panose="020B0604020202020204" pitchFamily="34" charset="0"/>
                <a:cs typeface="Helvetica" panose="020B0604020202020204" pitchFamily="34" charset="0"/>
              </a:rPr>
              <a:t>hopcount</a:t>
            </a:r>
            <a:r>
              <a:rPr lang="en-US" dirty="0" smtClean="0">
                <a:latin typeface="Helvetica" panose="020B0604020202020204" pitchFamily="34" charset="0"/>
                <a:cs typeface="Helvetica" panose="020B0604020202020204" pitchFamily="34" charset="0"/>
              </a:rPr>
              <a:t> is 2</a:t>
            </a:r>
          </a:p>
          <a:p>
            <a:pPr lvl="1"/>
            <a:r>
              <a:rPr lang="en-US" dirty="0" smtClean="0">
                <a:latin typeface="Helvetica" panose="020B0604020202020204" pitchFamily="34" charset="0"/>
                <a:cs typeface="Helvetica" panose="020B0604020202020204" pitchFamily="34" charset="0"/>
              </a:rPr>
              <a:t>3) BFS suffers from the increase of search space</a:t>
            </a:r>
          </a:p>
          <a:p>
            <a:r>
              <a:rPr lang="en-US" dirty="0" smtClean="0">
                <a:latin typeface="Helvetica" panose="020B0604020202020204" pitchFamily="34" charset="0"/>
                <a:cs typeface="Helvetica" panose="020B0604020202020204" pitchFamily="34" charset="0"/>
              </a:rPr>
              <a:t>In false cases, both are exhaustive search. But large </a:t>
            </a:r>
            <a:r>
              <a:rPr lang="en-US" dirty="0" err="1" smtClean="0">
                <a:latin typeface="Helvetica" panose="020B0604020202020204" pitchFamily="34" charset="0"/>
                <a:cs typeface="Helvetica" panose="020B0604020202020204" pitchFamily="34" charset="0"/>
              </a:rPr>
              <a:t>hopcount</a:t>
            </a:r>
            <a:r>
              <a:rPr lang="en-US" dirty="0" smtClean="0">
                <a:latin typeface="Helvetica" panose="020B0604020202020204" pitchFamily="34" charset="0"/>
                <a:cs typeface="Helvetica" panose="020B0604020202020204" pitchFamily="34" charset="0"/>
              </a:rPr>
              <a:t> is barely seen in practical OSN scenarios.</a:t>
            </a:r>
          </a:p>
          <a:p>
            <a:r>
              <a:rPr lang="en-US" dirty="0" smtClean="0">
                <a:latin typeface="Helvetica" panose="020B0604020202020204" pitchFamily="34" charset="0"/>
                <a:cs typeface="Helvetica" panose="020B0604020202020204" pitchFamily="34" charset="0"/>
              </a:rPr>
              <a:t>BFS vs DFS: </a:t>
            </a:r>
          </a:p>
          <a:p>
            <a:pPr lvl="1"/>
            <a:r>
              <a:rPr lang="en-US" dirty="0" smtClean="0">
                <a:latin typeface="Helvetica" panose="020B0604020202020204" pitchFamily="34" charset="0"/>
                <a:cs typeface="Helvetica" panose="020B0604020202020204" pitchFamily="34" charset="0"/>
              </a:rPr>
              <a:t>Similar for 1, 2-hop, but DFS in general better for intermediate </a:t>
            </a:r>
            <a:r>
              <a:rPr lang="en-US" dirty="0" err="1" smtClean="0">
                <a:latin typeface="Helvetica" panose="020B0604020202020204" pitchFamily="34" charset="0"/>
                <a:cs typeface="Helvetica" panose="020B0604020202020204" pitchFamily="34" charset="0"/>
              </a:rPr>
              <a:t>hopcount</a:t>
            </a:r>
            <a:r>
              <a:rPr lang="en-US" dirty="0" smtClean="0">
                <a:latin typeface="Helvetica" panose="020B0604020202020204" pitchFamily="34" charset="0"/>
                <a:cs typeface="Helvetica" panose="020B0604020202020204" pitchFamily="34" charset="0"/>
              </a:rPr>
              <a:t> values (3, 4, 5, etc.)</a:t>
            </a:r>
            <a:endParaRPr lang="en-US" dirty="0"/>
          </a:p>
        </p:txBody>
      </p:sp>
      <p:sp>
        <p:nvSpPr>
          <p:cNvPr id="4" name="灯片编号占位符 3"/>
          <p:cNvSpPr>
            <a:spLocks noGrp="1"/>
          </p:cNvSpPr>
          <p:nvPr>
            <p:ph type="sldNum" sz="quarter" idx="12"/>
          </p:nvPr>
        </p:nvSpPr>
        <p:spPr/>
        <p:txBody>
          <a:bodyPr/>
          <a:lstStyle/>
          <a:p>
            <a:fld id="{E2565ACD-144F-334D-837A-2EC7981FDADF}" type="slidenum">
              <a:rPr lang="en-US" smtClean="0"/>
              <a:pPr/>
              <a:t>27</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val="34544914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latin typeface="Comic Sans MS" panose="030F0702030302020204" pitchFamily="66" charset="0"/>
              </a:rPr>
              <a:t>Outline</a:t>
            </a:r>
            <a:endParaRPr lang="en-US" dirty="0">
              <a:latin typeface="Comic Sans MS" panose="030F0702030302020204" pitchFamily="66" charset="0"/>
            </a:endParaRPr>
          </a:p>
        </p:txBody>
      </p:sp>
      <p:sp>
        <p:nvSpPr>
          <p:cNvPr id="3" name="内容占位符 2"/>
          <p:cNvSpPr>
            <a:spLocks noGrp="1"/>
          </p:cNvSpPr>
          <p:nvPr>
            <p:ph idx="1"/>
          </p:nvPr>
        </p:nvSpPr>
        <p:spPr/>
        <p:txBody>
          <a:bodyPr>
            <a:normAutofit/>
          </a:bodyPr>
          <a:lstStyle/>
          <a:p>
            <a:r>
              <a:rPr lang="en-US" dirty="0" smtClean="0">
                <a:solidFill>
                  <a:schemeClr val="bg1">
                    <a:lumMod val="50000"/>
                  </a:schemeClr>
                </a:solidFill>
                <a:latin typeface="Helvetica" panose="020B0604020202020204" pitchFamily="34" charset="0"/>
                <a:cs typeface="Helvetica" panose="020B0604020202020204" pitchFamily="34" charset="0"/>
              </a:rPr>
              <a:t>Introduction</a:t>
            </a:r>
          </a:p>
          <a:p>
            <a:r>
              <a:rPr lang="en-US" dirty="0" smtClean="0">
                <a:solidFill>
                  <a:schemeClr val="bg1">
                    <a:lumMod val="50000"/>
                  </a:schemeClr>
                </a:solidFill>
                <a:latin typeface="Helvetica" panose="020B0604020202020204" pitchFamily="34" charset="0"/>
                <a:cs typeface="Helvetica" panose="020B0604020202020204" pitchFamily="34" charset="0"/>
              </a:rPr>
              <a:t>UURAC</a:t>
            </a:r>
          </a:p>
          <a:p>
            <a:r>
              <a:rPr lang="en-US" dirty="0" smtClean="0">
                <a:latin typeface="Helvetica" panose="020B0604020202020204" pitchFamily="34" charset="0"/>
                <a:cs typeface="Helvetica" panose="020B0604020202020204" pitchFamily="34" charset="0"/>
              </a:rPr>
              <a:t>UURAC</a:t>
            </a:r>
            <a:r>
              <a:rPr lang="en-US" baseline="-25000" dirty="0" smtClean="0">
                <a:latin typeface="Helvetica" panose="020B0604020202020204" pitchFamily="34" charset="0"/>
                <a:cs typeface="Helvetica" panose="020B0604020202020204" pitchFamily="34" charset="0"/>
              </a:rPr>
              <a:t>A</a:t>
            </a:r>
          </a:p>
          <a:p>
            <a:r>
              <a:rPr lang="en-US" dirty="0" smtClean="0">
                <a:solidFill>
                  <a:schemeClr val="bg1">
                    <a:lumMod val="50000"/>
                  </a:schemeClr>
                </a:solidFill>
                <a:latin typeface="Helvetica" panose="020B0604020202020204" pitchFamily="34" charset="0"/>
                <a:cs typeface="Helvetica" panose="020B0604020202020204" pitchFamily="34" charset="0"/>
              </a:rPr>
              <a:t>URRAC</a:t>
            </a:r>
          </a:p>
          <a:p>
            <a:r>
              <a:rPr lang="en-US" dirty="0" smtClean="0">
                <a:solidFill>
                  <a:schemeClr val="bg1">
                    <a:lumMod val="50000"/>
                  </a:schemeClr>
                </a:solidFill>
                <a:latin typeface="Helvetica" panose="020B0604020202020204" pitchFamily="34" charset="0"/>
                <a:cs typeface="Helvetica" panose="020B0604020202020204" pitchFamily="34" charset="0"/>
              </a:rPr>
              <a:t>Conclusion</a:t>
            </a:r>
          </a:p>
        </p:txBody>
      </p:sp>
      <p:sp>
        <p:nvSpPr>
          <p:cNvPr id="4" name="灯片编号占位符 3"/>
          <p:cNvSpPr>
            <a:spLocks noGrp="1"/>
          </p:cNvSpPr>
          <p:nvPr>
            <p:ph type="sldNum" sz="quarter" idx="12"/>
          </p:nvPr>
        </p:nvSpPr>
        <p:spPr/>
        <p:txBody>
          <a:bodyPr/>
          <a:lstStyle/>
          <a:p>
            <a:fld id="{E2565ACD-144F-334D-837A-2EC7981FDADF}" type="slidenum">
              <a:rPr lang="en-US" smtClean="0"/>
              <a:pPr/>
              <a:t>28</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val="487474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latin typeface="Comic Sans MS" panose="030F0702030302020204" pitchFamily="66" charset="0"/>
              </a:rPr>
              <a:t>Beyond Relationships</a:t>
            </a:r>
            <a:endParaRPr lang="en-US" dirty="0">
              <a:latin typeface="Comic Sans MS" panose="030F0702030302020204" pitchFamily="66" charset="0"/>
            </a:endParaRPr>
          </a:p>
        </p:txBody>
      </p:sp>
      <p:sp>
        <p:nvSpPr>
          <p:cNvPr id="3" name="内容占位符 2"/>
          <p:cNvSpPr>
            <a:spLocks noGrp="1"/>
          </p:cNvSpPr>
          <p:nvPr>
            <p:ph idx="1"/>
          </p:nvPr>
        </p:nvSpPr>
        <p:spPr/>
        <p:txBody>
          <a:bodyPr>
            <a:normAutofit lnSpcReduction="10000"/>
          </a:bodyPr>
          <a:lstStyle/>
          <a:p>
            <a:r>
              <a:rPr lang="en-US" sz="3000" dirty="0" err="1" smtClean="0">
                <a:latin typeface="Helvetica" panose="020B0604020202020204" pitchFamily="34" charset="0"/>
                <a:cs typeface="Helvetica" panose="020B0604020202020204" pitchFamily="34" charset="0"/>
              </a:rPr>
              <a:t>ReBAC</a:t>
            </a:r>
            <a:r>
              <a:rPr lang="en-US" sz="3000" dirty="0" smtClean="0">
                <a:latin typeface="Helvetica" panose="020B0604020202020204" pitchFamily="34" charset="0"/>
                <a:cs typeface="Helvetica" panose="020B0604020202020204" pitchFamily="34" charset="0"/>
              </a:rPr>
              <a:t> usually relies on type, depth, or strength of relationships, but cannot express more complicated topological information</a:t>
            </a:r>
          </a:p>
          <a:p>
            <a:endParaRPr lang="en-US" sz="3000" dirty="0" smtClean="0">
              <a:latin typeface="Helvetica" panose="020B0604020202020204" pitchFamily="34" charset="0"/>
              <a:cs typeface="Helvetica" panose="020B0604020202020204" pitchFamily="34" charset="0"/>
            </a:endParaRPr>
          </a:p>
          <a:p>
            <a:r>
              <a:rPr lang="en-US" sz="3000" dirty="0" err="1" smtClean="0">
                <a:latin typeface="Helvetica" panose="020B0604020202020204" pitchFamily="34" charset="0"/>
                <a:cs typeface="Helvetica" panose="020B0604020202020204" pitchFamily="34" charset="0"/>
              </a:rPr>
              <a:t>ReBAC</a:t>
            </a:r>
            <a:r>
              <a:rPr lang="en-US" sz="3000" dirty="0" smtClean="0">
                <a:latin typeface="Helvetica" panose="020B0604020202020204" pitchFamily="34" charset="0"/>
                <a:cs typeface="Helvetica" panose="020B0604020202020204" pitchFamily="34" charset="0"/>
              </a:rPr>
              <a:t> lacks support for attributes of users, resources, and relationships</a:t>
            </a:r>
          </a:p>
          <a:p>
            <a:endParaRPr lang="en-US" sz="3000" dirty="0" smtClean="0">
              <a:latin typeface="Helvetica" panose="020B0604020202020204" pitchFamily="34" charset="0"/>
              <a:cs typeface="Helvetica" panose="020B0604020202020204" pitchFamily="34" charset="0"/>
            </a:endParaRPr>
          </a:p>
          <a:p>
            <a:r>
              <a:rPr lang="en-US" sz="3000" dirty="0" smtClean="0">
                <a:latin typeface="Helvetica" panose="020B0604020202020204" pitchFamily="34" charset="0"/>
                <a:cs typeface="Helvetica" panose="020B0604020202020204" pitchFamily="34" charset="0"/>
              </a:rPr>
              <a:t>Useful examples include common friends, duration of friendship, minimum age, etc.</a:t>
            </a:r>
            <a:endParaRPr lang="en-US" sz="3000" dirty="0">
              <a:latin typeface="Helvetica" panose="020B0604020202020204" pitchFamily="34" charset="0"/>
              <a:cs typeface="Helvetica" panose="020B0604020202020204" pitchFamily="34" charset="0"/>
            </a:endParaRPr>
          </a:p>
        </p:txBody>
      </p:sp>
      <p:sp>
        <p:nvSpPr>
          <p:cNvPr id="4" name="灯片编号占位符 3"/>
          <p:cNvSpPr>
            <a:spLocks noGrp="1"/>
          </p:cNvSpPr>
          <p:nvPr>
            <p:ph type="sldNum" sz="quarter" idx="12"/>
          </p:nvPr>
        </p:nvSpPr>
        <p:spPr/>
        <p:txBody>
          <a:bodyPr/>
          <a:lstStyle/>
          <a:p>
            <a:fld id="{E2565ACD-144F-334D-837A-2EC7981FDADF}" type="slidenum">
              <a:rPr lang="en-US" smtClean="0"/>
              <a:pPr/>
              <a:t>29</a:t>
            </a:fld>
            <a:endParaRPr lang="en-US"/>
          </a:p>
        </p:txBody>
      </p:sp>
    </p:spTree>
    <p:extLst>
      <p:ext uri="{BB962C8B-B14F-4D97-AF65-F5344CB8AC3E}">
        <p14:creationId xmlns:p14="http://schemas.microsoft.com/office/powerpoint/2010/main" val="2972722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latin typeface="Comic Sans MS" panose="030F0702030302020204" pitchFamily="66" charset="0"/>
              </a:rPr>
              <a:t>Outline</a:t>
            </a:r>
            <a:endParaRPr lang="en-US" dirty="0">
              <a:latin typeface="Comic Sans MS" panose="030F0702030302020204" pitchFamily="66" charset="0"/>
            </a:endParaRPr>
          </a:p>
        </p:txBody>
      </p:sp>
      <p:sp>
        <p:nvSpPr>
          <p:cNvPr id="3" name="内容占位符 2"/>
          <p:cNvSpPr>
            <a:spLocks noGrp="1"/>
          </p:cNvSpPr>
          <p:nvPr>
            <p:ph idx="1"/>
          </p:nvPr>
        </p:nvSpPr>
        <p:spPr/>
        <p:txBody>
          <a:bodyPr>
            <a:normAutofit/>
          </a:bodyPr>
          <a:lstStyle/>
          <a:p>
            <a:r>
              <a:rPr lang="en-US" dirty="0" smtClean="0">
                <a:latin typeface="Helvetica" panose="020B0604020202020204" pitchFamily="34" charset="0"/>
                <a:cs typeface="Helvetica" panose="020B0604020202020204" pitchFamily="34" charset="0"/>
              </a:rPr>
              <a:t>Introduction</a:t>
            </a:r>
          </a:p>
          <a:p>
            <a:r>
              <a:rPr lang="en-US" dirty="0" smtClean="0">
                <a:solidFill>
                  <a:schemeClr val="bg1">
                    <a:lumMod val="50000"/>
                  </a:schemeClr>
                </a:solidFill>
                <a:latin typeface="Helvetica" panose="020B0604020202020204" pitchFamily="34" charset="0"/>
                <a:cs typeface="Helvetica" panose="020B0604020202020204" pitchFamily="34" charset="0"/>
              </a:rPr>
              <a:t>UURAC</a:t>
            </a:r>
          </a:p>
          <a:p>
            <a:r>
              <a:rPr lang="en-US" dirty="0" smtClean="0">
                <a:solidFill>
                  <a:schemeClr val="bg1">
                    <a:lumMod val="50000"/>
                  </a:schemeClr>
                </a:solidFill>
                <a:latin typeface="Helvetica" panose="020B0604020202020204" pitchFamily="34" charset="0"/>
                <a:cs typeface="Helvetica" panose="020B0604020202020204" pitchFamily="34" charset="0"/>
              </a:rPr>
              <a:t>UURAC</a:t>
            </a:r>
            <a:r>
              <a:rPr lang="en-US" baseline="-25000" dirty="0" smtClean="0">
                <a:solidFill>
                  <a:schemeClr val="bg1">
                    <a:lumMod val="50000"/>
                  </a:schemeClr>
                </a:solidFill>
                <a:latin typeface="Helvetica" panose="020B0604020202020204" pitchFamily="34" charset="0"/>
                <a:cs typeface="Helvetica" panose="020B0604020202020204" pitchFamily="34" charset="0"/>
              </a:rPr>
              <a:t>A</a:t>
            </a:r>
          </a:p>
          <a:p>
            <a:r>
              <a:rPr lang="en-US" dirty="0" smtClean="0">
                <a:solidFill>
                  <a:schemeClr val="bg1">
                    <a:lumMod val="50000"/>
                  </a:schemeClr>
                </a:solidFill>
                <a:latin typeface="Helvetica" panose="020B0604020202020204" pitchFamily="34" charset="0"/>
                <a:cs typeface="Helvetica" panose="020B0604020202020204" pitchFamily="34" charset="0"/>
              </a:rPr>
              <a:t>URRAC</a:t>
            </a:r>
          </a:p>
          <a:p>
            <a:r>
              <a:rPr lang="en-US" dirty="0" smtClean="0">
                <a:solidFill>
                  <a:schemeClr val="bg1">
                    <a:lumMod val="50000"/>
                  </a:schemeClr>
                </a:solidFill>
                <a:latin typeface="Helvetica" panose="020B0604020202020204" pitchFamily="34" charset="0"/>
                <a:cs typeface="Helvetica" panose="020B0604020202020204" pitchFamily="34" charset="0"/>
              </a:rPr>
              <a:t>Conclusion</a:t>
            </a:r>
          </a:p>
        </p:txBody>
      </p:sp>
      <p:sp>
        <p:nvSpPr>
          <p:cNvPr id="4" name="灯片编号占位符 3"/>
          <p:cNvSpPr>
            <a:spLocks noGrp="1"/>
          </p:cNvSpPr>
          <p:nvPr>
            <p:ph type="sldNum" sz="quarter" idx="12"/>
          </p:nvPr>
        </p:nvSpPr>
        <p:spPr/>
        <p:txBody>
          <a:bodyPr/>
          <a:lstStyle/>
          <a:p>
            <a:fld id="{E2565ACD-144F-334D-837A-2EC7981FDADF}" type="slidenum">
              <a:rPr lang="en-US" smtClean="0"/>
              <a:pPr/>
              <a:t>3</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val="487474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latin typeface="Comic Sans MS" panose="030F0702030302020204" pitchFamily="66" charset="0"/>
              </a:rPr>
              <a:t>Attribute-based Policy</a:t>
            </a:r>
            <a:endParaRPr lang="en-US" dirty="0">
              <a:latin typeface="Comic Sans MS" panose="030F0702030302020204" pitchFamily="66" charset="0"/>
            </a:endParaRPr>
          </a:p>
        </p:txBody>
      </p:sp>
      <p:sp>
        <p:nvSpPr>
          <p:cNvPr id="3" name="内容占位符 2"/>
          <p:cNvSpPr>
            <a:spLocks noGrp="1"/>
          </p:cNvSpPr>
          <p:nvPr>
            <p:ph idx="1"/>
          </p:nvPr>
        </p:nvSpPr>
        <p:spPr/>
        <p:txBody>
          <a:bodyPr>
            <a:normAutofit/>
          </a:bodyPr>
          <a:lstStyle/>
          <a:p>
            <a:r>
              <a:rPr lang="en-US" sz="2800" dirty="0" smtClean="0">
                <a:latin typeface="Cambria Math" panose="02040503050406030204" pitchFamily="18" charset="0"/>
                <a:ea typeface="Cambria Math" panose="02040503050406030204" pitchFamily="18" charset="0"/>
                <a:cs typeface="Helvetica" panose="020B0604020202020204" pitchFamily="34" charset="0"/>
              </a:rPr>
              <a:t>&lt;</a:t>
            </a:r>
            <a:r>
              <a:rPr lang="en-US" sz="2800" i="1" dirty="0" smtClean="0">
                <a:latin typeface="Cambria Math" panose="02040503050406030204" pitchFamily="18" charset="0"/>
                <a:ea typeface="Cambria Math" panose="02040503050406030204" pitchFamily="18" charset="0"/>
                <a:cs typeface="Helvetica" panose="020B0604020202020204" pitchFamily="34" charset="0"/>
              </a:rPr>
              <a:t>quantifier</a:t>
            </a:r>
            <a:r>
              <a:rPr lang="en-US" sz="2800" dirty="0" smtClean="0">
                <a:latin typeface="Cambria Math" panose="02040503050406030204" pitchFamily="18" charset="0"/>
                <a:ea typeface="Cambria Math" panose="02040503050406030204" pitchFamily="18" charset="0"/>
                <a:cs typeface="Helvetica" panose="020B0604020202020204" pitchFamily="34" charset="0"/>
              </a:rPr>
              <a:t>, </a:t>
            </a:r>
            <a:r>
              <a:rPr lang="en-US" sz="2800" i="1" dirty="0" smtClean="0">
                <a:latin typeface="Cambria Math" panose="02040503050406030204" pitchFamily="18" charset="0"/>
                <a:ea typeface="Cambria Math" panose="02040503050406030204" pitchFamily="18" charset="0"/>
                <a:cs typeface="Helvetica" panose="020B0604020202020204" pitchFamily="34" charset="0"/>
              </a:rPr>
              <a:t>f</a:t>
            </a:r>
            <a:r>
              <a:rPr lang="en-US" sz="2800" dirty="0" smtClean="0">
                <a:latin typeface="Cambria Math" panose="02040503050406030204" pitchFamily="18" charset="0"/>
                <a:ea typeface="Cambria Math" panose="02040503050406030204" pitchFamily="18" charset="0"/>
                <a:cs typeface="Helvetica" panose="020B0604020202020204" pitchFamily="34" charset="0"/>
              </a:rPr>
              <a:t>(</a:t>
            </a:r>
            <a:r>
              <a:rPr lang="en-US" sz="2800" i="1" dirty="0" smtClean="0">
                <a:latin typeface="Cambria Math" panose="02040503050406030204" pitchFamily="18" charset="0"/>
                <a:ea typeface="Cambria Math" panose="02040503050406030204" pitchFamily="18" charset="0"/>
                <a:cs typeface="Helvetica" panose="020B0604020202020204" pitchFamily="34" charset="0"/>
              </a:rPr>
              <a:t>ATTR</a:t>
            </a:r>
            <a:r>
              <a:rPr lang="en-US" sz="2800" dirty="0" smtClean="0">
                <a:latin typeface="Cambria Math" panose="02040503050406030204" pitchFamily="18" charset="0"/>
                <a:ea typeface="Cambria Math" panose="02040503050406030204" pitchFamily="18" charset="0"/>
                <a:cs typeface="Helvetica" panose="020B0604020202020204" pitchFamily="34" charset="0"/>
              </a:rPr>
              <a:t>(</a:t>
            </a:r>
            <a:r>
              <a:rPr lang="en-US" sz="2800" i="1" dirty="0" smtClean="0">
                <a:latin typeface="Cambria Math" panose="02040503050406030204" pitchFamily="18" charset="0"/>
                <a:ea typeface="Cambria Math" panose="02040503050406030204" pitchFamily="18" charset="0"/>
                <a:cs typeface="Helvetica" panose="020B0604020202020204" pitchFamily="34" charset="0"/>
              </a:rPr>
              <a:t>N</a:t>
            </a:r>
            <a:r>
              <a:rPr lang="en-US" sz="2800" dirty="0" smtClean="0">
                <a:latin typeface="Cambria Math" panose="02040503050406030204" pitchFamily="18" charset="0"/>
                <a:ea typeface="Cambria Math" panose="02040503050406030204" pitchFamily="18" charset="0"/>
                <a:cs typeface="Helvetica" panose="020B0604020202020204" pitchFamily="34" charset="0"/>
              </a:rPr>
              <a:t>), </a:t>
            </a:r>
            <a:r>
              <a:rPr lang="en-US" sz="2800" i="1" dirty="0" smtClean="0">
                <a:latin typeface="Cambria Math" panose="02040503050406030204" pitchFamily="18" charset="0"/>
                <a:ea typeface="Cambria Math" panose="02040503050406030204" pitchFamily="18" charset="0"/>
                <a:cs typeface="Helvetica" panose="020B0604020202020204" pitchFamily="34" charset="0"/>
              </a:rPr>
              <a:t>ATTR</a:t>
            </a:r>
            <a:r>
              <a:rPr lang="en-US" sz="2800" dirty="0" smtClean="0">
                <a:latin typeface="Cambria Math" panose="02040503050406030204" pitchFamily="18" charset="0"/>
                <a:ea typeface="Cambria Math" panose="02040503050406030204" pitchFamily="18" charset="0"/>
                <a:cs typeface="Helvetica" panose="020B0604020202020204" pitchFamily="34" charset="0"/>
              </a:rPr>
              <a:t>(</a:t>
            </a:r>
            <a:r>
              <a:rPr lang="en-US" sz="2800" i="1" dirty="0" smtClean="0">
                <a:latin typeface="Cambria Math" panose="02040503050406030204" pitchFamily="18" charset="0"/>
                <a:ea typeface="Cambria Math" panose="02040503050406030204" pitchFamily="18" charset="0"/>
                <a:cs typeface="Helvetica" panose="020B0604020202020204" pitchFamily="34" charset="0"/>
              </a:rPr>
              <a:t>E</a:t>
            </a:r>
            <a:r>
              <a:rPr lang="en-US" sz="2800" dirty="0" smtClean="0">
                <a:latin typeface="Cambria Math" panose="02040503050406030204" pitchFamily="18" charset="0"/>
                <a:ea typeface="Cambria Math" panose="02040503050406030204" pitchFamily="18" charset="0"/>
                <a:cs typeface="Helvetica" panose="020B0604020202020204" pitchFamily="34" charset="0"/>
              </a:rPr>
              <a:t>)), </a:t>
            </a:r>
            <a:r>
              <a:rPr lang="en-US" sz="2800" i="1" dirty="0" smtClean="0">
                <a:latin typeface="Cambria Math" panose="02040503050406030204" pitchFamily="18" charset="0"/>
                <a:ea typeface="Cambria Math" panose="02040503050406030204" pitchFamily="18" charset="0"/>
                <a:cs typeface="Helvetica" panose="020B0604020202020204" pitchFamily="34" charset="0"/>
              </a:rPr>
              <a:t>count</a:t>
            </a:r>
            <a:r>
              <a:rPr lang="en-US" sz="2800" dirty="0" smtClean="0">
                <a:latin typeface="Cambria Math" panose="02040503050406030204" pitchFamily="18" charset="0"/>
                <a:ea typeface="Cambria Math" panose="02040503050406030204" pitchFamily="18" charset="0"/>
                <a:cs typeface="Helvetica" panose="020B0604020202020204" pitchFamily="34" charset="0"/>
              </a:rPr>
              <a:t> ≥ </a:t>
            </a:r>
            <a:r>
              <a:rPr lang="en-US" sz="2800" i="1" dirty="0" err="1" smtClean="0">
                <a:latin typeface="Cambria Math" panose="02040503050406030204" pitchFamily="18" charset="0"/>
                <a:ea typeface="Cambria Math" panose="02040503050406030204" pitchFamily="18" charset="0"/>
                <a:cs typeface="Helvetica" panose="020B0604020202020204" pitchFamily="34" charset="0"/>
              </a:rPr>
              <a:t>i</a:t>
            </a:r>
            <a:r>
              <a:rPr lang="en-US" sz="2800" dirty="0" smtClean="0">
                <a:latin typeface="Cambria Math" panose="02040503050406030204" pitchFamily="18" charset="0"/>
                <a:ea typeface="Cambria Math" panose="02040503050406030204" pitchFamily="18" charset="0"/>
                <a:cs typeface="Helvetica" panose="020B0604020202020204" pitchFamily="34" charset="0"/>
              </a:rPr>
              <a:t>&gt;</a:t>
            </a:r>
            <a:endParaRPr lang="en-US" sz="2800" dirty="0">
              <a:latin typeface="Cambria Math" panose="02040503050406030204" pitchFamily="18" charset="0"/>
              <a:ea typeface="Cambria Math" panose="02040503050406030204" pitchFamily="18" charset="0"/>
              <a:cs typeface="Helvetica" panose="020B0604020202020204" pitchFamily="34" charset="0"/>
            </a:endParaRPr>
          </a:p>
        </p:txBody>
      </p:sp>
      <p:sp>
        <p:nvSpPr>
          <p:cNvPr id="4" name="灯片编号占位符 3"/>
          <p:cNvSpPr>
            <a:spLocks noGrp="1"/>
          </p:cNvSpPr>
          <p:nvPr>
            <p:ph type="sldNum" sz="quarter" idx="12"/>
          </p:nvPr>
        </p:nvSpPr>
        <p:spPr/>
        <p:txBody>
          <a:bodyPr/>
          <a:lstStyle/>
          <a:p>
            <a:fld id="{E2565ACD-144F-334D-837A-2EC7981FDADF}" type="slidenum">
              <a:rPr lang="en-US" smtClean="0"/>
              <a:pPr/>
              <a:t>30</a:t>
            </a:fld>
            <a:endParaRPr lang="en-US"/>
          </a:p>
        </p:txBody>
      </p:sp>
      <p:sp>
        <p:nvSpPr>
          <p:cNvPr id="5" name="Oval 4"/>
          <p:cNvSpPr/>
          <p:nvPr/>
        </p:nvSpPr>
        <p:spPr>
          <a:xfrm>
            <a:off x="1676401" y="2571750"/>
            <a:ext cx="457202" cy="466725"/>
          </a:xfrm>
          <a:prstGeom prst="ellips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+0</a:t>
            </a:r>
            <a:endParaRPr lang="en-US" sz="1000" dirty="0"/>
          </a:p>
        </p:txBody>
      </p:sp>
      <p:cxnSp>
        <p:nvCxnSpPr>
          <p:cNvPr id="25" name="Straight Connector 24"/>
          <p:cNvCxnSpPr/>
          <p:nvPr/>
        </p:nvCxnSpPr>
        <p:spPr>
          <a:xfrm>
            <a:off x="4114809" y="2805113"/>
            <a:ext cx="595313" cy="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
        <p:nvSpPr>
          <p:cNvPr id="31" name="Oval 30"/>
          <p:cNvSpPr/>
          <p:nvPr/>
        </p:nvSpPr>
        <p:spPr>
          <a:xfrm>
            <a:off x="2667004" y="2571750"/>
            <a:ext cx="457202" cy="466725"/>
          </a:xfrm>
          <a:prstGeom prst="ellips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+1</a:t>
            </a:r>
            <a:endParaRPr lang="en-US" sz="1000" dirty="0"/>
          </a:p>
        </p:txBody>
      </p:sp>
      <p:sp>
        <p:nvSpPr>
          <p:cNvPr id="32" name="Oval 31"/>
          <p:cNvSpPr/>
          <p:nvPr/>
        </p:nvSpPr>
        <p:spPr>
          <a:xfrm>
            <a:off x="3657607" y="2571750"/>
            <a:ext cx="457202" cy="466725"/>
          </a:xfrm>
          <a:prstGeom prst="ellips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+2</a:t>
            </a:r>
            <a:endParaRPr lang="en-US" sz="1000" dirty="0"/>
          </a:p>
        </p:txBody>
      </p:sp>
      <p:sp>
        <p:nvSpPr>
          <p:cNvPr id="33" name="Oval 32"/>
          <p:cNvSpPr/>
          <p:nvPr/>
        </p:nvSpPr>
        <p:spPr>
          <a:xfrm>
            <a:off x="4710122" y="2571750"/>
            <a:ext cx="457202" cy="466725"/>
          </a:xfrm>
          <a:prstGeom prst="ellips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-2</a:t>
            </a:r>
            <a:endParaRPr lang="en-US" sz="1000" dirty="0"/>
          </a:p>
        </p:txBody>
      </p:sp>
      <p:sp>
        <p:nvSpPr>
          <p:cNvPr id="34" name="Oval 33"/>
          <p:cNvSpPr/>
          <p:nvPr/>
        </p:nvSpPr>
        <p:spPr>
          <a:xfrm>
            <a:off x="6691328" y="2571750"/>
            <a:ext cx="457202" cy="466725"/>
          </a:xfrm>
          <a:prstGeom prst="ellips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-0</a:t>
            </a:r>
            <a:endParaRPr lang="en-US" sz="1000" dirty="0"/>
          </a:p>
        </p:txBody>
      </p:sp>
      <p:sp>
        <p:nvSpPr>
          <p:cNvPr id="35" name="Oval 34"/>
          <p:cNvSpPr/>
          <p:nvPr/>
        </p:nvSpPr>
        <p:spPr>
          <a:xfrm>
            <a:off x="5700725" y="2571750"/>
            <a:ext cx="457202" cy="466725"/>
          </a:xfrm>
          <a:prstGeom prst="ellips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-1</a:t>
            </a:r>
            <a:endParaRPr lang="en-US" sz="1000" dirty="0"/>
          </a:p>
        </p:txBody>
      </p:sp>
      <p:cxnSp>
        <p:nvCxnSpPr>
          <p:cNvPr id="37" name="Straight Connector 36"/>
          <p:cNvCxnSpPr>
            <a:stCxn id="5" idx="6"/>
            <a:endCxn id="31" idx="2"/>
          </p:cNvCxnSpPr>
          <p:nvPr/>
        </p:nvCxnSpPr>
        <p:spPr>
          <a:xfrm>
            <a:off x="2133603" y="2805113"/>
            <a:ext cx="53340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3124206" y="2805113"/>
            <a:ext cx="53340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5167324" y="2805113"/>
            <a:ext cx="53340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6157927" y="2805113"/>
            <a:ext cx="533401" cy="0"/>
          </a:xfrm>
          <a:prstGeom prst="line">
            <a:avLst/>
          </a:prstGeom>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2133603" y="2455127"/>
            <a:ext cx="533401" cy="276999"/>
          </a:xfrm>
          <a:prstGeom prst="rect">
            <a:avLst/>
          </a:prstGeom>
          <a:noFill/>
        </p:spPr>
        <p:txBody>
          <a:bodyPr wrap="square" rtlCol="0">
            <a:spAutoFit/>
          </a:bodyPr>
          <a:lstStyle/>
          <a:p>
            <a:pPr algn="ctr"/>
            <a:r>
              <a:rPr lang="en-US" sz="1200" dirty="0" smtClean="0"/>
              <a:t>+1</a:t>
            </a:r>
            <a:endParaRPr lang="en-US" sz="1200" dirty="0"/>
          </a:p>
        </p:txBody>
      </p:sp>
      <p:sp>
        <p:nvSpPr>
          <p:cNvPr id="42" name="TextBox 41"/>
          <p:cNvSpPr txBox="1"/>
          <p:nvPr/>
        </p:nvSpPr>
        <p:spPr>
          <a:xfrm>
            <a:off x="3124206" y="2433250"/>
            <a:ext cx="533401" cy="276999"/>
          </a:xfrm>
          <a:prstGeom prst="rect">
            <a:avLst/>
          </a:prstGeom>
          <a:noFill/>
        </p:spPr>
        <p:txBody>
          <a:bodyPr wrap="square" rtlCol="0">
            <a:spAutoFit/>
          </a:bodyPr>
          <a:lstStyle/>
          <a:p>
            <a:pPr algn="ctr"/>
            <a:r>
              <a:rPr lang="en-US" sz="1200" dirty="0" smtClean="0"/>
              <a:t>+2</a:t>
            </a:r>
            <a:endParaRPr lang="en-US" sz="1200" dirty="0"/>
          </a:p>
        </p:txBody>
      </p:sp>
      <p:sp>
        <p:nvSpPr>
          <p:cNvPr id="43" name="TextBox 42"/>
          <p:cNvSpPr txBox="1"/>
          <p:nvPr/>
        </p:nvSpPr>
        <p:spPr>
          <a:xfrm>
            <a:off x="5167323" y="2433250"/>
            <a:ext cx="533401" cy="276999"/>
          </a:xfrm>
          <a:prstGeom prst="rect">
            <a:avLst/>
          </a:prstGeom>
          <a:noFill/>
        </p:spPr>
        <p:txBody>
          <a:bodyPr wrap="square" rtlCol="0">
            <a:spAutoFit/>
          </a:bodyPr>
          <a:lstStyle/>
          <a:p>
            <a:pPr algn="ctr"/>
            <a:r>
              <a:rPr lang="en-US" sz="1200" dirty="0" smtClean="0"/>
              <a:t>-2</a:t>
            </a:r>
            <a:endParaRPr lang="en-US" sz="1200" dirty="0"/>
          </a:p>
        </p:txBody>
      </p:sp>
      <p:sp>
        <p:nvSpPr>
          <p:cNvPr id="44" name="TextBox 43"/>
          <p:cNvSpPr txBox="1"/>
          <p:nvPr/>
        </p:nvSpPr>
        <p:spPr>
          <a:xfrm>
            <a:off x="6157927" y="2443279"/>
            <a:ext cx="533401" cy="276999"/>
          </a:xfrm>
          <a:prstGeom prst="rect">
            <a:avLst/>
          </a:prstGeom>
          <a:noFill/>
        </p:spPr>
        <p:txBody>
          <a:bodyPr wrap="square" rtlCol="0">
            <a:spAutoFit/>
          </a:bodyPr>
          <a:lstStyle/>
          <a:p>
            <a:pPr algn="ctr"/>
            <a:r>
              <a:rPr lang="en-US" sz="1200" dirty="0" smtClean="0"/>
              <a:t>-1</a:t>
            </a:r>
            <a:endParaRPr lang="en-US" sz="1200" dirty="0"/>
          </a:p>
        </p:txBody>
      </p:sp>
      <p:sp>
        <p:nvSpPr>
          <p:cNvPr id="45" name="TextBox 44"/>
          <p:cNvSpPr txBox="1"/>
          <p:nvPr/>
        </p:nvSpPr>
        <p:spPr>
          <a:xfrm>
            <a:off x="2667004" y="3496270"/>
            <a:ext cx="3371846" cy="923330"/>
          </a:xfrm>
          <a:prstGeom prst="rect">
            <a:avLst/>
          </a:prstGeom>
          <a:noFill/>
        </p:spPr>
        <p:txBody>
          <a:bodyPr wrap="square" rtlCol="0">
            <a:spAutoFit/>
          </a:bodyPr>
          <a:lstStyle/>
          <a:p>
            <a:r>
              <a:rPr lang="en-US" dirty="0" smtClean="0">
                <a:latin typeface="Helvetica" panose="020B0604020202020204" pitchFamily="34" charset="0"/>
                <a:cs typeface="Helvetica" panose="020B0604020202020204" pitchFamily="34" charset="0"/>
              </a:rPr>
              <a:t>∀[+1, -2], age(u) &gt; 18</a:t>
            </a:r>
          </a:p>
          <a:p>
            <a:r>
              <a:rPr lang="en-US" dirty="0" smtClean="0">
                <a:latin typeface="Helvetica" panose="020B0604020202020204" pitchFamily="34" charset="0"/>
                <a:cs typeface="Helvetica" panose="020B0604020202020204" pitchFamily="34" charset="0"/>
              </a:rPr>
              <a:t>∃[+1, -1], weight(e) &gt; 0.5</a:t>
            </a:r>
          </a:p>
          <a:p>
            <a:r>
              <a:rPr lang="en-US" dirty="0" smtClean="0">
                <a:latin typeface="Helvetica" panose="020B0604020202020204" pitchFamily="34" charset="0"/>
                <a:cs typeface="Helvetica" panose="020B0604020202020204" pitchFamily="34" charset="0"/>
              </a:rPr>
              <a:t>∃{+1, +2, -1}, gender = “male”</a:t>
            </a:r>
            <a:endParaRPr lang="en-US" dirty="0">
              <a:latin typeface="Helvetica" panose="020B0604020202020204" pitchFamily="34" charset="0"/>
              <a:cs typeface="Helvetica" panose="020B0604020202020204" pitchFamily="34" charset="0"/>
            </a:endParaRPr>
          </a:p>
        </p:txBody>
      </p:sp>
      <p:sp>
        <p:nvSpPr>
          <p:cNvPr id="48" name="Oval 47"/>
          <p:cNvSpPr/>
          <p:nvPr/>
        </p:nvSpPr>
        <p:spPr>
          <a:xfrm>
            <a:off x="4710122" y="2571750"/>
            <a:ext cx="457202" cy="466725"/>
          </a:xfrm>
          <a:prstGeom prst="ellips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-2</a:t>
            </a:r>
            <a:endParaRPr lang="en-US" sz="1000" dirty="0"/>
          </a:p>
        </p:txBody>
      </p:sp>
      <p:sp>
        <p:nvSpPr>
          <p:cNvPr id="22"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val="417762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childTnLst>
                                </p:cTn>
                              </p:par>
                              <p:par>
                                <p:cTn id="7" presetID="1" presetClass="emph" presetSubtype="2" fill="hold" nodeType="withEffect">
                                  <p:stCondLst>
                                    <p:cond delay="0"/>
                                  </p:stCondLst>
                                  <p:childTnLst>
                                    <p:animClr clrSpc="rgb" dir="cw">
                                      <p:cBhvr>
                                        <p:cTn id="8" dur="2000" fill="hold"/>
                                        <p:tgtEl>
                                          <p:spTgt spid="31"/>
                                        </p:tgtEl>
                                        <p:attrNameLst>
                                          <p:attrName>fillcolor</p:attrName>
                                        </p:attrNameLst>
                                      </p:cBhvr>
                                      <p:to>
                                        <a:schemeClr val="accent2"/>
                                      </p:to>
                                    </p:animClr>
                                    <p:set>
                                      <p:cBhvr>
                                        <p:cTn id="9" dur="2000" fill="hold"/>
                                        <p:tgtEl>
                                          <p:spTgt spid="31"/>
                                        </p:tgtEl>
                                        <p:attrNameLst>
                                          <p:attrName>fill.type</p:attrName>
                                        </p:attrNameLst>
                                      </p:cBhvr>
                                      <p:to>
                                        <p:strVal val="solid"/>
                                      </p:to>
                                    </p:set>
                                    <p:set>
                                      <p:cBhvr>
                                        <p:cTn id="10" dur="2000" fill="hold"/>
                                        <p:tgtEl>
                                          <p:spTgt spid="31"/>
                                        </p:tgtEl>
                                        <p:attrNameLst>
                                          <p:attrName>fill.on</p:attrName>
                                        </p:attrNameLst>
                                      </p:cBhvr>
                                      <p:to>
                                        <p:strVal val="true"/>
                                      </p:to>
                                    </p:set>
                                  </p:childTnLst>
                                </p:cTn>
                              </p:par>
                              <p:par>
                                <p:cTn id="11" presetID="1" presetClass="emph" presetSubtype="2" fill="hold" nodeType="withEffect">
                                  <p:stCondLst>
                                    <p:cond delay="0"/>
                                  </p:stCondLst>
                                  <p:childTnLst>
                                    <p:animClr clrSpc="rgb" dir="cw">
                                      <p:cBhvr>
                                        <p:cTn id="12" dur="2000" fill="hold"/>
                                        <p:tgtEl>
                                          <p:spTgt spid="32"/>
                                        </p:tgtEl>
                                        <p:attrNameLst>
                                          <p:attrName>fillcolor</p:attrName>
                                        </p:attrNameLst>
                                      </p:cBhvr>
                                      <p:to>
                                        <a:schemeClr val="accent2"/>
                                      </p:to>
                                    </p:animClr>
                                    <p:set>
                                      <p:cBhvr>
                                        <p:cTn id="13" dur="2000" fill="hold"/>
                                        <p:tgtEl>
                                          <p:spTgt spid="32"/>
                                        </p:tgtEl>
                                        <p:attrNameLst>
                                          <p:attrName>fill.type</p:attrName>
                                        </p:attrNameLst>
                                      </p:cBhvr>
                                      <p:to>
                                        <p:strVal val="solid"/>
                                      </p:to>
                                    </p:set>
                                    <p:set>
                                      <p:cBhvr>
                                        <p:cTn id="14" dur="2000" fill="hold"/>
                                        <p:tgtEl>
                                          <p:spTgt spid="32"/>
                                        </p:tgtEl>
                                        <p:attrNameLst>
                                          <p:attrName>fill.on</p:attrName>
                                        </p:attrNameLst>
                                      </p:cBhvr>
                                      <p:to>
                                        <p:strVal val="true"/>
                                      </p:to>
                                    </p:set>
                                  </p:childTnLst>
                                </p:cTn>
                              </p:par>
                              <p:par>
                                <p:cTn id="15" presetID="1" presetClass="emph" presetSubtype="2" fill="hold" nodeType="withEffect">
                                  <p:stCondLst>
                                    <p:cond delay="0"/>
                                  </p:stCondLst>
                                  <p:childTnLst>
                                    <p:animClr clrSpc="rgb" dir="cw">
                                      <p:cBhvr>
                                        <p:cTn id="16" dur="2000" fill="hold"/>
                                        <p:tgtEl>
                                          <p:spTgt spid="48"/>
                                        </p:tgtEl>
                                        <p:attrNameLst>
                                          <p:attrName>fillcolor</p:attrName>
                                        </p:attrNameLst>
                                      </p:cBhvr>
                                      <p:to>
                                        <a:schemeClr val="accent2"/>
                                      </p:to>
                                    </p:animClr>
                                    <p:set>
                                      <p:cBhvr>
                                        <p:cTn id="17" dur="2000" fill="hold"/>
                                        <p:tgtEl>
                                          <p:spTgt spid="48"/>
                                        </p:tgtEl>
                                        <p:attrNameLst>
                                          <p:attrName>fill.type</p:attrName>
                                        </p:attrNameLst>
                                      </p:cBhvr>
                                      <p:to>
                                        <p:strVal val="solid"/>
                                      </p:to>
                                    </p:set>
                                    <p:set>
                                      <p:cBhvr>
                                        <p:cTn id="18" dur="2000" fill="hold"/>
                                        <p:tgtEl>
                                          <p:spTgt spid="48"/>
                                        </p:tgtEl>
                                        <p:attrNameLst>
                                          <p:attrName>fill.on</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xEl>
                                              <p:pRg st="1" end="1"/>
                                            </p:txEl>
                                          </p:spTgt>
                                        </p:tgtEl>
                                        <p:attrNameLst>
                                          <p:attrName>style.visibility</p:attrName>
                                        </p:attrNameLst>
                                      </p:cBhvr>
                                      <p:to>
                                        <p:strVal val="visible"/>
                                      </p:to>
                                    </p:set>
                                  </p:childTnLst>
                                </p:cTn>
                              </p:par>
                              <p:par>
                                <p:cTn id="23" presetID="1" presetClass="emph" presetSubtype="2" fill="hold" nodeType="withEffect">
                                  <p:stCondLst>
                                    <p:cond delay="0"/>
                                  </p:stCondLst>
                                  <p:childTnLst>
                                    <p:animClr clrSpc="rgb" dir="cw">
                                      <p:cBhvr>
                                        <p:cTn id="24" dur="2000" fill="hold"/>
                                        <p:tgtEl>
                                          <p:spTgt spid="31"/>
                                        </p:tgtEl>
                                        <p:attrNameLst>
                                          <p:attrName>fillcolor</p:attrName>
                                        </p:attrNameLst>
                                      </p:cBhvr>
                                      <p:to>
                                        <a:schemeClr val="accent1"/>
                                      </p:to>
                                    </p:animClr>
                                    <p:set>
                                      <p:cBhvr>
                                        <p:cTn id="25" dur="2000" fill="hold"/>
                                        <p:tgtEl>
                                          <p:spTgt spid="31"/>
                                        </p:tgtEl>
                                        <p:attrNameLst>
                                          <p:attrName>fill.type</p:attrName>
                                        </p:attrNameLst>
                                      </p:cBhvr>
                                      <p:to>
                                        <p:strVal val="solid"/>
                                      </p:to>
                                    </p:set>
                                    <p:set>
                                      <p:cBhvr>
                                        <p:cTn id="26" dur="2000" fill="hold"/>
                                        <p:tgtEl>
                                          <p:spTgt spid="31"/>
                                        </p:tgtEl>
                                        <p:attrNameLst>
                                          <p:attrName>fill.on</p:attrName>
                                        </p:attrNameLst>
                                      </p:cBhvr>
                                      <p:to>
                                        <p:strVal val="true"/>
                                      </p:to>
                                    </p:set>
                                  </p:childTnLst>
                                </p:cTn>
                              </p:par>
                              <p:par>
                                <p:cTn id="27" presetID="1" presetClass="emph" presetSubtype="2" fill="hold" nodeType="withEffect">
                                  <p:stCondLst>
                                    <p:cond delay="0"/>
                                  </p:stCondLst>
                                  <p:childTnLst>
                                    <p:animClr clrSpc="rgb" dir="cw">
                                      <p:cBhvr>
                                        <p:cTn id="28" dur="2000" fill="hold"/>
                                        <p:tgtEl>
                                          <p:spTgt spid="32"/>
                                        </p:tgtEl>
                                        <p:attrNameLst>
                                          <p:attrName>fillcolor</p:attrName>
                                        </p:attrNameLst>
                                      </p:cBhvr>
                                      <p:to>
                                        <a:schemeClr val="accent1"/>
                                      </p:to>
                                    </p:animClr>
                                    <p:set>
                                      <p:cBhvr>
                                        <p:cTn id="29" dur="2000" fill="hold"/>
                                        <p:tgtEl>
                                          <p:spTgt spid="32"/>
                                        </p:tgtEl>
                                        <p:attrNameLst>
                                          <p:attrName>fill.type</p:attrName>
                                        </p:attrNameLst>
                                      </p:cBhvr>
                                      <p:to>
                                        <p:strVal val="solid"/>
                                      </p:to>
                                    </p:set>
                                    <p:set>
                                      <p:cBhvr>
                                        <p:cTn id="30" dur="2000" fill="hold"/>
                                        <p:tgtEl>
                                          <p:spTgt spid="32"/>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2000" fill="hold"/>
                                        <p:tgtEl>
                                          <p:spTgt spid="48"/>
                                        </p:tgtEl>
                                        <p:attrNameLst>
                                          <p:attrName>fillcolor</p:attrName>
                                        </p:attrNameLst>
                                      </p:cBhvr>
                                      <p:to>
                                        <a:srgbClr val="4F81BD"/>
                                      </p:to>
                                    </p:animClr>
                                    <p:set>
                                      <p:cBhvr>
                                        <p:cTn id="33" dur="2000" fill="hold"/>
                                        <p:tgtEl>
                                          <p:spTgt spid="48"/>
                                        </p:tgtEl>
                                        <p:attrNameLst>
                                          <p:attrName>fill.type</p:attrName>
                                        </p:attrNameLst>
                                      </p:cBhvr>
                                      <p:to>
                                        <p:strVal val="solid"/>
                                      </p:to>
                                    </p:set>
                                    <p:set>
                                      <p:cBhvr>
                                        <p:cTn id="34" dur="2000" fill="hold"/>
                                        <p:tgtEl>
                                          <p:spTgt spid="48"/>
                                        </p:tgtEl>
                                        <p:attrNameLst>
                                          <p:attrName>fill.on</p:attrName>
                                        </p:attrNameLst>
                                      </p:cBhvr>
                                      <p:to>
                                        <p:strVal val="true"/>
                                      </p:to>
                                    </p:set>
                                  </p:childTnLst>
                                </p:cTn>
                              </p:par>
                              <p:par>
                                <p:cTn id="35" presetID="7" presetClass="emph" presetSubtype="2" fill="hold" nodeType="withEffect">
                                  <p:stCondLst>
                                    <p:cond delay="0"/>
                                  </p:stCondLst>
                                  <p:childTnLst>
                                    <p:animClr clrSpc="rgb" dir="cw">
                                      <p:cBhvr>
                                        <p:cTn id="36" dur="2000" fill="hold"/>
                                        <p:tgtEl>
                                          <p:spTgt spid="37"/>
                                        </p:tgtEl>
                                        <p:attrNameLst>
                                          <p:attrName>stroke.color</p:attrName>
                                        </p:attrNameLst>
                                      </p:cBhvr>
                                      <p:to>
                                        <a:schemeClr val="accent2"/>
                                      </p:to>
                                    </p:animClr>
                                    <p:set>
                                      <p:cBhvr>
                                        <p:cTn id="37" dur="2000" fill="hold"/>
                                        <p:tgtEl>
                                          <p:spTgt spid="37"/>
                                        </p:tgtEl>
                                        <p:attrNameLst>
                                          <p:attrName>stroke.on</p:attrName>
                                        </p:attrNameLst>
                                      </p:cBhvr>
                                      <p:to>
                                        <p:strVal val="true"/>
                                      </p:to>
                                    </p:set>
                                  </p:childTnLst>
                                </p:cTn>
                              </p:par>
                              <p:par>
                                <p:cTn id="38" presetID="7" presetClass="emph" presetSubtype="2" fill="hold" nodeType="withEffect">
                                  <p:stCondLst>
                                    <p:cond delay="0"/>
                                  </p:stCondLst>
                                  <p:childTnLst>
                                    <p:animClr clrSpc="rgb" dir="cw">
                                      <p:cBhvr>
                                        <p:cTn id="39" dur="2000" fill="hold"/>
                                        <p:tgtEl>
                                          <p:spTgt spid="38"/>
                                        </p:tgtEl>
                                        <p:attrNameLst>
                                          <p:attrName>stroke.color</p:attrName>
                                        </p:attrNameLst>
                                      </p:cBhvr>
                                      <p:to>
                                        <a:schemeClr val="accent2"/>
                                      </p:to>
                                    </p:animClr>
                                    <p:set>
                                      <p:cBhvr>
                                        <p:cTn id="40" dur="2000" fill="hold"/>
                                        <p:tgtEl>
                                          <p:spTgt spid="38"/>
                                        </p:tgtEl>
                                        <p:attrNameLst>
                                          <p:attrName>stroke.on</p:attrName>
                                        </p:attrNameLst>
                                      </p:cBhvr>
                                      <p:to>
                                        <p:strVal val="true"/>
                                      </p:to>
                                    </p:set>
                                  </p:childTnLst>
                                </p:cTn>
                              </p:par>
                              <p:par>
                                <p:cTn id="41" presetID="7" presetClass="emph" presetSubtype="2" fill="hold" nodeType="withEffect">
                                  <p:stCondLst>
                                    <p:cond delay="0"/>
                                  </p:stCondLst>
                                  <p:childTnLst>
                                    <p:animClr clrSpc="rgb" dir="cw">
                                      <p:cBhvr>
                                        <p:cTn id="42" dur="2000" fill="hold"/>
                                        <p:tgtEl>
                                          <p:spTgt spid="39"/>
                                        </p:tgtEl>
                                        <p:attrNameLst>
                                          <p:attrName>stroke.color</p:attrName>
                                        </p:attrNameLst>
                                      </p:cBhvr>
                                      <p:to>
                                        <a:schemeClr val="accent2"/>
                                      </p:to>
                                    </p:animClr>
                                    <p:set>
                                      <p:cBhvr>
                                        <p:cTn id="43" dur="2000" fill="hold"/>
                                        <p:tgtEl>
                                          <p:spTgt spid="39"/>
                                        </p:tgtEl>
                                        <p:attrNameLst>
                                          <p:attrName>stroke.on</p:attrName>
                                        </p:attrNameLst>
                                      </p:cBhvr>
                                      <p:to>
                                        <p:strVal val="true"/>
                                      </p:to>
                                    </p:set>
                                  </p:childTnLst>
                                </p:cTn>
                              </p:par>
                              <p:par>
                                <p:cTn id="44" presetID="7" presetClass="emph" presetSubtype="2" fill="hold" nodeType="withEffect">
                                  <p:stCondLst>
                                    <p:cond delay="0"/>
                                  </p:stCondLst>
                                  <p:childTnLst>
                                    <p:animClr clrSpc="rgb" dir="cw">
                                      <p:cBhvr>
                                        <p:cTn id="45" dur="2000" fill="hold"/>
                                        <p:tgtEl>
                                          <p:spTgt spid="40"/>
                                        </p:tgtEl>
                                        <p:attrNameLst>
                                          <p:attrName>stroke.color</p:attrName>
                                        </p:attrNameLst>
                                      </p:cBhvr>
                                      <p:to>
                                        <a:schemeClr val="accent2"/>
                                      </p:to>
                                    </p:animClr>
                                    <p:set>
                                      <p:cBhvr>
                                        <p:cTn id="46" dur="2000" fill="hold"/>
                                        <p:tgtEl>
                                          <p:spTgt spid="40"/>
                                        </p:tgtEl>
                                        <p:attrNameLst>
                                          <p:attrName>stroke.on</p:attrName>
                                        </p:attrNameLst>
                                      </p:cBhvr>
                                      <p:to>
                                        <p:strVal val="tru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5">
                                            <p:txEl>
                                              <p:pRg st="2" end="2"/>
                                            </p:txEl>
                                          </p:spTgt>
                                        </p:tgtEl>
                                        <p:attrNameLst>
                                          <p:attrName>style.visibility</p:attrName>
                                        </p:attrNameLst>
                                      </p:cBhvr>
                                      <p:to>
                                        <p:strVal val="visible"/>
                                      </p:to>
                                    </p:set>
                                  </p:childTnLst>
                                </p:cTn>
                              </p:par>
                              <p:par>
                                <p:cTn id="51" presetID="7" presetClass="emph" presetSubtype="2" fill="hold" nodeType="withEffect">
                                  <p:stCondLst>
                                    <p:cond delay="0"/>
                                  </p:stCondLst>
                                  <p:childTnLst>
                                    <p:animClr clrSpc="rgb" dir="cw">
                                      <p:cBhvr>
                                        <p:cTn id="52" dur="2000" fill="hold"/>
                                        <p:tgtEl>
                                          <p:spTgt spid="37"/>
                                        </p:tgtEl>
                                        <p:attrNameLst>
                                          <p:attrName>stroke.color</p:attrName>
                                        </p:attrNameLst>
                                      </p:cBhvr>
                                      <p:to>
                                        <a:schemeClr val="accent1"/>
                                      </p:to>
                                    </p:animClr>
                                    <p:set>
                                      <p:cBhvr>
                                        <p:cTn id="53" dur="2000" fill="hold"/>
                                        <p:tgtEl>
                                          <p:spTgt spid="37"/>
                                        </p:tgtEl>
                                        <p:attrNameLst>
                                          <p:attrName>stroke.on</p:attrName>
                                        </p:attrNameLst>
                                      </p:cBhvr>
                                      <p:to>
                                        <p:strVal val="true"/>
                                      </p:to>
                                    </p:set>
                                  </p:childTnLst>
                                </p:cTn>
                              </p:par>
                              <p:par>
                                <p:cTn id="54" presetID="7" presetClass="emph" presetSubtype="2" fill="hold" nodeType="withEffect">
                                  <p:stCondLst>
                                    <p:cond delay="0"/>
                                  </p:stCondLst>
                                  <p:childTnLst>
                                    <p:animClr clrSpc="rgb" dir="cw">
                                      <p:cBhvr>
                                        <p:cTn id="55" dur="2000" fill="hold"/>
                                        <p:tgtEl>
                                          <p:spTgt spid="38"/>
                                        </p:tgtEl>
                                        <p:attrNameLst>
                                          <p:attrName>stroke.color</p:attrName>
                                        </p:attrNameLst>
                                      </p:cBhvr>
                                      <p:to>
                                        <a:srgbClr val="4F81BD"/>
                                      </p:to>
                                    </p:animClr>
                                    <p:set>
                                      <p:cBhvr>
                                        <p:cTn id="56" dur="2000" fill="hold"/>
                                        <p:tgtEl>
                                          <p:spTgt spid="38"/>
                                        </p:tgtEl>
                                        <p:attrNameLst>
                                          <p:attrName>stroke.on</p:attrName>
                                        </p:attrNameLst>
                                      </p:cBhvr>
                                      <p:to>
                                        <p:strVal val="true"/>
                                      </p:to>
                                    </p:set>
                                  </p:childTnLst>
                                </p:cTn>
                              </p:par>
                              <p:par>
                                <p:cTn id="57" presetID="7" presetClass="emph" presetSubtype="2" fill="hold" nodeType="withEffect">
                                  <p:stCondLst>
                                    <p:cond delay="0"/>
                                  </p:stCondLst>
                                  <p:childTnLst>
                                    <p:animClr clrSpc="rgb" dir="cw">
                                      <p:cBhvr>
                                        <p:cTn id="58" dur="2000" fill="hold"/>
                                        <p:tgtEl>
                                          <p:spTgt spid="39"/>
                                        </p:tgtEl>
                                        <p:attrNameLst>
                                          <p:attrName>stroke.color</p:attrName>
                                        </p:attrNameLst>
                                      </p:cBhvr>
                                      <p:to>
                                        <a:srgbClr val="4F81BD"/>
                                      </p:to>
                                    </p:animClr>
                                    <p:set>
                                      <p:cBhvr>
                                        <p:cTn id="59" dur="2000" fill="hold"/>
                                        <p:tgtEl>
                                          <p:spTgt spid="39"/>
                                        </p:tgtEl>
                                        <p:attrNameLst>
                                          <p:attrName>stroke.on</p:attrName>
                                        </p:attrNameLst>
                                      </p:cBhvr>
                                      <p:to>
                                        <p:strVal val="true"/>
                                      </p:to>
                                    </p:set>
                                  </p:childTnLst>
                                </p:cTn>
                              </p:par>
                              <p:par>
                                <p:cTn id="60" presetID="7" presetClass="emph" presetSubtype="2" fill="hold" nodeType="withEffect">
                                  <p:stCondLst>
                                    <p:cond delay="0"/>
                                  </p:stCondLst>
                                  <p:childTnLst>
                                    <p:animClr clrSpc="rgb" dir="cw">
                                      <p:cBhvr>
                                        <p:cTn id="61" dur="2000" fill="hold"/>
                                        <p:tgtEl>
                                          <p:spTgt spid="40"/>
                                        </p:tgtEl>
                                        <p:attrNameLst>
                                          <p:attrName>stroke.color</p:attrName>
                                        </p:attrNameLst>
                                      </p:cBhvr>
                                      <p:to>
                                        <a:srgbClr val="4F81BD"/>
                                      </p:to>
                                    </p:animClr>
                                    <p:set>
                                      <p:cBhvr>
                                        <p:cTn id="62" dur="2000" fill="hold"/>
                                        <p:tgtEl>
                                          <p:spTgt spid="40"/>
                                        </p:tgtEl>
                                        <p:attrNameLst>
                                          <p:attrName>stroke.on</p:attrName>
                                        </p:attrNameLst>
                                      </p:cBhvr>
                                      <p:to>
                                        <p:strVal val="true"/>
                                      </p:to>
                                    </p:set>
                                  </p:childTnLst>
                                </p:cTn>
                              </p:par>
                              <p:par>
                                <p:cTn id="63" presetID="9" presetClass="emph" presetSubtype="0" grpId="0" nodeType="withEffect">
                                  <p:stCondLst>
                                    <p:cond delay="0"/>
                                  </p:stCondLst>
                                  <p:childTnLst>
                                    <p:set>
                                      <p:cBhvr rctx="PPT">
                                        <p:cTn id="64" dur="indefinite"/>
                                        <p:tgtEl>
                                          <p:spTgt spid="31"/>
                                        </p:tgtEl>
                                        <p:attrNameLst>
                                          <p:attrName>style.opacity</p:attrName>
                                        </p:attrNameLst>
                                      </p:cBhvr>
                                      <p:to>
                                        <p:strVal val="0.5"/>
                                      </p:to>
                                    </p:set>
                                    <p:animEffect filter="image" prLst="opacity: 0.5">
                                      <p:cBhvr rctx="IE">
                                        <p:cTn id="65" dur="indefinite"/>
                                        <p:tgtEl>
                                          <p:spTgt spid="31"/>
                                        </p:tgtEl>
                                      </p:cBhvr>
                                    </p:animEffect>
                                  </p:childTnLst>
                                </p:cTn>
                              </p:par>
                              <p:par>
                                <p:cTn id="66" presetID="9" presetClass="emph" presetSubtype="0" grpId="0" nodeType="withEffect">
                                  <p:stCondLst>
                                    <p:cond delay="0"/>
                                  </p:stCondLst>
                                  <p:childTnLst>
                                    <p:set>
                                      <p:cBhvr rctx="PPT">
                                        <p:cTn id="67" dur="indefinite"/>
                                        <p:tgtEl>
                                          <p:spTgt spid="32"/>
                                        </p:tgtEl>
                                        <p:attrNameLst>
                                          <p:attrName>style.opacity</p:attrName>
                                        </p:attrNameLst>
                                      </p:cBhvr>
                                      <p:to>
                                        <p:strVal val="0.5"/>
                                      </p:to>
                                    </p:set>
                                    <p:animEffect filter="image" prLst="opacity: 0.5">
                                      <p:cBhvr rctx="IE">
                                        <p:cTn id="68" dur="indefinite"/>
                                        <p:tgtEl>
                                          <p:spTgt spid="32"/>
                                        </p:tgtEl>
                                      </p:cBhvr>
                                    </p:animEffect>
                                  </p:childTnLst>
                                </p:cTn>
                              </p:par>
                              <p:par>
                                <p:cTn id="69" presetID="9" presetClass="emph" presetSubtype="0" grpId="0" nodeType="withEffect">
                                  <p:stCondLst>
                                    <p:cond delay="0"/>
                                  </p:stCondLst>
                                  <p:childTnLst>
                                    <p:set>
                                      <p:cBhvr rctx="PPT">
                                        <p:cTn id="70" dur="indefinite"/>
                                        <p:tgtEl>
                                          <p:spTgt spid="35"/>
                                        </p:tgtEl>
                                        <p:attrNameLst>
                                          <p:attrName>style.opacity</p:attrName>
                                        </p:attrNameLst>
                                      </p:cBhvr>
                                      <p:to>
                                        <p:strVal val="0.5"/>
                                      </p:to>
                                    </p:set>
                                    <p:animEffect filter="image" prLst="opacity: 0.5">
                                      <p:cBhvr rctx="IE">
                                        <p:cTn id="71" dur="indefinite"/>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latin typeface="Comic Sans MS" panose="030F0702030302020204" pitchFamily="66" charset="0"/>
              </a:rPr>
              <a:t>Example: </a:t>
            </a:r>
            <a:r>
              <a:rPr lang="en-US" altLang="zh-CN" dirty="0" smtClean="0">
                <a:latin typeface="Comic Sans MS" panose="030F0702030302020204" pitchFamily="66" charset="0"/>
              </a:rPr>
              <a:t>Node Attributes</a:t>
            </a:r>
            <a:endParaRPr lang="en-US" dirty="0">
              <a:latin typeface="Comic Sans MS" panose="030F0702030302020204" pitchFamily="66" charset="0"/>
            </a:endParaRPr>
          </a:p>
        </p:txBody>
      </p:sp>
      <p:sp>
        <p:nvSpPr>
          <p:cNvPr id="3" name="内容占位符 2"/>
          <p:cNvSpPr>
            <a:spLocks noGrp="1"/>
          </p:cNvSpPr>
          <p:nvPr>
            <p:ph idx="1"/>
          </p:nvPr>
        </p:nvSpPr>
        <p:spPr/>
        <p:txBody>
          <a:bodyPr/>
          <a:lstStyle/>
          <a:p>
            <a:endParaRPr lang="en-US" dirty="0"/>
          </a:p>
        </p:txBody>
      </p:sp>
      <p:sp>
        <p:nvSpPr>
          <p:cNvPr id="4" name="灯片编号占位符 3"/>
          <p:cNvSpPr>
            <a:spLocks noGrp="1"/>
          </p:cNvSpPr>
          <p:nvPr>
            <p:ph type="sldNum" sz="quarter" idx="12"/>
          </p:nvPr>
        </p:nvSpPr>
        <p:spPr/>
        <p:txBody>
          <a:bodyPr/>
          <a:lstStyle/>
          <a:p>
            <a:fld id="{E2565ACD-144F-334D-837A-2EC7981FDADF}" type="slidenum">
              <a:rPr lang="en-US" smtClean="0"/>
              <a:pPr/>
              <a:t>31</a:t>
            </a:fld>
            <a:endParaRPr lang="en-US"/>
          </a:p>
        </p:txBody>
      </p:sp>
      <p:grpSp>
        <p:nvGrpSpPr>
          <p:cNvPr id="5" name="组合 4"/>
          <p:cNvGrpSpPr/>
          <p:nvPr/>
        </p:nvGrpSpPr>
        <p:grpSpPr>
          <a:xfrm>
            <a:off x="1866901" y="1831887"/>
            <a:ext cx="5152773" cy="3841409"/>
            <a:chOff x="457200" y="1701113"/>
            <a:chExt cx="5152773" cy="3841409"/>
          </a:xfrm>
        </p:grpSpPr>
        <p:sp>
          <p:nvSpPr>
            <p:cNvPr id="6" name="椭圆 5"/>
            <p:cNvSpPr/>
            <p:nvPr/>
          </p:nvSpPr>
          <p:spPr>
            <a:xfrm>
              <a:off x="3853250" y="4176583"/>
              <a:ext cx="881449" cy="84025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George</a:t>
              </a:r>
              <a:endParaRPr lang="en-US" sz="1100" dirty="0"/>
            </a:p>
          </p:txBody>
        </p:sp>
        <p:sp>
          <p:nvSpPr>
            <p:cNvPr id="7" name="椭圆 6"/>
            <p:cNvSpPr/>
            <p:nvPr/>
          </p:nvSpPr>
          <p:spPr>
            <a:xfrm>
              <a:off x="2564029" y="4176583"/>
              <a:ext cx="881449" cy="84025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Fred</a:t>
              </a:r>
              <a:endParaRPr lang="en-US" sz="1100" dirty="0"/>
            </a:p>
          </p:txBody>
        </p:sp>
        <p:sp>
          <p:nvSpPr>
            <p:cNvPr id="8" name="椭圆 7"/>
            <p:cNvSpPr/>
            <p:nvPr/>
          </p:nvSpPr>
          <p:spPr>
            <a:xfrm>
              <a:off x="1287165" y="4176583"/>
              <a:ext cx="881449" cy="84025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Carol</a:t>
              </a:r>
              <a:endParaRPr lang="en-US" sz="1100" dirty="0"/>
            </a:p>
          </p:txBody>
        </p:sp>
        <p:sp>
          <p:nvSpPr>
            <p:cNvPr id="9" name="椭圆 8"/>
            <p:cNvSpPr/>
            <p:nvPr/>
          </p:nvSpPr>
          <p:spPr>
            <a:xfrm>
              <a:off x="4728524" y="2903835"/>
              <a:ext cx="881449" cy="84025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Harry</a:t>
              </a:r>
              <a:endParaRPr lang="en-US" sz="1100" dirty="0"/>
            </a:p>
          </p:txBody>
        </p:sp>
        <p:sp>
          <p:nvSpPr>
            <p:cNvPr id="10" name="椭圆 9"/>
            <p:cNvSpPr/>
            <p:nvPr/>
          </p:nvSpPr>
          <p:spPr>
            <a:xfrm>
              <a:off x="2564029" y="2903836"/>
              <a:ext cx="881449" cy="84025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Ed</a:t>
              </a:r>
              <a:endParaRPr lang="en-US" sz="1100" dirty="0"/>
            </a:p>
          </p:txBody>
        </p:sp>
        <p:sp>
          <p:nvSpPr>
            <p:cNvPr id="11" name="椭圆 10"/>
            <p:cNvSpPr/>
            <p:nvPr/>
          </p:nvSpPr>
          <p:spPr>
            <a:xfrm>
              <a:off x="457200" y="2903837"/>
              <a:ext cx="881449" cy="84025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Alice</a:t>
              </a:r>
              <a:endParaRPr lang="en-US" sz="1100" dirty="0"/>
            </a:p>
          </p:txBody>
        </p:sp>
        <p:sp>
          <p:nvSpPr>
            <p:cNvPr id="12" name="椭圆 11"/>
            <p:cNvSpPr/>
            <p:nvPr/>
          </p:nvSpPr>
          <p:spPr>
            <a:xfrm>
              <a:off x="3445478" y="1701113"/>
              <a:ext cx="881449" cy="84025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Dave</a:t>
              </a:r>
              <a:endParaRPr lang="en-US" sz="1100" dirty="0"/>
            </a:p>
          </p:txBody>
        </p:sp>
        <p:sp>
          <p:nvSpPr>
            <p:cNvPr id="13" name="椭圆 12"/>
            <p:cNvSpPr/>
            <p:nvPr/>
          </p:nvSpPr>
          <p:spPr>
            <a:xfrm>
              <a:off x="1727889" y="1701114"/>
              <a:ext cx="881449" cy="84025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Bob</a:t>
              </a:r>
              <a:endParaRPr lang="en-US" sz="1100" dirty="0"/>
            </a:p>
          </p:txBody>
        </p:sp>
        <p:cxnSp>
          <p:nvCxnSpPr>
            <p:cNvPr id="14" name="曲线连接符 13"/>
            <p:cNvCxnSpPr>
              <a:stCxn id="13" idx="2"/>
              <a:endCxn id="11" idx="0"/>
            </p:cNvCxnSpPr>
            <p:nvPr/>
          </p:nvCxnSpPr>
          <p:spPr>
            <a:xfrm rot="10800000" flipV="1">
              <a:off x="897925" y="2121243"/>
              <a:ext cx="829964" cy="782593"/>
            </a:xfrm>
            <a:prstGeom prst="curvedConnector2">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5" name="曲线连接符 14"/>
            <p:cNvCxnSpPr>
              <a:stCxn id="12" idx="6"/>
              <a:endCxn id="9" idx="0"/>
            </p:cNvCxnSpPr>
            <p:nvPr/>
          </p:nvCxnSpPr>
          <p:spPr>
            <a:xfrm>
              <a:off x="4326927" y="2121243"/>
              <a:ext cx="842322" cy="782592"/>
            </a:xfrm>
            <a:prstGeom prst="curvedConnector2">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曲线连接符 15"/>
            <p:cNvCxnSpPr>
              <a:stCxn id="11" idx="4"/>
              <a:endCxn id="8" idx="2"/>
            </p:cNvCxnSpPr>
            <p:nvPr/>
          </p:nvCxnSpPr>
          <p:spPr>
            <a:xfrm rot="16200000" flipH="1">
              <a:off x="666237" y="3975784"/>
              <a:ext cx="852617" cy="389240"/>
            </a:xfrm>
            <a:prstGeom prst="curvedConnector2">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曲线连接符 16"/>
            <p:cNvCxnSpPr>
              <a:stCxn id="9" idx="4"/>
              <a:endCxn id="6" idx="6"/>
            </p:cNvCxnSpPr>
            <p:nvPr/>
          </p:nvCxnSpPr>
          <p:spPr>
            <a:xfrm rot="5400000">
              <a:off x="4525665" y="3953128"/>
              <a:ext cx="852619" cy="434550"/>
            </a:xfrm>
            <a:prstGeom prst="curvedConnector2">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1" name="直接箭头连接符 20"/>
            <p:cNvCxnSpPr>
              <a:stCxn id="10" idx="2"/>
              <a:endCxn id="11" idx="6"/>
            </p:cNvCxnSpPr>
            <p:nvPr/>
          </p:nvCxnSpPr>
          <p:spPr>
            <a:xfrm flipH="1">
              <a:off x="1338649" y="3323966"/>
              <a:ext cx="1225380" cy="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2" name="直接箭头连接符 21"/>
            <p:cNvCxnSpPr>
              <a:stCxn id="8" idx="6"/>
              <a:endCxn id="7" idx="2"/>
            </p:cNvCxnSpPr>
            <p:nvPr/>
          </p:nvCxnSpPr>
          <p:spPr>
            <a:xfrm>
              <a:off x="2168614" y="4596713"/>
              <a:ext cx="395415"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3" name="直接箭头连接符 22"/>
            <p:cNvCxnSpPr>
              <a:stCxn id="10" idx="7"/>
              <a:endCxn id="12" idx="4"/>
            </p:cNvCxnSpPr>
            <p:nvPr/>
          </p:nvCxnSpPr>
          <p:spPr>
            <a:xfrm flipV="1">
              <a:off x="3316393" y="2541372"/>
              <a:ext cx="569810" cy="48551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直接箭头连接符 23"/>
            <p:cNvCxnSpPr>
              <a:stCxn id="6" idx="1"/>
              <a:endCxn id="10" idx="5"/>
            </p:cNvCxnSpPr>
            <p:nvPr/>
          </p:nvCxnSpPr>
          <p:spPr>
            <a:xfrm flipH="1" flipV="1">
              <a:off x="3316393" y="3621042"/>
              <a:ext cx="665942" cy="67859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5" name="直接箭头连接符 24"/>
            <p:cNvCxnSpPr>
              <a:stCxn id="6" idx="2"/>
              <a:endCxn id="7" idx="6"/>
            </p:cNvCxnSpPr>
            <p:nvPr/>
          </p:nvCxnSpPr>
          <p:spPr>
            <a:xfrm flipH="1">
              <a:off x="3445478" y="4596713"/>
              <a:ext cx="407772"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6" name="曲线连接符 25"/>
            <p:cNvCxnSpPr>
              <a:stCxn id="8" idx="4"/>
              <a:endCxn id="6" idx="4"/>
            </p:cNvCxnSpPr>
            <p:nvPr/>
          </p:nvCxnSpPr>
          <p:spPr>
            <a:xfrm rot="16200000" flipH="1">
              <a:off x="3010932" y="3733799"/>
              <a:ext cx="12700" cy="2566085"/>
            </a:xfrm>
            <a:prstGeom prst="curvedConnector3">
              <a:avLst>
                <a:gd name="adj1" fmla="val 1800000"/>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933966" y="2141321"/>
              <a:ext cx="168876" cy="276999"/>
            </a:xfrm>
            <a:prstGeom prst="rect">
              <a:avLst/>
            </a:prstGeom>
            <a:noFill/>
          </p:spPr>
          <p:txBody>
            <a:bodyPr wrap="square" rtlCol="0">
              <a:spAutoFit/>
            </a:bodyPr>
            <a:lstStyle/>
            <a:p>
              <a:r>
                <a:rPr lang="en-US" sz="1200" dirty="0"/>
                <a:t>f</a:t>
              </a:r>
            </a:p>
          </p:txBody>
        </p:sp>
        <p:sp>
          <p:nvSpPr>
            <p:cNvPr id="28" name="TextBox 27"/>
            <p:cNvSpPr txBox="1"/>
            <p:nvPr/>
          </p:nvSpPr>
          <p:spPr>
            <a:xfrm>
              <a:off x="2942970" y="1826225"/>
              <a:ext cx="168876" cy="276999"/>
            </a:xfrm>
            <a:prstGeom prst="rect">
              <a:avLst/>
            </a:prstGeom>
            <a:noFill/>
          </p:spPr>
          <p:txBody>
            <a:bodyPr wrap="square" rtlCol="0">
              <a:spAutoFit/>
            </a:bodyPr>
            <a:lstStyle/>
            <a:p>
              <a:r>
                <a:rPr lang="en-US" sz="1200" dirty="0"/>
                <a:t>f</a:t>
              </a:r>
            </a:p>
          </p:txBody>
        </p:sp>
        <p:sp>
          <p:nvSpPr>
            <p:cNvPr id="30" name="TextBox 29"/>
            <p:cNvSpPr txBox="1"/>
            <p:nvPr/>
          </p:nvSpPr>
          <p:spPr>
            <a:xfrm>
              <a:off x="4867536" y="2099105"/>
              <a:ext cx="168876" cy="276999"/>
            </a:xfrm>
            <a:prstGeom prst="rect">
              <a:avLst/>
            </a:prstGeom>
            <a:noFill/>
          </p:spPr>
          <p:txBody>
            <a:bodyPr wrap="square" rtlCol="0">
              <a:spAutoFit/>
            </a:bodyPr>
            <a:lstStyle/>
            <a:p>
              <a:r>
                <a:rPr lang="en-US" sz="1200" dirty="0"/>
                <a:t>f</a:t>
              </a:r>
            </a:p>
          </p:txBody>
        </p:sp>
        <p:sp>
          <p:nvSpPr>
            <p:cNvPr id="31" name="TextBox 30"/>
            <p:cNvSpPr txBox="1"/>
            <p:nvPr/>
          </p:nvSpPr>
          <p:spPr>
            <a:xfrm>
              <a:off x="5052890" y="4319713"/>
              <a:ext cx="168876" cy="276999"/>
            </a:xfrm>
            <a:prstGeom prst="rect">
              <a:avLst/>
            </a:prstGeom>
            <a:noFill/>
          </p:spPr>
          <p:txBody>
            <a:bodyPr wrap="square" rtlCol="0">
              <a:spAutoFit/>
            </a:bodyPr>
            <a:lstStyle/>
            <a:p>
              <a:r>
                <a:rPr lang="en-US" sz="1200" dirty="0"/>
                <a:t>f</a:t>
              </a:r>
            </a:p>
          </p:txBody>
        </p:sp>
        <p:sp>
          <p:nvSpPr>
            <p:cNvPr id="32" name="TextBox 31"/>
            <p:cNvSpPr txBox="1"/>
            <p:nvPr/>
          </p:nvSpPr>
          <p:spPr>
            <a:xfrm>
              <a:off x="1866901" y="3026889"/>
              <a:ext cx="168876" cy="276999"/>
            </a:xfrm>
            <a:prstGeom prst="rect">
              <a:avLst/>
            </a:prstGeom>
            <a:noFill/>
          </p:spPr>
          <p:txBody>
            <a:bodyPr wrap="square" rtlCol="0">
              <a:spAutoFit/>
            </a:bodyPr>
            <a:lstStyle/>
            <a:p>
              <a:r>
                <a:rPr lang="en-US" sz="1200" dirty="0"/>
                <a:t>f</a:t>
              </a:r>
            </a:p>
          </p:txBody>
        </p:sp>
        <p:sp>
          <p:nvSpPr>
            <p:cNvPr id="33" name="TextBox 32"/>
            <p:cNvSpPr txBox="1"/>
            <p:nvPr/>
          </p:nvSpPr>
          <p:spPr>
            <a:xfrm>
              <a:off x="1008107" y="4042714"/>
              <a:ext cx="168876" cy="276999"/>
            </a:xfrm>
            <a:prstGeom prst="rect">
              <a:avLst/>
            </a:prstGeom>
            <a:noFill/>
          </p:spPr>
          <p:txBody>
            <a:bodyPr wrap="square" rtlCol="0">
              <a:spAutoFit/>
            </a:bodyPr>
            <a:lstStyle/>
            <a:p>
              <a:r>
                <a:rPr lang="en-US" sz="1200" dirty="0"/>
                <a:t>f</a:t>
              </a:r>
            </a:p>
          </p:txBody>
        </p:sp>
        <p:sp>
          <p:nvSpPr>
            <p:cNvPr id="34" name="TextBox 33"/>
            <p:cNvSpPr txBox="1"/>
            <p:nvPr/>
          </p:nvSpPr>
          <p:spPr>
            <a:xfrm>
              <a:off x="3609538" y="4596712"/>
              <a:ext cx="168876" cy="276999"/>
            </a:xfrm>
            <a:prstGeom prst="rect">
              <a:avLst/>
            </a:prstGeom>
            <a:noFill/>
          </p:spPr>
          <p:txBody>
            <a:bodyPr wrap="square" rtlCol="0">
              <a:spAutoFit/>
            </a:bodyPr>
            <a:lstStyle/>
            <a:p>
              <a:r>
                <a:rPr lang="en-US" sz="1200" dirty="0"/>
                <a:t>f</a:t>
              </a:r>
            </a:p>
          </p:txBody>
        </p:sp>
        <p:sp>
          <p:nvSpPr>
            <p:cNvPr id="35" name="TextBox 34"/>
            <p:cNvSpPr txBox="1"/>
            <p:nvPr/>
          </p:nvSpPr>
          <p:spPr>
            <a:xfrm>
              <a:off x="3649364" y="3750790"/>
              <a:ext cx="168876" cy="276999"/>
            </a:xfrm>
            <a:prstGeom prst="rect">
              <a:avLst/>
            </a:prstGeom>
            <a:noFill/>
          </p:spPr>
          <p:txBody>
            <a:bodyPr wrap="square" rtlCol="0">
              <a:spAutoFit/>
            </a:bodyPr>
            <a:lstStyle/>
            <a:p>
              <a:r>
                <a:rPr lang="en-US" sz="1200" dirty="0"/>
                <a:t>f</a:t>
              </a:r>
            </a:p>
          </p:txBody>
        </p:sp>
        <p:sp>
          <p:nvSpPr>
            <p:cNvPr id="36" name="TextBox 35"/>
            <p:cNvSpPr txBox="1"/>
            <p:nvPr/>
          </p:nvSpPr>
          <p:spPr>
            <a:xfrm>
              <a:off x="2926496" y="5265523"/>
              <a:ext cx="168876" cy="276999"/>
            </a:xfrm>
            <a:prstGeom prst="rect">
              <a:avLst/>
            </a:prstGeom>
            <a:noFill/>
          </p:spPr>
          <p:txBody>
            <a:bodyPr wrap="square" rtlCol="0">
              <a:spAutoFit/>
            </a:bodyPr>
            <a:lstStyle/>
            <a:p>
              <a:r>
                <a:rPr lang="en-US" sz="1200" dirty="0"/>
                <a:t>f</a:t>
              </a:r>
            </a:p>
          </p:txBody>
        </p:sp>
        <p:sp>
          <p:nvSpPr>
            <p:cNvPr id="37" name="TextBox 36"/>
            <p:cNvSpPr txBox="1"/>
            <p:nvPr/>
          </p:nvSpPr>
          <p:spPr>
            <a:xfrm>
              <a:off x="2281883" y="4628120"/>
              <a:ext cx="168876" cy="276999"/>
            </a:xfrm>
            <a:prstGeom prst="rect">
              <a:avLst/>
            </a:prstGeom>
            <a:noFill/>
          </p:spPr>
          <p:txBody>
            <a:bodyPr wrap="square" rtlCol="0">
              <a:spAutoFit/>
            </a:bodyPr>
            <a:lstStyle/>
            <a:p>
              <a:r>
                <a:rPr lang="en-US" sz="1200" dirty="0" smtClean="0"/>
                <a:t>f</a:t>
              </a:r>
              <a:endParaRPr lang="en-US" sz="1200" dirty="0"/>
            </a:p>
          </p:txBody>
        </p:sp>
        <p:sp>
          <p:nvSpPr>
            <p:cNvPr id="38" name="TextBox 37"/>
            <p:cNvSpPr txBox="1"/>
            <p:nvPr/>
          </p:nvSpPr>
          <p:spPr>
            <a:xfrm>
              <a:off x="3609538" y="2765337"/>
              <a:ext cx="168876" cy="276999"/>
            </a:xfrm>
            <a:prstGeom prst="rect">
              <a:avLst/>
            </a:prstGeom>
            <a:noFill/>
          </p:spPr>
          <p:txBody>
            <a:bodyPr wrap="square" rtlCol="0">
              <a:spAutoFit/>
            </a:bodyPr>
            <a:lstStyle/>
            <a:p>
              <a:r>
                <a:rPr lang="en-US" sz="1200" dirty="0" smtClean="0"/>
                <a:t>f</a:t>
              </a:r>
              <a:endParaRPr lang="en-US" sz="1200" dirty="0"/>
            </a:p>
          </p:txBody>
        </p:sp>
      </p:grpSp>
      <p:cxnSp>
        <p:nvCxnSpPr>
          <p:cNvPr id="94" name="Straight Arrow Connector 93"/>
          <p:cNvCxnSpPr>
            <a:endCxn id="12" idx="2"/>
          </p:cNvCxnSpPr>
          <p:nvPr/>
        </p:nvCxnSpPr>
        <p:spPr>
          <a:xfrm>
            <a:off x="4019039" y="2252017"/>
            <a:ext cx="83614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96" name="TextBox 95"/>
          <p:cNvSpPr txBox="1"/>
          <p:nvPr/>
        </p:nvSpPr>
        <p:spPr>
          <a:xfrm>
            <a:off x="552966" y="5673296"/>
            <a:ext cx="6590783" cy="338554"/>
          </a:xfrm>
          <a:prstGeom prst="rect">
            <a:avLst/>
          </a:prstGeom>
          <a:noFill/>
        </p:spPr>
        <p:txBody>
          <a:bodyPr wrap="square" rtlCol="0">
            <a:spAutoFit/>
          </a:bodyPr>
          <a:lstStyle/>
          <a:p>
            <a:r>
              <a:rPr lang="en-US" sz="1600" dirty="0" smtClean="0">
                <a:latin typeface="Cambria Math" panose="02040503050406030204" pitchFamily="18" charset="0"/>
                <a:ea typeface="Cambria Math" panose="02040503050406030204" pitchFamily="18" charset="0"/>
              </a:rPr>
              <a:t>&lt;access, (u</a:t>
            </a:r>
            <a:r>
              <a:rPr lang="en-US" sz="1600" baseline="-25000" dirty="0" smtClean="0">
                <a:latin typeface="Cambria Math" panose="02040503050406030204" pitchFamily="18" charset="0"/>
                <a:ea typeface="Cambria Math" panose="02040503050406030204" pitchFamily="18" charset="0"/>
              </a:rPr>
              <a:t>a</a:t>
            </a:r>
            <a:r>
              <a:rPr lang="en-US" sz="1600" dirty="0" smtClean="0">
                <a:latin typeface="Cambria Math" panose="02040503050406030204" pitchFamily="18" charset="0"/>
                <a:ea typeface="Cambria Math" panose="02040503050406030204" pitchFamily="18" charset="0"/>
              </a:rPr>
              <a:t>, ((f*, 4): ∃[+1, -1], occupation = ‘student’, count ≥ 3)))&gt;</a:t>
            </a:r>
            <a:endParaRPr lang="en-US" sz="1600" dirty="0">
              <a:latin typeface="Cambria Math" panose="02040503050406030204" pitchFamily="18" charset="0"/>
              <a:ea typeface="Cambria Math" panose="02040503050406030204" pitchFamily="18" charset="0"/>
            </a:endParaRPr>
          </a:p>
        </p:txBody>
      </p:sp>
      <p:sp>
        <p:nvSpPr>
          <p:cNvPr id="98" name="Rectangle 97"/>
          <p:cNvSpPr/>
          <p:nvPr/>
        </p:nvSpPr>
        <p:spPr>
          <a:xfrm>
            <a:off x="3109787" y="2380465"/>
            <a:ext cx="937055" cy="37714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solidFill>
                  <a:schemeClr val="tx1"/>
                </a:solidFill>
              </a:rPr>
              <a:t>Occupation = ‘student’</a:t>
            </a:r>
            <a:endParaRPr lang="en-US" sz="1200" dirty="0">
              <a:solidFill>
                <a:schemeClr val="tx1"/>
              </a:solidFill>
            </a:endParaRPr>
          </a:p>
        </p:txBody>
      </p:sp>
      <p:sp>
        <p:nvSpPr>
          <p:cNvPr id="99" name="TextBox 98"/>
          <p:cNvSpPr txBox="1"/>
          <p:nvPr/>
        </p:nvSpPr>
        <p:spPr>
          <a:xfrm>
            <a:off x="4171695" y="2757610"/>
            <a:ext cx="361951" cy="276999"/>
          </a:xfrm>
          <a:prstGeom prst="rect">
            <a:avLst/>
          </a:prstGeom>
          <a:noFill/>
        </p:spPr>
        <p:txBody>
          <a:bodyPr wrap="square" rtlCol="0">
            <a:spAutoFit/>
          </a:bodyPr>
          <a:lstStyle/>
          <a:p>
            <a:r>
              <a:rPr lang="en-US" sz="1200" dirty="0" smtClean="0"/>
              <a:t>+1</a:t>
            </a:r>
            <a:endParaRPr lang="en-US" sz="1200" dirty="0"/>
          </a:p>
        </p:txBody>
      </p:sp>
      <p:sp>
        <p:nvSpPr>
          <p:cNvPr id="105" name="TextBox 104"/>
          <p:cNvSpPr txBox="1"/>
          <p:nvPr/>
        </p:nvSpPr>
        <p:spPr>
          <a:xfrm>
            <a:off x="2956614" y="4030358"/>
            <a:ext cx="361951" cy="276999"/>
          </a:xfrm>
          <a:prstGeom prst="rect">
            <a:avLst/>
          </a:prstGeom>
          <a:noFill/>
        </p:spPr>
        <p:txBody>
          <a:bodyPr wrap="square" rtlCol="0">
            <a:spAutoFit/>
          </a:bodyPr>
          <a:lstStyle/>
          <a:p>
            <a:r>
              <a:rPr lang="en-US" sz="1200" dirty="0" smtClean="0"/>
              <a:t>+1</a:t>
            </a:r>
            <a:endParaRPr lang="en-US" sz="1200" dirty="0"/>
          </a:p>
        </p:txBody>
      </p:sp>
      <p:sp>
        <p:nvSpPr>
          <p:cNvPr id="106" name="TextBox 105"/>
          <p:cNvSpPr txBox="1"/>
          <p:nvPr/>
        </p:nvSpPr>
        <p:spPr>
          <a:xfrm>
            <a:off x="5081975" y="1554888"/>
            <a:ext cx="361951" cy="276999"/>
          </a:xfrm>
          <a:prstGeom prst="rect">
            <a:avLst/>
          </a:prstGeom>
          <a:noFill/>
        </p:spPr>
        <p:txBody>
          <a:bodyPr wrap="square" rtlCol="0">
            <a:spAutoFit/>
          </a:bodyPr>
          <a:lstStyle/>
          <a:p>
            <a:r>
              <a:rPr lang="en-US" sz="1200" dirty="0" smtClean="0"/>
              <a:t>-1</a:t>
            </a:r>
            <a:endParaRPr lang="en-US" sz="1200" dirty="0"/>
          </a:p>
        </p:txBody>
      </p:sp>
      <p:sp>
        <p:nvSpPr>
          <p:cNvPr id="107" name="TextBox 106"/>
          <p:cNvSpPr txBox="1"/>
          <p:nvPr/>
        </p:nvSpPr>
        <p:spPr>
          <a:xfrm>
            <a:off x="3397339" y="1517784"/>
            <a:ext cx="361951" cy="276999"/>
          </a:xfrm>
          <a:prstGeom prst="rect">
            <a:avLst/>
          </a:prstGeom>
          <a:noFill/>
        </p:spPr>
        <p:txBody>
          <a:bodyPr wrap="square" rtlCol="0">
            <a:spAutoFit/>
          </a:bodyPr>
          <a:lstStyle/>
          <a:p>
            <a:r>
              <a:rPr lang="en-US" sz="1200" dirty="0" smtClean="0"/>
              <a:t>+1</a:t>
            </a:r>
            <a:endParaRPr lang="en-US" sz="1200" dirty="0"/>
          </a:p>
        </p:txBody>
      </p:sp>
      <p:sp>
        <p:nvSpPr>
          <p:cNvPr id="108" name="TextBox 107"/>
          <p:cNvSpPr txBox="1"/>
          <p:nvPr/>
        </p:nvSpPr>
        <p:spPr>
          <a:xfrm>
            <a:off x="5529050" y="4034988"/>
            <a:ext cx="361951" cy="276999"/>
          </a:xfrm>
          <a:prstGeom prst="rect">
            <a:avLst/>
          </a:prstGeom>
          <a:noFill/>
        </p:spPr>
        <p:txBody>
          <a:bodyPr wrap="square" rtlCol="0">
            <a:spAutoFit/>
          </a:bodyPr>
          <a:lstStyle/>
          <a:p>
            <a:r>
              <a:rPr lang="en-US" sz="1200" dirty="0" smtClean="0"/>
              <a:t>-1</a:t>
            </a:r>
            <a:endParaRPr lang="en-US" sz="1200" dirty="0"/>
          </a:p>
        </p:txBody>
      </p:sp>
      <p:sp>
        <p:nvSpPr>
          <p:cNvPr id="110" name="Rectangle 109"/>
          <p:cNvSpPr/>
          <p:nvPr/>
        </p:nvSpPr>
        <p:spPr>
          <a:xfrm>
            <a:off x="3973730" y="3563243"/>
            <a:ext cx="937055" cy="37714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solidFill>
                  <a:schemeClr val="tx1"/>
                </a:solidFill>
              </a:rPr>
              <a:t>Occupation = ‘teacher’</a:t>
            </a:r>
            <a:endParaRPr lang="en-US" sz="1200" dirty="0">
              <a:solidFill>
                <a:schemeClr val="tx1"/>
              </a:solidFill>
            </a:endParaRPr>
          </a:p>
        </p:txBody>
      </p:sp>
      <p:sp>
        <p:nvSpPr>
          <p:cNvPr id="111" name="Rectangle 110"/>
          <p:cNvSpPr/>
          <p:nvPr/>
        </p:nvSpPr>
        <p:spPr>
          <a:xfrm>
            <a:off x="5340182" y="4847320"/>
            <a:ext cx="937055" cy="37714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solidFill>
                  <a:schemeClr val="tx1"/>
                </a:solidFill>
              </a:rPr>
              <a:t>Occupation = ‘student’</a:t>
            </a:r>
            <a:endParaRPr lang="en-US" sz="1200" dirty="0">
              <a:solidFill>
                <a:schemeClr val="tx1"/>
              </a:solidFill>
            </a:endParaRPr>
          </a:p>
        </p:txBody>
      </p:sp>
      <p:sp>
        <p:nvSpPr>
          <p:cNvPr id="112" name="Rectangle 111"/>
          <p:cNvSpPr/>
          <p:nvPr/>
        </p:nvSpPr>
        <p:spPr>
          <a:xfrm>
            <a:off x="3918124" y="4847320"/>
            <a:ext cx="937055" cy="37714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solidFill>
                  <a:schemeClr val="tx1"/>
                </a:solidFill>
              </a:rPr>
              <a:t>Occupation = ‘teacher’</a:t>
            </a:r>
            <a:endParaRPr lang="en-US" sz="1200" dirty="0">
              <a:solidFill>
                <a:schemeClr val="tx1"/>
              </a:solidFill>
            </a:endParaRPr>
          </a:p>
        </p:txBody>
      </p:sp>
      <p:sp>
        <p:nvSpPr>
          <p:cNvPr id="113" name="Rectangle 112"/>
          <p:cNvSpPr/>
          <p:nvPr/>
        </p:nvSpPr>
        <p:spPr>
          <a:xfrm>
            <a:off x="2696867" y="4847320"/>
            <a:ext cx="937055" cy="37714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solidFill>
                  <a:schemeClr val="tx1"/>
                </a:solidFill>
              </a:rPr>
              <a:t>Occupation = ‘student’</a:t>
            </a:r>
            <a:endParaRPr lang="en-US" sz="1200" dirty="0">
              <a:solidFill>
                <a:schemeClr val="tx1"/>
              </a:solidFill>
            </a:endParaRPr>
          </a:p>
        </p:txBody>
      </p:sp>
      <p:sp>
        <p:nvSpPr>
          <p:cNvPr id="114" name="Rectangle 113"/>
          <p:cNvSpPr/>
          <p:nvPr/>
        </p:nvSpPr>
        <p:spPr>
          <a:xfrm>
            <a:off x="4794423" y="2380465"/>
            <a:ext cx="937055" cy="37714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solidFill>
                  <a:schemeClr val="tx1"/>
                </a:solidFill>
              </a:rPr>
              <a:t>Occupation = ‘student’</a:t>
            </a:r>
            <a:endParaRPr lang="en-US" sz="1200" dirty="0">
              <a:solidFill>
                <a:schemeClr val="tx1"/>
              </a:solidFill>
            </a:endParaRPr>
          </a:p>
        </p:txBody>
      </p:sp>
      <p:sp>
        <p:nvSpPr>
          <p:cNvPr id="48"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val="186080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99" grpId="0"/>
      <p:bldP spid="105" grpId="0"/>
      <p:bldP spid="106" grpId="0"/>
      <p:bldP spid="107" grpId="0"/>
      <p:bldP spid="108" grpId="0"/>
      <p:bldP spid="110" grpId="0" animBg="1"/>
      <p:bldP spid="111" grpId="0" animBg="1"/>
      <p:bldP spid="112" grpId="0" animBg="1"/>
      <p:bldP spid="113" grpId="0" animBg="1"/>
      <p:bldP spid="1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Example: Edge Attributes</a:t>
            </a:r>
            <a:endParaRPr lang="en-US" dirty="0">
              <a:latin typeface="Comic Sans MS" panose="030F0702030302020204" pitchFamily="66" charset="0"/>
            </a:endParaRP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E2565ACD-144F-334D-837A-2EC7981FDADF}" type="slidenum">
              <a:rPr lang="en-US" smtClean="0"/>
              <a:pPr/>
              <a:t>32</a:t>
            </a:fld>
            <a:endParaRPr lang="en-US"/>
          </a:p>
        </p:txBody>
      </p:sp>
      <p:sp>
        <p:nvSpPr>
          <p:cNvPr id="37" name="椭圆 5"/>
          <p:cNvSpPr/>
          <p:nvPr/>
        </p:nvSpPr>
        <p:spPr>
          <a:xfrm>
            <a:off x="5262951" y="4307357"/>
            <a:ext cx="881449" cy="840259"/>
          </a:xfrm>
          <a:prstGeom prst="ellips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George</a:t>
            </a:r>
            <a:endParaRPr lang="en-US" sz="1100" dirty="0"/>
          </a:p>
        </p:txBody>
      </p:sp>
      <p:sp>
        <p:nvSpPr>
          <p:cNvPr id="38" name="椭圆 6"/>
          <p:cNvSpPr/>
          <p:nvPr/>
        </p:nvSpPr>
        <p:spPr>
          <a:xfrm>
            <a:off x="3973730" y="4307357"/>
            <a:ext cx="881449" cy="840259"/>
          </a:xfrm>
          <a:prstGeom prst="ellips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Fred</a:t>
            </a:r>
            <a:endParaRPr lang="en-US" sz="1100" dirty="0"/>
          </a:p>
        </p:txBody>
      </p:sp>
      <p:sp>
        <p:nvSpPr>
          <p:cNvPr id="39" name="椭圆 7"/>
          <p:cNvSpPr/>
          <p:nvPr/>
        </p:nvSpPr>
        <p:spPr>
          <a:xfrm>
            <a:off x="2696866" y="4307357"/>
            <a:ext cx="881449" cy="840259"/>
          </a:xfrm>
          <a:prstGeom prst="ellips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Carol</a:t>
            </a:r>
            <a:endParaRPr lang="en-US" sz="1100" dirty="0"/>
          </a:p>
        </p:txBody>
      </p:sp>
      <p:sp>
        <p:nvSpPr>
          <p:cNvPr id="40" name="椭圆 8"/>
          <p:cNvSpPr/>
          <p:nvPr/>
        </p:nvSpPr>
        <p:spPr>
          <a:xfrm>
            <a:off x="6138225" y="3034609"/>
            <a:ext cx="881449" cy="840259"/>
          </a:xfrm>
          <a:prstGeom prst="ellips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Harry</a:t>
            </a:r>
            <a:endParaRPr lang="en-US" sz="1100" dirty="0"/>
          </a:p>
        </p:txBody>
      </p:sp>
      <p:sp>
        <p:nvSpPr>
          <p:cNvPr id="41" name="椭圆 9"/>
          <p:cNvSpPr/>
          <p:nvPr/>
        </p:nvSpPr>
        <p:spPr>
          <a:xfrm>
            <a:off x="3973730" y="3034610"/>
            <a:ext cx="881449" cy="840259"/>
          </a:xfrm>
          <a:prstGeom prst="ellips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Ed</a:t>
            </a:r>
            <a:endParaRPr lang="en-US" sz="1100" dirty="0"/>
          </a:p>
        </p:txBody>
      </p:sp>
      <p:sp>
        <p:nvSpPr>
          <p:cNvPr id="42" name="椭圆 10"/>
          <p:cNvSpPr/>
          <p:nvPr/>
        </p:nvSpPr>
        <p:spPr>
          <a:xfrm>
            <a:off x="1866901" y="3034611"/>
            <a:ext cx="881449" cy="840259"/>
          </a:xfrm>
          <a:prstGeom prst="ellips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Alice</a:t>
            </a:r>
            <a:endParaRPr lang="en-US" sz="1100" dirty="0"/>
          </a:p>
        </p:txBody>
      </p:sp>
      <p:sp>
        <p:nvSpPr>
          <p:cNvPr id="43" name="椭圆 11"/>
          <p:cNvSpPr/>
          <p:nvPr/>
        </p:nvSpPr>
        <p:spPr>
          <a:xfrm>
            <a:off x="4855179" y="1831887"/>
            <a:ext cx="881449" cy="840259"/>
          </a:xfrm>
          <a:prstGeom prst="ellips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Dave</a:t>
            </a:r>
            <a:endParaRPr lang="en-US" sz="1100" dirty="0"/>
          </a:p>
        </p:txBody>
      </p:sp>
      <p:sp>
        <p:nvSpPr>
          <p:cNvPr id="44" name="椭圆 12"/>
          <p:cNvSpPr/>
          <p:nvPr/>
        </p:nvSpPr>
        <p:spPr>
          <a:xfrm>
            <a:off x="3137590" y="1831888"/>
            <a:ext cx="881449" cy="840259"/>
          </a:xfrm>
          <a:prstGeom prst="ellips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Bob</a:t>
            </a:r>
            <a:endParaRPr lang="en-US" sz="1100" dirty="0"/>
          </a:p>
        </p:txBody>
      </p:sp>
      <p:cxnSp>
        <p:nvCxnSpPr>
          <p:cNvPr id="45" name="曲线连接符 13"/>
          <p:cNvCxnSpPr>
            <a:stCxn id="44" idx="2"/>
            <a:endCxn id="42" idx="0"/>
          </p:cNvCxnSpPr>
          <p:nvPr/>
        </p:nvCxnSpPr>
        <p:spPr>
          <a:xfrm rot="10800000" flipV="1">
            <a:off x="2307626" y="2252017"/>
            <a:ext cx="829964" cy="782593"/>
          </a:xfrm>
          <a:prstGeom prst="curvedConnector2">
            <a:avLst/>
          </a:prstGeom>
          <a:ln>
            <a:solidFill>
              <a:schemeClr val="accent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46" name="曲线连接符 14"/>
          <p:cNvCxnSpPr>
            <a:stCxn id="43" idx="6"/>
            <a:endCxn id="40" idx="0"/>
          </p:cNvCxnSpPr>
          <p:nvPr/>
        </p:nvCxnSpPr>
        <p:spPr>
          <a:xfrm>
            <a:off x="5736628" y="2252017"/>
            <a:ext cx="842322" cy="782592"/>
          </a:xfrm>
          <a:prstGeom prst="curvedConnector2">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7" name="曲线连接符 15"/>
          <p:cNvCxnSpPr>
            <a:stCxn id="42" idx="4"/>
            <a:endCxn id="39" idx="2"/>
          </p:cNvCxnSpPr>
          <p:nvPr/>
        </p:nvCxnSpPr>
        <p:spPr>
          <a:xfrm rot="16200000" flipH="1">
            <a:off x="2075938" y="4106558"/>
            <a:ext cx="852617" cy="389240"/>
          </a:xfrm>
          <a:prstGeom prst="curvedConnector2">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8" name="曲线连接符 16"/>
          <p:cNvCxnSpPr>
            <a:stCxn id="40" idx="4"/>
            <a:endCxn id="37" idx="6"/>
          </p:cNvCxnSpPr>
          <p:nvPr/>
        </p:nvCxnSpPr>
        <p:spPr>
          <a:xfrm rot="5400000">
            <a:off x="5935366" y="4083902"/>
            <a:ext cx="852619" cy="434550"/>
          </a:xfrm>
          <a:prstGeom prst="curvedConnector2">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9" name="直接箭头连接符 20"/>
          <p:cNvCxnSpPr>
            <a:stCxn id="41" idx="2"/>
            <a:endCxn id="42" idx="6"/>
          </p:cNvCxnSpPr>
          <p:nvPr/>
        </p:nvCxnSpPr>
        <p:spPr>
          <a:xfrm flipH="1">
            <a:off x="2748350" y="3454740"/>
            <a:ext cx="1225380" cy="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50" name="直接箭头连接符 21"/>
          <p:cNvCxnSpPr>
            <a:stCxn id="39" idx="6"/>
            <a:endCxn id="38" idx="2"/>
          </p:cNvCxnSpPr>
          <p:nvPr/>
        </p:nvCxnSpPr>
        <p:spPr>
          <a:xfrm>
            <a:off x="3578315" y="4727487"/>
            <a:ext cx="395415"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51" name="直接箭头连接符 22"/>
          <p:cNvCxnSpPr>
            <a:stCxn id="41" idx="7"/>
            <a:endCxn id="43" idx="4"/>
          </p:cNvCxnSpPr>
          <p:nvPr/>
        </p:nvCxnSpPr>
        <p:spPr>
          <a:xfrm flipV="1">
            <a:off x="4726094" y="2672146"/>
            <a:ext cx="569810" cy="48551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52" name="直接箭头连接符 23"/>
          <p:cNvCxnSpPr>
            <a:stCxn id="37" idx="1"/>
            <a:endCxn id="41" idx="5"/>
          </p:cNvCxnSpPr>
          <p:nvPr/>
        </p:nvCxnSpPr>
        <p:spPr>
          <a:xfrm flipH="1" flipV="1">
            <a:off x="4726094" y="3751816"/>
            <a:ext cx="665942" cy="67859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53" name="直接箭头连接符 24"/>
          <p:cNvCxnSpPr>
            <a:stCxn id="37" idx="2"/>
            <a:endCxn id="38" idx="6"/>
          </p:cNvCxnSpPr>
          <p:nvPr/>
        </p:nvCxnSpPr>
        <p:spPr>
          <a:xfrm flipH="1">
            <a:off x="4855179" y="4727487"/>
            <a:ext cx="407772"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54" name="曲线连接符 25"/>
          <p:cNvCxnSpPr>
            <a:stCxn id="39" idx="4"/>
            <a:endCxn id="37" idx="4"/>
          </p:cNvCxnSpPr>
          <p:nvPr/>
        </p:nvCxnSpPr>
        <p:spPr>
          <a:xfrm rot="16200000" flipH="1">
            <a:off x="4420633" y="3864573"/>
            <a:ext cx="12700" cy="2566085"/>
          </a:xfrm>
          <a:prstGeom prst="curvedConnector3">
            <a:avLst>
              <a:gd name="adj1" fmla="val 1800000"/>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2304279" y="2272095"/>
            <a:ext cx="227057" cy="276999"/>
          </a:xfrm>
          <a:prstGeom prst="rect">
            <a:avLst/>
          </a:prstGeom>
          <a:noFill/>
        </p:spPr>
        <p:txBody>
          <a:bodyPr wrap="square" rtlCol="0">
            <a:spAutoFit/>
          </a:bodyPr>
          <a:lstStyle/>
          <a:p>
            <a:r>
              <a:rPr lang="en-US" sz="1200" dirty="0" smtClean="0"/>
              <a:t>f</a:t>
            </a:r>
            <a:endParaRPr lang="en-US" sz="1200" dirty="0"/>
          </a:p>
        </p:txBody>
      </p:sp>
      <p:sp>
        <p:nvSpPr>
          <p:cNvPr id="56" name="TextBox 55"/>
          <p:cNvSpPr txBox="1"/>
          <p:nvPr/>
        </p:nvSpPr>
        <p:spPr>
          <a:xfrm>
            <a:off x="4352671" y="1956999"/>
            <a:ext cx="168876" cy="276999"/>
          </a:xfrm>
          <a:prstGeom prst="rect">
            <a:avLst/>
          </a:prstGeom>
          <a:noFill/>
        </p:spPr>
        <p:txBody>
          <a:bodyPr wrap="square" rtlCol="0">
            <a:spAutoFit/>
          </a:bodyPr>
          <a:lstStyle/>
          <a:p>
            <a:r>
              <a:rPr lang="en-US" sz="1200" dirty="0"/>
              <a:t>f</a:t>
            </a:r>
          </a:p>
        </p:txBody>
      </p:sp>
      <p:sp>
        <p:nvSpPr>
          <p:cNvPr id="57" name="TextBox 56"/>
          <p:cNvSpPr txBox="1"/>
          <p:nvPr/>
        </p:nvSpPr>
        <p:spPr>
          <a:xfrm>
            <a:off x="6277237" y="2229879"/>
            <a:ext cx="168876" cy="276999"/>
          </a:xfrm>
          <a:prstGeom prst="rect">
            <a:avLst/>
          </a:prstGeom>
          <a:noFill/>
        </p:spPr>
        <p:txBody>
          <a:bodyPr wrap="square" rtlCol="0">
            <a:spAutoFit/>
          </a:bodyPr>
          <a:lstStyle/>
          <a:p>
            <a:r>
              <a:rPr lang="en-US" sz="1200" dirty="0"/>
              <a:t>f</a:t>
            </a:r>
          </a:p>
        </p:txBody>
      </p:sp>
      <p:sp>
        <p:nvSpPr>
          <p:cNvPr id="58" name="TextBox 57"/>
          <p:cNvSpPr txBox="1"/>
          <p:nvPr/>
        </p:nvSpPr>
        <p:spPr>
          <a:xfrm>
            <a:off x="6462591" y="4450487"/>
            <a:ext cx="168876" cy="276999"/>
          </a:xfrm>
          <a:prstGeom prst="rect">
            <a:avLst/>
          </a:prstGeom>
          <a:noFill/>
        </p:spPr>
        <p:txBody>
          <a:bodyPr wrap="square" rtlCol="0">
            <a:spAutoFit/>
          </a:bodyPr>
          <a:lstStyle/>
          <a:p>
            <a:r>
              <a:rPr lang="en-US" sz="1200" dirty="0"/>
              <a:t>f</a:t>
            </a:r>
          </a:p>
        </p:txBody>
      </p:sp>
      <p:sp>
        <p:nvSpPr>
          <p:cNvPr id="59" name="TextBox 58"/>
          <p:cNvSpPr txBox="1"/>
          <p:nvPr/>
        </p:nvSpPr>
        <p:spPr>
          <a:xfrm>
            <a:off x="3276602" y="3157663"/>
            <a:ext cx="168876" cy="276999"/>
          </a:xfrm>
          <a:prstGeom prst="rect">
            <a:avLst/>
          </a:prstGeom>
          <a:noFill/>
        </p:spPr>
        <p:txBody>
          <a:bodyPr wrap="square" rtlCol="0">
            <a:spAutoFit/>
          </a:bodyPr>
          <a:lstStyle/>
          <a:p>
            <a:r>
              <a:rPr lang="en-US" sz="1200" dirty="0"/>
              <a:t>f</a:t>
            </a:r>
          </a:p>
        </p:txBody>
      </p:sp>
      <p:sp>
        <p:nvSpPr>
          <p:cNvPr id="60" name="TextBox 59"/>
          <p:cNvSpPr txBox="1"/>
          <p:nvPr/>
        </p:nvSpPr>
        <p:spPr>
          <a:xfrm>
            <a:off x="2417808" y="4173488"/>
            <a:ext cx="168876" cy="276999"/>
          </a:xfrm>
          <a:prstGeom prst="rect">
            <a:avLst/>
          </a:prstGeom>
          <a:noFill/>
        </p:spPr>
        <p:txBody>
          <a:bodyPr wrap="square" rtlCol="0">
            <a:spAutoFit/>
          </a:bodyPr>
          <a:lstStyle/>
          <a:p>
            <a:r>
              <a:rPr lang="en-US" sz="1200" dirty="0"/>
              <a:t>f</a:t>
            </a:r>
          </a:p>
        </p:txBody>
      </p:sp>
      <p:sp>
        <p:nvSpPr>
          <p:cNvPr id="61" name="TextBox 60"/>
          <p:cNvSpPr txBox="1"/>
          <p:nvPr/>
        </p:nvSpPr>
        <p:spPr>
          <a:xfrm>
            <a:off x="5019239" y="4727486"/>
            <a:ext cx="168876" cy="276999"/>
          </a:xfrm>
          <a:prstGeom prst="rect">
            <a:avLst/>
          </a:prstGeom>
          <a:noFill/>
        </p:spPr>
        <p:txBody>
          <a:bodyPr wrap="square" rtlCol="0">
            <a:spAutoFit/>
          </a:bodyPr>
          <a:lstStyle/>
          <a:p>
            <a:r>
              <a:rPr lang="en-US" sz="1200" dirty="0"/>
              <a:t>f</a:t>
            </a:r>
          </a:p>
        </p:txBody>
      </p:sp>
      <p:sp>
        <p:nvSpPr>
          <p:cNvPr id="62" name="TextBox 61"/>
          <p:cNvSpPr txBox="1"/>
          <p:nvPr/>
        </p:nvSpPr>
        <p:spPr>
          <a:xfrm>
            <a:off x="5059065" y="3881564"/>
            <a:ext cx="168876" cy="276999"/>
          </a:xfrm>
          <a:prstGeom prst="rect">
            <a:avLst/>
          </a:prstGeom>
          <a:noFill/>
        </p:spPr>
        <p:txBody>
          <a:bodyPr wrap="square" rtlCol="0">
            <a:spAutoFit/>
          </a:bodyPr>
          <a:lstStyle/>
          <a:p>
            <a:r>
              <a:rPr lang="en-US" sz="1200" dirty="0"/>
              <a:t>f</a:t>
            </a:r>
          </a:p>
        </p:txBody>
      </p:sp>
      <p:sp>
        <p:nvSpPr>
          <p:cNvPr id="63" name="TextBox 62"/>
          <p:cNvSpPr txBox="1"/>
          <p:nvPr/>
        </p:nvSpPr>
        <p:spPr>
          <a:xfrm>
            <a:off x="4336197" y="5396297"/>
            <a:ext cx="168876" cy="276999"/>
          </a:xfrm>
          <a:prstGeom prst="rect">
            <a:avLst/>
          </a:prstGeom>
          <a:noFill/>
        </p:spPr>
        <p:txBody>
          <a:bodyPr wrap="square" rtlCol="0">
            <a:spAutoFit/>
          </a:bodyPr>
          <a:lstStyle/>
          <a:p>
            <a:r>
              <a:rPr lang="en-US" sz="1200" dirty="0"/>
              <a:t>f</a:t>
            </a:r>
          </a:p>
        </p:txBody>
      </p:sp>
      <p:sp>
        <p:nvSpPr>
          <p:cNvPr id="64" name="TextBox 63"/>
          <p:cNvSpPr txBox="1"/>
          <p:nvPr/>
        </p:nvSpPr>
        <p:spPr>
          <a:xfrm>
            <a:off x="3691584" y="4758894"/>
            <a:ext cx="168876" cy="276999"/>
          </a:xfrm>
          <a:prstGeom prst="rect">
            <a:avLst/>
          </a:prstGeom>
          <a:noFill/>
        </p:spPr>
        <p:txBody>
          <a:bodyPr wrap="square" rtlCol="0">
            <a:spAutoFit/>
          </a:bodyPr>
          <a:lstStyle/>
          <a:p>
            <a:r>
              <a:rPr lang="en-US" sz="1200" dirty="0" smtClean="0"/>
              <a:t>f</a:t>
            </a:r>
            <a:endParaRPr lang="en-US" sz="1200" dirty="0"/>
          </a:p>
        </p:txBody>
      </p:sp>
      <p:sp>
        <p:nvSpPr>
          <p:cNvPr id="65" name="TextBox 64"/>
          <p:cNvSpPr txBox="1"/>
          <p:nvPr/>
        </p:nvSpPr>
        <p:spPr>
          <a:xfrm>
            <a:off x="5019239" y="2896111"/>
            <a:ext cx="168876" cy="276999"/>
          </a:xfrm>
          <a:prstGeom prst="rect">
            <a:avLst/>
          </a:prstGeom>
          <a:noFill/>
        </p:spPr>
        <p:txBody>
          <a:bodyPr wrap="square" rtlCol="0">
            <a:spAutoFit/>
          </a:bodyPr>
          <a:lstStyle/>
          <a:p>
            <a:r>
              <a:rPr lang="en-US" sz="1200" dirty="0" smtClean="0"/>
              <a:t>f</a:t>
            </a:r>
            <a:endParaRPr lang="en-US" sz="1200" dirty="0"/>
          </a:p>
        </p:txBody>
      </p:sp>
      <p:cxnSp>
        <p:nvCxnSpPr>
          <p:cNvPr id="67" name="Straight Arrow Connector 66"/>
          <p:cNvCxnSpPr>
            <a:stCxn id="44" idx="6"/>
            <a:endCxn id="43" idx="2"/>
          </p:cNvCxnSpPr>
          <p:nvPr/>
        </p:nvCxnSpPr>
        <p:spPr>
          <a:xfrm flipV="1">
            <a:off x="4019039" y="2252017"/>
            <a:ext cx="836140" cy="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552966" y="5673296"/>
            <a:ext cx="6590783" cy="338554"/>
          </a:xfrm>
          <a:prstGeom prst="rect">
            <a:avLst/>
          </a:prstGeom>
          <a:noFill/>
        </p:spPr>
        <p:txBody>
          <a:bodyPr wrap="square" rtlCol="0">
            <a:spAutoFit/>
          </a:bodyPr>
          <a:lstStyle/>
          <a:p>
            <a:r>
              <a:rPr lang="en-US" sz="1600" dirty="0" smtClean="0">
                <a:latin typeface="Cambria Math" panose="02040503050406030204" pitchFamily="18" charset="0"/>
                <a:ea typeface="Cambria Math" panose="02040503050406030204" pitchFamily="18" charset="0"/>
              </a:rPr>
              <a:t>&lt;read, Photo1, (u</a:t>
            </a:r>
            <a:r>
              <a:rPr lang="en-US" sz="1600" baseline="-25000" dirty="0" smtClean="0">
                <a:latin typeface="Cambria Math" panose="02040503050406030204" pitchFamily="18" charset="0"/>
                <a:ea typeface="Cambria Math" panose="02040503050406030204" pitchFamily="18" charset="0"/>
              </a:rPr>
              <a:t>a</a:t>
            </a:r>
            <a:r>
              <a:rPr lang="en-US" sz="1600" dirty="0" smtClean="0">
                <a:latin typeface="Cambria Math" panose="02040503050406030204" pitchFamily="18" charset="0"/>
                <a:ea typeface="Cambria Math" panose="02040503050406030204" pitchFamily="18" charset="0"/>
              </a:rPr>
              <a:t>, ((f*, 3): ∀[+1, -1], duration ≥ </a:t>
            </a:r>
            <a:r>
              <a:rPr lang="en-US" sz="1600" dirty="0">
                <a:latin typeface="Cambria Math" panose="02040503050406030204" pitchFamily="18" charset="0"/>
                <a:ea typeface="Cambria Math" panose="02040503050406030204" pitchFamily="18" charset="0"/>
              </a:rPr>
              <a:t>3</a:t>
            </a:r>
            <a:r>
              <a:rPr lang="en-US" sz="1600" dirty="0" smtClean="0">
                <a:latin typeface="Cambria Math" panose="02040503050406030204" pitchFamily="18" charset="0"/>
                <a:ea typeface="Cambria Math" panose="02040503050406030204" pitchFamily="18" charset="0"/>
              </a:rPr>
              <a:t> month, _)))&gt;</a:t>
            </a:r>
            <a:endParaRPr lang="en-US" sz="1600" dirty="0">
              <a:latin typeface="Cambria Math" panose="02040503050406030204" pitchFamily="18" charset="0"/>
              <a:ea typeface="Cambria Math" panose="02040503050406030204" pitchFamily="18" charset="0"/>
            </a:endParaRPr>
          </a:p>
        </p:txBody>
      </p:sp>
      <p:sp>
        <p:nvSpPr>
          <p:cNvPr id="83" name="Rectangle 82"/>
          <p:cNvSpPr/>
          <p:nvPr/>
        </p:nvSpPr>
        <p:spPr>
          <a:xfrm>
            <a:off x="1415879" y="2318305"/>
            <a:ext cx="891746" cy="37714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solidFill>
                  <a:schemeClr val="tx1"/>
                </a:solidFill>
              </a:rPr>
              <a:t>Since = June, 2013</a:t>
            </a:r>
            <a:endParaRPr lang="en-US" sz="1200" dirty="0">
              <a:solidFill>
                <a:schemeClr val="tx1"/>
              </a:solidFill>
            </a:endParaRPr>
          </a:p>
        </p:txBody>
      </p:sp>
      <p:sp>
        <p:nvSpPr>
          <p:cNvPr id="84" name="Rectangle 83"/>
          <p:cNvSpPr/>
          <p:nvPr/>
        </p:nvSpPr>
        <p:spPr>
          <a:xfrm>
            <a:off x="3963433" y="1600200"/>
            <a:ext cx="891746" cy="37714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solidFill>
                  <a:schemeClr val="tx1"/>
                </a:solidFill>
              </a:rPr>
              <a:t>Since = Feb, 2014</a:t>
            </a:r>
            <a:endParaRPr lang="en-US" sz="1200" dirty="0">
              <a:solidFill>
                <a:schemeClr val="tx1"/>
              </a:solidFill>
            </a:endParaRPr>
          </a:p>
        </p:txBody>
      </p:sp>
      <p:sp>
        <p:nvSpPr>
          <p:cNvPr id="86" name="Rectangle 85"/>
          <p:cNvSpPr/>
          <p:nvPr/>
        </p:nvSpPr>
        <p:spPr>
          <a:xfrm>
            <a:off x="2968714" y="3563243"/>
            <a:ext cx="891746" cy="37714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solidFill>
                  <a:schemeClr val="tx1"/>
                </a:solidFill>
              </a:rPr>
              <a:t>Since = Aug, 2010</a:t>
            </a:r>
            <a:endParaRPr lang="en-US" sz="1200" dirty="0">
              <a:solidFill>
                <a:schemeClr val="tx1"/>
              </a:solidFill>
            </a:endParaRPr>
          </a:p>
        </p:txBody>
      </p:sp>
      <p:sp>
        <p:nvSpPr>
          <p:cNvPr id="87" name="Rectangle 86"/>
          <p:cNvSpPr/>
          <p:nvPr/>
        </p:nvSpPr>
        <p:spPr>
          <a:xfrm>
            <a:off x="5007579" y="3157663"/>
            <a:ext cx="891746" cy="37714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solidFill>
                  <a:schemeClr val="tx1"/>
                </a:solidFill>
              </a:rPr>
              <a:t>Since = May, 2009</a:t>
            </a:r>
            <a:endParaRPr lang="en-US" sz="1200" dirty="0">
              <a:solidFill>
                <a:schemeClr val="tx1"/>
              </a:solidFill>
            </a:endParaRPr>
          </a:p>
        </p:txBody>
      </p:sp>
      <p:sp>
        <p:nvSpPr>
          <p:cNvPr id="88" name="Rectangle 87"/>
          <p:cNvSpPr/>
          <p:nvPr/>
        </p:nvSpPr>
        <p:spPr>
          <a:xfrm>
            <a:off x="6553200" y="2229879"/>
            <a:ext cx="891746" cy="37714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solidFill>
                  <a:schemeClr val="tx1"/>
                </a:solidFill>
              </a:rPr>
              <a:t>Since = Aug, 2008</a:t>
            </a:r>
            <a:endParaRPr lang="en-US" sz="1200" dirty="0">
              <a:solidFill>
                <a:schemeClr val="tx1"/>
              </a:solidFill>
            </a:endParaRPr>
          </a:p>
        </p:txBody>
      </p:sp>
      <p:sp>
        <p:nvSpPr>
          <p:cNvPr id="66"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2"/>
                                        </p:tgtEl>
                                        <p:attrNameLst>
                                          <p:attrName>fillcolor</p:attrName>
                                        </p:attrNameLst>
                                      </p:cBhvr>
                                      <p:to>
                                        <a:schemeClr val="accent2"/>
                                      </p:to>
                                    </p:animClr>
                                    <p:set>
                                      <p:cBhvr>
                                        <p:cTn id="7" dur="2000" fill="hold"/>
                                        <p:tgtEl>
                                          <p:spTgt spid="42"/>
                                        </p:tgtEl>
                                        <p:attrNameLst>
                                          <p:attrName>fill.type</p:attrName>
                                        </p:attrNameLst>
                                      </p:cBhvr>
                                      <p:to>
                                        <p:strVal val="solid"/>
                                      </p:to>
                                    </p:set>
                                    <p:set>
                                      <p:cBhvr>
                                        <p:cTn id="8" dur="2000" fill="hold"/>
                                        <p:tgtEl>
                                          <p:spTgt spid="42"/>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mph" presetSubtype="2" fill="hold" nodeType="clickEffect">
                                  <p:stCondLst>
                                    <p:cond delay="0"/>
                                  </p:stCondLst>
                                  <p:childTnLst>
                                    <p:animClr clrSpc="rgb" dir="cw">
                                      <p:cBhvr>
                                        <p:cTn id="16" dur="2000" fill="hold"/>
                                        <p:tgtEl>
                                          <p:spTgt spid="44"/>
                                        </p:tgtEl>
                                        <p:attrNameLst>
                                          <p:attrName>fillcolor</p:attrName>
                                        </p:attrNameLst>
                                      </p:cBhvr>
                                      <p:to>
                                        <a:schemeClr val="accent2"/>
                                      </p:to>
                                    </p:animClr>
                                    <p:set>
                                      <p:cBhvr>
                                        <p:cTn id="17" dur="2000" fill="hold"/>
                                        <p:tgtEl>
                                          <p:spTgt spid="44"/>
                                        </p:tgtEl>
                                        <p:attrNameLst>
                                          <p:attrName>fill.type</p:attrName>
                                        </p:attrNameLst>
                                      </p:cBhvr>
                                      <p:to>
                                        <p:strVal val="solid"/>
                                      </p:to>
                                    </p:set>
                                    <p:set>
                                      <p:cBhvr>
                                        <p:cTn id="18" dur="2000" fill="hold"/>
                                        <p:tgtEl>
                                          <p:spTgt spid="44"/>
                                        </p:tgtEl>
                                        <p:attrNameLst>
                                          <p:attrName>fill.on</p:attrName>
                                        </p:attrNameLst>
                                      </p:cBhvr>
                                      <p:to>
                                        <p:strVal val="true"/>
                                      </p:to>
                                    </p:set>
                                  </p:childTnLst>
                                </p:cTn>
                              </p:par>
                              <p:par>
                                <p:cTn id="19" presetID="1" presetClass="entr" presetSubtype="0" fill="hold" grpId="0" nodeType="withEffect">
                                  <p:stCondLst>
                                    <p:cond delay="0"/>
                                  </p:stCondLst>
                                  <p:childTnLst>
                                    <p:set>
                                      <p:cBhvr>
                                        <p:cTn id="20" dur="1" fill="hold">
                                          <p:stCondLst>
                                            <p:cond delay="0"/>
                                          </p:stCondLst>
                                        </p:cTn>
                                        <p:tgtEl>
                                          <p:spTgt spid="8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6"/>
                                        </p:tgtEl>
                                        <p:attrNameLst>
                                          <p:attrName>style.visibility</p:attrName>
                                        </p:attrNameLst>
                                      </p:cBhvr>
                                      <p:to>
                                        <p:strVal val="visible"/>
                                      </p:to>
                                    </p:set>
                                  </p:childTnLst>
                                </p:cTn>
                              </p:par>
                              <p:par>
                                <p:cTn id="25" presetID="1" presetClass="emph" presetSubtype="2" fill="hold" nodeType="withEffect">
                                  <p:stCondLst>
                                    <p:cond delay="0"/>
                                  </p:stCondLst>
                                  <p:childTnLst>
                                    <p:animClr clrSpc="rgb" dir="cw">
                                      <p:cBhvr>
                                        <p:cTn id="26" dur="2000" fill="hold"/>
                                        <p:tgtEl>
                                          <p:spTgt spid="44"/>
                                        </p:tgtEl>
                                        <p:attrNameLst>
                                          <p:attrName>fillcolor</p:attrName>
                                        </p:attrNameLst>
                                      </p:cBhvr>
                                      <p:to>
                                        <a:schemeClr val="accent1"/>
                                      </p:to>
                                    </p:animClr>
                                    <p:set>
                                      <p:cBhvr>
                                        <p:cTn id="27" dur="2000" fill="hold"/>
                                        <p:tgtEl>
                                          <p:spTgt spid="44"/>
                                        </p:tgtEl>
                                        <p:attrNameLst>
                                          <p:attrName>fill.type</p:attrName>
                                        </p:attrNameLst>
                                      </p:cBhvr>
                                      <p:to>
                                        <p:strVal val="solid"/>
                                      </p:to>
                                    </p:set>
                                    <p:set>
                                      <p:cBhvr>
                                        <p:cTn id="28" dur="2000" fill="hold"/>
                                        <p:tgtEl>
                                          <p:spTgt spid="44"/>
                                        </p:tgtEl>
                                        <p:attrNameLst>
                                          <p:attrName>fill.on</p:attrName>
                                        </p:attrNameLst>
                                      </p:cBhvr>
                                      <p:to>
                                        <p:strVal val="true"/>
                                      </p:to>
                                    </p:set>
                                  </p:childTnLst>
                                </p:cTn>
                              </p:par>
                              <p:par>
                                <p:cTn id="29" presetID="22" presetClass="exit" presetSubtype="4" fill="hold" grpId="1" nodeType="withEffect">
                                  <p:stCondLst>
                                    <p:cond delay="0"/>
                                  </p:stCondLst>
                                  <p:childTnLst>
                                    <p:animEffect transition="out" filter="wipe(down)">
                                      <p:cBhvr>
                                        <p:cTn id="30" dur="500"/>
                                        <p:tgtEl>
                                          <p:spTgt spid="83"/>
                                        </p:tgtEl>
                                      </p:cBhvr>
                                    </p:animEffect>
                                    <p:set>
                                      <p:cBhvr>
                                        <p:cTn id="31" dur="1" fill="hold">
                                          <p:stCondLst>
                                            <p:cond delay="499"/>
                                          </p:stCondLst>
                                        </p:cTn>
                                        <p:tgtEl>
                                          <p:spTgt spid="83"/>
                                        </p:tgtEl>
                                        <p:attrNameLst>
                                          <p:attrName>style.visibility</p:attrName>
                                        </p:attrNameLst>
                                      </p:cBhvr>
                                      <p:to>
                                        <p:strVal val="hidden"/>
                                      </p:to>
                                    </p:set>
                                  </p:childTnLst>
                                </p:cTn>
                              </p:par>
                              <p:par>
                                <p:cTn id="32" presetID="22" presetClass="exit" presetSubtype="4" fill="hold" grpId="1" nodeType="withEffect">
                                  <p:stCondLst>
                                    <p:cond delay="0"/>
                                  </p:stCondLst>
                                  <p:childTnLst>
                                    <p:animEffect transition="out" filter="wipe(down)">
                                      <p:cBhvr>
                                        <p:cTn id="33" dur="500"/>
                                        <p:tgtEl>
                                          <p:spTgt spid="84"/>
                                        </p:tgtEl>
                                      </p:cBhvr>
                                    </p:animEffect>
                                    <p:set>
                                      <p:cBhvr>
                                        <p:cTn id="34" dur="1" fill="hold">
                                          <p:stCondLst>
                                            <p:cond delay="499"/>
                                          </p:stCondLst>
                                        </p:cTn>
                                        <p:tgtEl>
                                          <p:spTgt spid="8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7"/>
                                        </p:tgtEl>
                                        <p:attrNameLst>
                                          <p:attrName>style.visibility</p:attrName>
                                        </p:attrNameLst>
                                      </p:cBhvr>
                                      <p:to>
                                        <p:strVal val="visible"/>
                                      </p:to>
                                    </p:set>
                                  </p:childTnLst>
                                </p:cTn>
                              </p:par>
                              <p:par>
                                <p:cTn id="39" presetID="1" presetClass="emph" presetSubtype="2" fill="hold" nodeType="withEffect">
                                  <p:stCondLst>
                                    <p:cond delay="0"/>
                                  </p:stCondLst>
                                  <p:childTnLst>
                                    <p:animClr clrSpc="rgb" dir="cw">
                                      <p:cBhvr>
                                        <p:cTn id="40" dur="2000" fill="hold"/>
                                        <p:tgtEl>
                                          <p:spTgt spid="41"/>
                                        </p:tgtEl>
                                        <p:attrNameLst>
                                          <p:attrName>fillcolor</p:attrName>
                                        </p:attrNameLst>
                                      </p:cBhvr>
                                      <p:to>
                                        <a:schemeClr val="accent2"/>
                                      </p:to>
                                    </p:animClr>
                                    <p:set>
                                      <p:cBhvr>
                                        <p:cTn id="41" dur="2000" fill="hold"/>
                                        <p:tgtEl>
                                          <p:spTgt spid="41"/>
                                        </p:tgtEl>
                                        <p:attrNameLst>
                                          <p:attrName>fill.type</p:attrName>
                                        </p:attrNameLst>
                                      </p:cBhvr>
                                      <p:to>
                                        <p:strVal val="solid"/>
                                      </p:to>
                                    </p:set>
                                    <p:set>
                                      <p:cBhvr>
                                        <p:cTn id="42" dur="2000" fill="hold"/>
                                        <p:tgtEl>
                                          <p:spTgt spid="41"/>
                                        </p:tgtEl>
                                        <p:attrNameLst>
                                          <p:attrName>fill.on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8"/>
                                        </p:tgtEl>
                                        <p:attrNameLst>
                                          <p:attrName>style.visibility</p:attrName>
                                        </p:attrNameLst>
                                      </p:cBhvr>
                                      <p:to>
                                        <p:strVal val="visible"/>
                                      </p:to>
                                    </p:set>
                                  </p:childTnLst>
                                </p:cTn>
                              </p:par>
                              <p:par>
                                <p:cTn id="47" presetID="1" presetClass="emph" presetSubtype="2" fill="hold" nodeType="withEffect">
                                  <p:stCondLst>
                                    <p:cond delay="0"/>
                                  </p:stCondLst>
                                  <p:childTnLst>
                                    <p:animClr clrSpc="rgb" dir="cw">
                                      <p:cBhvr>
                                        <p:cTn id="48" dur="2000" fill="hold"/>
                                        <p:tgtEl>
                                          <p:spTgt spid="43"/>
                                        </p:tgtEl>
                                        <p:attrNameLst>
                                          <p:attrName>fillcolor</p:attrName>
                                        </p:attrNameLst>
                                      </p:cBhvr>
                                      <p:to>
                                        <a:schemeClr val="accent2"/>
                                      </p:to>
                                    </p:animClr>
                                    <p:set>
                                      <p:cBhvr>
                                        <p:cTn id="49" dur="2000" fill="hold"/>
                                        <p:tgtEl>
                                          <p:spTgt spid="43"/>
                                        </p:tgtEl>
                                        <p:attrNameLst>
                                          <p:attrName>fill.type</p:attrName>
                                        </p:attrNameLst>
                                      </p:cBhvr>
                                      <p:to>
                                        <p:strVal val="solid"/>
                                      </p:to>
                                    </p:set>
                                    <p:set>
                                      <p:cBhvr>
                                        <p:cTn id="50" dur="2000" fill="hold"/>
                                        <p:tgtEl>
                                          <p:spTgt spid="43"/>
                                        </p:tgtEl>
                                        <p:attrNameLst>
                                          <p:attrName>fill.on</p:attrName>
                                        </p:attrNameLst>
                                      </p:cBhvr>
                                      <p:to>
                                        <p:strVal val="true"/>
                                      </p:to>
                                    </p:set>
                                  </p:childTnLst>
                                </p:cTn>
                              </p:par>
                            </p:childTnLst>
                          </p:cTn>
                        </p:par>
                      </p:childTnLst>
                    </p:cTn>
                  </p:par>
                  <p:par>
                    <p:cTn id="51" fill="hold">
                      <p:stCondLst>
                        <p:cond delay="indefinite"/>
                      </p:stCondLst>
                      <p:childTnLst>
                        <p:par>
                          <p:cTn id="52" fill="hold">
                            <p:stCondLst>
                              <p:cond delay="0"/>
                            </p:stCondLst>
                            <p:childTnLst>
                              <p:par>
                                <p:cTn id="53" presetID="1" presetClass="emph" presetSubtype="2" fill="hold" nodeType="clickEffect">
                                  <p:stCondLst>
                                    <p:cond delay="0"/>
                                  </p:stCondLst>
                                  <p:childTnLst>
                                    <p:animClr clrSpc="rgb" dir="cw">
                                      <p:cBhvr>
                                        <p:cTn id="54" dur="2000" fill="hold"/>
                                        <p:tgtEl>
                                          <p:spTgt spid="40"/>
                                        </p:tgtEl>
                                        <p:attrNameLst>
                                          <p:attrName>fillcolor</p:attrName>
                                        </p:attrNameLst>
                                      </p:cBhvr>
                                      <p:to>
                                        <a:schemeClr val="accent2"/>
                                      </p:to>
                                    </p:animClr>
                                    <p:set>
                                      <p:cBhvr>
                                        <p:cTn id="55" dur="2000" fill="hold"/>
                                        <p:tgtEl>
                                          <p:spTgt spid="40"/>
                                        </p:tgtEl>
                                        <p:attrNameLst>
                                          <p:attrName>fill.type</p:attrName>
                                        </p:attrNameLst>
                                      </p:cBhvr>
                                      <p:to>
                                        <p:strVal val="solid"/>
                                      </p:to>
                                    </p:set>
                                    <p:set>
                                      <p:cBhvr>
                                        <p:cTn id="56" dur="2000" fill="hold"/>
                                        <p:tgtEl>
                                          <p:spTgt spid="4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3" grpId="1" animBg="1"/>
      <p:bldP spid="84" grpId="0" animBg="1"/>
      <p:bldP spid="84" grpId="1" animBg="1"/>
      <p:bldP spid="86" grpId="0" animBg="1"/>
      <p:bldP spid="87" grpId="0" animBg="1"/>
      <p:bldP spid="8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latin typeface="Comic Sans MS" panose="030F0702030302020204" pitchFamily="66" charset="0"/>
              </a:rPr>
              <a:t>Outline</a:t>
            </a:r>
            <a:endParaRPr lang="en-US" dirty="0">
              <a:latin typeface="Comic Sans MS" panose="030F0702030302020204" pitchFamily="66" charset="0"/>
            </a:endParaRPr>
          </a:p>
        </p:txBody>
      </p:sp>
      <p:sp>
        <p:nvSpPr>
          <p:cNvPr id="3" name="内容占位符 2"/>
          <p:cNvSpPr>
            <a:spLocks noGrp="1"/>
          </p:cNvSpPr>
          <p:nvPr>
            <p:ph idx="1"/>
          </p:nvPr>
        </p:nvSpPr>
        <p:spPr/>
        <p:txBody>
          <a:bodyPr>
            <a:normAutofit/>
          </a:bodyPr>
          <a:lstStyle/>
          <a:p>
            <a:r>
              <a:rPr lang="en-US" dirty="0" smtClean="0">
                <a:solidFill>
                  <a:schemeClr val="bg1">
                    <a:lumMod val="50000"/>
                  </a:schemeClr>
                </a:solidFill>
                <a:latin typeface="Helvetica" panose="020B0604020202020204" pitchFamily="34" charset="0"/>
                <a:cs typeface="Helvetica" panose="020B0604020202020204" pitchFamily="34" charset="0"/>
              </a:rPr>
              <a:t>Introduction</a:t>
            </a:r>
          </a:p>
          <a:p>
            <a:r>
              <a:rPr lang="en-US" dirty="0" smtClean="0">
                <a:solidFill>
                  <a:schemeClr val="bg1">
                    <a:lumMod val="50000"/>
                  </a:schemeClr>
                </a:solidFill>
                <a:latin typeface="Helvetica" panose="020B0604020202020204" pitchFamily="34" charset="0"/>
                <a:cs typeface="Helvetica" panose="020B0604020202020204" pitchFamily="34" charset="0"/>
              </a:rPr>
              <a:t>UURAC</a:t>
            </a:r>
          </a:p>
          <a:p>
            <a:r>
              <a:rPr lang="en-US" dirty="0" smtClean="0">
                <a:solidFill>
                  <a:schemeClr val="bg1">
                    <a:lumMod val="50000"/>
                  </a:schemeClr>
                </a:solidFill>
                <a:latin typeface="Helvetica" panose="020B0604020202020204" pitchFamily="34" charset="0"/>
                <a:cs typeface="Helvetica" panose="020B0604020202020204" pitchFamily="34" charset="0"/>
              </a:rPr>
              <a:t>UURAC</a:t>
            </a:r>
            <a:r>
              <a:rPr lang="en-US" baseline="-25000" dirty="0" smtClean="0">
                <a:solidFill>
                  <a:schemeClr val="bg1">
                    <a:lumMod val="50000"/>
                  </a:schemeClr>
                </a:solidFill>
                <a:latin typeface="Helvetica" panose="020B0604020202020204" pitchFamily="34" charset="0"/>
                <a:cs typeface="Helvetica" panose="020B0604020202020204" pitchFamily="34" charset="0"/>
              </a:rPr>
              <a:t>A</a:t>
            </a:r>
          </a:p>
          <a:p>
            <a:r>
              <a:rPr lang="en-US" dirty="0" smtClean="0">
                <a:latin typeface="Helvetica" panose="020B0604020202020204" pitchFamily="34" charset="0"/>
                <a:cs typeface="Helvetica" panose="020B0604020202020204" pitchFamily="34" charset="0"/>
              </a:rPr>
              <a:t>URRAC</a:t>
            </a:r>
          </a:p>
          <a:p>
            <a:r>
              <a:rPr lang="en-US" dirty="0" smtClean="0">
                <a:solidFill>
                  <a:schemeClr val="bg1">
                    <a:lumMod val="50000"/>
                  </a:schemeClr>
                </a:solidFill>
                <a:latin typeface="Helvetica" panose="020B0604020202020204" pitchFamily="34" charset="0"/>
                <a:cs typeface="Helvetica" panose="020B0604020202020204" pitchFamily="34" charset="0"/>
              </a:rPr>
              <a:t>Conclusion</a:t>
            </a:r>
          </a:p>
        </p:txBody>
      </p:sp>
      <p:sp>
        <p:nvSpPr>
          <p:cNvPr id="4" name="灯片编号占位符 3"/>
          <p:cNvSpPr>
            <a:spLocks noGrp="1"/>
          </p:cNvSpPr>
          <p:nvPr>
            <p:ph type="sldNum" sz="quarter" idx="12"/>
          </p:nvPr>
        </p:nvSpPr>
        <p:spPr/>
        <p:txBody>
          <a:bodyPr/>
          <a:lstStyle/>
          <a:p>
            <a:fld id="{E2565ACD-144F-334D-837A-2EC7981FDADF}" type="slidenum">
              <a:rPr lang="en-US" smtClean="0"/>
              <a:pPr/>
              <a:t>33</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val="487474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latin typeface="Comic Sans MS" panose="030F0702030302020204" pitchFamily="66" charset="0"/>
              </a:rPr>
              <a:t>Beyond U2U Relationships</a:t>
            </a:r>
            <a:endParaRPr lang="en-US" dirty="0">
              <a:latin typeface="Comic Sans MS" panose="030F0702030302020204" pitchFamily="66" charset="0"/>
            </a:endParaRPr>
          </a:p>
        </p:txBody>
      </p:sp>
      <p:sp>
        <p:nvSpPr>
          <p:cNvPr id="3" name="内容占位符 2"/>
          <p:cNvSpPr>
            <a:spLocks noGrp="1"/>
          </p:cNvSpPr>
          <p:nvPr>
            <p:ph idx="1"/>
          </p:nvPr>
        </p:nvSpPr>
        <p:spPr/>
        <p:txBody>
          <a:bodyPr>
            <a:normAutofit/>
          </a:bodyPr>
          <a:lstStyle/>
          <a:p>
            <a:r>
              <a:rPr lang="en-US" dirty="0" smtClean="0">
                <a:latin typeface="Helvetica" panose="020B0604020202020204" pitchFamily="34" charset="0"/>
                <a:cs typeface="Helvetica" panose="020B0604020202020204" pitchFamily="34" charset="0"/>
              </a:rPr>
              <a:t>There are various types of relationships between users and resources in addition to U2U relationships and ownership</a:t>
            </a:r>
          </a:p>
          <a:p>
            <a:pPr lvl="1"/>
            <a:r>
              <a:rPr lang="en-US" dirty="0" smtClean="0">
                <a:solidFill>
                  <a:schemeClr val="tx2"/>
                </a:solidFill>
                <a:latin typeface="Helvetica" panose="020B0604020202020204" pitchFamily="34" charset="0"/>
                <a:cs typeface="Helvetica" panose="020B0604020202020204" pitchFamily="34" charset="0"/>
              </a:rPr>
              <a:t>e.g., share, like, comment, tag, </a:t>
            </a:r>
            <a:r>
              <a:rPr lang="en-US" dirty="0" err="1" smtClean="0">
                <a:solidFill>
                  <a:schemeClr val="tx2"/>
                </a:solidFill>
                <a:latin typeface="Helvetica" panose="020B0604020202020204" pitchFamily="34" charset="0"/>
                <a:cs typeface="Helvetica" panose="020B0604020202020204" pitchFamily="34" charset="0"/>
              </a:rPr>
              <a:t>etc</a:t>
            </a:r>
            <a:endParaRPr lang="en-US" dirty="0">
              <a:solidFill>
                <a:schemeClr val="tx2"/>
              </a:solidFill>
              <a:latin typeface="Helvetica" panose="020B0604020202020204" pitchFamily="34" charset="0"/>
              <a:cs typeface="Helvetica" panose="020B0604020202020204" pitchFamily="34" charset="0"/>
            </a:endParaRPr>
          </a:p>
          <a:p>
            <a:r>
              <a:rPr lang="en-US" dirty="0" smtClean="0">
                <a:latin typeface="Helvetica" panose="020B0604020202020204" pitchFamily="34" charset="0"/>
                <a:cs typeface="Helvetica" panose="020B0604020202020204" pitchFamily="34" charset="0"/>
              </a:rPr>
              <a:t>U2U, U2R and R2R</a:t>
            </a:r>
          </a:p>
          <a:p>
            <a:r>
              <a:rPr lang="en-US" dirty="0" smtClean="0">
                <a:latin typeface="Helvetica" panose="020B0604020202020204" pitchFamily="34" charset="0"/>
                <a:cs typeface="Helvetica" panose="020B0604020202020204" pitchFamily="34" charset="0"/>
              </a:rPr>
              <a:t>U2R further enables </a:t>
            </a:r>
            <a:r>
              <a:rPr lang="en-US" dirty="0" smtClean="0">
                <a:solidFill>
                  <a:srgbClr val="FF0000"/>
                </a:solidFill>
                <a:latin typeface="Helvetica" panose="020B0604020202020204" pitchFamily="34" charset="0"/>
                <a:cs typeface="Helvetica" panose="020B0604020202020204" pitchFamily="34" charset="0"/>
              </a:rPr>
              <a:t>relationship and policy administration</a:t>
            </a:r>
            <a:r>
              <a:rPr lang="en-US" dirty="0" smtClean="0">
                <a:latin typeface="Helvetica" panose="020B0604020202020204" pitchFamily="34" charset="0"/>
                <a:cs typeface="Helvetica" panose="020B0604020202020204" pitchFamily="34" charset="0"/>
              </a:rPr>
              <a:t> </a:t>
            </a:r>
          </a:p>
        </p:txBody>
      </p:sp>
      <p:sp>
        <p:nvSpPr>
          <p:cNvPr id="4" name="灯片编号占位符 3"/>
          <p:cNvSpPr>
            <a:spLocks noGrp="1"/>
          </p:cNvSpPr>
          <p:nvPr>
            <p:ph type="sldNum" sz="quarter" idx="12"/>
          </p:nvPr>
        </p:nvSpPr>
        <p:spPr/>
        <p:txBody>
          <a:bodyPr/>
          <a:lstStyle/>
          <a:p>
            <a:fld id="{E2565ACD-144F-334D-837A-2EC7981FDADF}" type="slidenum">
              <a:rPr lang="en-US" smtClean="0"/>
              <a:pPr/>
              <a:t>34</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val="15726107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latin typeface="Comic Sans MS" panose="030F0702030302020204" pitchFamily="66" charset="0"/>
              </a:rPr>
              <a:t>URRAC Model Components</a:t>
            </a:r>
            <a:endParaRPr lang="en-US" dirty="0">
              <a:latin typeface="Comic Sans MS" panose="030F0702030302020204" pitchFamily="66" charset="0"/>
            </a:endParaRPr>
          </a:p>
        </p:txBody>
      </p:sp>
      <p:sp>
        <p:nvSpPr>
          <p:cNvPr id="3" name="内容占位符 2"/>
          <p:cNvSpPr>
            <a:spLocks noGrp="1"/>
          </p:cNvSpPr>
          <p:nvPr>
            <p:ph idx="1"/>
          </p:nvPr>
        </p:nvSpPr>
        <p:spPr/>
        <p:txBody>
          <a:bodyPr/>
          <a:lstStyle/>
          <a:p>
            <a:endParaRPr lang="en-US" dirty="0"/>
          </a:p>
        </p:txBody>
      </p:sp>
      <p:sp>
        <p:nvSpPr>
          <p:cNvPr id="4" name="灯片编号占位符 3"/>
          <p:cNvSpPr>
            <a:spLocks noGrp="1"/>
          </p:cNvSpPr>
          <p:nvPr>
            <p:ph type="sldNum" sz="quarter" idx="12"/>
          </p:nvPr>
        </p:nvSpPr>
        <p:spPr/>
        <p:txBody>
          <a:bodyPr/>
          <a:lstStyle/>
          <a:p>
            <a:fld id="{E2565ACD-144F-334D-837A-2EC7981FDADF}" type="slidenum">
              <a:rPr lang="en-US" smtClean="0"/>
              <a:pPr/>
              <a:t>35</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16" y="1600200"/>
            <a:ext cx="6323184" cy="4050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484092" y="1978799"/>
            <a:ext cx="2659908" cy="2893100"/>
          </a:xfrm>
          <a:prstGeom prst="rect">
            <a:avLst/>
          </a:prstGeom>
          <a:noFill/>
        </p:spPr>
        <p:txBody>
          <a:bodyPr wrap="square" rtlCol="0">
            <a:spAutoFit/>
          </a:bodyPr>
          <a:lstStyle/>
          <a:p>
            <a:r>
              <a:rPr lang="en-US" sz="1400" dirty="0" smtClean="0">
                <a:solidFill>
                  <a:schemeClr val="tx2"/>
                </a:solidFill>
                <a:latin typeface="Helvetica" panose="020B0604020202020204" pitchFamily="34" charset="0"/>
                <a:cs typeface="Helvetica" panose="020B0604020202020204" pitchFamily="34" charset="0"/>
              </a:rPr>
              <a:t>AU: Accessing User</a:t>
            </a:r>
          </a:p>
          <a:p>
            <a:r>
              <a:rPr lang="en-US" sz="1400" dirty="0" smtClean="0">
                <a:solidFill>
                  <a:schemeClr val="tx2"/>
                </a:solidFill>
                <a:latin typeface="Helvetica" panose="020B0604020202020204" pitchFamily="34" charset="0"/>
                <a:cs typeface="Helvetica" panose="020B0604020202020204" pitchFamily="34" charset="0"/>
              </a:rPr>
              <a:t>AS: Accessing Session</a:t>
            </a:r>
          </a:p>
          <a:p>
            <a:r>
              <a:rPr lang="en-US" sz="1400" dirty="0" smtClean="0">
                <a:solidFill>
                  <a:schemeClr val="tx2"/>
                </a:solidFill>
                <a:latin typeface="Helvetica" panose="020B0604020202020204" pitchFamily="34" charset="0"/>
                <a:cs typeface="Helvetica" panose="020B0604020202020204" pitchFamily="34" charset="0"/>
              </a:rPr>
              <a:t>TU: Target User</a:t>
            </a:r>
          </a:p>
          <a:p>
            <a:r>
              <a:rPr lang="en-US" sz="1400" dirty="0" smtClean="0">
                <a:solidFill>
                  <a:schemeClr val="tx2"/>
                </a:solidFill>
                <a:latin typeface="Helvetica" panose="020B0604020202020204" pitchFamily="34" charset="0"/>
                <a:cs typeface="Helvetica" panose="020B0604020202020204" pitchFamily="34" charset="0"/>
              </a:rPr>
              <a:t>TS: Target Session</a:t>
            </a:r>
          </a:p>
          <a:p>
            <a:r>
              <a:rPr lang="en-US" sz="1400" dirty="0" smtClean="0">
                <a:solidFill>
                  <a:schemeClr val="tx2"/>
                </a:solidFill>
                <a:latin typeface="Helvetica" panose="020B0604020202020204" pitchFamily="34" charset="0"/>
                <a:cs typeface="Helvetica" panose="020B0604020202020204" pitchFamily="34" charset="0"/>
              </a:rPr>
              <a:t>O: Object</a:t>
            </a:r>
          </a:p>
          <a:p>
            <a:r>
              <a:rPr lang="en-US" sz="1400" dirty="0" smtClean="0">
                <a:solidFill>
                  <a:schemeClr val="tx2"/>
                </a:solidFill>
                <a:latin typeface="Helvetica" panose="020B0604020202020204" pitchFamily="34" charset="0"/>
                <a:cs typeface="Helvetica" panose="020B0604020202020204" pitchFamily="34" charset="0"/>
              </a:rPr>
              <a:t>P: Policy</a:t>
            </a:r>
          </a:p>
          <a:p>
            <a:r>
              <a:rPr lang="en-US" sz="1400" dirty="0" smtClean="0">
                <a:solidFill>
                  <a:schemeClr val="tx2"/>
                </a:solidFill>
                <a:latin typeface="Helvetica" panose="020B0604020202020204" pitchFamily="34" charset="0"/>
                <a:cs typeface="Helvetica" panose="020B0604020202020204" pitchFamily="34" charset="0"/>
              </a:rPr>
              <a:t>P</a:t>
            </a:r>
            <a:r>
              <a:rPr lang="en-US" sz="1400" baseline="-25000" dirty="0" smtClean="0">
                <a:solidFill>
                  <a:schemeClr val="tx2"/>
                </a:solidFill>
                <a:latin typeface="Helvetica" panose="020B0604020202020204" pitchFamily="34" charset="0"/>
                <a:cs typeface="Helvetica" panose="020B0604020202020204" pitchFamily="34" charset="0"/>
              </a:rPr>
              <a:t>AU</a:t>
            </a:r>
            <a:r>
              <a:rPr lang="en-US" sz="1400" dirty="0" smtClean="0">
                <a:solidFill>
                  <a:schemeClr val="tx2"/>
                </a:solidFill>
                <a:latin typeface="Helvetica" panose="020B0604020202020204" pitchFamily="34" charset="0"/>
                <a:cs typeface="Helvetica" panose="020B0604020202020204" pitchFamily="34" charset="0"/>
              </a:rPr>
              <a:t>: Accessing User Policy</a:t>
            </a:r>
          </a:p>
          <a:p>
            <a:r>
              <a:rPr lang="en-US" sz="1400" dirty="0" smtClean="0">
                <a:solidFill>
                  <a:schemeClr val="tx2"/>
                </a:solidFill>
                <a:latin typeface="Helvetica" panose="020B0604020202020204" pitchFamily="34" charset="0"/>
                <a:cs typeface="Helvetica" panose="020B0604020202020204" pitchFamily="34" charset="0"/>
              </a:rPr>
              <a:t>P</a:t>
            </a:r>
            <a:r>
              <a:rPr lang="en-US" sz="1400" baseline="-25000" dirty="0" smtClean="0">
                <a:solidFill>
                  <a:schemeClr val="tx2"/>
                </a:solidFill>
                <a:latin typeface="Helvetica" panose="020B0604020202020204" pitchFamily="34" charset="0"/>
                <a:cs typeface="Helvetica" panose="020B0604020202020204" pitchFamily="34" charset="0"/>
              </a:rPr>
              <a:t>AS</a:t>
            </a:r>
            <a:r>
              <a:rPr lang="en-US" sz="1400" dirty="0" smtClean="0">
                <a:solidFill>
                  <a:schemeClr val="tx2"/>
                </a:solidFill>
                <a:latin typeface="Helvetica" panose="020B0604020202020204" pitchFamily="34" charset="0"/>
                <a:cs typeface="Helvetica" panose="020B0604020202020204" pitchFamily="34" charset="0"/>
              </a:rPr>
              <a:t>: Accessing Session Policy</a:t>
            </a:r>
          </a:p>
          <a:p>
            <a:r>
              <a:rPr lang="en-US" sz="1400" dirty="0" smtClean="0">
                <a:solidFill>
                  <a:schemeClr val="tx2"/>
                </a:solidFill>
                <a:latin typeface="Helvetica" panose="020B0604020202020204" pitchFamily="34" charset="0"/>
                <a:cs typeface="Helvetica" panose="020B0604020202020204" pitchFamily="34" charset="0"/>
              </a:rPr>
              <a:t>P</a:t>
            </a:r>
            <a:r>
              <a:rPr lang="en-US" sz="1400" baseline="-25000" dirty="0" smtClean="0">
                <a:solidFill>
                  <a:schemeClr val="tx2"/>
                </a:solidFill>
                <a:latin typeface="Helvetica" panose="020B0604020202020204" pitchFamily="34" charset="0"/>
                <a:cs typeface="Helvetica" panose="020B0604020202020204" pitchFamily="34" charset="0"/>
              </a:rPr>
              <a:t>TU</a:t>
            </a:r>
            <a:r>
              <a:rPr lang="en-US" sz="1400" dirty="0" smtClean="0">
                <a:solidFill>
                  <a:schemeClr val="tx2"/>
                </a:solidFill>
                <a:latin typeface="Helvetica" panose="020B0604020202020204" pitchFamily="34" charset="0"/>
                <a:cs typeface="Helvetica" panose="020B0604020202020204" pitchFamily="34" charset="0"/>
              </a:rPr>
              <a:t>: Target User Policy</a:t>
            </a:r>
          </a:p>
          <a:p>
            <a:r>
              <a:rPr lang="en-US" sz="1400" dirty="0" smtClean="0">
                <a:solidFill>
                  <a:schemeClr val="tx2"/>
                </a:solidFill>
                <a:latin typeface="Helvetica" panose="020B0604020202020204" pitchFamily="34" charset="0"/>
                <a:cs typeface="Helvetica" panose="020B0604020202020204" pitchFamily="34" charset="0"/>
              </a:rPr>
              <a:t>P</a:t>
            </a:r>
            <a:r>
              <a:rPr lang="en-US" sz="1400" baseline="-25000" dirty="0" smtClean="0">
                <a:solidFill>
                  <a:schemeClr val="tx2"/>
                </a:solidFill>
                <a:latin typeface="Helvetica" panose="020B0604020202020204" pitchFamily="34" charset="0"/>
                <a:cs typeface="Helvetica" panose="020B0604020202020204" pitchFamily="34" charset="0"/>
              </a:rPr>
              <a:t>TS</a:t>
            </a:r>
            <a:r>
              <a:rPr lang="en-US" sz="1400" dirty="0" smtClean="0">
                <a:solidFill>
                  <a:schemeClr val="tx2"/>
                </a:solidFill>
                <a:latin typeface="Helvetica" panose="020B0604020202020204" pitchFamily="34" charset="0"/>
                <a:cs typeface="Helvetica" panose="020B0604020202020204" pitchFamily="34" charset="0"/>
              </a:rPr>
              <a:t>: Target Session Policy</a:t>
            </a:r>
          </a:p>
          <a:p>
            <a:r>
              <a:rPr lang="en-US" sz="1400" dirty="0" smtClean="0">
                <a:solidFill>
                  <a:schemeClr val="tx2"/>
                </a:solidFill>
                <a:latin typeface="Helvetica" panose="020B0604020202020204" pitchFamily="34" charset="0"/>
                <a:cs typeface="Helvetica" panose="020B0604020202020204" pitchFamily="34" charset="0"/>
              </a:rPr>
              <a:t>P</a:t>
            </a:r>
            <a:r>
              <a:rPr lang="en-US" sz="1400" baseline="-25000" dirty="0" smtClean="0">
                <a:solidFill>
                  <a:schemeClr val="tx2"/>
                </a:solidFill>
                <a:latin typeface="Helvetica" panose="020B0604020202020204" pitchFamily="34" charset="0"/>
                <a:cs typeface="Helvetica" panose="020B0604020202020204" pitchFamily="34" charset="0"/>
              </a:rPr>
              <a:t>O</a:t>
            </a:r>
            <a:r>
              <a:rPr lang="en-US" sz="1400" dirty="0" smtClean="0">
                <a:solidFill>
                  <a:schemeClr val="tx2"/>
                </a:solidFill>
                <a:latin typeface="Helvetica" panose="020B0604020202020204" pitchFamily="34" charset="0"/>
                <a:cs typeface="Helvetica" panose="020B0604020202020204" pitchFamily="34" charset="0"/>
              </a:rPr>
              <a:t>: Object Policy</a:t>
            </a:r>
          </a:p>
          <a:p>
            <a:r>
              <a:rPr lang="en-US" sz="1400" dirty="0" smtClean="0">
                <a:solidFill>
                  <a:schemeClr val="tx2"/>
                </a:solidFill>
                <a:latin typeface="Helvetica" panose="020B0604020202020204" pitchFamily="34" charset="0"/>
                <a:cs typeface="Helvetica" panose="020B0604020202020204" pitchFamily="34" charset="0"/>
              </a:rPr>
              <a:t>P</a:t>
            </a:r>
            <a:r>
              <a:rPr lang="en-US" sz="1400" baseline="-25000" dirty="0" smtClean="0">
                <a:solidFill>
                  <a:schemeClr val="tx2"/>
                </a:solidFill>
                <a:latin typeface="Helvetica" panose="020B0604020202020204" pitchFamily="34" charset="0"/>
                <a:cs typeface="Helvetica" panose="020B0604020202020204" pitchFamily="34" charset="0"/>
              </a:rPr>
              <a:t>P</a:t>
            </a:r>
            <a:r>
              <a:rPr lang="en-US" sz="1400" dirty="0" smtClean="0">
                <a:solidFill>
                  <a:schemeClr val="tx2"/>
                </a:solidFill>
                <a:latin typeface="Helvetica" panose="020B0604020202020204" pitchFamily="34" charset="0"/>
                <a:cs typeface="Helvetica" panose="020B0604020202020204" pitchFamily="34" charset="0"/>
              </a:rPr>
              <a:t>: Policy for Policy</a:t>
            </a:r>
          </a:p>
          <a:p>
            <a:r>
              <a:rPr lang="en-US" sz="1400" dirty="0" smtClean="0">
                <a:solidFill>
                  <a:schemeClr val="tx2"/>
                </a:solidFill>
                <a:latin typeface="Helvetica" panose="020B0604020202020204" pitchFamily="34" charset="0"/>
                <a:cs typeface="Helvetica" panose="020B0604020202020204" pitchFamily="34" charset="0"/>
              </a:rPr>
              <a:t>P</a:t>
            </a:r>
            <a:r>
              <a:rPr lang="en-US" sz="1400" baseline="-25000" dirty="0" smtClean="0">
                <a:solidFill>
                  <a:schemeClr val="tx2"/>
                </a:solidFill>
                <a:latin typeface="Helvetica" panose="020B0604020202020204" pitchFamily="34" charset="0"/>
                <a:cs typeface="Helvetica" panose="020B0604020202020204" pitchFamily="34" charset="0"/>
              </a:rPr>
              <a:t>Sys</a:t>
            </a:r>
            <a:r>
              <a:rPr lang="en-US" sz="1400" dirty="0" smtClean="0">
                <a:solidFill>
                  <a:schemeClr val="tx2"/>
                </a:solidFill>
                <a:latin typeface="Helvetica" panose="020B0604020202020204" pitchFamily="34" charset="0"/>
                <a:cs typeface="Helvetica" panose="020B0604020202020204" pitchFamily="34" charset="0"/>
              </a:rPr>
              <a:t>: System Policy</a:t>
            </a:r>
            <a:endParaRPr lang="en-US" sz="1400" dirty="0">
              <a:solidFill>
                <a:schemeClr val="tx2"/>
              </a:solidFill>
              <a:latin typeface="Helvetica" panose="020B0604020202020204" pitchFamily="34" charset="0"/>
              <a:cs typeface="Helvetica" panose="020B0604020202020204" pitchFamily="34" charset="0"/>
            </a:endParaRPr>
          </a:p>
        </p:txBody>
      </p:sp>
      <p:sp>
        <p:nvSpPr>
          <p:cNvPr id="7"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val="13774201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latin typeface="Comic Sans MS" panose="030F0702030302020204" pitchFamily="66" charset="0"/>
              </a:rPr>
              <a:t>Differences with UURAC</a:t>
            </a:r>
            <a:endParaRPr lang="en-US" dirty="0">
              <a:latin typeface="Comic Sans MS" panose="030F0702030302020204" pitchFamily="66" charset="0"/>
            </a:endParaRPr>
          </a:p>
        </p:txBody>
      </p:sp>
      <p:sp>
        <p:nvSpPr>
          <p:cNvPr id="3" name="内容占位符 2"/>
          <p:cNvSpPr>
            <a:spLocks noGrp="1"/>
          </p:cNvSpPr>
          <p:nvPr>
            <p:ph idx="1"/>
          </p:nvPr>
        </p:nvSpPr>
        <p:spPr/>
        <p:txBody>
          <a:bodyPr>
            <a:normAutofit fontScale="92500" lnSpcReduction="20000"/>
          </a:bodyPr>
          <a:lstStyle/>
          <a:p>
            <a:r>
              <a:rPr lang="en-US" dirty="0" smtClean="0">
                <a:latin typeface="Helvetica" panose="020B0604020202020204" pitchFamily="34" charset="0"/>
                <a:cs typeface="Helvetica" panose="020B0604020202020204" pitchFamily="34" charset="0"/>
              </a:rPr>
              <a:t>U2R Relationship-based Access Control</a:t>
            </a:r>
          </a:p>
          <a:p>
            <a:r>
              <a:rPr lang="en-US" dirty="0" smtClean="0">
                <a:latin typeface="Helvetica" panose="020B0604020202020204" pitchFamily="34" charset="0"/>
                <a:cs typeface="Helvetica" panose="020B0604020202020204" pitchFamily="34" charset="0"/>
              </a:rPr>
              <a:t>Access Request</a:t>
            </a:r>
          </a:p>
          <a:p>
            <a:pPr lvl="1"/>
            <a:r>
              <a:rPr lang="en-US" dirty="0" smtClean="0">
                <a:solidFill>
                  <a:schemeClr val="accent1">
                    <a:lumMod val="50000"/>
                  </a:schemeClr>
                </a:solidFill>
                <a:latin typeface="Cambria Math" panose="02040503050406030204" pitchFamily="18" charset="0"/>
                <a:ea typeface="Cambria Math" panose="02040503050406030204" pitchFamily="18" charset="0"/>
                <a:cs typeface="Helvetica" panose="020B0604020202020204" pitchFamily="34" charset="0"/>
              </a:rPr>
              <a:t>(s, act, T) </a:t>
            </a:r>
            <a:r>
              <a:rPr lang="en-US" dirty="0" smtClean="0">
                <a:solidFill>
                  <a:schemeClr val="accent1">
                    <a:lumMod val="50000"/>
                  </a:schemeClr>
                </a:solidFill>
                <a:latin typeface="Helvetica" panose="020B0604020202020204" pitchFamily="34" charset="0"/>
                <a:cs typeface="Helvetica" panose="020B0604020202020204" pitchFamily="34" charset="0"/>
              </a:rPr>
              <a:t>where T may contain multiple objects</a:t>
            </a:r>
          </a:p>
          <a:p>
            <a:r>
              <a:rPr lang="en-US" dirty="0" smtClean="0">
                <a:latin typeface="Helvetica" panose="020B0604020202020204" pitchFamily="34" charset="0"/>
                <a:cs typeface="Helvetica" panose="020B0604020202020204" pitchFamily="34" charset="0"/>
              </a:rPr>
              <a:t>Policy Administration</a:t>
            </a:r>
          </a:p>
          <a:p>
            <a:r>
              <a:rPr lang="en-US" dirty="0">
                <a:latin typeface="Helvetica" panose="020B0604020202020204" pitchFamily="34" charset="0"/>
                <a:cs typeface="Helvetica" panose="020B0604020202020204" pitchFamily="34" charset="0"/>
              </a:rPr>
              <a:t>User-session </a:t>
            </a:r>
            <a:r>
              <a:rPr lang="en-US" dirty="0" smtClean="0">
                <a:latin typeface="Helvetica" panose="020B0604020202020204" pitchFamily="34" charset="0"/>
                <a:cs typeface="Helvetica" panose="020B0604020202020204" pitchFamily="34" charset="0"/>
              </a:rPr>
              <a:t>Distinction</a:t>
            </a:r>
          </a:p>
          <a:p>
            <a:r>
              <a:rPr lang="en-US" dirty="0" err="1">
                <a:latin typeface="Helvetica" panose="020B0604020202020204" pitchFamily="34" charset="0"/>
                <a:cs typeface="Helvetica" panose="020B0604020202020204" pitchFamily="34" charset="0"/>
              </a:rPr>
              <a:t>Hopcount</a:t>
            </a:r>
            <a:r>
              <a:rPr lang="en-US" dirty="0">
                <a:latin typeface="Helvetica" panose="020B0604020202020204" pitchFamily="34" charset="0"/>
                <a:cs typeface="Helvetica" panose="020B0604020202020204" pitchFamily="34" charset="0"/>
              </a:rPr>
              <a:t> </a:t>
            </a:r>
            <a:r>
              <a:rPr lang="en-US" dirty="0" smtClean="0">
                <a:latin typeface="Helvetica" panose="020B0604020202020204" pitchFamily="34" charset="0"/>
                <a:cs typeface="Helvetica" panose="020B0604020202020204" pitchFamily="34" charset="0"/>
              </a:rPr>
              <a:t>Skipping</a:t>
            </a:r>
          </a:p>
          <a:p>
            <a:pPr lvl="1"/>
            <a:r>
              <a:rPr lang="en-US" dirty="0">
                <a:solidFill>
                  <a:schemeClr val="tx2"/>
                </a:solidFill>
                <a:latin typeface="Helvetica" panose="020B0604020202020204" pitchFamily="34" charset="0"/>
                <a:cs typeface="Helvetica" panose="020B0604020202020204" pitchFamily="34" charset="0"/>
              </a:rPr>
              <a:t>Local </a:t>
            </a:r>
            <a:r>
              <a:rPr lang="en-US" dirty="0" err="1">
                <a:solidFill>
                  <a:schemeClr val="tx2"/>
                </a:solidFill>
                <a:latin typeface="Helvetica" panose="020B0604020202020204" pitchFamily="34" charset="0"/>
                <a:cs typeface="Helvetica" panose="020B0604020202020204" pitchFamily="34" charset="0"/>
              </a:rPr>
              <a:t>hopcount</a:t>
            </a:r>
            <a:r>
              <a:rPr lang="en-US" dirty="0">
                <a:solidFill>
                  <a:schemeClr val="tx2"/>
                </a:solidFill>
                <a:latin typeface="Helvetica" panose="020B0604020202020204" pitchFamily="34" charset="0"/>
                <a:cs typeface="Helvetica" panose="020B0604020202020204" pitchFamily="34" charset="0"/>
              </a:rPr>
              <a:t> stated inside “[[]]” will not be counted in global </a:t>
            </a:r>
            <a:r>
              <a:rPr lang="en-US" dirty="0" err="1">
                <a:solidFill>
                  <a:schemeClr val="tx2"/>
                </a:solidFill>
                <a:latin typeface="Helvetica" panose="020B0604020202020204" pitchFamily="34" charset="0"/>
                <a:cs typeface="Helvetica" panose="020B0604020202020204" pitchFamily="34" charset="0"/>
              </a:rPr>
              <a:t>hopcount</a:t>
            </a:r>
            <a:r>
              <a:rPr lang="en-US" dirty="0">
                <a:solidFill>
                  <a:schemeClr val="tx2"/>
                </a:solidFill>
                <a:latin typeface="Helvetica" panose="020B0604020202020204" pitchFamily="34" charset="0"/>
                <a:cs typeface="Helvetica" panose="020B0604020202020204" pitchFamily="34" charset="0"/>
              </a:rPr>
              <a:t>.</a:t>
            </a:r>
          </a:p>
          <a:p>
            <a:pPr lvl="1"/>
            <a:r>
              <a:rPr lang="en-US" dirty="0">
                <a:solidFill>
                  <a:schemeClr val="tx2"/>
                </a:solidFill>
                <a:latin typeface="Helvetica" panose="020B0604020202020204" pitchFamily="34" charset="0"/>
                <a:cs typeface="Helvetica" panose="020B0604020202020204" pitchFamily="34" charset="0"/>
              </a:rPr>
              <a:t>E.g., </a:t>
            </a:r>
            <a:r>
              <a:rPr lang="en-US" dirty="0">
                <a:solidFill>
                  <a:srgbClr val="00B050"/>
                </a:solidFill>
                <a:latin typeface="Helvetica" panose="020B0604020202020204" pitchFamily="34" charset="0"/>
                <a:cs typeface="Helvetica" panose="020B0604020202020204" pitchFamily="34" charset="0"/>
              </a:rPr>
              <a:t>“</a:t>
            </a:r>
            <a:r>
              <a:rPr lang="en-US" dirty="0">
                <a:solidFill>
                  <a:srgbClr val="00B050"/>
                </a:solidFill>
                <a:latin typeface="Cambria Math" panose="02040503050406030204" pitchFamily="18" charset="0"/>
                <a:ea typeface="Cambria Math" panose="02040503050406030204" pitchFamily="18" charset="0"/>
                <a:cs typeface="Helvetica" panose="020B0604020202020204" pitchFamily="34" charset="0"/>
              </a:rPr>
              <a:t>([</a:t>
            </a:r>
            <a:r>
              <a:rPr lang="en-US" i="1" dirty="0">
                <a:solidFill>
                  <a:srgbClr val="00B050"/>
                </a:solidFill>
                <a:latin typeface="Cambria Math" panose="02040503050406030204" pitchFamily="18" charset="0"/>
                <a:ea typeface="Cambria Math" panose="02040503050406030204" pitchFamily="18" charset="0"/>
                <a:cs typeface="Helvetica" panose="020B0604020202020204" pitchFamily="34" charset="0"/>
              </a:rPr>
              <a:t>f*</a:t>
            </a:r>
            <a:r>
              <a:rPr lang="en-US" dirty="0">
                <a:solidFill>
                  <a:srgbClr val="00B050"/>
                </a:solidFill>
                <a:latin typeface="Cambria Math" panose="02040503050406030204" pitchFamily="18" charset="0"/>
                <a:ea typeface="Cambria Math" panose="02040503050406030204" pitchFamily="18" charset="0"/>
                <a:cs typeface="Helvetica" panose="020B0604020202020204" pitchFamily="34" charset="0"/>
              </a:rPr>
              <a:t>,3][[</a:t>
            </a:r>
            <a:r>
              <a:rPr lang="en-US" i="1" dirty="0">
                <a:solidFill>
                  <a:srgbClr val="00B050"/>
                </a:solidFill>
                <a:latin typeface="Cambria Math" panose="02040503050406030204" pitchFamily="18" charset="0"/>
                <a:ea typeface="Cambria Math" panose="02040503050406030204" pitchFamily="18" charset="0"/>
                <a:cs typeface="Helvetica" panose="020B0604020202020204" pitchFamily="34" charset="0"/>
              </a:rPr>
              <a:t>c*</a:t>
            </a:r>
            <a:r>
              <a:rPr lang="en-US" dirty="0">
                <a:solidFill>
                  <a:srgbClr val="00B050"/>
                </a:solidFill>
                <a:latin typeface="Cambria Math" panose="02040503050406030204" pitchFamily="18" charset="0"/>
                <a:ea typeface="Cambria Math" panose="02040503050406030204" pitchFamily="18" charset="0"/>
                <a:cs typeface="Helvetica" panose="020B0604020202020204" pitchFamily="34" charset="0"/>
              </a:rPr>
              <a:t>, 2]],3)</a:t>
            </a:r>
            <a:r>
              <a:rPr lang="en-US" dirty="0">
                <a:solidFill>
                  <a:srgbClr val="00B050"/>
                </a:solidFill>
                <a:latin typeface="Helvetica" panose="020B0604020202020204" pitchFamily="34" charset="0"/>
                <a:cs typeface="Helvetica" panose="020B0604020202020204" pitchFamily="34" charset="0"/>
              </a:rPr>
              <a:t>”</a:t>
            </a:r>
            <a:r>
              <a:rPr lang="en-US" dirty="0">
                <a:solidFill>
                  <a:schemeClr val="tx2"/>
                </a:solidFill>
                <a:latin typeface="Helvetica" panose="020B0604020202020204" pitchFamily="34" charset="0"/>
                <a:cs typeface="Helvetica" panose="020B0604020202020204" pitchFamily="34" charset="0"/>
              </a:rPr>
              <a:t>, the local </a:t>
            </a:r>
            <a:r>
              <a:rPr lang="en-US" dirty="0" err="1">
                <a:solidFill>
                  <a:schemeClr val="tx2"/>
                </a:solidFill>
                <a:latin typeface="Helvetica" panose="020B0604020202020204" pitchFamily="34" charset="0"/>
                <a:cs typeface="Helvetica" panose="020B0604020202020204" pitchFamily="34" charset="0"/>
              </a:rPr>
              <a:t>hopcount</a:t>
            </a:r>
            <a:r>
              <a:rPr lang="en-US" dirty="0">
                <a:solidFill>
                  <a:schemeClr val="tx2"/>
                </a:solidFill>
                <a:latin typeface="Helvetica" panose="020B0604020202020204" pitchFamily="34" charset="0"/>
                <a:cs typeface="Helvetica" panose="020B0604020202020204" pitchFamily="34" charset="0"/>
              </a:rPr>
              <a:t> 2 for </a:t>
            </a:r>
            <a:r>
              <a:rPr lang="en-US" i="1" dirty="0">
                <a:solidFill>
                  <a:srgbClr val="00B050"/>
                </a:solidFill>
                <a:latin typeface="Helvetica" panose="020B0604020202020204" pitchFamily="34" charset="0"/>
                <a:cs typeface="Helvetica" panose="020B0604020202020204" pitchFamily="34" charset="0"/>
              </a:rPr>
              <a:t>c*</a:t>
            </a:r>
            <a:r>
              <a:rPr lang="en-US" dirty="0">
                <a:solidFill>
                  <a:schemeClr val="tx2"/>
                </a:solidFill>
                <a:latin typeface="Helvetica" panose="020B0604020202020204" pitchFamily="34" charset="0"/>
                <a:cs typeface="Helvetica" panose="020B0604020202020204" pitchFamily="34" charset="0"/>
              </a:rPr>
              <a:t> does not apply to the global </a:t>
            </a:r>
            <a:r>
              <a:rPr lang="en-US" dirty="0" err="1">
                <a:solidFill>
                  <a:schemeClr val="tx2"/>
                </a:solidFill>
                <a:latin typeface="Helvetica" panose="020B0604020202020204" pitchFamily="34" charset="0"/>
                <a:cs typeface="Helvetica" panose="020B0604020202020204" pitchFamily="34" charset="0"/>
              </a:rPr>
              <a:t>hopcount</a:t>
            </a:r>
            <a:r>
              <a:rPr lang="en-US" dirty="0">
                <a:solidFill>
                  <a:schemeClr val="tx2"/>
                </a:solidFill>
                <a:latin typeface="Helvetica" panose="020B0604020202020204" pitchFamily="34" charset="0"/>
                <a:cs typeface="Helvetica" panose="020B0604020202020204" pitchFamily="34" charset="0"/>
              </a:rPr>
              <a:t> 3, thus allowing </a:t>
            </a:r>
            <a:r>
              <a:rPr lang="en-US" i="1" dirty="0">
                <a:solidFill>
                  <a:srgbClr val="00B050"/>
                </a:solidFill>
                <a:latin typeface="Helvetica" panose="020B0604020202020204" pitchFamily="34" charset="0"/>
                <a:cs typeface="Helvetica" panose="020B0604020202020204" pitchFamily="34" charset="0"/>
              </a:rPr>
              <a:t>f*</a:t>
            </a:r>
            <a:r>
              <a:rPr lang="en-US" dirty="0">
                <a:solidFill>
                  <a:schemeClr val="tx2"/>
                </a:solidFill>
                <a:latin typeface="Helvetica" panose="020B0604020202020204" pitchFamily="34" charset="0"/>
                <a:cs typeface="Helvetica" panose="020B0604020202020204" pitchFamily="34" charset="0"/>
              </a:rPr>
              <a:t> to have up to 3 hops.</a:t>
            </a:r>
            <a:endParaRPr lang="en-US" dirty="0">
              <a:latin typeface="Helvetica" panose="020B0604020202020204" pitchFamily="34" charset="0"/>
              <a:cs typeface="Helvetica" panose="020B0604020202020204" pitchFamily="34" charset="0"/>
            </a:endParaRPr>
          </a:p>
          <a:p>
            <a:pPr lvl="1"/>
            <a:endParaRPr lang="en-US" dirty="0">
              <a:latin typeface="Helvetica" panose="020B0604020202020204" pitchFamily="34" charset="0"/>
              <a:cs typeface="Helvetica" panose="020B0604020202020204" pitchFamily="34" charset="0"/>
            </a:endParaRPr>
          </a:p>
          <a:p>
            <a:endParaRPr lang="en-US" dirty="0">
              <a:latin typeface="Helvetica" panose="020B0604020202020204" pitchFamily="34" charset="0"/>
              <a:cs typeface="Helvetica" panose="020B0604020202020204" pitchFamily="34" charset="0"/>
            </a:endParaRPr>
          </a:p>
          <a:p>
            <a:endParaRPr lang="en-US" dirty="0"/>
          </a:p>
        </p:txBody>
      </p:sp>
      <p:sp>
        <p:nvSpPr>
          <p:cNvPr id="4" name="灯片编号占位符 3"/>
          <p:cNvSpPr>
            <a:spLocks noGrp="1"/>
          </p:cNvSpPr>
          <p:nvPr>
            <p:ph type="sldNum" sz="quarter" idx="12"/>
          </p:nvPr>
        </p:nvSpPr>
        <p:spPr/>
        <p:txBody>
          <a:bodyPr/>
          <a:lstStyle/>
          <a:p>
            <a:fld id="{E2565ACD-144F-334D-837A-2EC7981FDADF}" type="slidenum">
              <a:rPr lang="en-US" smtClean="0"/>
              <a:pPr/>
              <a:t>36</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val="25415471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latin typeface="Comic Sans MS" panose="030F0702030302020204" pitchFamily="66" charset="0"/>
              </a:rPr>
              <a:t>Policy Conflict Resolution</a:t>
            </a:r>
            <a:endParaRPr lang="en-US" dirty="0">
              <a:latin typeface="Comic Sans MS" panose="030F0702030302020204" pitchFamily="66" charset="0"/>
            </a:endParaRPr>
          </a:p>
        </p:txBody>
      </p:sp>
      <p:sp>
        <p:nvSpPr>
          <p:cNvPr id="3" name="内容占位符 2"/>
          <p:cNvSpPr>
            <a:spLocks noGrp="1"/>
          </p:cNvSpPr>
          <p:nvPr>
            <p:ph idx="1"/>
          </p:nvPr>
        </p:nvSpPr>
        <p:spPr/>
        <p:txBody>
          <a:bodyPr>
            <a:normAutofit/>
          </a:bodyPr>
          <a:lstStyle/>
          <a:p>
            <a:r>
              <a:rPr lang="en-US" dirty="0" smtClean="0">
                <a:latin typeface="Helvetica" panose="020B0604020202020204" pitchFamily="34" charset="0"/>
                <a:ea typeface="Cambria Math" panose="02040503050406030204" pitchFamily="18" charset="0"/>
                <a:cs typeface="Helvetica" panose="020B0604020202020204" pitchFamily="34" charset="0"/>
              </a:rPr>
              <a:t>System-defined conflict resolution for potential conflicts among user-specified policies</a:t>
            </a:r>
          </a:p>
          <a:p>
            <a:r>
              <a:rPr lang="en-US" dirty="0" smtClean="0">
                <a:solidFill>
                  <a:srgbClr val="00B050"/>
                </a:solidFill>
                <a:latin typeface="Helvetica" panose="020B0604020202020204" pitchFamily="34" charset="0"/>
                <a:ea typeface="Cambria Math" panose="02040503050406030204" pitchFamily="18" charset="0"/>
                <a:cs typeface="Helvetica" panose="020B0604020202020204" pitchFamily="34" charset="0"/>
              </a:rPr>
              <a:t>Disjunctive</a:t>
            </a:r>
            <a:r>
              <a:rPr lang="en-US" dirty="0" smtClean="0">
                <a:latin typeface="Helvetica" panose="020B0604020202020204" pitchFamily="34" charset="0"/>
                <a:ea typeface="Cambria Math" panose="02040503050406030204" pitchFamily="18" charset="0"/>
                <a:cs typeface="Helvetica" panose="020B0604020202020204" pitchFamily="34" charset="0"/>
              </a:rPr>
              <a:t>, </a:t>
            </a:r>
            <a:r>
              <a:rPr lang="en-US" dirty="0" smtClean="0">
                <a:solidFill>
                  <a:srgbClr val="00B050"/>
                </a:solidFill>
                <a:latin typeface="Helvetica" panose="020B0604020202020204" pitchFamily="34" charset="0"/>
                <a:ea typeface="Cambria Math" panose="02040503050406030204" pitchFamily="18" charset="0"/>
                <a:cs typeface="Helvetica" panose="020B0604020202020204" pitchFamily="34" charset="0"/>
              </a:rPr>
              <a:t>conjunctive</a:t>
            </a:r>
            <a:r>
              <a:rPr lang="en-US" dirty="0" smtClean="0">
                <a:latin typeface="Helvetica" panose="020B0604020202020204" pitchFamily="34" charset="0"/>
                <a:ea typeface="Cambria Math" panose="02040503050406030204" pitchFamily="18" charset="0"/>
                <a:cs typeface="Helvetica" panose="020B0604020202020204" pitchFamily="34" charset="0"/>
              </a:rPr>
              <a:t> and </a:t>
            </a:r>
            <a:r>
              <a:rPr lang="en-US" dirty="0" smtClean="0">
                <a:solidFill>
                  <a:srgbClr val="00B050"/>
                </a:solidFill>
                <a:latin typeface="Helvetica" panose="020B0604020202020204" pitchFamily="34" charset="0"/>
                <a:ea typeface="Cambria Math" panose="02040503050406030204" pitchFamily="18" charset="0"/>
                <a:cs typeface="Helvetica" panose="020B0604020202020204" pitchFamily="34" charset="0"/>
              </a:rPr>
              <a:t>prioritized order </a:t>
            </a:r>
            <a:r>
              <a:rPr lang="en-US" dirty="0" smtClean="0">
                <a:latin typeface="Helvetica" panose="020B0604020202020204" pitchFamily="34" charset="0"/>
                <a:ea typeface="Cambria Math" panose="02040503050406030204" pitchFamily="18" charset="0"/>
                <a:cs typeface="Helvetica" panose="020B0604020202020204" pitchFamily="34" charset="0"/>
              </a:rPr>
              <a:t>between relationship types</a:t>
            </a:r>
          </a:p>
          <a:p>
            <a:pPr lvl="1"/>
            <a:r>
              <a:rPr lang="en-US" i="1" dirty="0">
                <a:solidFill>
                  <a:schemeClr val="tx2"/>
                </a:solidFill>
                <a:latin typeface="Cambria Math" panose="02040503050406030204" pitchFamily="18" charset="0"/>
                <a:ea typeface="Cambria Math" panose="02040503050406030204" pitchFamily="18" charset="0"/>
                <a:cs typeface="Times New Roman" pitchFamily="18" charset="0"/>
              </a:rPr>
              <a:t>&lt;share</a:t>
            </a:r>
            <a:r>
              <a:rPr lang="en-US" i="1" baseline="30000" dirty="0">
                <a:solidFill>
                  <a:schemeClr val="tx2"/>
                </a:solidFill>
                <a:latin typeface="Cambria Math" panose="02040503050406030204" pitchFamily="18" charset="0"/>
                <a:ea typeface="Cambria Math" panose="02040503050406030204" pitchFamily="18" charset="0"/>
                <a:cs typeface="Times New Roman" pitchFamily="18" charset="0"/>
              </a:rPr>
              <a:t>-1</a:t>
            </a:r>
            <a:r>
              <a:rPr lang="en-US" i="1" dirty="0">
                <a:solidFill>
                  <a:schemeClr val="tx2"/>
                </a:solidFill>
                <a:latin typeface="Cambria Math" panose="02040503050406030204" pitchFamily="18" charset="0"/>
                <a:ea typeface="Cambria Math" panose="02040503050406030204" pitchFamily="18" charset="0"/>
                <a:cs typeface="Times New Roman" pitchFamily="18" charset="0"/>
              </a:rPr>
              <a:t>, (own </a:t>
            </a:r>
            <a:r>
              <a:rPr lang="en-US" i="1" dirty="0">
                <a:solidFill>
                  <a:schemeClr val="tx2"/>
                </a:solidFill>
                <a:latin typeface="Cambria Math" panose="02040503050406030204" pitchFamily="18" charset="0"/>
                <a:ea typeface="Cambria Math" panose="02040503050406030204" pitchFamily="18" charset="0"/>
              </a:rPr>
              <a:t>∨  tag ∨ share)</a:t>
            </a:r>
            <a:r>
              <a:rPr lang="en-US" i="1" dirty="0">
                <a:solidFill>
                  <a:schemeClr val="tx2"/>
                </a:solidFill>
                <a:latin typeface="Cambria Math" panose="02040503050406030204" pitchFamily="18" charset="0"/>
                <a:ea typeface="Cambria Math" panose="02040503050406030204" pitchFamily="18" charset="0"/>
                <a:cs typeface="Times New Roman" pitchFamily="18" charset="0"/>
              </a:rPr>
              <a:t>&gt;</a:t>
            </a:r>
          </a:p>
          <a:p>
            <a:pPr lvl="1"/>
            <a:r>
              <a:rPr lang="en-US" i="1" dirty="0" smtClean="0">
                <a:solidFill>
                  <a:schemeClr val="tx2"/>
                </a:solidFill>
                <a:latin typeface="Cambria Math" panose="02040503050406030204" pitchFamily="18" charset="0"/>
                <a:ea typeface="Cambria Math" panose="02040503050406030204" pitchFamily="18" charset="0"/>
                <a:cs typeface="Times New Roman" pitchFamily="18" charset="0"/>
              </a:rPr>
              <a:t>&lt;read</a:t>
            </a:r>
            <a:r>
              <a:rPr lang="en-US" i="1" baseline="30000" dirty="0" smtClean="0">
                <a:solidFill>
                  <a:schemeClr val="tx2"/>
                </a:solidFill>
                <a:latin typeface="Cambria Math" panose="02040503050406030204" pitchFamily="18" charset="0"/>
                <a:ea typeface="Cambria Math" panose="02040503050406030204" pitchFamily="18" charset="0"/>
                <a:cs typeface="Times New Roman" pitchFamily="18" charset="0"/>
              </a:rPr>
              <a:t>-1</a:t>
            </a:r>
            <a:r>
              <a:rPr lang="en-US" i="1" dirty="0" smtClean="0">
                <a:solidFill>
                  <a:schemeClr val="tx2"/>
                </a:solidFill>
                <a:latin typeface="Cambria Math" panose="02040503050406030204" pitchFamily="18" charset="0"/>
                <a:ea typeface="Cambria Math" panose="02040503050406030204" pitchFamily="18" charset="0"/>
                <a:cs typeface="Times New Roman" pitchFamily="18" charset="0"/>
              </a:rPr>
              <a:t>, (own </a:t>
            </a:r>
            <a:r>
              <a:rPr lang="en-US" i="1" dirty="0" smtClean="0">
                <a:solidFill>
                  <a:schemeClr val="tx2"/>
                </a:solidFill>
                <a:latin typeface="Cambria Math" panose="02040503050406030204" pitchFamily="18" charset="0"/>
                <a:ea typeface="Cambria Math" panose="02040503050406030204" pitchFamily="18" charset="0"/>
              </a:rPr>
              <a:t>∧  </a:t>
            </a:r>
            <a:r>
              <a:rPr lang="en-US" i="1" dirty="0" smtClean="0">
                <a:solidFill>
                  <a:schemeClr val="tx2"/>
                </a:solidFill>
                <a:latin typeface="Cambria Math" panose="02040503050406030204" pitchFamily="18" charset="0"/>
                <a:ea typeface="Cambria Math" panose="02040503050406030204" pitchFamily="18" charset="0"/>
                <a:cs typeface="Times New Roman" pitchFamily="18" charset="0"/>
              </a:rPr>
              <a:t>tag)&gt;</a:t>
            </a:r>
            <a:endParaRPr lang="en-US" i="1" dirty="0" smtClean="0">
              <a:solidFill>
                <a:schemeClr val="tx2"/>
              </a:solidFill>
              <a:latin typeface="Cambria Math" panose="02040503050406030204" pitchFamily="18" charset="0"/>
              <a:ea typeface="Cambria Math" panose="02040503050406030204" pitchFamily="18" charset="0"/>
            </a:endParaRPr>
          </a:p>
          <a:p>
            <a:pPr lvl="1"/>
            <a:r>
              <a:rPr lang="en-US" i="1" dirty="0" smtClean="0">
                <a:solidFill>
                  <a:schemeClr val="tx2"/>
                </a:solidFill>
                <a:latin typeface="Cambria Math" panose="02040503050406030204" pitchFamily="18" charset="0"/>
                <a:ea typeface="Cambria Math" panose="02040503050406030204" pitchFamily="18" charset="0"/>
                <a:cs typeface="Times New Roman" pitchFamily="18" charset="0"/>
              </a:rPr>
              <a:t>&lt;</a:t>
            </a:r>
            <a:r>
              <a:rPr lang="en-US" i="1" dirty="0" err="1" smtClean="0">
                <a:solidFill>
                  <a:schemeClr val="tx2"/>
                </a:solidFill>
                <a:latin typeface="Cambria Math" panose="02040503050406030204" pitchFamily="18" charset="0"/>
                <a:ea typeface="Cambria Math" panose="02040503050406030204" pitchFamily="18" charset="0"/>
                <a:cs typeface="Times New Roman" pitchFamily="18" charset="0"/>
              </a:rPr>
              <a:t>friend_request</a:t>
            </a:r>
            <a:r>
              <a:rPr lang="en-US" i="1" dirty="0" smtClean="0">
                <a:solidFill>
                  <a:schemeClr val="tx2"/>
                </a:solidFill>
                <a:latin typeface="Cambria Math" panose="02040503050406030204" pitchFamily="18" charset="0"/>
                <a:ea typeface="Cambria Math" panose="02040503050406030204" pitchFamily="18" charset="0"/>
                <a:cs typeface="Times New Roman" pitchFamily="18" charset="0"/>
              </a:rPr>
              <a:t>, (parent &gt; @)&gt;</a:t>
            </a:r>
          </a:p>
        </p:txBody>
      </p:sp>
      <p:sp>
        <p:nvSpPr>
          <p:cNvPr id="4" name="灯片编号占位符 3"/>
          <p:cNvSpPr>
            <a:spLocks noGrp="1"/>
          </p:cNvSpPr>
          <p:nvPr>
            <p:ph type="sldNum" sz="quarter" idx="12"/>
          </p:nvPr>
        </p:nvSpPr>
        <p:spPr/>
        <p:txBody>
          <a:bodyPr/>
          <a:lstStyle/>
          <a:p>
            <a:fld id="{E2565ACD-144F-334D-837A-2EC7981FDADF}" type="slidenum">
              <a:rPr lang="en-US" smtClean="0"/>
              <a:pPr/>
              <a:t>37</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val="31635476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dirty="0" smtClean="0">
                <a:latin typeface="Comic Sans MS" panose="030F0702030302020204" pitchFamily="66" charset="0"/>
              </a:rPr>
              <a:t>				Example</a:t>
            </a:r>
            <a:endParaRPr lang="en-US" dirty="0">
              <a:latin typeface="Comic Sans MS" panose="030F0702030302020204" pitchFamily="66" charset="0"/>
            </a:endParaRPr>
          </a:p>
        </p:txBody>
      </p:sp>
      <p:sp>
        <p:nvSpPr>
          <p:cNvPr id="3" name="内容占位符 2"/>
          <p:cNvSpPr>
            <a:spLocks noGrp="1"/>
          </p:cNvSpPr>
          <p:nvPr>
            <p:ph idx="1"/>
          </p:nvPr>
        </p:nvSpPr>
        <p:spPr>
          <a:xfrm>
            <a:off x="228600" y="1600200"/>
            <a:ext cx="8762999" cy="4525963"/>
          </a:xfrm>
        </p:spPr>
        <p:txBody>
          <a:bodyPr>
            <a:normAutofit/>
          </a:bodyPr>
          <a:lstStyle/>
          <a:p>
            <a:r>
              <a:rPr lang="en-US" sz="2400" b="1" dirty="0">
                <a:cs typeface="Helvetica" panose="020B0604020202020204" pitchFamily="34" charset="0"/>
              </a:rPr>
              <a:t>View a photo where a friend is tagged. </a:t>
            </a:r>
            <a:r>
              <a:rPr lang="en-US" sz="2400" i="1" dirty="0" smtClean="0">
                <a:cs typeface="Helvetica" panose="020B0604020202020204" pitchFamily="34" charset="0"/>
              </a:rPr>
              <a:t>Bob and </a:t>
            </a:r>
            <a:r>
              <a:rPr lang="en-US" sz="2400" i="1" dirty="0">
                <a:cs typeface="Helvetica" panose="020B0604020202020204" pitchFamily="34" charset="0"/>
              </a:rPr>
              <a:t>Ed are friends of Alice, but not friends of each </a:t>
            </a:r>
            <a:r>
              <a:rPr lang="en-US" sz="2400" i="1" dirty="0" smtClean="0">
                <a:cs typeface="Helvetica" panose="020B0604020202020204" pitchFamily="34" charset="0"/>
              </a:rPr>
              <a:t>other. </a:t>
            </a:r>
            <a:r>
              <a:rPr lang="en-US" sz="2400" i="1" dirty="0" smtClean="0">
                <a:solidFill>
                  <a:srgbClr val="FF0000"/>
                </a:solidFill>
                <a:cs typeface="Helvetica" panose="020B0604020202020204" pitchFamily="34" charset="0"/>
              </a:rPr>
              <a:t>Alice </a:t>
            </a:r>
            <a:r>
              <a:rPr lang="en-US" sz="2400" i="1" dirty="0">
                <a:solidFill>
                  <a:srgbClr val="FF0000"/>
                </a:solidFill>
                <a:cs typeface="Helvetica" panose="020B0604020202020204" pitchFamily="34" charset="0"/>
              </a:rPr>
              <a:t>posted a photo </a:t>
            </a:r>
            <a:r>
              <a:rPr lang="en-US" sz="2400" i="1" dirty="0">
                <a:cs typeface="Helvetica" panose="020B0604020202020204" pitchFamily="34" charset="0"/>
              </a:rPr>
              <a:t>and </a:t>
            </a:r>
            <a:r>
              <a:rPr lang="en-US" sz="2400" i="1" dirty="0">
                <a:solidFill>
                  <a:srgbClr val="FF0000"/>
                </a:solidFill>
                <a:cs typeface="Helvetica" panose="020B0604020202020204" pitchFamily="34" charset="0"/>
              </a:rPr>
              <a:t>tagged Ed</a:t>
            </a:r>
            <a:r>
              <a:rPr lang="en-US" sz="2400" i="1" dirty="0">
                <a:cs typeface="Helvetica" panose="020B0604020202020204" pitchFamily="34" charset="0"/>
              </a:rPr>
              <a:t> on it. Later, Bob sees </a:t>
            </a:r>
            <a:r>
              <a:rPr lang="en-US" sz="2400" i="1" dirty="0" smtClean="0">
                <a:cs typeface="Helvetica" panose="020B0604020202020204" pitchFamily="34" charset="0"/>
              </a:rPr>
              <a:t>the activity </a:t>
            </a:r>
            <a:r>
              <a:rPr lang="en-US" sz="2400" i="1" dirty="0">
                <a:cs typeface="Helvetica" panose="020B0604020202020204" pitchFamily="34" charset="0"/>
              </a:rPr>
              <a:t>from his news feed and decides to view the photo</a:t>
            </a:r>
            <a:r>
              <a:rPr lang="en-US" sz="2400" i="1" dirty="0" smtClean="0">
                <a:solidFill>
                  <a:srgbClr val="FF0000"/>
                </a:solidFill>
                <a:cs typeface="Helvetica" panose="020B0604020202020204" pitchFamily="34" charset="0"/>
              </a:rPr>
              <a:t>: (</a:t>
            </a:r>
            <a:r>
              <a:rPr lang="en-US" sz="2400" i="1" dirty="0">
                <a:solidFill>
                  <a:srgbClr val="FF0000"/>
                </a:solidFill>
                <a:cs typeface="Helvetica" panose="020B0604020202020204" pitchFamily="34" charset="0"/>
              </a:rPr>
              <a:t>Bob, read, Photo2)</a:t>
            </a:r>
          </a:p>
          <a:p>
            <a:pPr lvl="1"/>
            <a:r>
              <a:rPr lang="en-US" sz="2400" i="1" dirty="0" smtClean="0"/>
              <a:t>Bob</a:t>
            </a:r>
            <a:r>
              <a:rPr lang="en-US" sz="2400" dirty="0" smtClean="0"/>
              <a:t>’s </a:t>
            </a:r>
            <a:r>
              <a:rPr lang="en-US" sz="2400" i="1" dirty="0" smtClean="0"/>
              <a:t>P</a:t>
            </a:r>
            <a:r>
              <a:rPr lang="en-US" sz="2400" i="1" baseline="-25000" dirty="0" smtClean="0"/>
              <a:t>AS</a:t>
            </a:r>
            <a:r>
              <a:rPr lang="en-US" sz="2400" i="1" dirty="0" smtClean="0"/>
              <a:t>(read)</a:t>
            </a:r>
            <a:r>
              <a:rPr lang="en-US" sz="2400" dirty="0" smtClean="0"/>
              <a:t>: </a:t>
            </a:r>
            <a:r>
              <a:rPr lang="en-US" sz="2400" i="1" dirty="0" smtClean="0">
                <a:solidFill>
                  <a:srgbClr val="00B050"/>
                </a:solidFill>
                <a:latin typeface="Cambria Math" panose="02040503050406030204" pitchFamily="18" charset="0"/>
                <a:ea typeface="Cambria Math" panose="02040503050406030204" pitchFamily="18" charset="0"/>
              </a:rPr>
              <a:t>&lt;read,(u</a:t>
            </a:r>
            <a:r>
              <a:rPr lang="en-US" sz="2400" i="1" baseline="-25000" dirty="0" smtClean="0">
                <a:solidFill>
                  <a:srgbClr val="00B050"/>
                </a:solidFill>
                <a:latin typeface="Cambria Math" panose="02040503050406030204" pitchFamily="18" charset="0"/>
                <a:ea typeface="Cambria Math" panose="02040503050406030204" pitchFamily="18" charset="0"/>
              </a:rPr>
              <a:t>a</a:t>
            </a:r>
            <a:r>
              <a:rPr lang="en-US" sz="2400" i="1" dirty="0" smtClean="0">
                <a:solidFill>
                  <a:srgbClr val="00B050"/>
                </a:solidFill>
                <a:latin typeface="Cambria Math" panose="02040503050406030204" pitchFamily="18" charset="0"/>
                <a:ea typeface="Cambria Math" panose="02040503050406030204" pitchFamily="18" charset="0"/>
              </a:rPr>
              <a:t>,([</a:t>
            </a:r>
            <a:r>
              <a:rPr lang="el-GR" sz="2400" i="1" dirty="0" smtClean="0">
                <a:solidFill>
                  <a:srgbClr val="00B050"/>
                </a:solidFill>
                <a:latin typeface="Cambria Math" panose="02040503050406030204" pitchFamily="18" charset="0"/>
                <a:ea typeface="Cambria Math" panose="02040503050406030204" pitchFamily="18" charset="0"/>
              </a:rPr>
              <a:t>Σ</a:t>
            </a:r>
            <a:r>
              <a:rPr lang="en-US" sz="2400" i="1" baseline="-25000" dirty="0" smtClean="0">
                <a:solidFill>
                  <a:srgbClr val="00B050"/>
                </a:solidFill>
                <a:latin typeface="Cambria Math" panose="02040503050406030204" pitchFamily="18" charset="0"/>
                <a:ea typeface="Cambria Math" panose="02040503050406030204" pitchFamily="18" charset="0"/>
              </a:rPr>
              <a:t>u_u</a:t>
            </a:r>
            <a:r>
              <a:rPr lang="en-US" sz="2400" i="1" dirty="0" smtClean="0">
                <a:solidFill>
                  <a:srgbClr val="00B050"/>
                </a:solidFill>
                <a:latin typeface="Cambria Math" panose="02040503050406030204" pitchFamily="18" charset="0"/>
                <a:ea typeface="Cambria Math" panose="02040503050406030204" pitchFamily="18" charset="0"/>
              </a:rPr>
              <a:t>*,2][[</a:t>
            </a:r>
            <a:r>
              <a:rPr lang="el-GR" sz="2400" i="1" dirty="0" smtClean="0">
                <a:solidFill>
                  <a:srgbClr val="00B050"/>
                </a:solidFill>
                <a:latin typeface="Cambria Math" panose="02040503050406030204" pitchFamily="18" charset="0"/>
                <a:ea typeface="Cambria Math" panose="02040503050406030204" pitchFamily="18" charset="0"/>
              </a:rPr>
              <a:t>Σ</a:t>
            </a:r>
            <a:r>
              <a:rPr lang="en-US" sz="2400" i="1" baseline="-25000" dirty="0" err="1" smtClean="0">
                <a:solidFill>
                  <a:srgbClr val="00B050"/>
                </a:solidFill>
                <a:latin typeface="Cambria Math" panose="02040503050406030204" pitchFamily="18" charset="0"/>
                <a:ea typeface="Cambria Math" panose="02040503050406030204" pitchFamily="18" charset="0"/>
              </a:rPr>
              <a:t>u_r</a:t>
            </a:r>
            <a:r>
              <a:rPr lang="en-US" sz="2400" i="1" baseline="-25000" dirty="0" smtClean="0">
                <a:solidFill>
                  <a:srgbClr val="00B050"/>
                </a:solidFill>
                <a:latin typeface="Cambria Math" panose="02040503050406030204" pitchFamily="18" charset="0"/>
                <a:ea typeface="Cambria Math" panose="02040503050406030204" pitchFamily="18" charset="0"/>
              </a:rPr>
              <a:t> </a:t>
            </a:r>
            <a:r>
              <a:rPr lang="en-US" sz="2400" i="1" dirty="0" smtClean="0">
                <a:solidFill>
                  <a:srgbClr val="00B050"/>
                </a:solidFill>
                <a:latin typeface="Cambria Math" panose="02040503050406030204" pitchFamily="18" charset="0"/>
                <a:ea typeface="Cambria Math" panose="02040503050406030204" pitchFamily="18" charset="0"/>
              </a:rPr>
              <a:t>,1]],2))&gt;</a:t>
            </a:r>
          </a:p>
          <a:p>
            <a:pPr lvl="1"/>
            <a:r>
              <a:rPr lang="en-US" sz="2400" i="1" dirty="0" smtClean="0"/>
              <a:t>Photo2</a:t>
            </a:r>
            <a:r>
              <a:rPr lang="en-US" sz="2400" dirty="0" smtClean="0"/>
              <a:t>’s </a:t>
            </a:r>
            <a:r>
              <a:rPr lang="en-US" sz="2400" i="1" dirty="0" smtClean="0"/>
              <a:t>P</a:t>
            </a:r>
            <a:r>
              <a:rPr lang="en-US" sz="2400" i="1" baseline="-25000" dirty="0" smtClean="0"/>
              <a:t>O</a:t>
            </a:r>
            <a:r>
              <a:rPr lang="en-US" sz="2400" i="1" dirty="0" smtClean="0"/>
              <a:t>(read</a:t>
            </a:r>
            <a:r>
              <a:rPr lang="en-US" sz="2400" i="1" baseline="30000" dirty="0" smtClean="0"/>
              <a:t>-1</a:t>
            </a:r>
            <a:r>
              <a:rPr lang="en-US" sz="2400" i="1" dirty="0" smtClean="0"/>
              <a:t>)</a:t>
            </a:r>
            <a:r>
              <a:rPr lang="en-US" sz="2400" dirty="0" smtClean="0"/>
              <a:t> by </a:t>
            </a:r>
            <a:r>
              <a:rPr lang="en-US" sz="2400" i="1" dirty="0" smtClean="0"/>
              <a:t>Alice</a:t>
            </a:r>
            <a:r>
              <a:rPr lang="en-US" sz="2400" dirty="0" smtClean="0"/>
              <a:t>: </a:t>
            </a:r>
          </a:p>
          <a:p>
            <a:pPr marL="457200" lvl="1" indent="0">
              <a:buNone/>
            </a:pPr>
            <a:r>
              <a:rPr lang="en-US" sz="2400" i="1" dirty="0">
                <a:solidFill>
                  <a:srgbClr val="00B050"/>
                </a:solidFill>
                <a:latin typeface="Cambria Math" panose="02040503050406030204" pitchFamily="18" charset="0"/>
                <a:ea typeface="Cambria Math" panose="02040503050406030204" pitchFamily="18" charset="0"/>
              </a:rPr>
              <a:t>	</a:t>
            </a:r>
            <a:r>
              <a:rPr lang="en-US" sz="2400" i="1" dirty="0" smtClean="0">
                <a:solidFill>
                  <a:srgbClr val="00B050"/>
                </a:solidFill>
                <a:latin typeface="Cambria Math" panose="02040503050406030204" pitchFamily="18" charset="0"/>
                <a:ea typeface="Cambria Math" panose="02040503050406030204" pitchFamily="18" charset="0"/>
              </a:rPr>
              <a:t>	&lt;read</a:t>
            </a:r>
            <a:r>
              <a:rPr lang="en-US" sz="2400" i="1" baseline="30000" dirty="0" smtClean="0">
                <a:solidFill>
                  <a:srgbClr val="00B050"/>
                </a:solidFill>
                <a:latin typeface="Cambria Math" panose="02040503050406030204" pitchFamily="18" charset="0"/>
                <a:ea typeface="Cambria Math" panose="02040503050406030204" pitchFamily="18" charset="0"/>
              </a:rPr>
              <a:t>-1</a:t>
            </a:r>
            <a:r>
              <a:rPr lang="en-US" sz="2400" i="1" dirty="0" smtClean="0">
                <a:solidFill>
                  <a:srgbClr val="00B050"/>
                </a:solidFill>
                <a:latin typeface="Cambria Math" panose="02040503050406030204" pitchFamily="18" charset="0"/>
                <a:ea typeface="Cambria Math" panose="02040503050406030204" pitchFamily="18" charset="0"/>
              </a:rPr>
              <a:t>,(t,([post</a:t>
            </a:r>
            <a:r>
              <a:rPr lang="en-US" sz="2400" i="1" baseline="30000" dirty="0" smtClean="0">
                <a:solidFill>
                  <a:srgbClr val="00B050"/>
                </a:solidFill>
                <a:latin typeface="Cambria Math" panose="02040503050406030204" pitchFamily="18" charset="0"/>
                <a:ea typeface="Cambria Math" panose="02040503050406030204" pitchFamily="18" charset="0"/>
              </a:rPr>
              <a:t>-1</a:t>
            </a:r>
            <a:r>
              <a:rPr lang="en-US" sz="2400" i="1" dirty="0" smtClean="0">
                <a:solidFill>
                  <a:srgbClr val="00B050"/>
                </a:solidFill>
                <a:latin typeface="Cambria Math" panose="02040503050406030204" pitchFamily="18" charset="0"/>
                <a:ea typeface="Cambria Math" panose="02040503050406030204" pitchFamily="18" charset="0"/>
              </a:rPr>
              <a:t>,1][friend*,3],4))&gt;</a:t>
            </a:r>
          </a:p>
          <a:p>
            <a:pPr lvl="1"/>
            <a:r>
              <a:rPr lang="en-US" sz="2400" i="1" dirty="0" smtClean="0"/>
              <a:t>Photo2</a:t>
            </a:r>
            <a:r>
              <a:rPr lang="en-US" sz="2400" dirty="0" smtClean="0"/>
              <a:t>’s </a:t>
            </a:r>
            <a:r>
              <a:rPr lang="en-US" sz="2400" i="1" dirty="0" smtClean="0"/>
              <a:t>P</a:t>
            </a:r>
            <a:r>
              <a:rPr lang="en-US" sz="2400" i="1" baseline="-25000" dirty="0" smtClean="0"/>
              <a:t>O</a:t>
            </a:r>
            <a:r>
              <a:rPr lang="en-US" sz="2400" i="1" dirty="0" smtClean="0"/>
              <a:t>(read</a:t>
            </a:r>
            <a:r>
              <a:rPr lang="en-US" sz="2400" i="1" baseline="30000" dirty="0" smtClean="0"/>
              <a:t>-1</a:t>
            </a:r>
            <a:r>
              <a:rPr lang="en-US" sz="2400" i="1" dirty="0" smtClean="0"/>
              <a:t>)</a:t>
            </a:r>
            <a:r>
              <a:rPr lang="en-US" sz="2400" dirty="0" smtClean="0"/>
              <a:t> by </a:t>
            </a:r>
            <a:r>
              <a:rPr lang="en-US" sz="2400" i="1" dirty="0" smtClean="0"/>
              <a:t>Ed</a:t>
            </a:r>
            <a:r>
              <a:rPr lang="en-US" sz="2400" dirty="0" smtClean="0"/>
              <a:t>: </a:t>
            </a:r>
            <a:r>
              <a:rPr lang="en-US" sz="2400" i="1" dirty="0" smtClean="0">
                <a:solidFill>
                  <a:srgbClr val="00B050"/>
                </a:solidFill>
                <a:latin typeface="Cambria Math" panose="02040503050406030204" pitchFamily="18" charset="0"/>
                <a:ea typeface="Cambria Math" panose="02040503050406030204" pitchFamily="18" charset="0"/>
              </a:rPr>
              <a:t>&lt;read</a:t>
            </a:r>
            <a:r>
              <a:rPr lang="en-US" sz="2400" i="1" baseline="30000" dirty="0" smtClean="0">
                <a:solidFill>
                  <a:srgbClr val="00B050"/>
                </a:solidFill>
                <a:latin typeface="Cambria Math" panose="02040503050406030204" pitchFamily="18" charset="0"/>
                <a:ea typeface="Cambria Math" panose="02040503050406030204" pitchFamily="18" charset="0"/>
              </a:rPr>
              <a:t>-1</a:t>
            </a:r>
            <a:r>
              <a:rPr lang="en-US" sz="2400" i="1" dirty="0" smtClean="0">
                <a:solidFill>
                  <a:srgbClr val="00B050"/>
                </a:solidFill>
                <a:latin typeface="Cambria Math" panose="02040503050406030204" pitchFamily="18" charset="0"/>
                <a:ea typeface="Cambria Math" panose="02040503050406030204" pitchFamily="18" charset="0"/>
              </a:rPr>
              <a:t>,(u</a:t>
            </a:r>
            <a:r>
              <a:rPr lang="en-US" sz="2400" i="1" baseline="-25000" dirty="0" smtClean="0">
                <a:solidFill>
                  <a:srgbClr val="00B050"/>
                </a:solidFill>
                <a:latin typeface="Cambria Math" panose="02040503050406030204" pitchFamily="18" charset="0"/>
                <a:ea typeface="Cambria Math" panose="02040503050406030204" pitchFamily="18" charset="0"/>
              </a:rPr>
              <a:t>c</a:t>
            </a:r>
            <a:r>
              <a:rPr lang="en-US" sz="2400" i="1" dirty="0" smtClean="0">
                <a:solidFill>
                  <a:srgbClr val="00B050"/>
                </a:solidFill>
                <a:latin typeface="Cambria Math" panose="02040503050406030204" pitchFamily="18" charset="0"/>
                <a:ea typeface="Cambria Math" panose="02040503050406030204" pitchFamily="18" charset="0"/>
              </a:rPr>
              <a:t>,([friend],1))&gt;</a:t>
            </a:r>
          </a:p>
          <a:p>
            <a:pPr lvl="1"/>
            <a:r>
              <a:rPr lang="en-US" sz="2400" i="1" dirty="0" smtClean="0"/>
              <a:t>AP</a:t>
            </a:r>
            <a:r>
              <a:rPr lang="en-US" sz="2400" i="1" baseline="-25000" dirty="0" smtClean="0"/>
              <a:t>Sys</a:t>
            </a:r>
            <a:r>
              <a:rPr lang="en-US" sz="2400" i="1" dirty="0" smtClean="0"/>
              <a:t>(read)</a:t>
            </a:r>
            <a:r>
              <a:rPr lang="en-US" sz="2400" dirty="0" smtClean="0"/>
              <a:t>: </a:t>
            </a:r>
            <a:r>
              <a:rPr lang="en-US" sz="2400" i="1" dirty="0" smtClean="0">
                <a:solidFill>
                  <a:srgbClr val="00B050"/>
                </a:solidFill>
                <a:latin typeface="Cambria Math" panose="02040503050406030204" pitchFamily="18" charset="0"/>
                <a:ea typeface="Cambria Math" panose="02040503050406030204" pitchFamily="18" charset="0"/>
              </a:rPr>
              <a:t>&lt;read,(ua,([</a:t>
            </a:r>
            <a:r>
              <a:rPr lang="el-GR" sz="2400" i="1" dirty="0" smtClean="0">
                <a:solidFill>
                  <a:srgbClr val="00B050"/>
                </a:solidFill>
                <a:latin typeface="Cambria Math" panose="02040503050406030204" pitchFamily="18" charset="0"/>
                <a:ea typeface="Cambria Math" panose="02040503050406030204" pitchFamily="18" charset="0"/>
              </a:rPr>
              <a:t>Σ</a:t>
            </a:r>
            <a:r>
              <a:rPr lang="en-US" sz="2400" i="1" baseline="-25000" dirty="0" smtClean="0">
                <a:solidFill>
                  <a:srgbClr val="00B050"/>
                </a:solidFill>
                <a:latin typeface="Cambria Math" panose="02040503050406030204" pitchFamily="18" charset="0"/>
                <a:ea typeface="Cambria Math" panose="02040503050406030204" pitchFamily="18" charset="0"/>
              </a:rPr>
              <a:t>u_u</a:t>
            </a:r>
            <a:r>
              <a:rPr lang="en-US" sz="2400" i="1" dirty="0" smtClean="0">
                <a:solidFill>
                  <a:srgbClr val="00B050"/>
                </a:solidFill>
                <a:latin typeface="Cambria Math" panose="02040503050406030204" pitchFamily="18" charset="0"/>
                <a:ea typeface="Cambria Math" panose="02040503050406030204" pitchFamily="18" charset="0"/>
              </a:rPr>
              <a:t>*,5][[</a:t>
            </a:r>
            <a:r>
              <a:rPr lang="el-GR" sz="2400" i="1" dirty="0" smtClean="0">
                <a:solidFill>
                  <a:srgbClr val="00B050"/>
                </a:solidFill>
                <a:latin typeface="Cambria Math" panose="02040503050406030204" pitchFamily="18" charset="0"/>
                <a:ea typeface="Cambria Math" panose="02040503050406030204" pitchFamily="18" charset="0"/>
              </a:rPr>
              <a:t>Σ</a:t>
            </a:r>
            <a:r>
              <a:rPr lang="en-US" sz="2400" i="1" baseline="-25000" dirty="0" err="1" smtClean="0">
                <a:solidFill>
                  <a:srgbClr val="00B050"/>
                </a:solidFill>
                <a:latin typeface="Cambria Math" panose="02040503050406030204" pitchFamily="18" charset="0"/>
                <a:ea typeface="Cambria Math" panose="02040503050406030204" pitchFamily="18" charset="0"/>
              </a:rPr>
              <a:t>u_r</a:t>
            </a:r>
            <a:r>
              <a:rPr lang="en-US" sz="2400" i="1" baseline="-25000" dirty="0" smtClean="0">
                <a:solidFill>
                  <a:srgbClr val="00B050"/>
                </a:solidFill>
                <a:latin typeface="Cambria Math" panose="02040503050406030204" pitchFamily="18" charset="0"/>
                <a:ea typeface="Cambria Math" panose="02040503050406030204" pitchFamily="18" charset="0"/>
              </a:rPr>
              <a:t> </a:t>
            </a:r>
            <a:r>
              <a:rPr lang="en-US" sz="2400" i="1" dirty="0" smtClean="0">
                <a:solidFill>
                  <a:srgbClr val="00B050"/>
                </a:solidFill>
                <a:latin typeface="Cambria Math" panose="02040503050406030204" pitchFamily="18" charset="0"/>
                <a:ea typeface="Cambria Math" panose="02040503050406030204" pitchFamily="18" charset="0"/>
              </a:rPr>
              <a:t>,1]],5))&gt;</a:t>
            </a:r>
          </a:p>
          <a:p>
            <a:pPr lvl="1"/>
            <a:r>
              <a:rPr lang="en-US" sz="2400" i="1" dirty="0" smtClean="0"/>
              <a:t>CRP</a:t>
            </a:r>
            <a:r>
              <a:rPr lang="en-US" sz="2400" i="1" baseline="-25000" dirty="0" smtClean="0"/>
              <a:t>Sys</a:t>
            </a:r>
            <a:r>
              <a:rPr lang="en-US" sz="2400" i="1" dirty="0" smtClean="0"/>
              <a:t>(read)</a:t>
            </a:r>
            <a:r>
              <a:rPr lang="en-US" sz="2400" dirty="0" smtClean="0"/>
              <a:t>: </a:t>
            </a:r>
            <a:r>
              <a:rPr lang="en-US" sz="2400" i="1" dirty="0" smtClean="0">
                <a:solidFill>
                  <a:srgbClr val="00B050"/>
                </a:solidFill>
                <a:latin typeface="Cambria Math" panose="02040503050406030204" pitchFamily="18" charset="0"/>
                <a:ea typeface="Cambria Math" panose="02040503050406030204" pitchFamily="18" charset="0"/>
              </a:rPr>
              <a:t>&lt;read</a:t>
            </a:r>
            <a:r>
              <a:rPr lang="en-US" sz="2400" i="1" baseline="30000" dirty="0" smtClean="0">
                <a:solidFill>
                  <a:srgbClr val="00B050"/>
                </a:solidFill>
                <a:latin typeface="Cambria Math" panose="02040503050406030204" pitchFamily="18" charset="0"/>
                <a:ea typeface="Cambria Math" panose="02040503050406030204" pitchFamily="18" charset="0"/>
              </a:rPr>
              <a:t>-1</a:t>
            </a:r>
            <a:r>
              <a:rPr lang="en-US" sz="2400" i="1" dirty="0" smtClean="0">
                <a:solidFill>
                  <a:srgbClr val="00B050"/>
                </a:solidFill>
                <a:latin typeface="Cambria Math" panose="02040503050406030204" pitchFamily="18" charset="0"/>
                <a:ea typeface="Cambria Math" panose="02040503050406030204" pitchFamily="18" charset="0"/>
              </a:rPr>
              <a:t>,(own</a:t>
            </a:r>
            <a:r>
              <a:rPr lang="en-US" sz="2400" i="1" dirty="0" smtClean="0">
                <a:solidFill>
                  <a:srgbClr val="008000"/>
                </a:solidFill>
                <a:latin typeface="Cambria Math" panose="02040503050406030204" pitchFamily="18" charset="0"/>
                <a:ea typeface="Cambria Math" panose="02040503050406030204" pitchFamily="18" charset="0"/>
              </a:rPr>
              <a:t>∧</a:t>
            </a:r>
            <a:r>
              <a:rPr lang="en-US" sz="2400" i="1" dirty="0" smtClean="0">
                <a:solidFill>
                  <a:srgbClr val="00B050"/>
                </a:solidFill>
                <a:latin typeface="Cambria Math" panose="02040503050406030204" pitchFamily="18" charset="0"/>
                <a:ea typeface="Cambria Math" panose="02040503050406030204" pitchFamily="18" charset="0"/>
              </a:rPr>
              <a:t>tag)&gt;</a:t>
            </a:r>
          </a:p>
        </p:txBody>
      </p:sp>
      <p:sp>
        <p:nvSpPr>
          <p:cNvPr id="4" name="灯片编号占位符 3"/>
          <p:cNvSpPr>
            <a:spLocks noGrp="1"/>
          </p:cNvSpPr>
          <p:nvPr>
            <p:ph type="sldNum" sz="quarter" idx="12"/>
          </p:nvPr>
        </p:nvSpPr>
        <p:spPr/>
        <p:txBody>
          <a:bodyPr/>
          <a:lstStyle/>
          <a:p>
            <a:fld id="{E2565ACD-144F-334D-837A-2EC7981FDADF}" type="slidenum">
              <a:rPr lang="en-US" smtClean="0"/>
              <a:pPr/>
              <a:t>38</a:t>
            </a:fld>
            <a:endParaRPr lang="en-US" dirty="0"/>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
        <p:nvSpPr>
          <p:cNvPr id="8" name="矩形标注 7"/>
          <p:cNvSpPr/>
          <p:nvPr/>
        </p:nvSpPr>
        <p:spPr>
          <a:xfrm>
            <a:off x="7238999" y="4600575"/>
            <a:ext cx="1323976" cy="390525"/>
          </a:xfrm>
          <a:prstGeom prst="wedgeRectCallout">
            <a:avLst>
              <a:gd name="adj1" fmla="val -87083"/>
              <a:gd name="adj2" fmla="val -5213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 conflicts</a:t>
            </a:r>
            <a:endParaRPr lang="en-US" dirty="0"/>
          </a:p>
        </p:txBody>
      </p:sp>
      <p:sp>
        <p:nvSpPr>
          <p:cNvPr id="6" name="椭圆 5"/>
          <p:cNvSpPr/>
          <p:nvPr/>
        </p:nvSpPr>
        <p:spPr>
          <a:xfrm>
            <a:off x="5972175" y="141287"/>
            <a:ext cx="438150" cy="4302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endParaRPr lang="en-US" dirty="0"/>
          </a:p>
        </p:txBody>
      </p:sp>
      <p:sp>
        <p:nvSpPr>
          <p:cNvPr id="9" name="椭圆 8"/>
          <p:cNvSpPr/>
          <p:nvPr/>
        </p:nvSpPr>
        <p:spPr>
          <a:xfrm>
            <a:off x="5972175" y="1171575"/>
            <a:ext cx="438150" cy="42862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a:t>
            </a:r>
            <a:endParaRPr lang="en-US" dirty="0"/>
          </a:p>
        </p:txBody>
      </p:sp>
      <p:sp>
        <p:nvSpPr>
          <p:cNvPr id="10" name="椭圆 9"/>
          <p:cNvSpPr/>
          <p:nvPr/>
        </p:nvSpPr>
        <p:spPr>
          <a:xfrm>
            <a:off x="7796212" y="141287"/>
            <a:ext cx="438150" cy="42862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t>
            </a:r>
            <a:endParaRPr lang="en-US" dirty="0"/>
          </a:p>
        </p:txBody>
      </p:sp>
      <p:cxnSp>
        <p:nvCxnSpPr>
          <p:cNvPr id="11" name="直接箭头连接符 10"/>
          <p:cNvCxnSpPr>
            <a:stCxn id="6" idx="6"/>
            <a:endCxn id="10" idx="2"/>
          </p:cNvCxnSpPr>
          <p:nvPr/>
        </p:nvCxnSpPr>
        <p:spPr>
          <a:xfrm flipV="1">
            <a:off x="6410325" y="355600"/>
            <a:ext cx="1385887" cy="79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3" name="直接箭头连接符 12"/>
          <p:cNvCxnSpPr>
            <a:stCxn id="6" idx="4"/>
            <a:endCxn id="9" idx="0"/>
          </p:cNvCxnSpPr>
          <p:nvPr/>
        </p:nvCxnSpPr>
        <p:spPr>
          <a:xfrm>
            <a:off x="6191250" y="571499"/>
            <a:ext cx="0" cy="60007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8" name="矩形 17"/>
          <p:cNvSpPr/>
          <p:nvPr/>
        </p:nvSpPr>
        <p:spPr>
          <a:xfrm>
            <a:off x="7695888" y="1181100"/>
            <a:ext cx="638797" cy="4191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P2</a:t>
            </a:r>
            <a:endParaRPr lang="en-US" dirty="0"/>
          </a:p>
        </p:txBody>
      </p:sp>
      <p:cxnSp>
        <p:nvCxnSpPr>
          <p:cNvPr id="20" name="直接箭头连接符 19"/>
          <p:cNvCxnSpPr>
            <a:stCxn id="6" idx="5"/>
          </p:cNvCxnSpPr>
          <p:nvPr/>
        </p:nvCxnSpPr>
        <p:spPr>
          <a:xfrm>
            <a:off x="6346159" y="508496"/>
            <a:ext cx="1349729" cy="6630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直接箭头连接符 22"/>
          <p:cNvCxnSpPr>
            <a:stCxn id="9" idx="6"/>
            <a:endCxn id="18" idx="1"/>
          </p:cNvCxnSpPr>
          <p:nvPr/>
        </p:nvCxnSpPr>
        <p:spPr>
          <a:xfrm>
            <a:off x="6410325" y="1385888"/>
            <a:ext cx="1285563" cy="47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6774655" y="48616"/>
            <a:ext cx="657225" cy="307777"/>
          </a:xfrm>
          <a:prstGeom prst="rect">
            <a:avLst/>
          </a:prstGeom>
          <a:noFill/>
        </p:spPr>
        <p:txBody>
          <a:bodyPr wrap="square" rtlCol="0">
            <a:spAutoFit/>
          </a:bodyPr>
          <a:lstStyle/>
          <a:p>
            <a:r>
              <a:rPr lang="en-US" sz="1400" dirty="0" smtClean="0"/>
              <a:t>friend</a:t>
            </a:r>
            <a:endParaRPr lang="en-US" sz="1400" dirty="0"/>
          </a:p>
        </p:txBody>
      </p:sp>
      <p:sp>
        <p:nvSpPr>
          <p:cNvPr id="32" name="TextBox 31"/>
          <p:cNvSpPr txBox="1"/>
          <p:nvPr/>
        </p:nvSpPr>
        <p:spPr>
          <a:xfrm>
            <a:off x="5862637" y="717648"/>
            <a:ext cx="657225" cy="307777"/>
          </a:xfrm>
          <a:prstGeom prst="rect">
            <a:avLst/>
          </a:prstGeom>
          <a:noFill/>
        </p:spPr>
        <p:txBody>
          <a:bodyPr wrap="square" rtlCol="0">
            <a:spAutoFit/>
          </a:bodyPr>
          <a:lstStyle/>
          <a:p>
            <a:r>
              <a:rPr lang="en-US" sz="1400" dirty="0" smtClean="0"/>
              <a:t>friend</a:t>
            </a:r>
            <a:endParaRPr lang="en-US" sz="1400" dirty="0"/>
          </a:p>
        </p:txBody>
      </p:sp>
      <p:sp>
        <p:nvSpPr>
          <p:cNvPr id="33" name="TextBox 32"/>
          <p:cNvSpPr txBox="1"/>
          <p:nvPr/>
        </p:nvSpPr>
        <p:spPr>
          <a:xfrm>
            <a:off x="6725931" y="1061539"/>
            <a:ext cx="467823" cy="307777"/>
          </a:xfrm>
          <a:prstGeom prst="rect">
            <a:avLst/>
          </a:prstGeom>
          <a:noFill/>
        </p:spPr>
        <p:txBody>
          <a:bodyPr wrap="square" rtlCol="0">
            <a:spAutoFit/>
          </a:bodyPr>
          <a:lstStyle/>
          <a:p>
            <a:r>
              <a:rPr lang="en-US" sz="1400" dirty="0" smtClean="0"/>
              <a:t>tag</a:t>
            </a:r>
            <a:endParaRPr lang="en-US" sz="1400" dirty="0"/>
          </a:p>
        </p:txBody>
      </p:sp>
      <p:sp>
        <p:nvSpPr>
          <p:cNvPr id="34" name="TextBox 33"/>
          <p:cNvSpPr txBox="1"/>
          <p:nvPr/>
        </p:nvSpPr>
        <p:spPr>
          <a:xfrm>
            <a:off x="6988260" y="571499"/>
            <a:ext cx="657225" cy="307777"/>
          </a:xfrm>
          <a:prstGeom prst="rect">
            <a:avLst/>
          </a:prstGeom>
          <a:noFill/>
        </p:spPr>
        <p:txBody>
          <a:bodyPr wrap="square" rtlCol="0">
            <a:spAutoFit/>
          </a:bodyPr>
          <a:lstStyle/>
          <a:p>
            <a:r>
              <a:rPr lang="en-US" sz="1400" dirty="0" smtClean="0"/>
              <a:t>post</a:t>
            </a:r>
            <a:endParaRPr lang="en-US" sz="1400" dirty="0"/>
          </a:p>
        </p:txBody>
      </p:sp>
    </p:spTree>
    <p:extLst>
      <p:ext uri="{BB962C8B-B14F-4D97-AF65-F5344CB8AC3E}">
        <p14:creationId xmlns:p14="http://schemas.microsoft.com/office/powerpoint/2010/main" val="189616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9" presetClass="emph" presetSubtype="0" fill="hold" nodeType="withEffect">
                                  <p:stCondLst>
                                    <p:cond delay="0"/>
                                  </p:stCondLst>
                                  <p:childTnLst>
                                    <p:animClr clrSpc="rgb" dir="cw">
                                      <p:cBhvr override="childStyle">
                                        <p:cTn id="8" dur="500" fill="hold"/>
                                        <p:tgtEl>
                                          <p:spTgt spid="3">
                                            <p:txEl>
                                              <p:pRg st="2" end="2"/>
                                            </p:txEl>
                                          </p:spTgt>
                                        </p:tgtEl>
                                        <p:attrNameLst>
                                          <p:attrName>style.color</p:attrName>
                                        </p:attrNameLst>
                                      </p:cBhvr>
                                      <p:to>
                                        <a:srgbClr val="FF0000"/>
                                      </p:to>
                                    </p:animClr>
                                    <p:animClr clrSpc="rgb" dir="cw">
                                      <p:cBhvr>
                                        <p:cTn id="9" dur="500" fill="hold"/>
                                        <p:tgtEl>
                                          <p:spTgt spid="3">
                                            <p:txEl>
                                              <p:pRg st="2" end="2"/>
                                            </p:txEl>
                                          </p:spTgt>
                                        </p:tgtEl>
                                        <p:attrNameLst>
                                          <p:attrName>fillcolor</p:attrName>
                                        </p:attrNameLst>
                                      </p:cBhvr>
                                      <p:to>
                                        <a:srgbClr val="FF0000"/>
                                      </p:to>
                                    </p:animClr>
                                    <p:set>
                                      <p:cBhvr>
                                        <p:cTn id="10" dur="500" fill="hold"/>
                                        <p:tgtEl>
                                          <p:spTgt spid="3">
                                            <p:txEl>
                                              <p:pRg st="2" end="2"/>
                                            </p:txEl>
                                          </p:spTgt>
                                        </p:tgtEl>
                                        <p:attrNameLst>
                                          <p:attrName>fill.type</p:attrName>
                                        </p:attrNameLst>
                                      </p:cBhvr>
                                      <p:to>
                                        <p:strVal val="solid"/>
                                      </p:to>
                                    </p:set>
                                    <p:set>
                                      <p:cBhvr>
                                        <p:cTn id="11" dur="500" fill="hold"/>
                                        <p:tgtEl>
                                          <p:spTgt spid="3">
                                            <p:txEl>
                                              <p:pRg st="2" end="2"/>
                                            </p:txEl>
                                          </p:spTgt>
                                        </p:tgtEl>
                                        <p:attrNameLst>
                                          <p:attrName>fill.on</p:attrName>
                                        </p:attrNameLst>
                                      </p:cBhvr>
                                      <p:to>
                                        <p:strVal val="true"/>
                                      </p:to>
                                    </p:set>
                                  </p:childTnLst>
                                </p:cTn>
                              </p:par>
                              <p:par>
                                <p:cTn id="12" presetID="19" presetClass="emph" presetSubtype="0" fill="hold" nodeType="withEffect">
                                  <p:stCondLst>
                                    <p:cond delay="0"/>
                                  </p:stCondLst>
                                  <p:childTnLst>
                                    <p:animClr clrSpc="rgb" dir="cw">
                                      <p:cBhvr override="childStyle">
                                        <p:cTn id="13" dur="500" fill="hold"/>
                                        <p:tgtEl>
                                          <p:spTgt spid="3">
                                            <p:txEl>
                                              <p:pRg st="3" end="3"/>
                                            </p:txEl>
                                          </p:spTgt>
                                        </p:tgtEl>
                                        <p:attrNameLst>
                                          <p:attrName>style.color</p:attrName>
                                        </p:attrNameLst>
                                      </p:cBhvr>
                                      <p:to>
                                        <a:srgbClr val="FF0000"/>
                                      </p:to>
                                    </p:animClr>
                                    <p:animClr clrSpc="rgb" dir="cw">
                                      <p:cBhvr>
                                        <p:cTn id="14" dur="500" fill="hold"/>
                                        <p:tgtEl>
                                          <p:spTgt spid="3">
                                            <p:txEl>
                                              <p:pRg st="3" end="3"/>
                                            </p:txEl>
                                          </p:spTgt>
                                        </p:tgtEl>
                                        <p:attrNameLst>
                                          <p:attrName>fillcolor</p:attrName>
                                        </p:attrNameLst>
                                      </p:cBhvr>
                                      <p:to>
                                        <a:srgbClr val="FF0000"/>
                                      </p:to>
                                    </p:animClr>
                                    <p:set>
                                      <p:cBhvr>
                                        <p:cTn id="15" dur="500" fill="hold"/>
                                        <p:tgtEl>
                                          <p:spTgt spid="3">
                                            <p:txEl>
                                              <p:pRg st="3" end="3"/>
                                            </p:txEl>
                                          </p:spTgt>
                                        </p:tgtEl>
                                        <p:attrNameLst>
                                          <p:attrName>fill.type</p:attrName>
                                        </p:attrNameLst>
                                      </p:cBhvr>
                                      <p:to>
                                        <p:strVal val="solid"/>
                                      </p:to>
                                    </p:set>
                                    <p:set>
                                      <p:cBhvr>
                                        <p:cTn id="16" dur="500" fill="hold"/>
                                        <p:tgtEl>
                                          <p:spTgt spid="3">
                                            <p:txEl>
                                              <p:pRg st="3" end="3"/>
                                            </p:txEl>
                                          </p:spTgt>
                                        </p:tgtEl>
                                        <p:attrNameLst>
                                          <p:attrName>fill.on</p:attrName>
                                        </p:attrNameLst>
                                      </p:cBhvr>
                                      <p:to>
                                        <p:strVal val="true"/>
                                      </p:to>
                                    </p:set>
                                  </p:childTnLst>
                                </p:cTn>
                              </p:par>
                              <p:par>
                                <p:cTn id="17" presetID="19" presetClass="emph" presetSubtype="0" fill="hold" nodeType="withEffect">
                                  <p:stCondLst>
                                    <p:cond delay="0"/>
                                  </p:stCondLst>
                                  <p:childTnLst>
                                    <p:animClr clrSpc="rgb" dir="cw">
                                      <p:cBhvr override="childStyle">
                                        <p:cTn id="18" dur="500" fill="hold"/>
                                        <p:tgtEl>
                                          <p:spTgt spid="3">
                                            <p:txEl>
                                              <p:pRg st="4" end="4"/>
                                            </p:txEl>
                                          </p:spTgt>
                                        </p:tgtEl>
                                        <p:attrNameLst>
                                          <p:attrName>style.color</p:attrName>
                                        </p:attrNameLst>
                                      </p:cBhvr>
                                      <p:to>
                                        <a:srgbClr val="FF0000"/>
                                      </p:to>
                                    </p:animClr>
                                    <p:animClr clrSpc="rgb" dir="cw">
                                      <p:cBhvr>
                                        <p:cTn id="19" dur="500" fill="hold"/>
                                        <p:tgtEl>
                                          <p:spTgt spid="3">
                                            <p:txEl>
                                              <p:pRg st="4" end="4"/>
                                            </p:txEl>
                                          </p:spTgt>
                                        </p:tgtEl>
                                        <p:attrNameLst>
                                          <p:attrName>fillcolor</p:attrName>
                                        </p:attrNameLst>
                                      </p:cBhvr>
                                      <p:to>
                                        <a:srgbClr val="FF0000"/>
                                      </p:to>
                                    </p:animClr>
                                    <p:set>
                                      <p:cBhvr>
                                        <p:cTn id="20" dur="500" fill="hold"/>
                                        <p:tgtEl>
                                          <p:spTgt spid="3">
                                            <p:txEl>
                                              <p:pRg st="4" end="4"/>
                                            </p:txEl>
                                          </p:spTgt>
                                        </p:tgtEl>
                                        <p:attrNameLst>
                                          <p:attrName>fill.type</p:attrName>
                                        </p:attrNameLst>
                                      </p:cBhvr>
                                      <p:to>
                                        <p:strVal val="solid"/>
                                      </p:to>
                                    </p:set>
                                    <p:set>
                                      <p:cBhvr>
                                        <p:cTn id="21" dur="500" fill="hold"/>
                                        <p:tgtEl>
                                          <p:spTgt spid="3">
                                            <p:txEl>
                                              <p:pRg st="4" end="4"/>
                                            </p:txEl>
                                          </p:spTgt>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19" presetClass="emph" presetSubtype="0" fill="hold" nodeType="clickEffect">
                                  <p:stCondLst>
                                    <p:cond delay="0"/>
                                  </p:stCondLst>
                                  <p:childTnLst>
                                    <p:animClr clrSpc="rgb" dir="cw">
                                      <p:cBhvr override="childStyle">
                                        <p:cTn id="25" dur="500" fill="hold"/>
                                        <p:tgtEl>
                                          <p:spTgt spid="3">
                                            <p:txEl>
                                              <p:pRg st="6" end="6"/>
                                            </p:txEl>
                                          </p:spTgt>
                                        </p:tgtEl>
                                        <p:attrNameLst>
                                          <p:attrName>style.color</p:attrName>
                                        </p:attrNameLst>
                                      </p:cBhvr>
                                      <p:to>
                                        <a:srgbClr val="FF0000"/>
                                      </p:to>
                                    </p:animClr>
                                    <p:animClr clrSpc="rgb" dir="cw">
                                      <p:cBhvr>
                                        <p:cTn id="26" dur="500" fill="hold"/>
                                        <p:tgtEl>
                                          <p:spTgt spid="3">
                                            <p:txEl>
                                              <p:pRg st="6" end="6"/>
                                            </p:txEl>
                                          </p:spTgt>
                                        </p:tgtEl>
                                        <p:attrNameLst>
                                          <p:attrName>fillcolor</p:attrName>
                                        </p:attrNameLst>
                                      </p:cBhvr>
                                      <p:to>
                                        <a:srgbClr val="FF0000"/>
                                      </p:to>
                                    </p:animClr>
                                    <p:set>
                                      <p:cBhvr>
                                        <p:cTn id="27" dur="500" fill="hold"/>
                                        <p:tgtEl>
                                          <p:spTgt spid="3">
                                            <p:txEl>
                                              <p:pRg st="6" end="6"/>
                                            </p:txEl>
                                          </p:spTgt>
                                        </p:tgtEl>
                                        <p:attrNameLst>
                                          <p:attrName>fill.type</p:attrName>
                                        </p:attrNameLst>
                                      </p:cBhvr>
                                      <p:to>
                                        <p:strVal val="solid"/>
                                      </p:to>
                                    </p:set>
                                    <p:set>
                                      <p:cBhvr>
                                        <p:cTn id="28" dur="500" fill="hold"/>
                                        <p:tgtEl>
                                          <p:spTgt spid="3">
                                            <p:txEl>
                                              <p:pRg st="6" end="6"/>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dirty="0" smtClean="0">
                <a:latin typeface="Comic Sans MS" panose="030F0702030302020204" pitchFamily="66" charset="0"/>
              </a:rPr>
              <a:t>				Example</a:t>
            </a:r>
            <a:endParaRPr lang="en-US" dirty="0">
              <a:latin typeface="Comic Sans MS" panose="030F0702030302020204" pitchFamily="66" charset="0"/>
            </a:endParaRPr>
          </a:p>
        </p:txBody>
      </p:sp>
      <p:sp>
        <p:nvSpPr>
          <p:cNvPr id="3" name="内容占位符 2"/>
          <p:cNvSpPr>
            <a:spLocks noGrp="1"/>
          </p:cNvSpPr>
          <p:nvPr>
            <p:ph idx="1"/>
          </p:nvPr>
        </p:nvSpPr>
        <p:spPr>
          <a:xfrm>
            <a:off x="276225" y="1600200"/>
            <a:ext cx="8562975" cy="4525963"/>
          </a:xfrm>
        </p:spPr>
        <p:txBody>
          <a:bodyPr>
            <a:normAutofit/>
          </a:bodyPr>
          <a:lstStyle/>
          <a:p>
            <a:r>
              <a:rPr lang="en-US" sz="2400" b="1" dirty="0">
                <a:latin typeface="+mj-lt"/>
                <a:cs typeface="Helvetica" panose="020B0604020202020204" pitchFamily="34" charset="0"/>
              </a:rPr>
              <a:t>Parental control of policies. </a:t>
            </a:r>
            <a:r>
              <a:rPr lang="en-US" sz="2400" i="1" dirty="0">
                <a:latin typeface="+mj-lt"/>
                <a:cs typeface="Helvetica" panose="020B0604020202020204" pitchFamily="34" charset="0"/>
              </a:rPr>
              <a:t>The </a:t>
            </a:r>
            <a:r>
              <a:rPr lang="en-US" sz="2400" i="1" dirty="0" smtClean="0">
                <a:latin typeface="+mj-lt"/>
                <a:cs typeface="Helvetica" panose="020B0604020202020204" pitchFamily="34" charset="0"/>
              </a:rPr>
              <a:t>system features </a:t>
            </a:r>
            <a:r>
              <a:rPr lang="en-US" sz="2400" i="1" dirty="0">
                <a:latin typeface="+mj-lt"/>
                <a:cs typeface="Helvetica" panose="020B0604020202020204" pitchFamily="34" charset="0"/>
              </a:rPr>
              <a:t>parental control such as allowing parents to </a:t>
            </a:r>
            <a:r>
              <a:rPr lang="en-US" sz="2400" i="1" dirty="0" smtClean="0">
                <a:latin typeface="+mj-lt"/>
                <a:cs typeface="Helvetica" panose="020B0604020202020204" pitchFamily="34" charset="0"/>
              </a:rPr>
              <a:t>configure their </a:t>
            </a:r>
            <a:r>
              <a:rPr lang="en-US" sz="2400" i="1" dirty="0">
                <a:latin typeface="+mj-lt"/>
                <a:cs typeface="Helvetica" panose="020B0604020202020204" pitchFamily="34" charset="0"/>
              </a:rPr>
              <a:t>children’s policies. The policies are used to control </a:t>
            </a:r>
            <a:r>
              <a:rPr lang="en-US" sz="2400" i="1" dirty="0" smtClean="0">
                <a:latin typeface="+mj-lt"/>
                <a:cs typeface="Helvetica" panose="020B0604020202020204" pitchFamily="34" charset="0"/>
              </a:rPr>
              <a:t>the incoming </a:t>
            </a:r>
            <a:r>
              <a:rPr lang="en-US" sz="2400" i="1" dirty="0">
                <a:latin typeface="+mj-lt"/>
                <a:cs typeface="Helvetica" panose="020B0604020202020204" pitchFamily="34" charset="0"/>
              </a:rPr>
              <a:t>or outgoing activities of children, but are subject </a:t>
            </a:r>
            <a:r>
              <a:rPr lang="en-US" sz="2400" i="1" dirty="0" smtClean="0">
                <a:latin typeface="+mj-lt"/>
                <a:cs typeface="Helvetica" panose="020B0604020202020204" pitchFamily="34" charset="0"/>
              </a:rPr>
              <a:t>to the </a:t>
            </a:r>
            <a:r>
              <a:rPr lang="en-US" sz="2400" i="1" dirty="0">
                <a:latin typeface="+mj-lt"/>
                <a:cs typeface="Helvetica" panose="020B0604020202020204" pitchFamily="34" charset="0"/>
              </a:rPr>
              <a:t>parents’ will. For instance, </a:t>
            </a:r>
            <a:r>
              <a:rPr lang="en-US" sz="2400" i="1" dirty="0">
                <a:solidFill>
                  <a:srgbClr val="FF0000"/>
                </a:solidFill>
                <a:latin typeface="+mj-lt"/>
                <a:cs typeface="Helvetica" panose="020B0604020202020204" pitchFamily="34" charset="0"/>
              </a:rPr>
              <a:t>Bob’s mother Carol </a:t>
            </a:r>
            <a:r>
              <a:rPr lang="en-US" sz="2400" i="1" dirty="0" smtClean="0">
                <a:latin typeface="+mj-lt"/>
                <a:cs typeface="Helvetica" panose="020B0604020202020204" pitchFamily="34" charset="0"/>
              </a:rPr>
              <a:t>requests to </a:t>
            </a:r>
            <a:r>
              <a:rPr lang="en-US" sz="2400" i="1" dirty="0">
                <a:latin typeface="+mj-lt"/>
                <a:cs typeface="Helvetica" panose="020B0604020202020204" pitchFamily="34" charset="0"/>
              </a:rPr>
              <a:t>set some policy, say Policy1</a:t>
            </a:r>
            <a:r>
              <a:rPr lang="en-US" sz="2400" dirty="0">
                <a:latin typeface="+mj-lt"/>
                <a:cs typeface="Helvetica" panose="020B0604020202020204" pitchFamily="34" charset="0"/>
              </a:rPr>
              <a:t> </a:t>
            </a:r>
            <a:r>
              <a:rPr lang="en-US" sz="2400" i="1" dirty="0">
                <a:latin typeface="+mj-lt"/>
                <a:cs typeface="Helvetica" panose="020B0604020202020204" pitchFamily="34" charset="0"/>
              </a:rPr>
              <a:t>for Bob</a:t>
            </a:r>
            <a:r>
              <a:rPr lang="en-US" sz="2400" i="1" dirty="0" smtClean="0">
                <a:latin typeface="+mj-lt"/>
                <a:cs typeface="Helvetica" panose="020B0604020202020204" pitchFamily="34" charset="0"/>
              </a:rPr>
              <a:t>: </a:t>
            </a:r>
            <a:r>
              <a:rPr lang="en-US" sz="2400" i="1" dirty="0" smtClean="0">
                <a:solidFill>
                  <a:srgbClr val="FF0000"/>
                </a:solidFill>
                <a:latin typeface="+mj-lt"/>
                <a:cs typeface="Helvetica" panose="020B0604020202020204" pitchFamily="34" charset="0"/>
              </a:rPr>
              <a:t>(</a:t>
            </a:r>
            <a:r>
              <a:rPr lang="en-US" sz="2400" i="1" dirty="0">
                <a:solidFill>
                  <a:srgbClr val="FF0000"/>
                </a:solidFill>
                <a:latin typeface="+mj-lt"/>
                <a:cs typeface="Helvetica" panose="020B0604020202020204" pitchFamily="34" charset="0"/>
              </a:rPr>
              <a:t>Carol, specify policy, Policy1</a:t>
            </a:r>
            <a:r>
              <a:rPr lang="en-US" sz="2400" i="1" dirty="0" smtClean="0">
                <a:solidFill>
                  <a:srgbClr val="FF0000"/>
                </a:solidFill>
                <a:latin typeface="+mj-lt"/>
                <a:cs typeface="Helvetica" panose="020B0604020202020204" pitchFamily="34" charset="0"/>
              </a:rPr>
              <a:t>)</a:t>
            </a:r>
          </a:p>
          <a:p>
            <a:pPr lvl="1"/>
            <a:r>
              <a:rPr lang="en-US" sz="2000" i="1" dirty="0" smtClean="0"/>
              <a:t>Carol</a:t>
            </a:r>
            <a:r>
              <a:rPr lang="en-US" sz="2000" dirty="0" smtClean="0"/>
              <a:t>’s </a:t>
            </a:r>
            <a:r>
              <a:rPr lang="en-US" sz="2000" i="1" dirty="0" smtClean="0"/>
              <a:t>P</a:t>
            </a:r>
            <a:r>
              <a:rPr lang="en-US" sz="2000" i="1" baseline="-25000" dirty="0" smtClean="0"/>
              <a:t>AS</a:t>
            </a:r>
            <a:r>
              <a:rPr lang="en-US" sz="2000" i="1" dirty="0" smtClean="0"/>
              <a:t>(</a:t>
            </a:r>
            <a:r>
              <a:rPr lang="en-US" sz="2000" i="1" dirty="0" err="1" smtClean="0"/>
              <a:t>specify_policy</a:t>
            </a:r>
            <a:r>
              <a:rPr lang="en-US" sz="2000" i="1" dirty="0" smtClean="0"/>
              <a:t>)</a:t>
            </a:r>
            <a:r>
              <a:rPr lang="en-US" sz="2000" dirty="0" smtClean="0"/>
              <a:t>: </a:t>
            </a:r>
            <a:r>
              <a:rPr lang="en-US" sz="2000" i="1" dirty="0" smtClean="0">
                <a:solidFill>
                  <a:srgbClr val="00B050"/>
                </a:solidFill>
                <a:latin typeface="Cambria Math" panose="02040503050406030204" pitchFamily="18" charset="0"/>
                <a:ea typeface="Cambria Math" panose="02040503050406030204" pitchFamily="18" charset="0"/>
              </a:rPr>
              <a:t>&lt;specify_policy,(u</a:t>
            </a:r>
            <a:r>
              <a:rPr lang="en-US" sz="2000" i="1" baseline="-25000" dirty="0" smtClean="0">
                <a:solidFill>
                  <a:srgbClr val="00B050"/>
                </a:solidFill>
                <a:latin typeface="Cambria Math" panose="02040503050406030204" pitchFamily="18" charset="0"/>
                <a:ea typeface="Cambria Math" panose="02040503050406030204" pitchFamily="18" charset="0"/>
              </a:rPr>
              <a:t>a</a:t>
            </a:r>
            <a:r>
              <a:rPr lang="en-US" sz="2000" i="1" dirty="0" smtClean="0">
                <a:solidFill>
                  <a:srgbClr val="00B050"/>
                </a:solidFill>
                <a:latin typeface="Cambria Math" panose="02040503050406030204" pitchFamily="18" charset="0"/>
                <a:ea typeface="Cambria Math" panose="02040503050406030204" pitchFamily="18" charset="0"/>
              </a:rPr>
              <a:t>,([own],1)</a:t>
            </a:r>
            <a:r>
              <a:rPr lang="en-US" sz="2000" i="1" dirty="0" smtClean="0">
                <a:solidFill>
                  <a:srgbClr val="008000"/>
                </a:solidFill>
                <a:latin typeface="Cambria Math" panose="02040503050406030204" pitchFamily="18" charset="0"/>
                <a:ea typeface="Cambria Math" panose="02040503050406030204" pitchFamily="18" charset="0"/>
              </a:rPr>
              <a:t>∨</a:t>
            </a:r>
            <a:r>
              <a:rPr lang="en-US" sz="2000" i="1" dirty="0" smtClean="0">
                <a:solidFill>
                  <a:srgbClr val="00B050"/>
                </a:solidFill>
                <a:latin typeface="Cambria Math" panose="02040503050406030204" pitchFamily="18" charset="0"/>
                <a:ea typeface="Cambria Math" panose="02040503050406030204" pitchFamily="18" charset="0"/>
                <a:cs typeface="Times New Roman"/>
              </a:rPr>
              <a:t>([child·own],2)</a:t>
            </a:r>
            <a:r>
              <a:rPr lang="en-US" sz="2000" i="1" dirty="0" smtClean="0">
                <a:solidFill>
                  <a:srgbClr val="00B050"/>
                </a:solidFill>
                <a:latin typeface="Cambria Math" panose="02040503050406030204" pitchFamily="18" charset="0"/>
                <a:ea typeface="Cambria Math" panose="02040503050406030204" pitchFamily="18" charset="0"/>
              </a:rPr>
              <a:t>)&gt;</a:t>
            </a:r>
          </a:p>
          <a:p>
            <a:pPr lvl="1"/>
            <a:r>
              <a:rPr lang="en-US" sz="2000" i="1" dirty="0" smtClean="0"/>
              <a:t>Policy1</a:t>
            </a:r>
            <a:r>
              <a:rPr lang="en-US" sz="2000" dirty="0" smtClean="0"/>
              <a:t>’s </a:t>
            </a:r>
            <a:r>
              <a:rPr lang="en-US" sz="2000" i="1" dirty="0" smtClean="0"/>
              <a:t>P</a:t>
            </a:r>
            <a:r>
              <a:rPr lang="en-US" sz="2000" i="1" baseline="-25000" dirty="0" smtClean="0"/>
              <a:t>P</a:t>
            </a:r>
            <a:r>
              <a:rPr lang="en-US" sz="2000" i="1" dirty="0" smtClean="0"/>
              <a:t>(specify_policy</a:t>
            </a:r>
            <a:r>
              <a:rPr lang="en-US" sz="2000" i="1" baseline="30000" dirty="0" smtClean="0"/>
              <a:t>-1</a:t>
            </a:r>
            <a:r>
              <a:rPr lang="en-US" sz="2000" i="1" dirty="0" smtClean="0"/>
              <a:t>)</a:t>
            </a:r>
            <a:r>
              <a:rPr lang="en-US" sz="2000" dirty="0" smtClean="0"/>
              <a:t> by </a:t>
            </a:r>
            <a:r>
              <a:rPr lang="en-US" sz="2000" i="1" dirty="0" smtClean="0"/>
              <a:t>Bob</a:t>
            </a:r>
            <a:r>
              <a:rPr lang="en-US" sz="2000" dirty="0" smtClean="0"/>
              <a:t>: </a:t>
            </a:r>
            <a:r>
              <a:rPr lang="en-US" sz="2000" i="1" dirty="0" smtClean="0">
                <a:solidFill>
                  <a:srgbClr val="00B050"/>
                </a:solidFill>
                <a:latin typeface="Cambria Math" panose="02040503050406030204" pitchFamily="18" charset="0"/>
                <a:ea typeface="Cambria Math" panose="02040503050406030204" pitchFamily="18" charset="0"/>
              </a:rPr>
              <a:t>&lt;specify_policy</a:t>
            </a:r>
            <a:r>
              <a:rPr lang="en-US" sz="2000" i="1" baseline="30000" dirty="0" smtClean="0">
                <a:solidFill>
                  <a:srgbClr val="00B050"/>
                </a:solidFill>
                <a:latin typeface="Cambria Math" panose="02040503050406030204" pitchFamily="18" charset="0"/>
                <a:ea typeface="Cambria Math" panose="02040503050406030204" pitchFamily="18" charset="0"/>
              </a:rPr>
              <a:t>-1</a:t>
            </a:r>
            <a:r>
              <a:rPr lang="en-US" sz="2000" i="1" dirty="0" smtClean="0">
                <a:solidFill>
                  <a:srgbClr val="00B050"/>
                </a:solidFill>
                <a:latin typeface="Cambria Math" panose="02040503050406030204" pitchFamily="18" charset="0"/>
                <a:ea typeface="Cambria Math" panose="02040503050406030204" pitchFamily="18" charset="0"/>
              </a:rPr>
              <a:t>,(t,([own</a:t>
            </a:r>
            <a:r>
              <a:rPr lang="en-US" sz="2000" i="1" baseline="30000" dirty="0" smtClean="0">
                <a:solidFill>
                  <a:srgbClr val="00B050"/>
                </a:solidFill>
                <a:latin typeface="Cambria Math" panose="02040503050406030204" pitchFamily="18" charset="0"/>
                <a:ea typeface="Cambria Math" panose="02040503050406030204" pitchFamily="18" charset="0"/>
              </a:rPr>
              <a:t>-1</a:t>
            </a:r>
            <a:r>
              <a:rPr lang="en-US" sz="2000" i="1" dirty="0" smtClean="0">
                <a:solidFill>
                  <a:srgbClr val="00B050"/>
                </a:solidFill>
                <a:latin typeface="Cambria Math" panose="02040503050406030204" pitchFamily="18" charset="0"/>
                <a:ea typeface="Cambria Math" panose="02040503050406030204" pitchFamily="18" charset="0"/>
              </a:rPr>
              <a:t>],1))&gt;</a:t>
            </a:r>
          </a:p>
          <a:p>
            <a:pPr lvl="1"/>
            <a:r>
              <a:rPr lang="en-US" sz="2000" i="1" dirty="0" err="1" smtClean="0"/>
              <a:t>P</a:t>
            </a:r>
            <a:r>
              <a:rPr lang="en-US" sz="2000" i="1" baseline="-25000" dirty="0" err="1" smtClean="0"/>
              <a:t>Sys</a:t>
            </a:r>
            <a:r>
              <a:rPr lang="en-US" sz="2000" i="1" dirty="0" smtClean="0"/>
              <a:t>(</a:t>
            </a:r>
            <a:r>
              <a:rPr lang="en-US" sz="2000" i="1" dirty="0" err="1" smtClean="0"/>
              <a:t>specify_policy</a:t>
            </a:r>
            <a:r>
              <a:rPr lang="en-US" sz="2000" i="1" dirty="0" smtClean="0"/>
              <a:t>)</a:t>
            </a:r>
            <a:r>
              <a:rPr lang="en-US" sz="2000" dirty="0" smtClean="0"/>
              <a:t>: </a:t>
            </a:r>
            <a:r>
              <a:rPr lang="en-US" sz="2000" i="1" dirty="0" smtClean="0">
                <a:solidFill>
                  <a:srgbClr val="00B050"/>
                </a:solidFill>
                <a:latin typeface="Cambria Math" panose="02040503050406030204" pitchFamily="18" charset="0"/>
                <a:ea typeface="Cambria Math" panose="02040503050406030204" pitchFamily="18" charset="0"/>
              </a:rPr>
              <a:t>&lt;specify_policy,(u</a:t>
            </a:r>
            <a:r>
              <a:rPr lang="en-US" sz="2000" i="1" baseline="-25000" dirty="0" smtClean="0">
                <a:solidFill>
                  <a:srgbClr val="00B050"/>
                </a:solidFill>
                <a:latin typeface="Cambria Math" panose="02040503050406030204" pitchFamily="18" charset="0"/>
                <a:ea typeface="Cambria Math" panose="02040503050406030204" pitchFamily="18" charset="0"/>
              </a:rPr>
              <a:t>a</a:t>
            </a:r>
            <a:r>
              <a:rPr lang="en-US" sz="2000" i="1" dirty="0" smtClean="0">
                <a:solidFill>
                  <a:srgbClr val="00B050"/>
                </a:solidFill>
                <a:latin typeface="Cambria Math" panose="02040503050406030204" pitchFamily="18" charset="0"/>
                <a:ea typeface="Cambria Math" panose="02040503050406030204" pitchFamily="18" charset="0"/>
              </a:rPr>
              <a:t>,([own],1)</a:t>
            </a:r>
            <a:r>
              <a:rPr lang="en-US" sz="2000" i="1" dirty="0" smtClean="0">
                <a:solidFill>
                  <a:srgbClr val="008000"/>
                </a:solidFill>
                <a:latin typeface="Cambria Math" panose="02040503050406030204" pitchFamily="18" charset="0"/>
                <a:ea typeface="Cambria Math" panose="02040503050406030204" pitchFamily="18" charset="0"/>
              </a:rPr>
              <a:t>∨</a:t>
            </a:r>
            <a:r>
              <a:rPr lang="en-US" sz="2000" i="1" dirty="0" smtClean="0">
                <a:solidFill>
                  <a:srgbClr val="00B050"/>
                </a:solidFill>
                <a:latin typeface="Cambria Math" panose="02040503050406030204" pitchFamily="18" charset="0"/>
                <a:ea typeface="Cambria Math" panose="02040503050406030204" pitchFamily="18" charset="0"/>
                <a:cs typeface="Times New Roman"/>
              </a:rPr>
              <a:t>([child·own],2)</a:t>
            </a:r>
            <a:r>
              <a:rPr lang="en-US" sz="2000" i="1" dirty="0" smtClean="0">
                <a:solidFill>
                  <a:srgbClr val="00B050"/>
                </a:solidFill>
                <a:latin typeface="Cambria Math" panose="02040503050406030204" pitchFamily="18" charset="0"/>
                <a:ea typeface="Cambria Math" panose="02040503050406030204" pitchFamily="18" charset="0"/>
              </a:rPr>
              <a:t>)&gt;</a:t>
            </a:r>
          </a:p>
          <a:p>
            <a:pPr lvl="1"/>
            <a:r>
              <a:rPr lang="en-US" sz="2000" i="1" dirty="0" err="1" smtClean="0"/>
              <a:t>CRP</a:t>
            </a:r>
            <a:r>
              <a:rPr lang="en-US" sz="2000" i="1" baseline="-25000" dirty="0" err="1" smtClean="0"/>
              <a:t>Sys</a:t>
            </a:r>
            <a:r>
              <a:rPr lang="en-US" sz="2000" i="1" dirty="0" err="1" smtClean="0"/>
              <a:t>(specify_policy</a:t>
            </a:r>
            <a:r>
              <a:rPr lang="en-US" sz="2000" i="1" dirty="0" smtClean="0"/>
              <a:t>)</a:t>
            </a:r>
            <a:r>
              <a:rPr lang="en-US" sz="2000" dirty="0" smtClean="0"/>
              <a:t>: </a:t>
            </a:r>
            <a:r>
              <a:rPr lang="en-US" sz="2000" i="1" dirty="0" smtClean="0">
                <a:solidFill>
                  <a:srgbClr val="00B050"/>
                </a:solidFill>
                <a:latin typeface="Cambria Math" panose="02040503050406030204" pitchFamily="18" charset="0"/>
                <a:ea typeface="Cambria Math" panose="02040503050406030204" pitchFamily="18" charset="0"/>
              </a:rPr>
              <a:t>&lt;</a:t>
            </a:r>
            <a:r>
              <a:rPr lang="en-US" sz="2000" i="1" dirty="0" err="1" smtClean="0">
                <a:solidFill>
                  <a:srgbClr val="00B050"/>
                </a:solidFill>
                <a:latin typeface="Cambria Math" panose="02040503050406030204" pitchFamily="18" charset="0"/>
                <a:ea typeface="Cambria Math" panose="02040503050406030204" pitchFamily="18" charset="0"/>
              </a:rPr>
              <a:t>specify_policy</a:t>
            </a:r>
            <a:r>
              <a:rPr lang="en-US" sz="2000" i="1" dirty="0" smtClean="0">
                <a:solidFill>
                  <a:srgbClr val="00B050"/>
                </a:solidFill>
                <a:latin typeface="Cambria Math" panose="02040503050406030204" pitchFamily="18" charset="0"/>
                <a:ea typeface="Cambria Math" panose="02040503050406030204" pitchFamily="18" charset="0"/>
              </a:rPr>
              <a:t>, (parent </a:t>
            </a:r>
            <a:r>
              <a:rPr lang="en-US" sz="2000" i="1" dirty="0" smtClean="0">
                <a:solidFill>
                  <a:srgbClr val="008000"/>
                </a:solidFill>
                <a:latin typeface="Cambria Math" panose="02040503050406030204" pitchFamily="18" charset="0"/>
                <a:ea typeface="Cambria Math" panose="02040503050406030204" pitchFamily="18" charset="0"/>
              </a:rPr>
              <a:t>∧</a:t>
            </a:r>
            <a:r>
              <a:rPr lang="en-US" sz="2000" i="1" dirty="0" smtClean="0">
                <a:solidFill>
                  <a:srgbClr val="00B050"/>
                </a:solidFill>
                <a:latin typeface="Cambria Math" panose="02040503050406030204" pitchFamily="18" charset="0"/>
                <a:ea typeface="Cambria Math" panose="02040503050406030204" pitchFamily="18" charset="0"/>
                <a:cs typeface="Times New Roman"/>
              </a:rPr>
              <a:t> @</a:t>
            </a:r>
            <a:r>
              <a:rPr lang="en-US" sz="2000" i="1" dirty="0" smtClean="0">
                <a:solidFill>
                  <a:srgbClr val="00B050"/>
                </a:solidFill>
                <a:latin typeface="Cambria Math" panose="02040503050406030204" pitchFamily="18" charset="0"/>
                <a:ea typeface="Cambria Math" panose="02040503050406030204" pitchFamily="18" charset="0"/>
              </a:rPr>
              <a:t>)&gt;</a:t>
            </a:r>
            <a:endParaRPr lang="en-US" sz="2000" i="1" dirty="0">
              <a:solidFill>
                <a:srgbClr val="00B050"/>
              </a:solidFill>
              <a:latin typeface="Cambria Math" panose="02040503050406030204" pitchFamily="18" charset="0"/>
              <a:ea typeface="Cambria Math" panose="02040503050406030204" pitchFamily="18" charset="0"/>
            </a:endParaRPr>
          </a:p>
        </p:txBody>
      </p:sp>
      <p:sp>
        <p:nvSpPr>
          <p:cNvPr id="4" name="灯片编号占位符 3"/>
          <p:cNvSpPr>
            <a:spLocks noGrp="1"/>
          </p:cNvSpPr>
          <p:nvPr>
            <p:ph type="sldNum" sz="quarter" idx="12"/>
          </p:nvPr>
        </p:nvSpPr>
        <p:spPr/>
        <p:txBody>
          <a:bodyPr/>
          <a:lstStyle/>
          <a:p>
            <a:fld id="{E2565ACD-144F-334D-837A-2EC7981FDADF}" type="slidenum">
              <a:rPr lang="en-US" smtClean="0"/>
              <a:pPr/>
              <a:t>39</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
        <p:nvSpPr>
          <p:cNvPr id="6" name="椭圆 5"/>
          <p:cNvSpPr/>
          <p:nvPr/>
        </p:nvSpPr>
        <p:spPr>
          <a:xfrm>
            <a:off x="5675656" y="571499"/>
            <a:ext cx="438150" cy="4302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a:t>
            </a:r>
            <a:endParaRPr lang="en-US" dirty="0"/>
          </a:p>
        </p:txBody>
      </p:sp>
      <p:sp>
        <p:nvSpPr>
          <p:cNvPr id="7" name="椭圆 6"/>
          <p:cNvSpPr/>
          <p:nvPr/>
        </p:nvSpPr>
        <p:spPr>
          <a:xfrm>
            <a:off x="7053007" y="571499"/>
            <a:ext cx="438150" cy="4302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t>
            </a:r>
            <a:endParaRPr lang="en-US" dirty="0"/>
          </a:p>
        </p:txBody>
      </p:sp>
      <p:sp>
        <p:nvSpPr>
          <p:cNvPr id="8" name="矩形 7"/>
          <p:cNvSpPr/>
          <p:nvPr/>
        </p:nvSpPr>
        <p:spPr>
          <a:xfrm>
            <a:off x="8200403" y="612577"/>
            <a:ext cx="638797" cy="3261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P1</a:t>
            </a:r>
            <a:endParaRPr lang="en-US" dirty="0"/>
          </a:p>
        </p:txBody>
      </p:sp>
      <p:cxnSp>
        <p:nvCxnSpPr>
          <p:cNvPr id="14" name="直接箭头连接符 13"/>
          <p:cNvCxnSpPr>
            <a:stCxn id="6" idx="7"/>
            <a:endCxn id="7" idx="1"/>
          </p:cNvCxnSpPr>
          <p:nvPr/>
        </p:nvCxnSpPr>
        <p:spPr>
          <a:xfrm>
            <a:off x="6049640" y="634502"/>
            <a:ext cx="106753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直接箭头连接符 16"/>
          <p:cNvCxnSpPr>
            <a:stCxn id="7" idx="3"/>
            <a:endCxn id="6" idx="5"/>
          </p:cNvCxnSpPr>
          <p:nvPr/>
        </p:nvCxnSpPr>
        <p:spPr>
          <a:xfrm flipH="1">
            <a:off x="6049640" y="938708"/>
            <a:ext cx="106753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6277168" y="326725"/>
            <a:ext cx="767385" cy="307777"/>
          </a:xfrm>
          <a:prstGeom prst="rect">
            <a:avLst/>
          </a:prstGeom>
          <a:noFill/>
        </p:spPr>
        <p:txBody>
          <a:bodyPr wrap="square" rtlCol="0">
            <a:spAutoFit/>
          </a:bodyPr>
          <a:lstStyle/>
          <a:p>
            <a:r>
              <a:rPr lang="en-US" sz="1400" dirty="0" smtClean="0"/>
              <a:t>parent</a:t>
            </a:r>
            <a:endParaRPr lang="en-US" sz="1400" dirty="0"/>
          </a:p>
        </p:txBody>
      </p:sp>
      <p:sp>
        <p:nvSpPr>
          <p:cNvPr id="38" name="TextBox 37"/>
          <p:cNvSpPr txBox="1"/>
          <p:nvPr/>
        </p:nvSpPr>
        <p:spPr>
          <a:xfrm>
            <a:off x="6368910" y="960633"/>
            <a:ext cx="767385" cy="307777"/>
          </a:xfrm>
          <a:prstGeom prst="rect">
            <a:avLst/>
          </a:prstGeom>
          <a:noFill/>
        </p:spPr>
        <p:txBody>
          <a:bodyPr wrap="square" rtlCol="0">
            <a:spAutoFit/>
          </a:bodyPr>
          <a:lstStyle/>
          <a:p>
            <a:r>
              <a:rPr lang="en-US" sz="1400" dirty="0" smtClean="0"/>
              <a:t>child</a:t>
            </a:r>
            <a:endParaRPr lang="en-US" sz="1400" dirty="0"/>
          </a:p>
        </p:txBody>
      </p:sp>
      <p:cxnSp>
        <p:nvCxnSpPr>
          <p:cNvPr id="40" name="直接箭头连接符 39"/>
          <p:cNvCxnSpPr>
            <a:stCxn id="7" idx="6"/>
            <a:endCxn id="8" idx="1"/>
          </p:cNvCxnSpPr>
          <p:nvPr/>
        </p:nvCxnSpPr>
        <p:spPr>
          <a:xfrm flipV="1">
            <a:off x="7491157" y="775643"/>
            <a:ext cx="709246" cy="109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7541077" y="461215"/>
            <a:ext cx="609406" cy="307777"/>
          </a:xfrm>
          <a:prstGeom prst="rect">
            <a:avLst/>
          </a:prstGeom>
          <a:noFill/>
        </p:spPr>
        <p:txBody>
          <a:bodyPr wrap="square" rtlCol="0">
            <a:spAutoFit/>
          </a:bodyPr>
          <a:lstStyle/>
          <a:p>
            <a:r>
              <a:rPr lang="en-US" sz="1400" dirty="0" smtClean="0"/>
              <a:t>own</a:t>
            </a:r>
            <a:endParaRPr lang="en-US" sz="1400" dirty="0"/>
          </a:p>
        </p:txBody>
      </p:sp>
    </p:spTree>
    <p:extLst>
      <p:ext uri="{BB962C8B-B14F-4D97-AF65-F5344CB8AC3E}">
        <p14:creationId xmlns:p14="http://schemas.microsoft.com/office/powerpoint/2010/main" val="1087658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latin typeface="Comic Sans MS" panose="030F0702030302020204" pitchFamily="66" charset="0"/>
              </a:rPr>
              <a:t>Background</a:t>
            </a:r>
            <a:endParaRPr lang="en-US" dirty="0">
              <a:latin typeface="Comic Sans MS" panose="030F0702030302020204" pitchFamily="66" charset="0"/>
            </a:endParaRPr>
          </a:p>
        </p:txBody>
      </p:sp>
      <p:sp>
        <p:nvSpPr>
          <p:cNvPr id="3" name="内容占位符 2"/>
          <p:cNvSpPr>
            <a:spLocks noGrp="1"/>
          </p:cNvSpPr>
          <p:nvPr>
            <p:ph idx="1"/>
          </p:nvPr>
        </p:nvSpPr>
        <p:spPr/>
        <p:txBody>
          <a:bodyPr>
            <a:normAutofit fontScale="70000" lnSpcReduction="20000"/>
          </a:bodyPr>
          <a:lstStyle/>
          <a:p>
            <a:r>
              <a:rPr lang="en-US" sz="3400" dirty="0">
                <a:latin typeface="Helvetica" panose="020B0604020202020204" pitchFamily="34" charset="0"/>
                <a:cs typeface="Helvetica" panose="020B0604020202020204" pitchFamily="34" charset="0"/>
              </a:rPr>
              <a:t>Security issues in OSNs can be organized </a:t>
            </a:r>
            <a:r>
              <a:rPr lang="en-US" sz="3400" dirty="0" smtClean="0">
                <a:latin typeface="Helvetica" panose="020B0604020202020204" pitchFamily="34" charset="0"/>
                <a:cs typeface="Helvetica" panose="020B0604020202020204" pitchFamily="34" charset="0"/>
              </a:rPr>
              <a:t>into at least </a:t>
            </a:r>
            <a:r>
              <a:rPr lang="en-US" sz="3400" dirty="0">
                <a:latin typeface="Helvetica" panose="020B0604020202020204" pitchFamily="34" charset="0"/>
                <a:cs typeface="Helvetica" panose="020B0604020202020204" pitchFamily="34" charset="0"/>
              </a:rPr>
              <a:t>four categories</a:t>
            </a:r>
          </a:p>
          <a:p>
            <a:pPr lvl="1"/>
            <a:r>
              <a:rPr lang="en-US" sz="3100" dirty="0">
                <a:solidFill>
                  <a:srgbClr val="FF0000"/>
                </a:solidFill>
                <a:latin typeface="Helvetica" panose="020B0604020202020204" pitchFamily="34" charset="0"/>
                <a:cs typeface="Helvetica" panose="020B0604020202020204" pitchFamily="34" charset="0"/>
              </a:rPr>
              <a:t>Privacy breaches</a:t>
            </a:r>
            <a:r>
              <a:rPr lang="en-US" sz="3100" dirty="0">
                <a:latin typeface="Helvetica" panose="020B0604020202020204" pitchFamily="34" charset="0"/>
                <a:cs typeface="Helvetica" panose="020B0604020202020204" pitchFamily="34" charset="0"/>
              </a:rPr>
              <a:t> </a:t>
            </a:r>
            <a:r>
              <a:rPr lang="en-US" sz="3100" dirty="0" smtClean="0">
                <a:solidFill>
                  <a:schemeClr val="tx2"/>
                </a:solidFill>
                <a:latin typeface="Helvetica" panose="020B0604020202020204" pitchFamily="34" charset="0"/>
                <a:cs typeface="Helvetica" panose="020B0604020202020204" pitchFamily="34" charset="0"/>
              </a:rPr>
              <a:t>(</a:t>
            </a:r>
            <a:r>
              <a:rPr lang="en-US" sz="3100" dirty="0">
                <a:solidFill>
                  <a:schemeClr val="tx2"/>
                </a:solidFill>
                <a:latin typeface="Helvetica" panose="020B0604020202020204" pitchFamily="34" charset="0"/>
                <a:cs typeface="Helvetica" panose="020B0604020202020204" pitchFamily="34" charset="0"/>
              </a:rPr>
              <a:t>focus of this work)</a:t>
            </a:r>
          </a:p>
          <a:p>
            <a:pPr lvl="1"/>
            <a:r>
              <a:rPr lang="en-US" sz="3100" dirty="0">
                <a:solidFill>
                  <a:schemeClr val="tx2"/>
                </a:solidFill>
                <a:latin typeface="Helvetica" panose="020B0604020202020204" pitchFamily="34" charset="0"/>
                <a:cs typeface="Helvetica" panose="020B0604020202020204" pitchFamily="34" charset="0"/>
              </a:rPr>
              <a:t>Spam and phishing attacks</a:t>
            </a:r>
          </a:p>
          <a:p>
            <a:pPr lvl="1"/>
            <a:r>
              <a:rPr lang="en-US" sz="3100" dirty="0">
                <a:solidFill>
                  <a:schemeClr val="tx2"/>
                </a:solidFill>
                <a:latin typeface="Helvetica" panose="020B0604020202020204" pitchFamily="34" charset="0"/>
                <a:cs typeface="Helvetica" panose="020B0604020202020204" pitchFamily="34" charset="0"/>
              </a:rPr>
              <a:t>Sybil attacks</a:t>
            </a:r>
          </a:p>
          <a:p>
            <a:pPr lvl="1"/>
            <a:r>
              <a:rPr lang="en-US" sz="3100" dirty="0">
                <a:solidFill>
                  <a:schemeClr val="tx2"/>
                </a:solidFill>
                <a:latin typeface="Helvetica" panose="020B0604020202020204" pitchFamily="34" charset="0"/>
                <a:cs typeface="Helvetica" panose="020B0604020202020204" pitchFamily="34" charset="0"/>
              </a:rPr>
              <a:t>Malware attacks </a:t>
            </a:r>
          </a:p>
          <a:p>
            <a:r>
              <a:rPr lang="en-US" sz="3400" dirty="0" smtClean="0">
                <a:latin typeface="Helvetica" panose="020B0604020202020204" pitchFamily="34" charset="0"/>
                <a:cs typeface="Helvetica" panose="020B0604020202020204" pitchFamily="34" charset="0"/>
              </a:rPr>
              <a:t>Privacy breaches</a:t>
            </a:r>
          </a:p>
          <a:p>
            <a:pPr lvl="1"/>
            <a:r>
              <a:rPr lang="en-US" sz="3100" dirty="0" smtClean="0">
                <a:solidFill>
                  <a:schemeClr val="tx2"/>
                </a:solidFill>
                <a:latin typeface="Helvetica" panose="020B0604020202020204" pitchFamily="34" charset="0"/>
                <a:cs typeface="Helvetica" panose="020B0604020202020204" pitchFamily="34" charset="0"/>
              </a:rPr>
              <a:t>Easy </a:t>
            </a:r>
            <a:r>
              <a:rPr lang="en-US" sz="3100" dirty="0">
                <a:solidFill>
                  <a:schemeClr val="tx2"/>
                </a:solidFill>
                <a:latin typeface="Helvetica" panose="020B0604020202020204" pitchFamily="34" charset="0"/>
                <a:cs typeface="Helvetica" panose="020B0604020202020204" pitchFamily="34" charset="0"/>
              </a:rPr>
              <a:t>to happen from OSN providers, other users, and 3</a:t>
            </a:r>
            <a:r>
              <a:rPr lang="en-US" sz="3100" baseline="30000" dirty="0">
                <a:solidFill>
                  <a:schemeClr val="tx2"/>
                </a:solidFill>
                <a:latin typeface="Helvetica" panose="020B0604020202020204" pitchFamily="34" charset="0"/>
                <a:cs typeface="Helvetica" panose="020B0604020202020204" pitchFamily="34" charset="0"/>
              </a:rPr>
              <a:t>rd</a:t>
            </a:r>
            <a:r>
              <a:rPr lang="en-US" sz="3100" dirty="0">
                <a:solidFill>
                  <a:schemeClr val="tx2"/>
                </a:solidFill>
                <a:latin typeface="Helvetica" panose="020B0604020202020204" pitchFamily="34" charset="0"/>
                <a:cs typeface="Helvetica" panose="020B0604020202020204" pitchFamily="34" charset="0"/>
              </a:rPr>
              <a:t> party applications</a:t>
            </a:r>
          </a:p>
          <a:p>
            <a:pPr lvl="1"/>
            <a:r>
              <a:rPr lang="en-US" sz="3100" dirty="0">
                <a:solidFill>
                  <a:schemeClr val="tx2"/>
                </a:solidFill>
                <a:latin typeface="Helvetica" panose="020B0604020202020204" pitchFamily="34" charset="0"/>
                <a:cs typeface="Helvetica" panose="020B0604020202020204" pitchFamily="34" charset="0"/>
              </a:rPr>
              <a:t>OSN providers store user data</a:t>
            </a:r>
          </a:p>
          <a:p>
            <a:pPr lvl="1"/>
            <a:r>
              <a:rPr lang="en-US" sz="3100" dirty="0" smtClean="0">
                <a:solidFill>
                  <a:schemeClr val="tx2"/>
                </a:solidFill>
                <a:latin typeface="Helvetica" panose="020B0604020202020204" pitchFamily="34" charset="0"/>
                <a:cs typeface="Helvetica" panose="020B0604020202020204" pitchFamily="34" charset="0"/>
              </a:rPr>
              <a:t>3</a:t>
            </a:r>
            <a:r>
              <a:rPr lang="en-US" sz="3100" baseline="30000" dirty="0" smtClean="0">
                <a:solidFill>
                  <a:schemeClr val="tx2"/>
                </a:solidFill>
                <a:latin typeface="Helvetica" panose="020B0604020202020204" pitchFamily="34" charset="0"/>
                <a:cs typeface="Helvetica" panose="020B0604020202020204" pitchFamily="34" charset="0"/>
              </a:rPr>
              <a:t>rd</a:t>
            </a:r>
            <a:r>
              <a:rPr lang="en-US" sz="3100" dirty="0" smtClean="0">
                <a:solidFill>
                  <a:schemeClr val="tx2"/>
                </a:solidFill>
                <a:latin typeface="Helvetica" panose="020B0604020202020204" pitchFamily="34" charset="0"/>
                <a:cs typeface="Helvetica" panose="020B0604020202020204" pitchFamily="34" charset="0"/>
              </a:rPr>
              <a:t> </a:t>
            </a:r>
            <a:r>
              <a:rPr lang="en-US" sz="3100" dirty="0">
                <a:solidFill>
                  <a:schemeClr val="tx2"/>
                </a:solidFill>
                <a:latin typeface="Helvetica" panose="020B0604020202020204" pitchFamily="34" charset="0"/>
                <a:cs typeface="Helvetica" panose="020B0604020202020204" pitchFamily="34" charset="0"/>
              </a:rPr>
              <a:t>party applications provide extra functionalities</a:t>
            </a:r>
          </a:p>
          <a:p>
            <a:pPr lvl="1"/>
            <a:r>
              <a:rPr lang="en-US" sz="3100" dirty="0" smtClean="0">
                <a:solidFill>
                  <a:schemeClr val="tx2"/>
                </a:solidFill>
                <a:latin typeface="Helvetica" panose="020B0604020202020204" pitchFamily="34" charset="0"/>
                <a:cs typeface="Helvetica" panose="020B0604020202020204" pitchFamily="34" charset="0"/>
              </a:rPr>
              <a:t>Major </a:t>
            </a:r>
            <a:r>
              <a:rPr lang="en-US" sz="3100" dirty="0">
                <a:solidFill>
                  <a:schemeClr val="tx2"/>
                </a:solidFill>
                <a:latin typeface="Helvetica" panose="020B0604020202020204" pitchFamily="34" charset="0"/>
                <a:cs typeface="Helvetica" panose="020B0604020202020204" pitchFamily="34" charset="0"/>
              </a:rPr>
              <a:t>threats are from</a:t>
            </a:r>
            <a:r>
              <a:rPr lang="en-US" sz="3100" dirty="0">
                <a:latin typeface="Helvetica" panose="020B0604020202020204" pitchFamily="34" charset="0"/>
                <a:cs typeface="Helvetica" panose="020B0604020202020204" pitchFamily="34" charset="0"/>
              </a:rPr>
              <a:t> </a:t>
            </a:r>
            <a:r>
              <a:rPr lang="en-US" sz="3100" i="1" dirty="0">
                <a:solidFill>
                  <a:srgbClr val="FF0000"/>
                </a:solidFill>
                <a:latin typeface="Helvetica" panose="020B0604020202020204" pitchFamily="34" charset="0"/>
                <a:cs typeface="Helvetica" panose="020B0604020202020204" pitchFamily="34" charset="0"/>
              </a:rPr>
              <a:t>peer users</a:t>
            </a:r>
          </a:p>
          <a:p>
            <a:pPr lvl="2"/>
            <a:r>
              <a:rPr lang="en-US" dirty="0">
                <a:solidFill>
                  <a:schemeClr val="accent1"/>
                </a:solidFill>
                <a:latin typeface="Helvetica" panose="020B0604020202020204" pitchFamily="34" charset="0"/>
                <a:cs typeface="Helvetica" panose="020B0604020202020204" pitchFamily="34" charset="0"/>
              </a:rPr>
              <a:t>Not aware of who they share with and how much</a:t>
            </a:r>
          </a:p>
          <a:p>
            <a:pPr lvl="2"/>
            <a:r>
              <a:rPr lang="en-US" dirty="0">
                <a:solidFill>
                  <a:schemeClr val="accent1"/>
                </a:solidFill>
                <a:latin typeface="Helvetica" panose="020B0604020202020204" pitchFamily="34" charset="0"/>
                <a:cs typeface="Helvetica" panose="020B0604020202020204" pitchFamily="34" charset="0"/>
              </a:rPr>
              <a:t>Have difficulty in managing privacy </a:t>
            </a:r>
            <a:r>
              <a:rPr lang="en-US" dirty="0" smtClean="0">
                <a:solidFill>
                  <a:schemeClr val="accent1"/>
                </a:solidFill>
                <a:latin typeface="Helvetica" panose="020B0604020202020204" pitchFamily="34" charset="0"/>
                <a:cs typeface="Helvetica" panose="020B0604020202020204" pitchFamily="34" charset="0"/>
              </a:rPr>
              <a:t>controls</a:t>
            </a:r>
            <a:endParaRPr lang="en-US" dirty="0">
              <a:solidFill>
                <a:schemeClr val="accent1"/>
              </a:solidFill>
              <a:latin typeface="Helvetica" panose="020B0604020202020204" pitchFamily="34" charset="0"/>
              <a:cs typeface="Helvetica" panose="020B0604020202020204" pitchFamily="34" charset="0"/>
            </a:endParaRPr>
          </a:p>
        </p:txBody>
      </p:sp>
      <p:sp>
        <p:nvSpPr>
          <p:cNvPr id="4" name="灯片编号占位符 3"/>
          <p:cNvSpPr>
            <a:spLocks noGrp="1"/>
          </p:cNvSpPr>
          <p:nvPr>
            <p:ph type="sldNum" sz="quarter" idx="12"/>
          </p:nvPr>
        </p:nvSpPr>
        <p:spPr/>
        <p:txBody>
          <a:bodyPr/>
          <a:lstStyle/>
          <a:p>
            <a:fld id="{E2565ACD-144F-334D-837A-2EC7981FDADF}" type="slidenum">
              <a:rPr lang="en-US" smtClean="0"/>
              <a:pPr/>
              <a:t>4</a:t>
            </a:fld>
            <a:endParaRPr lang="en-US"/>
          </a:p>
        </p:txBody>
      </p:sp>
      <p:sp>
        <p:nvSpPr>
          <p:cNvPr id="8"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val="10452145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latin typeface="Comic Sans MS" panose="030F0702030302020204" pitchFamily="66" charset="0"/>
              </a:rPr>
              <a:t>Outline</a:t>
            </a:r>
            <a:endParaRPr lang="en-US" dirty="0">
              <a:latin typeface="Comic Sans MS" panose="030F0702030302020204" pitchFamily="66" charset="0"/>
            </a:endParaRPr>
          </a:p>
        </p:txBody>
      </p:sp>
      <p:sp>
        <p:nvSpPr>
          <p:cNvPr id="3" name="内容占位符 2"/>
          <p:cNvSpPr>
            <a:spLocks noGrp="1"/>
          </p:cNvSpPr>
          <p:nvPr>
            <p:ph idx="1"/>
          </p:nvPr>
        </p:nvSpPr>
        <p:spPr/>
        <p:txBody>
          <a:bodyPr>
            <a:normAutofit/>
          </a:bodyPr>
          <a:lstStyle/>
          <a:p>
            <a:r>
              <a:rPr lang="en-US" dirty="0" smtClean="0">
                <a:solidFill>
                  <a:schemeClr val="bg1">
                    <a:lumMod val="50000"/>
                  </a:schemeClr>
                </a:solidFill>
                <a:latin typeface="Helvetica" panose="020B0604020202020204" pitchFamily="34" charset="0"/>
                <a:cs typeface="Helvetica" panose="020B0604020202020204" pitchFamily="34" charset="0"/>
              </a:rPr>
              <a:t>Introduction</a:t>
            </a:r>
          </a:p>
          <a:p>
            <a:r>
              <a:rPr lang="en-US" dirty="0" smtClean="0">
                <a:solidFill>
                  <a:schemeClr val="bg1">
                    <a:lumMod val="50000"/>
                  </a:schemeClr>
                </a:solidFill>
                <a:latin typeface="Helvetica" panose="020B0604020202020204" pitchFamily="34" charset="0"/>
                <a:cs typeface="Helvetica" panose="020B0604020202020204" pitchFamily="34" charset="0"/>
              </a:rPr>
              <a:t>UURAC</a:t>
            </a:r>
          </a:p>
          <a:p>
            <a:r>
              <a:rPr lang="en-US" dirty="0" smtClean="0">
                <a:solidFill>
                  <a:schemeClr val="bg1">
                    <a:lumMod val="50000"/>
                  </a:schemeClr>
                </a:solidFill>
                <a:latin typeface="Helvetica" panose="020B0604020202020204" pitchFamily="34" charset="0"/>
                <a:cs typeface="Helvetica" panose="020B0604020202020204" pitchFamily="34" charset="0"/>
              </a:rPr>
              <a:t>UURAC</a:t>
            </a:r>
            <a:r>
              <a:rPr lang="en-US" baseline="-25000" dirty="0" smtClean="0">
                <a:solidFill>
                  <a:schemeClr val="bg1">
                    <a:lumMod val="50000"/>
                  </a:schemeClr>
                </a:solidFill>
                <a:latin typeface="Helvetica" panose="020B0604020202020204" pitchFamily="34" charset="0"/>
                <a:cs typeface="Helvetica" panose="020B0604020202020204" pitchFamily="34" charset="0"/>
              </a:rPr>
              <a:t>A</a:t>
            </a:r>
          </a:p>
          <a:p>
            <a:r>
              <a:rPr lang="en-US" dirty="0" smtClean="0">
                <a:solidFill>
                  <a:schemeClr val="bg1">
                    <a:lumMod val="50000"/>
                  </a:schemeClr>
                </a:solidFill>
                <a:latin typeface="Helvetica" panose="020B0604020202020204" pitchFamily="34" charset="0"/>
                <a:cs typeface="Helvetica" panose="020B0604020202020204" pitchFamily="34" charset="0"/>
              </a:rPr>
              <a:t>URRAC</a:t>
            </a:r>
          </a:p>
          <a:p>
            <a:r>
              <a:rPr lang="en-US" dirty="0" smtClean="0">
                <a:latin typeface="Helvetica" panose="020B0604020202020204" pitchFamily="34" charset="0"/>
                <a:cs typeface="Helvetica" panose="020B0604020202020204" pitchFamily="34" charset="0"/>
              </a:rPr>
              <a:t>Conclusion</a:t>
            </a:r>
          </a:p>
        </p:txBody>
      </p:sp>
      <p:sp>
        <p:nvSpPr>
          <p:cNvPr id="4" name="灯片编号占位符 3"/>
          <p:cNvSpPr>
            <a:spLocks noGrp="1"/>
          </p:cNvSpPr>
          <p:nvPr>
            <p:ph type="sldNum" sz="quarter" idx="12"/>
          </p:nvPr>
        </p:nvSpPr>
        <p:spPr/>
        <p:txBody>
          <a:bodyPr/>
          <a:lstStyle/>
          <a:p>
            <a:fld id="{E2565ACD-144F-334D-837A-2EC7981FDADF}" type="slidenum">
              <a:rPr lang="en-US" smtClean="0"/>
              <a:pPr/>
              <a:t>40</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val="487474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latin typeface="Comic Sans MS" panose="030F0702030302020204" pitchFamily="66" charset="0"/>
              </a:rPr>
              <a:t>Comparison with Our Approach</a:t>
            </a:r>
            <a:endParaRPr lang="en-US" dirty="0">
              <a:latin typeface="Comic Sans MS" panose="030F0702030302020204" pitchFamily="66" charset="0"/>
            </a:endParaRPr>
          </a:p>
        </p:txBody>
      </p:sp>
      <p:sp>
        <p:nvSpPr>
          <p:cNvPr id="3" name="内容占位符 2"/>
          <p:cNvSpPr>
            <a:spLocks noGrp="1"/>
          </p:cNvSpPr>
          <p:nvPr>
            <p:ph idx="1"/>
          </p:nvPr>
        </p:nvSpPr>
        <p:spPr>
          <a:xfrm>
            <a:off x="457200" y="4686643"/>
            <a:ext cx="8229600" cy="1611313"/>
          </a:xfrm>
        </p:spPr>
        <p:txBody>
          <a:bodyPr>
            <a:normAutofit fontScale="25000" lnSpcReduction="20000"/>
          </a:bodyPr>
          <a:lstStyle/>
          <a:p>
            <a:pPr lvl="1"/>
            <a:r>
              <a:rPr lang="en-US" sz="6400" dirty="0" smtClean="0">
                <a:latin typeface="Helvetica" panose="020B0604020202020204" pitchFamily="34" charset="0"/>
                <a:cs typeface="Helvetica" panose="020B0604020202020204" pitchFamily="34" charset="0"/>
              </a:rPr>
              <a:t>Passive </a:t>
            </a:r>
            <a:r>
              <a:rPr lang="en-US" sz="6400" dirty="0">
                <a:latin typeface="Helvetica" panose="020B0604020202020204" pitchFamily="34" charset="0"/>
                <a:cs typeface="Helvetica" panose="020B0604020202020204" pitchFamily="34" charset="0"/>
              </a:rPr>
              <a:t>form of action allows </a:t>
            </a:r>
            <a:r>
              <a:rPr lang="en-US" sz="6400" dirty="0">
                <a:solidFill>
                  <a:srgbClr val="FF0000"/>
                </a:solidFill>
                <a:latin typeface="Helvetica" panose="020B0604020202020204" pitchFamily="34" charset="0"/>
                <a:cs typeface="Helvetica" panose="020B0604020202020204" pitchFamily="34" charset="0"/>
              </a:rPr>
              <a:t>outgoing</a:t>
            </a:r>
            <a:r>
              <a:rPr lang="en-US" sz="6400" dirty="0">
                <a:latin typeface="Helvetica" panose="020B0604020202020204" pitchFamily="34" charset="0"/>
                <a:cs typeface="Helvetica" panose="020B0604020202020204" pitchFamily="34" charset="0"/>
              </a:rPr>
              <a:t> and </a:t>
            </a:r>
            <a:r>
              <a:rPr lang="en-US" sz="6400" dirty="0">
                <a:solidFill>
                  <a:srgbClr val="FF0000"/>
                </a:solidFill>
                <a:latin typeface="Helvetica" panose="020B0604020202020204" pitchFamily="34" charset="0"/>
                <a:cs typeface="Helvetica" panose="020B0604020202020204" pitchFamily="34" charset="0"/>
              </a:rPr>
              <a:t>incoming</a:t>
            </a:r>
            <a:r>
              <a:rPr lang="en-US" sz="6400" dirty="0">
                <a:latin typeface="Helvetica" panose="020B0604020202020204" pitchFamily="34" charset="0"/>
                <a:cs typeface="Helvetica" panose="020B0604020202020204" pitchFamily="34" charset="0"/>
              </a:rPr>
              <a:t> action policy</a:t>
            </a:r>
          </a:p>
          <a:p>
            <a:pPr lvl="1"/>
            <a:r>
              <a:rPr lang="en-US" sz="6400" dirty="0">
                <a:solidFill>
                  <a:srgbClr val="FF0000"/>
                </a:solidFill>
                <a:latin typeface="Helvetica" panose="020B0604020202020204" pitchFamily="34" charset="0"/>
                <a:cs typeface="Helvetica" panose="020B0604020202020204" pitchFamily="34" charset="0"/>
              </a:rPr>
              <a:t>Path pattern of different relationship types </a:t>
            </a:r>
            <a:r>
              <a:rPr lang="en-US" sz="6400" dirty="0">
                <a:latin typeface="Helvetica" panose="020B0604020202020204" pitchFamily="34" charset="0"/>
                <a:cs typeface="Helvetica" panose="020B0604020202020204" pitchFamily="34" charset="0"/>
              </a:rPr>
              <a:t>and </a:t>
            </a:r>
            <a:r>
              <a:rPr lang="en-US" sz="6400" dirty="0" err="1">
                <a:solidFill>
                  <a:srgbClr val="FF0000"/>
                </a:solidFill>
                <a:latin typeface="Helvetica" panose="020B0604020202020204" pitchFamily="34" charset="0"/>
                <a:cs typeface="Helvetica" panose="020B0604020202020204" pitchFamily="34" charset="0"/>
              </a:rPr>
              <a:t>hopcount</a:t>
            </a:r>
            <a:r>
              <a:rPr lang="en-US" sz="6400" dirty="0">
                <a:solidFill>
                  <a:srgbClr val="FF0000"/>
                </a:solidFill>
                <a:latin typeface="Helvetica" panose="020B0604020202020204" pitchFamily="34" charset="0"/>
                <a:cs typeface="Helvetica" panose="020B0604020202020204" pitchFamily="34" charset="0"/>
              </a:rPr>
              <a:t> skipping</a:t>
            </a:r>
            <a:r>
              <a:rPr lang="en-US" sz="6400" dirty="0">
                <a:latin typeface="Helvetica" panose="020B0604020202020204" pitchFamily="34" charset="0"/>
                <a:cs typeface="Helvetica" panose="020B0604020202020204" pitchFamily="34" charset="0"/>
              </a:rPr>
              <a:t> make policy specification more </a:t>
            </a:r>
            <a:r>
              <a:rPr lang="en-US" sz="6400" dirty="0" smtClean="0">
                <a:latin typeface="Helvetica" panose="020B0604020202020204" pitchFamily="34" charset="0"/>
                <a:cs typeface="Helvetica" panose="020B0604020202020204" pitchFamily="34" charset="0"/>
              </a:rPr>
              <a:t>expressive</a:t>
            </a:r>
          </a:p>
          <a:p>
            <a:pPr lvl="1"/>
            <a:r>
              <a:rPr lang="en-US" sz="6400" dirty="0" smtClean="0">
                <a:solidFill>
                  <a:srgbClr val="FF0000"/>
                </a:solidFill>
                <a:latin typeface="Helvetica" panose="020B0604020202020204" pitchFamily="34" charset="0"/>
                <a:cs typeface="Helvetica" panose="020B0604020202020204" pitchFamily="34" charset="0"/>
              </a:rPr>
              <a:t>Attribute-aware</a:t>
            </a:r>
            <a:r>
              <a:rPr lang="en-US" sz="6400" dirty="0" smtClean="0">
                <a:latin typeface="Helvetica" panose="020B0604020202020204" pitchFamily="34" charset="0"/>
                <a:cs typeface="Helvetica" panose="020B0604020202020204" pitchFamily="34" charset="0"/>
              </a:rPr>
              <a:t> access control based on  attributes of users and relationships</a:t>
            </a:r>
            <a:endParaRPr lang="en-US" sz="6400" dirty="0">
              <a:latin typeface="Helvetica" panose="020B0604020202020204" pitchFamily="34" charset="0"/>
              <a:cs typeface="Helvetica" panose="020B0604020202020204" pitchFamily="34" charset="0"/>
            </a:endParaRPr>
          </a:p>
          <a:p>
            <a:pPr lvl="1"/>
            <a:r>
              <a:rPr lang="en-US" sz="6400" dirty="0">
                <a:latin typeface="Helvetica" panose="020B0604020202020204" pitchFamily="34" charset="0"/>
                <a:cs typeface="Helvetica" panose="020B0604020202020204" pitchFamily="34" charset="0"/>
              </a:rPr>
              <a:t>System-level </a:t>
            </a:r>
            <a:r>
              <a:rPr lang="en-US" sz="6400" dirty="0">
                <a:solidFill>
                  <a:srgbClr val="FF0000"/>
                </a:solidFill>
                <a:latin typeface="Helvetica" panose="020B0604020202020204" pitchFamily="34" charset="0"/>
                <a:cs typeface="Helvetica" panose="020B0604020202020204" pitchFamily="34" charset="0"/>
              </a:rPr>
              <a:t>conflict resolution </a:t>
            </a:r>
            <a:r>
              <a:rPr lang="en-US" sz="6400" dirty="0">
                <a:latin typeface="Helvetica" panose="020B0604020202020204" pitchFamily="34" charset="0"/>
                <a:cs typeface="Helvetica" panose="020B0604020202020204" pitchFamily="34" charset="0"/>
              </a:rPr>
              <a:t>policy</a:t>
            </a:r>
          </a:p>
          <a:p>
            <a:pPr lvl="1"/>
            <a:endParaRPr lang="en-US" dirty="0"/>
          </a:p>
        </p:txBody>
      </p:sp>
      <p:sp>
        <p:nvSpPr>
          <p:cNvPr id="4" name="灯片编号占位符 3"/>
          <p:cNvSpPr>
            <a:spLocks noGrp="1"/>
          </p:cNvSpPr>
          <p:nvPr>
            <p:ph type="sldNum" sz="quarter" idx="12"/>
          </p:nvPr>
        </p:nvSpPr>
        <p:spPr/>
        <p:txBody>
          <a:bodyPr/>
          <a:lstStyle/>
          <a:p>
            <a:fld id="{E2565ACD-144F-334D-837A-2EC7981FDADF}" type="slidenum">
              <a:rPr lang="en-US" smtClean="0"/>
              <a:pPr/>
              <a:t>41</a:t>
            </a:fld>
            <a:endParaRPr lang="en-US"/>
          </a:p>
        </p:txBody>
      </p:sp>
      <p:sp>
        <p:nvSpPr>
          <p:cNvPr id="9"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370" y="1181100"/>
            <a:ext cx="8533985" cy="3505543"/>
          </a:xfrm>
          <a:prstGeom prst="rect">
            <a:avLst/>
          </a:prstGeom>
        </p:spPr>
      </p:pic>
    </p:spTree>
    <p:extLst>
      <p:ext uri="{BB962C8B-B14F-4D97-AF65-F5344CB8AC3E}">
        <p14:creationId xmlns:p14="http://schemas.microsoft.com/office/powerpoint/2010/main" val="3161295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Publications</a:t>
            </a:r>
            <a:endParaRPr lang="en-US" dirty="0">
              <a:latin typeface="Comic Sans MS" panose="030F0702030302020204" pitchFamily="66" charset="0"/>
            </a:endParaRPr>
          </a:p>
        </p:txBody>
      </p:sp>
      <p:sp>
        <p:nvSpPr>
          <p:cNvPr id="3" name="Content Placeholder 2"/>
          <p:cNvSpPr>
            <a:spLocks noGrp="1"/>
          </p:cNvSpPr>
          <p:nvPr>
            <p:ph idx="1"/>
          </p:nvPr>
        </p:nvSpPr>
        <p:spPr>
          <a:xfrm>
            <a:off x="457200" y="1514475"/>
            <a:ext cx="8229600" cy="4525963"/>
          </a:xfrm>
        </p:spPr>
        <p:txBody>
          <a:bodyPr>
            <a:noAutofit/>
          </a:bodyPr>
          <a:lstStyle/>
          <a:p>
            <a:pPr>
              <a:buFont typeface="+mj-lt"/>
              <a:buAutoNum type="arabicPeriod"/>
            </a:pPr>
            <a:r>
              <a:rPr lang="en-US" sz="1200" b="1" dirty="0" smtClean="0">
                <a:latin typeface="Garamond" panose="02020404030301010803" pitchFamily="18" charset="0"/>
                <a:cs typeface="Helvetica" panose="020B0604020202020204" pitchFamily="34" charset="0"/>
              </a:rPr>
              <a:t>Yuan Cheng</a:t>
            </a:r>
            <a:r>
              <a:rPr lang="en-US" sz="1200" dirty="0" smtClean="0">
                <a:latin typeface="Garamond" panose="02020404030301010803" pitchFamily="18" charset="0"/>
                <a:cs typeface="Helvetica" panose="020B0604020202020204" pitchFamily="34" charset="0"/>
              </a:rPr>
              <a:t>, </a:t>
            </a:r>
            <a:r>
              <a:rPr lang="en-US" sz="1200" dirty="0" err="1" smtClean="0">
                <a:latin typeface="Garamond" panose="02020404030301010803" pitchFamily="18" charset="0"/>
                <a:cs typeface="Helvetica" panose="020B0604020202020204" pitchFamily="34" charset="0"/>
              </a:rPr>
              <a:t>Jaehong</a:t>
            </a:r>
            <a:r>
              <a:rPr lang="en-US" sz="1200" dirty="0" smtClean="0">
                <a:latin typeface="Garamond" panose="02020404030301010803" pitchFamily="18" charset="0"/>
                <a:cs typeface="Helvetica" panose="020B0604020202020204" pitchFamily="34" charset="0"/>
              </a:rPr>
              <a:t> Park and Ravi Sandhu, An Access Control Model for Online Social Networks Using User-to-user Relationships. Submitted to IEEE TDSC.</a:t>
            </a:r>
          </a:p>
          <a:p>
            <a:pPr>
              <a:buFont typeface="+mj-lt"/>
              <a:buAutoNum type="arabicPeriod"/>
            </a:pPr>
            <a:r>
              <a:rPr lang="en-US" sz="1200" b="1" dirty="0" smtClean="0">
                <a:latin typeface="Garamond" panose="02020404030301010803" pitchFamily="18" charset="0"/>
                <a:cs typeface="Helvetica" panose="020B0604020202020204" pitchFamily="34" charset="0"/>
              </a:rPr>
              <a:t>Yuan Cheng</a:t>
            </a:r>
            <a:r>
              <a:rPr lang="en-US" sz="1200" dirty="0" smtClean="0">
                <a:latin typeface="Garamond" panose="02020404030301010803" pitchFamily="18" charset="0"/>
                <a:cs typeface="Helvetica" panose="020B0604020202020204" pitchFamily="34" charset="0"/>
              </a:rPr>
              <a:t>, </a:t>
            </a:r>
            <a:r>
              <a:rPr lang="en-US" sz="1200" dirty="0" err="1" smtClean="0">
                <a:latin typeface="Garamond" panose="02020404030301010803" pitchFamily="18" charset="0"/>
                <a:cs typeface="Helvetica" panose="020B0604020202020204" pitchFamily="34" charset="0"/>
              </a:rPr>
              <a:t>Jaehong</a:t>
            </a:r>
            <a:r>
              <a:rPr lang="en-US" sz="1200" dirty="0" smtClean="0">
                <a:latin typeface="Garamond" panose="02020404030301010803" pitchFamily="18" charset="0"/>
                <a:cs typeface="Helvetica" panose="020B0604020202020204" pitchFamily="34" charset="0"/>
              </a:rPr>
              <a:t> Park and Ravi Sandhu, Attribute-aware Relationship-based Access Control for Online Social Networks. Submitted to </a:t>
            </a:r>
            <a:r>
              <a:rPr lang="en-US" sz="1200" dirty="0" err="1" smtClean="0">
                <a:latin typeface="Garamond" panose="02020404030301010803" pitchFamily="18" charset="0"/>
                <a:cs typeface="Helvetica" panose="020B0604020202020204" pitchFamily="34" charset="0"/>
              </a:rPr>
              <a:t>DBSec</a:t>
            </a:r>
            <a:r>
              <a:rPr lang="en-US" sz="1200" dirty="0" smtClean="0">
                <a:latin typeface="Garamond" panose="02020404030301010803" pitchFamily="18" charset="0"/>
                <a:cs typeface="Helvetica" panose="020B0604020202020204" pitchFamily="34" charset="0"/>
              </a:rPr>
              <a:t> 2014.</a:t>
            </a:r>
            <a:endParaRPr lang="en-US" sz="1200" b="1" dirty="0" smtClean="0">
              <a:latin typeface="Garamond" panose="02020404030301010803" pitchFamily="18" charset="0"/>
              <a:cs typeface="Helvetica" panose="020B0604020202020204" pitchFamily="34" charset="0"/>
            </a:endParaRPr>
          </a:p>
          <a:p>
            <a:pPr>
              <a:buFont typeface="+mj-lt"/>
              <a:buAutoNum type="arabicPeriod"/>
            </a:pPr>
            <a:r>
              <a:rPr lang="en-US" sz="1200" b="1" dirty="0" smtClean="0">
                <a:latin typeface="Garamond" panose="02020404030301010803" pitchFamily="18" charset="0"/>
                <a:cs typeface="Helvetica" panose="020B0604020202020204" pitchFamily="34" charset="0"/>
              </a:rPr>
              <a:t>Yuan </a:t>
            </a:r>
            <a:r>
              <a:rPr lang="en-US" sz="1200" b="1" dirty="0">
                <a:latin typeface="Garamond" panose="02020404030301010803" pitchFamily="18" charset="0"/>
                <a:cs typeface="Helvetica" panose="020B0604020202020204" pitchFamily="34" charset="0"/>
              </a:rPr>
              <a:t>Cheng</a:t>
            </a:r>
            <a:r>
              <a:rPr lang="en-US" sz="1200" dirty="0">
                <a:latin typeface="Garamond" panose="02020404030301010803" pitchFamily="18" charset="0"/>
                <a:cs typeface="Helvetica" panose="020B0604020202020204" pitchFamily="34" charset="0"/>
              </a:rPr>
              <a:t>, </a:t>
            </a:r>
            <a:r>
              <a:rPr lang="en-US" sz="1200" dirty="0" err="1">
                <a:latin typeface="Garamond" panose="02020404030301010803" pitchFamily="18" charset="0"/>
                <a:cs typeface="Helvetica" panose="020B0604020202020204" pitchFamily="34" charset="0"/>
              </a:rPr>
              <a:t>Jaehong</a:t>
            </a:r>
            <a:r>
              <a:rPr lang="en-US" sz="1200" dirty="0">
                <a:latin typeface="Garamond" panose="02020404030301010803" pitchFamily="18" charset="0"/>
                <a:cs typeface="Helvetica" panose="020B0604020202020204" pitchFamily="34" charset="0"/>
              </a:rPr>
              <a:t> Park and Ravi Sandhu, Relationship-based Access Control for Online Social Networks: Beyond User-to-User Relationships. In Proceedings 4th IEEE International Conference on Information Privacy, Security, Risk and Trust (PASSAT), Amsterdam, Netherlands, September 3-5, </a:t>
            </a:r>
            <a:r>
              <a:rPr lang="en-US" sz="1200" dirty="0" smtClean="0">
                <a:latin typeface="Garamond" panose="02020404030301010803" pitchFamily="18" charset="0"/>
                <a:cs typeface="Helvetica" panose="020B0604020202020204" pitchFamily="34" charset="0"/>
              </a:rPr>
              <a:t>2012. (Winner of </a:t>
            </a:r>
            <a:r>
              <a:rPr lang="en-US" sz="1200" dirty="0">
                <a:latin typeface="Garamond" panose="02020404030301010803" pitchFamily="18" charset="0"/>
                <a:cs typeface="Helvetica" panose="020B0604020202020204" pitchFamily="34" charset="0"/>
              </a:rPr>
              <a:t>Best Paper Award</a:t>
            </a:r>
            <a:r>
              <a:rPr lang="en-US" sz="1200" dirty="0" smtClean="0">
                <a:latin typeface="Garamond" panose="02020404030301010803" pitchFamily="18" charset="0"/>
                <a:cs typeface="Helvetica" panose="020B0604020202020204" pitchFamily="34" charset="0"/>
              </a:rPr>
              <a:t>)</a:t>
            </a:r>
            <a:endParaRPr lang="en-US" sz="1200" dirty="0">
              <a:latin typeface="Garamond" panose="02020404030301010803" pitchFamily="18" charset="0"/>
              <a:cs typeface="Helvetica" panose="020B0604020202020204" pitchFamily="34" charset="0"/>
            </a:endParaRPr>
          </a:p>
          <a:p>
            <a:pPr>
              <a:buFont typeface="+mj-lt"/>
              <a:buAutoNum type="arabicPeriod"/>
            </a:pPr>
            <a:r>
              <a:rPr lang="en-US" sz="1200" b="1" dirty="0">
                <a:latin typeface="Garamond" panose="02020404030301010803" pitchFamily="18" charset="0"/>
                <a:cs typeface="Helvetica" panose="020B0604020202020204" pitchFamily="34" charset="0"/>
              </a:rPr>
              <a:t>Yuan Cheng</a:t>
            </a:r>
            <a:r>
              <a:rPr lang="en-US" sz="1200" dirty="0">
                <a:latin typeface="Garamond" panose="02020404030301010803" pitchFamily="18" charset="0"/>
                <a:cs typeface="Helvetica" panose="020B0604020202020204" pitchFamily="34" charset="0"/>
              </a:rPr>
              <a:t>, </a:t>
            </a:r>
            <a:r>
              <a:rPr lang="en-US" sz="1200" dirty="0" err="1">
                <a:latin typeface="Garamond" panose="02020404030301010803" pitchFamily="18" charset="0"/>
                <a:cs typeface="Helvetica" panose="020B0604020202020204" pitchFamily="34" charset="0"/>
              </a:rPr>
              <a:t>Jaehong</a:t>
            </a:r>
            <a:r>
              <a:rPr lang="en-US" sz="1200" dirty="0">
                <a:latin typeface="Garamond" panose="02020404030301010803" pitchFamily="18" charset="0"/>
                <a:cs typeface="Helvetica" panose="020B0604020202020204" pitchFamily="34" charset="0"/>
              </a:rPr>
              <a:t> Park and Ravi </a:t>
            </a:r>
            <a:r>
              <a:rPr lang="en-US" sz="1200" dirty="0" err="1">
                <a:latin typeface="Garamond" panose="02020404030301010803" pitchFamily="18" charset="0"/>
                <a:cs typeface="Helvetica" panose="020B0604020202020204" pitchFamily="34" charset="0"/>
              </a:rPr>
              <a:t>Sandhu</a:t>
            </a:r>
            <a:r>
              <a:rPr lang="en-US" sz="1200" dirty="0">
                <a:latin typeface="Garamond" panose="02020404030301010803" pitchFamily="18" charset="0"/>
                <a:cs typeface="Helvetica" panose="020B0604020202020204" pitchFamily="34" charset="0"/>
              </a:rPr>
              <a:t>, A User-to-User Relationship-based Access Control Model for Online Social </a:t>
            </a:r>
            <a:r>
              <a:rPr lang="en-US" sz="1200" dirty="0" smtClean="0">
                <a:latin typeface="Garamond" panose="02020404030301010803" pitchFamily="18" charset="0"/>
                <a:cs typeface="Helvetica" panose="020B0604020202020204" pitchFamily="34" charset="0"/>
              </a:rPr>
              <a:t>Networks. </a:t>
            </a:r>
            <a:r>
              <a:rPr lang="en-US" sz="1200" dirty="0">
                <a:latin typeface="Garamond" panose="02020404030301010803" pitchFamily="18" charset="0"/>
                <a:cs typeface="Helvetica" panose="020B0604020202020204" pitchFamily="34" charset="0"/>
              </a:rPr>
              <a:t>In Proceedings 26th Annual IFIP WG 11.3 Working Conference on Data and Applications Security and Privacy (</a:t>
            </a:r>
            <a:r>
              <a:rPr lang="en-US" sz="1200" dirty="0" err="1">
                <a:latin typeface="Garamond" panose="02020404030301010803" pitchFamily="18" charset="0"/>
                <a:cs typeface="Helvetica" panose="020B0604020202020204" pitchFamily="34" charset="0"/>
              </a:rPr>
              <a:t>DBSec</a:t>
            </a:r>
            <a:r>
              <a:rPr lang="en-US" sz="1200" dirty="0">
                <a:latin typeface="Garamond" panose="02020404030301010803" pitchFamily="18" charset="0"/>
                <a:cs typeface="Helvetica" panose="020B0604020202020204" pitchFamily="34" charset="0"/>
              </a:rPr>
              <a:t> 2012), Paris, France, July 11-13, </a:t>
            </a:r>
            <a:r>
              <a:rPr lang="en-US" sz="1200" dirty="0" smtClean="0">
                <a:latin typeface="Garamond" panose="02020404030301010803" pitchFamily="18" charset="0"/>
                <a:cs typeface="Helvetica" panose="020B0604020202020204" pitchFamily="34" charset="0"/>
              </a:rPr>
              <a:t>2012. </a:t>
            </a:r>
          </a:p>
          <a:p>
            <a:pPr>
              <a:buFont typeface="+mj-lt"/>
              <a:buAutoNum type="arabicPeriod"/>
            </a:pPr>
            <a:r>
              <a:rPr lang="en-US" sz="1200" dirty="0" err="1" smtClean="0">
                <a:latin typeface="Garamond" panose="02020404030301010803" pitchFamily="18" charset="0"/>
                <a:cs typeface="Helvetica" panose="020B0604020202020204" pitchFamily="34" charset="0"/>
              </a:rPr>
              <a:t>Jaehong</a:t>
            </a:r>
            <a:r>
              <a:rPr lang="en-US" sz="1200" dirty="0" smtClean="0">
                <a:latin typeface="Garamond" panose="02020404030301010803" pitchFamily="18" charset="0"/>
                <a:cs typeface="Helvetica" panose="020B0604020202020204" pitchFamily="34" charset="0"/>
              </a:rPr>
              <a:t> </a:t>
            </a:r>
            <a:r>
              <a:rPr lang="en-US" sz="1200" dirty="0">
                <a:latin typeface="Garamond" panose="02020404030301010803" pitchFamily="18" charset="0"/>
                <a:cs typeface="Helvetica" panose="020B0604020202020204" pitchFamily="34" charset="0"/>
              </a:rPr>
              <a:t>Park, Ravi Sandhu and </a:t>
            </a:r>
            <a:r>
              <a:rPr lang="en-US" sz="1200" b="1" dirty="0">
                <a:latin typeface="Garamond" panose="02020404030301010803" pitchFamily="18" charset="0"/>
                <a:cs typeface="Helvetica" panose="020B0604020202020204" pitchFamily="34" charset="0"/>
              </a:rPr>
              <a:t>Yuan Cheng</a:t>
            </a:r>
            <a:r>
              <a:rPr lang="en-US" sz="1200" dirty="0">
                <a:latin typeface="Garamond" panose="02020404030301010803" pitchFamily="18" charset="0"/>
                <a:cs typeface="Helvetica" panose="020B0604020202020204" pitchFamily="34" charset="0"/>
              </a:rPr>
              <a:t>, ACON: Activity-Centric Access Control for Social Computing. Proceedings 5th International Conference on Availability, Reliability and Security (ARES), Vienna, Austria, August 22-26, </a:t>
            </a:r>
            <a:r>
              <a:rPr lang="en-US" sz="1200" dirty="0" smtClean="0">
                <a:latin typeface="Garamond" panose="02020404030301010803" pitchFamily="18" charset="0"/>
                <a:cs typeface="Helvetica" panose="020B0604020202020204" pitchFamily="34" charset="0"/>
              </a:rPr>
              <a:t>2011.</a:t>
            </a:r>
          </a:p>
          <a:p>
            <a:pPr>
              <a:buFont typeface="+mj-lt"/>
              <a:buAutoNum type="arabicPeriod"/>
            </a:pPr>
            <a:r>
              <a:rPr lang="en-US" sz="1200" dirty="0" err="1">
                <a:latin typeface="Garamond" panose="02020404030301010803" pitchFamily="18" charset="0"/>
                <a:cs typeface="Helvetica" panose="020B0604020202020204" pitchFamily="34" charset="0"/>
              </a:rPr>
              <a:t>Jaehong</a:t>
            </a:r>
            <a:r>
              <a:rPr lang="en-US" sz="1200" dirty="0">
                <a:latin typeface="Garamond" panose="02020404030301010803" pitchFamily="18" charset="0"/>
                <a:cs typeface="Helvetica" panose="020B0604020202020204" pitchFamily="34" charset="0"/>
              </a:rPr>
              <a:t> Park, Ravi Sandhu and </a:t>
            </a:r>
            <a:r>
              <a:rPr lang="en-US" sz="1200" b="1" dirty="0">
                <a:latin typeface="Garamond" panose="02020404030301010803" pitchFamily="18" charset="0"/>
                <a:cs typeface="Helvetica" panose="020B0604020202020204" pitchFamily="34" charset="0"/>
              </a:rPr>
              <a:t>Yuan Cheng</a:t>
            </a:r>
            <a:r>
              <a:rPr lang="en-US" sz="1200" dirty="0">
                <a:latin typeface="Garamond" panose="02020404030301010803" pitchFamily="18" charset="0"/>
                <a:cs typeface="Helvetica" panose="020B0604020202020204" pitchFamily="34" charset="0"/>
              </a:rPr>
              <a:t>, A User-Activity-Centric Framework for Access Control in Online Social Networks. IEEE Internet Computing, 15(5): 62-65, September 2011</a:t>
            </a:r>
            <a:r>
              <a:rPr lang="en-US" sz="1200" dirty="0" smtClean="0">
                <a:latin typeface="Garamond" panose="02020404030301010803" pitchFamily="18" charset="0"/>
                <a:cs typeface="Helvetica" panose="020B0604020202020204" pitchFamily="34" charset="0"/>
              </a:rPr>
              <a:t>.</a:t>
            </a:r>
          </a:p>
          <a:p>
            <a:pPr>
              <a:buFont typeface="+mj-lt"/>
              <a:buAutoNum type="arabicPeriod"/>
            </a:pPr>
            <a:r>
              <a:rPr lang="en-US" sz="1200" b="1" dirty="0" smtClean="0">
                <a:solidFill>
                  <a:schemeClr val="accent3">
                    <a:lumMod val="75000"/>
                  </a:schemeClr>
                </a:solidFill>
                <a:latin typeface="Garamond" panose="02020404030301010803" pitchFamily="18" charset="0"/>
                <a:cs typeface="Helvetica" panose="020B0604020202020204" pitchFamily="34" charset="0"/>
              </a:rPr>
              <a:t>Yuan </a:t>
            </a:r>
            <a:r>
              <a:rPr lang="en-US" sz="1200" b="1" dirty="0">
                <a:solidFill>
                  <a:schemeClr val="accent3">
                    <a:lumMod val="75000"/>
                  </a:schemeClr>
                </a:solidFill>
                <a:latin typeface="Garamond" panose="02020404030301010803" pitchFamily="18" charset="0"/>
                <a:cs typeface="Helvetica" panose="020B0604020202020204" pitchFamily="34" charset="0"/>
              </a:rPr>
              <a:t>Cheng</a:t>
            </a:r>
            <a:r>
              <a:rPr lang="en-US" sz="1200" dirty="0">
                <a:solidFill>
                  <a:schemeClr val="accent3">
                    <a:lumMod val="75000"/>
                  </a:schemeClr>
                </a:solidFill>
                <a:latin typeface="Garamond" panose="02020404030301010803" pitchFamily="18" charset="0"/>
                <a:cs typeface="Helvetica" panose="020B0604020202020204" pitchFamily="34" charset="0"/>
              </a:rPr>
              <a:t>, </a:t>
            </a:r>
            <a:r>
              <a:rPr lang="en-US" sz="1200" dirty="0" err="1">
                <a:solidFill>
                  <a:schemeClr val="accent3">
                    <a:lumMod val="75000"/>
                  </a:schemeClr>
                </a:solidFill>
                <a:latin typeface="Garamond" panose="02020404030301010803" pitchFamily="18" charset="0"/>
                <a:cs typeface="Helvetica" panose="020B0604020202020204" pitchFamily="34" charset="0"/>
              </a:rPr>
              <a:t>Jaehong</a:t>
            </a:r>
            <a:r>
              <a:rPr lang="en-US" sz="1200" dirty="0">
                <a:solidFill>
                  <a:schemeClr val="accent3">
                    <a:lumMod val="75000"/>
                  </a:schemeClr>
                </a:solidFill>
                <a:latin typeface="Garamond" panose="02020404030301010803" pitchFamily="18" charset="0"/>
                <a:cs typeface="Helvetica" panose="020B0604020202020204" pitchFamily="34" charset="0"/>
              </a:rPr>
              <a:t> Park and Ravi Sandhu, Preserving User Privacy from Third-party Applications in Online Social Networks. In Proceedings of the 2nd International Workshop on Privacy and Security in Online Social Media (PSOSM), Rio de Janeiro, Brazil, May 14, </a:t>
            </a:r>
            <a:r>
              <a:rPr lang="en-US" sz="1200" dirty="0" smtClean="0">
                <a:solidFill>
                  <a:schemeClr val="accent3">
                    <a:lumMod val="75000"/>
                  </a:schemeClr>
                </a:solidFill>
                <a:latin typeface="Garamond" panose="02020404030301010803" pitchFamily="18" charset="0"/>
                <a:cs typeface="Helvetica" panose="020B0604020202020204" pitchFamily="34" charset="0"/>
              </a:rPr>
              <a:t>2013.</a:t>
            </a:r>
            <a:r>
              <a:rPr lang="en-US" sz="1200" dirty="0">
                <a:solidFill>
                  <a:schemeClr val="accent3">
                    <a:lumMod val="75000"/>
                  </a:schemeClr>
                </a:solidFill>
                <a:latin typeface="Garamond" panose="02020404030301010803" pitchFamily="18" charset="0"/>
                <a:cs typeface="Helvetica" panose="020B0604020202020204" pitchFamily="34" charset="0"/>
              </a:rPr>
              <a:t> (Runner-up of The Best Paper Award</a:t>
            </a:r>
            <a:r>
              <a:rPr lang="en-US" sz="1200" dirty="0" smtClean="0">
                <a:solidFill>
                  <a:schemeClr val="accent3">
                    <a:lumMod val="75000"/>
                  </a:schemeClr>
                </a:solidFill>
                <a:latin typeface="Garamond" panose="02020404030301010803" pitchFamily="18" charset="0"/>
                <a:cs typeface="Helvetica" panose="020B0604020202020204" pitchFamily="34" charset="0"/>
              </a:rPr>
              <a:t>)</a:t>
            </a:r>
            <a:endParaRPr lang="en-US" sz="1200" dirty="0">
              <a:solidFill>
                <a:schemeClr val="accent3">
                  <a:lumMod val="75000"/>
                </a:schemeClr>
              </a:solidFill>
              <a:latin typeface="Garamond" panose="02020404030301010803" pitchFamily="18" charset="0"/>
              <a:cs typeface="Helvetica" panose="020B0604020202020204" pitchFamily="34" charset="0"/>
            </a:endParaRPr>
          </a:p>
          <a:p>
            <a:pPr>
              <a:buFont typeface="+mj-lt"/>
              <a:buAutoNum type="arabicPeriod"/>
            </a:pPr>
            <a:r>
              <a:rPr lang="en-US" sz="1200" dirty="0" err="1" smtClean="0">
                <a:solidFill>
                  <a:schemeClr val="accent6">
                    <a:lumMod val="50000"/>
                  </a:schemeClr>
                </a:solidFill>
                <a:latin typeface="Garamond" panose="02020404030301010803" pitchFamily="18" charset="0"/>
                <a:cs typeface="Helvetica" panose="020B0604020202020204" pitchFamily="34" charset="0"/>
              </a:rPr>
              <a:t>Jaehong</a:t>
            </a:r>
            <a:r>
              <a:rPr lang="en-US" sz="1200" dirty="0" smtClean="0">
                <a:solidFill>
                  <a:schemeClr val="accent6">
                    <a:lumMod val="50000"/>
                  </a:schemeClr>
                </a:solidFill>
                <a:latin typeface="Garamond" panose="02020404030301010803" pitchFamily="18" charset="0"/>
                <a:cs typeface="Helvetica" panose="020B0604020202020204" pitchFamily="34" charset="0"/>
              </a:rPr>
              <a:t> </a:t>
            </a:r>
            <a:r>
              <a:rPr lang="en-US" sz="1200" dirty="0">
                <a:solidFill>
                  <a:schemeClr val="accent6">
                    <a:lumMod val="50000"/>
                  </a:schemeClr>
                </a:solidFill>
                <a:latin typeface="Garamond" panose="02020404030301010803" pitchFamily="18" charset="0"/>
                <a:cs typeface="Helvetica" panose="020B0604020202020204" pitchFamily="34" charset="0"/>
              </a:rPr>
              <a:t>Park, </a:t>
            </a:r>
            <a:r>
              <a:rPr lang="en-US" sz="1200" b="1" dirty="0">
                <a:solidFill>
                  <a:schemeClr val="accent6">
                    <a:lumMod val="50000"/>
                  </a:schemeClr>
                </a:solidFill>
                <a:latin typeface="Garamond" panose="02020404030301010803" pitchFamily="18" charset="0"/>
                <a:cs typeface="Helvetica" panose="020B0604020202020204" pitchFamily="34" charset="0"/>
              </a:rPr>
              <a:t>Yuan Cheng</a:t>
            </a:r>
            <a:r>
              <a:rPr lang="en-US" sz="1200" dirty="0">
                <a:solidFill>
                  <a:schemeClr val="accent6">
                    <a:lumMod val="50000"/>
                  </a:schemeClr>
                </a:solidFill>
                <a:latin typeface="Garamond" panose="02020404030301010803" pitchFamily="18" charset="0"/>
                <a:cs typeface="Helvetica" panose="020B0604020202020204" pitchFamily="34" charset="0"/>
              </a:rPr>
              <a:t> and Ravi Sandhu, Towards A Framework for Cyber Social Status Based Trusted Open Collaboration. In Proceedings of the 5th IEEE International Workshop on Trusted Collaboration (</a:t>
            </a:r>
            <a:r>
              <a:rPr lang="en-US" sz="1200" dirty="0" err="1">
                <a:solidFill>
                  <a:schemeClr val="accent6">
                    <a:lumMod val="50000"/>
                  </a:schemeClr>
                </a:solidFill>
                <a:latin typeface="Garamond" panose="02020404030301010803" pitchFamily="18" charset="0"/>
                <a:cs typeface="Helvetica" panose="020B0604020202020204" pitchFamily="34" charset="0"/>
              </a:rPr>
              <a:t>TrustCol</a:t>
            </a:r>
            <a:r>
              <a:rPr lang="en-US" sz="1200" dirty="0">
                <a:solidFill>
                  <a:schemeClr val="accent6">
                    <a:lumMod val="50000"/>
                  </a:schemeClr>
                </a:solidFill>
                <a:latin typeface="Garamond" panose="02020404030301010803" pitchFamily="18" charset="0"/>
                <a:cs typeface="Helvetica" panose="020B0604020202020204" pitchFamily="34" charset="0"/>
              </a:rPr>
              <a:t> 2010), Chicago, Illinois, October 9, </a:t>
            </a:r>
            <a:r>
              <a:rPr lang="en-US" sz="1200" dirty="0" smtClean="0">
                <a:solidFill>
                  <a:schemeClr val="accent6">
                    <a:lumMod val="50000"/>
                  </a:schemeClr>
                </a:solidFill>
                <a:latin typeface="Garamond" panose="02020404030301010803" pitchFamily="18" charset="0"/>
                <a:cs typeface="Helvetica" panose="020B0604020202020204" pitchFamily="34" charset="0"/>
              </a:rPr>
              <a:t>2010.</a:t>
            </a:r>
          </a:p>
          <a:p>
            <a:pPr>
              <a:buFont typeface="+mj-lt"/>
              <a:buAutoNum type="arabicPeriod"/>
            </a:pPr>
            <a:r>
              <a:rPr lang="en-US" sz="1200" b="1" dirty="0" smtClean="0">
                <a:solidFill>
                  <a:schemeClr val="accent6">
                    <a:lumMod val="50000"/>
                  </a:schemeClr>
                </a:solidFill>
                <a:latin typeface="Garamond" panose="02020404030301010803" pitchFamily="18" charset="0"/>
                <a:cs typeface="Helvetica" panose="020B0604020202020204" pitchFamily="34" charset="0"/>
              </a:rPr>
              <a:t>Yuan Cheng</a:t>
            </a:r>
            <a:r>
              <a:rPr lang="en-US" sz="1200" dirty="0" smtClean="0">
                <a:solidFill>
                  <a:schemeClr val="accent6">
                    <a:lumMod val="50000"/>
                  </a:schemeClr>
                </a:solidFill>
                <a:latin typeface="Garamond" panose="02020404030301010803" pitchFamily="18" charset="0"/>
                <a:cs typeface="Helvetica" panose="020B0604020202020204" pitchFamily="34" charset="0"/>
              </a:rPr>
              <a:t>, Dang Nguyen, Khalid </a:t>
            </a:r>
            <a:r>
              <a:rPr lang="en-US" sz="1200" dirty="0" err="1" smtClean="0">
                <a:solidFill>
                  <a:schemeClr val="accent6">
                    <a:lumMod val="50000"/>
                  </a:schemeClr>
                </a:solidFill>
                <a:latin typeface="Garamond" panose="02020404030301010803" pitchFamily="18" charset="0"/>
                <a:cs typeface="Helvetica" panose="020B0604020202020204" pitchFamily="34" charset="0"/>
              </a:rPr>
              <a:t>Bijon</a:t>
            </a:r>
            <a:r>
              <a:rPr lang="en-US" sz="1200" dirty="0" smtClean="0">
                <a:solidFill>
                  <a:schemeClr val="accent6">
                    <a:lumMod val="50000"/>
                  </a:schemeClr>
                </a:solidFill>
                <a:latin typeface="Garamond" panose="02020404030301010803" pitchFamily="18" charset="0"/>
                <a:cs typeface="Helvetica" panose="020B0604020202020204" pitchFamily="34" charset="0"/>
              </a:rPr>
              <a:t>, Ram Krishnan, </a:t>
            </a:r>
            <a:r>
              <a:rPr lang="en-US" sz="1200" dirty="0" err="1" smtClean="0">
                <a:solidFill>
                  <a:schemeClr val="accent6">
                    <a:lumMod val="50000"/>
                  </a:schemeClr>
                </a:solidFill>
                <a:latin typeface="Garamond" panose="02020404030301010803" pitchFamily="18" charset="0"/>
                <a:cs typeface="Helvetica" panose="020B0604020202020204" pitchFamily="34" charset="0"/>
              </a:rPr>
              <a:t>Jaehong</a:t>
            </a:r>
            <a:r>
              <a:rPr lang="en-US" sz="1200" dirty="0" smtClean="0">
                <a:solidFill>
                  <a:schemeClr val="accent6">
                    <a:lumMod val="50000"/>
                  </a:schemeClr>
                </a:solidFill>
                <a:latin typeface="Garamond" panose="02020404030301010803" pitchFamily="18" charset="0"/>
                <a:cs typeface="Helvetica" panose="020B0604020202020204" pitchFamily="34" charset="0"/>
              </a:rPr>
              <a:t> Park and Ravi Sandhu, </a:t>
            </a:r>
            <a:r>
              <a:rPr lang="en-US" sz="1200" dirty="0">
                <a:solidFill>
                  <a:schemeClr val="accent6">
                    <a:lumMod val="50000"/>
                  </a:schemeClr>
                </a:solidFill>
                <a:latin typeface="Garamond" panose="02020404030301010803" pitchFamily="18" charset="0"/>
                <a:cs typeface="Helvetica" panose="020B0604020202020204" pitchFamily="34" charset="0"/>
              </a:rPr>
              <a:t>Towards Provenance and Risk-Awareness in Social </a:t>
            </a:r>
            <a:r>
              <a:rPr lang="en-US" sz="1200" dirty="0" smtClean="0">
                <a:solidFill>
                  <a:schemeClr val="accent6">
                    <a:lumMod val="50000"/>
                  </a:schemeClr>
                </a:solidFill>
                <a:latin typeface="Garamond" panose="02020404030301010803" pitchFamily="18" charset="0"/>
                <a:cs typeface="Helvetica" panose="020B0604020202020204" pitchFamily="34" charset="0"/>
              </a:rPr>
              <a:t>Computing. </a:t>
            </a:r>
            <a:r>
              <a:rPr lang="en-US" sz="1200" dirty="0">
                <a:solidFill>
                  <a:schemeClr val="accent6">
                    <a:lumMod val="50000"/>
                  </a:schemeClr>
                </a:solidFill>
                <a:latin typeface="Garamond" panose="02020404030301010803" pitchFamily="18" charset="0"/>
                <a:cs typeface="Helvetica" panose="020B0604020202020204" pitchFamily="34" charset="0"/>
              </a:rPr>
              <a:t>First International Workshop </a:t>
            </a:r>
            <a:r>
              <a:rPr lang="en-US" sz="1200" dirty="0" smtClean="0">
                <a:solidFill>
                  <a:schemeClr val="accent6">
                    <a:lumMod val="50000"/>
                  </a:schemeClr>
                </a:solidFill>
                <a:latin typeface="Garamond" panose="02020404030301010803" pitchFamily="18" charset="0"/>
                <a:cs typeface="Helvetica" panose="020B0604020202020204" pitchFamily="34" charset="0"/>
              </a:rPr>
              <a:t>on Secure </a:t>
            </a:r>
            <a:r>
              <a:rPr lang="en-US" sz="1200" dirty="0">
                <a:solidFill>
                  <a:schemeClr val="accent6">
                    <a:lumMod val="50000"/>
                  </a:schemeClr>
                </a:solidFill>
                <a:latin typeface="Garamond" panose="02020404030301010803" pitchFamily="18" charset="0"/>
                <a:cs typeface="Helvetica" panose="020B0604020202020204" pitchFamily="34" charset="0"/>
              </a:rPr>
              <a:t>and Resilient Architectures and </a:t>
            </a:r>
            <a:r>
              <a:rPr lang="en-US" sz="1200" dirty="0" smtClean="0">
                <a:solidFill>
                  <a:schemeClr val="accent6">
                    <a:lumMod val="50000"/>
                  </a:schemeClr>
                </a:solidFill>
                <a:latin typeface="Garamond" panose="02020404030301010803" pitchFamily="18" charset="0"/>
                <a:cs typeface="Helvetica" panose="020B0604020202020204" pitchFamily="34" charset="0"/>
              </a:rPr>
              <a:t>Systems, Minneapolis, Minnesota, September 19, 2012.</a:t>
            </a:r>
            <a:endParaRPr lang="en-US" sz="1200" dirty="0">
              <a:solidFill>
                <a:schemeClr val="accent6">
                  <a:lumMod val="50000"/>
                </a:schemeClr>
              </a:solidFill>
              <a:latin typeface="Garamond" panose="02020404030301010803" pitchFamily="18"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E2565ACD-144F-334D-837A-2EC7981FDADF}" type="slidenum">
              <a:rPr lang="en-US" smtClean="0"/>
              <a:pPr/>
              <a:t>42</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val="10046609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latin typeface="Comic Sans MS" panose="030F0702030302020204" pitchFamily="66" charset="0"/>
              </a:rPr>
              <a:t>Summary</a:t>
            </a:r>
            <a:endParaRPr lang="en-US" dirty="0">
              <a:latin typeface="Comic Sans MS" panose="030F0702030302020204" pitchFamily="66" charset="0"/>
            </a:endParaRPr>
          </a:p>
        </p:txBody>
      </p:sp>
      <p:sp>
        <p:nvSpPr>
          <p:cNvPr id="3" name="内容占位符 2"/>
          <p:cNvSpPr>
            <a:spLocks noGrp="1"/>
          </p:cNvSpPr>
          <p:nvPr>
            <p:ph idx="1"/>
          </p:nvPr>
        </p:nvSpPr>
        <p:spPr/>
        <p:txBody>
          <a:bodyPr>
            <a:normAutofit fontScale="62500" lnSpcReduction="20000"/>
          </a:bodyPr>
          <a:lstStyle/>
          <a:p>
            <a:r>
              <a:rPr lang="en-US" dirty="0" smtClean="0">
                <a:latin typeface="Helvetica" panose="020B0604020202020204" pitchFamily="34" charset="0"/>
                <a:cs typeface="Helvetica" panose="020B0604020202020204" pitchFamily="34" charset="0"/>
              </a:rPr>
              <a:t>UURAC</a:t>
            </a:r>
          </a:p>
          <a:p>
            <a:pPr lvl="1"/>
            <a:r>
              <a:rPr lang="en-US" dirty="0" smtClean="0">
                <a:solidFill>
                  <a:schemeClr val="tx2"/>
                </a:solidFill>
                <a:latin typeface="Helvetica" panose="020B0604020202020204" pitchFamily="34" charset="0"/>
                <a:cs typeface="Helvetica" panose="020B0604020202020204" pitchFamily="34" charset="0"/>
              </a:rPr>
              <a:t>Proposed </a:t>
            </a:r>
            <a:r>
              <a:rPr lang="en-US" dirty="0">
                <a:solidFill>
                  <a:schemeClr val="tx2"/>
                </a:solidFill>
                <a:latin typeface="Helvetica" panose="020B0604020202020204" pitchFamily="34" charset="0"/>
                <a:cs typeface="Helvetica" panose="020B0604020202020204" pitchFamily="34" charset="0"/>
              </a:rPr>
              <a:t>a U2U relationship-based model and a regular expression-based policy specification language for OSNs</a:t>
            </a:r>
          </a:p>
          <a:p>
            <a:pPr lvl="1"/>
            <a:r>
              <a:rPr lang="en-US" dirty="0">
                <a:solidFill>
                  <a:schemeClr val="tx2"/>
                </a:solidFill>
                <a:latin typeface="Helvetica" panose="020B0604020202020204" pitchFamily="34" charset="0"/>
                <a:cs typeface="Helvetica" panose="020B0604020202020204" pitchFamily="34" charset="0"/>
              </a:rPr>
              <a:t>Provided a DFS-based path checking algorithm</a:t>
            </a:r>
          </a:p>
          <a:p>
            <a:r>
              <a:rPr lang="en-US" dirty="0" smtClean="0">
                <a:latin typeface="Helvetica" panose="020B0604020202020204" pitchFamily="34" charset="0"/>
                <a:cs typeface="Helvetica" panose="020B0604020202020204" pitchFamily="34" charset="0"/>
              </a:rPr>
              <a:t>URRAC</a:t>
            </a:r>
          </a:p>
          <a:p>
            <a:pPr lvl="1"/>
            <a:r>
              <a:rPr lang="en-US" dirty="0" smtClean="0">
                <a:solidFill>
                  <a:schemeClr val="tx2"/>
                </a:solidFill>
                <a:latin typeface="Helvetica" panose="020B0604020202020204" pitchFamily="34" charset="0"/>
                <a:cs typeface="Helvetica" panose="020B0604020202020204" pitchFamily="34" charset="0"/>
              </a:rPr>
              <a:t>Proposed </a:t>
            </a:r>
            <a:r>
              <a:rPr lang="en-US" dirty="0">
                <a:solidFill>
                  <a:schemeClr val="tx2"/>
                </a:solidFill>
                <a:latin typeface="Helvetica" panose="020B0604020202020204" pitchFamily="34" charset="0"/>
                <a:cs typeface="Helvetica" panose="020B0604020202020204" pitchFamily="34" charset="0"/>
              </a:rPr>
              <a:t>a U2U, U2R and R2R relationship-based access control  model for users’ </a:t>
            </a:r>
            <a:r>
              <a:rPr lang="en-US" dirty="0">
                <a:solidFill>
                  <a:srgbClr val="FF0000"/>
                </a:solidFill>
                <a:latin typeface="Helvetica" panose="020B0604020202020204" pitchFamily="34" charset="0"/>
                <a:cs typeface="Helvetica" panose="020B0604020202020204" pitchFamily="34" charset="0"/>
              </a:rPr>
              <a:t>usage</a:t>
            </a:r>
            <a:r>
              <a:rPr lang="en-US" dirty="0">
                <a:solidFill>
                  <a:schemeClr val="tx2"/>
                </a:solidFill>
                <a:latin typeface="Helvetica" panose="020B0604020202020204" pitchFamily="34" charset="0"/>
                <a:cs typeface="Helvetica" panose="020B0604020202020204" pitchFamily="34" charset="0"/>
              </a:rPr>
              <a:t> and </a:t>
            </a:r>
            <a:r>
              <a:rPr lang="en-US" dirty="0">
                <a:solidFill>
                  <a:srgbClr val="FF0000"/>
                </a:solidFill>
                <a:latin typeface="Helvetica" panose="020B0604020202020204" pitchFamily="34" charset="0"/>
                <a:cs typeface="Helvetica" panose="020B0604020202020204" pitchFamily="34" charset="0"/>
              </a:rPr>
              <a:t>administrative</a:t>
            </a:r>
            <a:r>
              <a:rPr lang="en-US" dirty="0">
                <a:solidFill>
                  <a:schemeClr val="tx2"/>
                </a:solidFill>
                <a:latin typeface="Helvetica" panose="020B0604020202020204" pitchFamily="34" charset="0"/>
                <a:cs typeface="Helvetica" panose="020B0604020202020204" pitchFamily="34" charset="0"/>
              </a:rPr>
              <a:t> access in OSNs</a:t>
            </a:r>
          </a:p>
          <a:p>
            <a:pPr lvl="2"/>
            <a:r>
              <a:rPr lang="en-US" dirty="0">
                <a:solidFill>
                  <a:srgbClr val="00B050"/>
                </a:solidFill>
                <a:latin typeface="Helvetica" panose="020B0604020202020204" pitchFamily="34" charset="0"/>
                <a:cs typeface="Helvetica" panose="020B0604020202020204" pitchFamily="34" charset="0"/>
              </a:rPr>
              <a:t>Access control policies are based on regular </a:t>
            </a:r>
            <a:r>
              <a:rPr lang="en-US" dirty="0" smtClean="0">
                <a:solidFill>
                  <a:srgbClr val="00B050"/>
                </a:solidFill>
                <a:latin typeface="Helvetica" panose="020B0604020202020204" pitchFamily="34" charset="0"/>
                <a:cs typeface="Helvetica" panose="020B0604020202020204" pitchFamily="34" charset="0"/>
              </a:rPr>
              <a:t>expression-based </a:t>
            </a:r>
            <a:r>
              <a:rPr lang="en-US" dirty="0">
                <a:solidFill>
                  <a:srgbClr val="00B050"/>
                </a:solidFill>
                <a:latin typeface="Helvetica" panose="020B0604020202020204" pitchFamily="34" charset="0"/>
                <a:cs typeface="Helvetica" panose="020B0604020202020204" pitchFamily="34" charset="0"/>
              </a:rPr>
              <a:t>path patterns</a:t>
            </a:r>
          </a:p>
          <a:p>
            <a:pPr lvl="2"/>
            <a:r>
              <a:rPr lang="en-US" dirty="0" err="1">
                <a:solidFill>
                  <a:srgbClr val="00B050"/>
                </a:solidFill>
                <a:latin typeface="Helvetica" panose="020B0604020202020204" pitchFamily="34" charset="0"/>
                <a:cs typeface="Helvetica" panose="020B0604020202020204" pitchFamily="34" charset="0"/>
              </a:rPr>
              <a:t>Hopcount</a:t>
            </a:r>
            <a:r>
              <a:rPr lang="en-US" dirty="0">
                <a:solidFill>
                  <a:srgbClr val="00B050"/>
                </a:solidFill>
                <a:latin typeface="Helvetica" panose="020B0604020202020204" pitchFamily="34" charset="0"/>
                <a:cs typeface="Helvetica" panose="020B0604020202020204" pitchFamily="34" charset="0"/>
              </a:rPr>
              <a:t> skipping for more expressiveness</a:t>
            </a:r>
          </a:p>
          <a:p>
            <a:pPr lvl="1"/>
            <a:r>
              <a:rPr lang="en-US" dirty="0">
                <a:solidFill>
                  <a:schemeClr val="tx2"/>
                </a:solidFill>
                <a:latin typeface="Helvetica" panose="020B0604020202020204" pitchFamily="34" charset="0"/>
                <a:cs typeface="Helvetica" panose="020B0604020202020204" pitchFamily="34" charset="0"/>
              </a:rPr>
              <a:t>Provided a system-level </a:t>
            </a:r>
            <a:r>
              <a:rPr lang="en-US" dirty="0">
                <a:solidFill>
                  <a:srgbClr val="FF0000"/>
                </a:solidFill>
                <a:latin typeface="Helvetica" panose="020B0604020202020204" pitchFamily="34" charset="0"/>
                <a:cs typeface="Helvetica" panose="020B0604020202020204" pitchFamily="34" charset="0"/>
              </a:rPr>
              <a:t>conflict resolution</a:t>
            </a:r>
            <a:r>
              <a:rPr lang="en-US" dirty="0">
                <a:solidFill>
                  <a:schemeClr val="tx2"/>
                </a:solidFill>
                <a:latin typeface="Helvetica" panose="020B0604020202020204" pitchFamily="34" charset="0"/>
                <a:cs typeface="Helvetica" panose="020B0604020202020204" pitchFamily="34" charset="0"/>
              </a:rPr>
              <a:t> policies based on relationship </a:t>
            </a:r>
            <a:r>
              <a:rPr lang="en-US" dirty="0" smtClean="0">
                <a:solidFill>
                  <a:schemeClr val="tx2"/>
                </a:solidFill>
                <a:latin typeface="Helvetica" panose="020B0604020202020204" pitchFamily="34" charset="0"/>
                <a:cs typeface="Helvetica" panose="020B0604020202020204" pitchFamily="34" charset="0"/>
              </a:rPr>
              <a:t>precedence</a:t>
            </a:r>
          </a:p>
          <a:p>
            <a:r>
              <a:rPr lang="en-US" dirty="0" smtClean="0">
                <a:latin typeface="Helvetica" panose="020B0604020202020204" pitchFamily="34" charset="0"/>
                <a:cs typeface="Helvetica" panose="020B0604020202020204" pitchFamily="34" charset="0"/>
              </a:rPr>
              <a:t>UURAC</a:t>
            </a:r>
            <a:r>
              <a:rPr lang="en-US" baseline="-25000" dirty="0" smtClean="0">
                <a:latin typeface="Helvetica" panose="020B0604020202020204" pitchFamily="34" charset="0"/>
                <a:cs typeface="Helvetica" panose="020B0604020202020204" pitchFamily="34" charset="0"/>
              </a:rPr>
              <a:t>A</a:t>
            </a:r>
          </a:p>
          <a:p>
            <a:pPr lvl="1"/>
            <a:r>
              <a:rPr lang="en-US" sz="2900" dirty="0">
                <a:solidFill>
                  <a:schemeClr val="tx2"/>
                </a:solidFill>
                <a:latin typeface="Helvetica" panose="020B0604020202020204" pitchFamily="34" charset="0"/>
                <a:cs typeface="Helvetica" panose="020B0604020202020204" pitchFamily="34" charset="0"/>
              </a:rPr>
              <a:t>Incorporated attribute-awareness to UURAC model</a:t>
            </a:r>
          </a:p>
          <a:p>
            <a:pPr lvl="1"/>
            <a:r>
              <a:rPr lang="en-US" sz="2900" dirty="0">
                <a:solidFill>
                  <a:schemeClr val="tx2"/>
                </a:solidFill>
                <a:latin typeface="Helvetica" panose="020B0604020202020204" pitchFamily="34" charset="0"/>
                <a:cs typeface="Helvetica" panose="020B0604020202020204" pitchFamily="34" charset="0"/>
              </a:rPr>
              <a:t>Enhanced the path checking algorithm</a:t>
            </a:r>
          </a:p>
        </p:txBody>
      </p:sp>
      <p:sp>
        <p:nvSpPr>
          <p:cNvPr id="4" name="灯片编号占位符 3"/>
          <p:cNvSpPr>
            <a:spLocks noGrp="1"/>
          </p:cNvSpPr>
          <p:nvPr>
            <p:ph type="sldNum" sz="quarter" idx="12"/>
          </p:nvPr>
        </p:nvSpPr>
        <p:spPr/>
        <p:txBody>
          <a:bodyPr/>
          <a:lstStyle/>
          <a:p>
            <a:fld id="{E2565ACD-144F-334D-837A-2EC7981FDADF}" type="slidenum">
              <a:rPr lang="en-US" smtClean="0"/>
              <a:pPr/>
              <a:t>43</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val="11274909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latin typeface="Comic Sans MS" panose="030F0702030302020204" pitchFamily="66" charset="0"/>
              </a:rPr>
              <a:t>Future Research</a:t>
            </a:r>
            <a:endParaRPr lang="en-US" dirty="0">
              <a:latin typeface="Comic Sans MS" panose="030F0702030302020204" pitchFamily="66" charset="0"/>
            </a:endParaRPr>
          </a:p>
        </p:txBody>
      </p:sp>
      <p:sp>
        <p:nvSpPr>
          <p:cNvPr id="3" name="内容占位符 2"/>
          <p:cNvSpPr>
            <a:spLocks noGrp="1"/>
          </p:cNvSpPr>
          <p:nvPr>
            <p:ph idx="1"/>
          </p:nvPr>
        </p:nvSpPr>
        <p:spPr/>
        <p:txBody>
          <a:bodyPr>
            <a:normAutofit lnSpcReduction="10000"/>
          </a:bodyPr>
          <a:lstStyle/>
          <a:p>
            <a:r>
              <a:rPr lang="en-US" dirty="0" smtClean="0">
                <a:latin typeface="Helvetica" panose="020B0604020202020204" pitchFamily="34" charset="0"/>
                <a:cs typeface="Helvetica" panose="020B0604020202020204" pitchFamily="34" charset="0"/>
              </a:rPr>
              <a:t>Access control for 3</a:t>
            </a:r>
            <a:r>
              <a:rPr lang="en-US" baseline="30000" dirty="0" smtClean="0">
                <a:latin typeface="Helvetica" panose="020B0604020202020204" pitchFamily="34" charset="0"/>
                <a:cs typeface="Helvetica" panose="020B0604020202020204" pitchFamily="34" charset="0"/>
              </a:rPr>
              <a:t>rd</a:t>
            </a:r>
            <a:r>
              <a:rPr lang="en-US" dirty="0" smtClean="0">
                <a:latin typeface="Helvetica" panose="020B0604020202020204" pitchFamily="34" charset="0"/>
                <a:cs typeface="Helvetica" panose="020B0604020202020204" pitchFamily="34" charset="0"/>
              </a:rPr>
              <a:t> party applications</a:t>
            </a:r>
          </a:p>
          <a:p>
            <a:pPr lvl="1"/>
            <a:r>
              <a:rPr lang="en-US" dirty="0" smtClean="0">
                <a:solidFill>
                  <a:schemeClr val="tx2"/>
                </a:solidFill>
                <a:latin typeface="Helvetica" panose="020B0604020202020204" pitchFamily="34" charset="0"/>
                <a:cs typeface="Helvetica" panose="020B0604020202020204" pitchFamily="34" charset="0"/>
              </a:rPr>
              <a:t>Current strategy: all-or-nothing</a:t>
            </a:r>
          </a:p>
          <a:p>
            <a:pPr lvl="1"/>
            <a:r>
              <a:rPr lang="en-US" dirty="0" smtClean="0">
                <a:solidFill>
                  <a:schemeClr val="tx2"/>
                </a:solidFill>
                <a:latin typeface="Helvetica" panose="020B0604020202020204" pitchFamily="34" charset="0"/>
                <a:cs typeface="Helvetica" panose="020B0604020202020204" pitchFamily="34" charset="0"/>
              </a:rPr>
              <a:t>Apps often gain much more rights than necessary</a:t>
            </a:r>
          </a:p>
          <a:p>
            <a:r>
              <a:rPr lang="en-US" dirty="0" smtClean="0">
                <a:latin typeface="Helvetica" panose="020B0604020202020204" pitchFamily="34" charset="0"/>
                <a:cs typeface="Helvetica" panose="020B0604020202020204" pitchFamily="34" charset="0"/>
              </a:rPr>
              <a:t>User-specified conflict resolution policy</a:t>
            </a:r>
          </a:p>
          <a:p>
            <a:pPr lvl="1"/>
            <a:r>
              <a:rPr lang="en-US" dirty="0" smtClean="0">
                <a:solidFill>
                  <a:schemeClr val="tx2"/>
                </a:solidFill>
                <a:latin typeface="Helvetica" panose="020B0604020202020204" pitchFamily="34" charset="0"/>
                <a:cs typeface="Helvetica" panose="020B0604020202020204" pitchFamily="34" charset="0"/>
              </a:rPr>
              <a:t>Specified by users</a:t>
            </a:r>
          </a:p>
          <a:p>
            <a:pPr lvl="1"/>
            <a:r>
              <a:rPr lang="en-US" dirty="0" smtClean="0">
                <a:solidFill>
                  <a:schemeClr val="tx2"/>
                </a:solidFill>
                <a:latin typeface="Helvetica" panose="020B0604020202020204" pitchFamily="34" charset="0"/>
                <a:cs typeface="Helvetica" panose="020B0604020202020204" pitchFamily="34" charset="0"/>
              </a:rPr>
              <a:t>Applies to a smaller context</a:t>
            </a:r>
          </a:p>
          <a:p>
            <a:pPr lvl="1"/>
            <a:r>
              <a:rPr lang="en-US" dirty="0" smtClean="0">
                <a:solidFill>
                  <a:schemeClr val="tx2"/>
                </a:solidFill>
                <a:latin typeface="Helvetica" panose="020B0604020202020204" pitchFamily="34" charset="0"/>
                <a:cs typeface="Helvetica" panose="020B0604020202020204" pitchFamily="34" charset="0"/>
              </a:rPr>
              <a:t>Raises ambiguity</a:t>
            </a:r>
          </a:p>
          <a:p>
            <a:r>
              <a:rPr lang="en-US" dirty="0">
                <a:latin typeface="Helvetica" panose="020B0604020202020204" pitchFamily="34" charset="0"/>
                <a:cs typeface="Helvetica" panose="020B0604020202020204" pitchFamily="34" charset="0"/>
              </a:rPr>
              <a:t>Unconventional relationships</a:t>
            </a:r>
          </a:p>
          <a:p>
            <a:endParaRPr lang="en-US" dirty="0">
              <a:solidFill>
                <a:schemeClr val="tx2"/>
              </a:solidFill>
            </a:endParaRPr>
          </a:p>
        </p:txBody>
      </p:sp>
      <p:sp>
        <p:nvSpPr>
          <p:cNvPr id="4" name="灯片编号占位符 3"/>
          <p:cNvSpPr>
            <a:spLocks noGrp="1"/>
          </p:cNvSpPr>
          <p:nvPr>
            <p:ph type="sldNum" sz="quarter" idx="12"/>
          </p:nvPr>
        </p:nvSpPr>
        <p:spPr/>
        <p:txBody>
          <a:bodyPr/>
          <a:lstStyle/>
          <a:p>
            <a:fld id="{E2565ACD-144F-334D-837A-2EC7981FDADF}" type="slidenum">
              <a:rPr lang="en-US" smtClean="0"/>
              <a:pPr/>
              <a:t>44</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val="32358702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latin typeface="Comic Sans MS" panose="030F0702030302020204" pitchFamily="66" charset="0"/>
              </a:rPr>
              <a:t>Questions/Comments</a:t>
            </a:r>
            <a:endParaRPr lang="en-US" dirty="0">
              <a:latin typeface="Comic Sans MS" panose="030F0702030302020204" pitchFamily="66" charset="0"/>
            </a:endParaRPr>
          </a:p>
        </p:txBody>
      </p:sp>
      <p:pic>
        <p:nvPicPr>
          <p:cNvPr id="5" name="内容占位符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14737" y="2667794"/>
            <a:ext cx="1914525" cy="2390775"/>
          </a:xfrm>
        </p:spPr>
      </p:pic>
      <p:sp>
        <p:nvSpPr>
          <p:cNvPr id="4" name="灯片编号占位符 3"/>
          <p:cNvSpPr>
            <a:spLocks noGrp="1"/>
          </p:cNvSpPr>
          <p:nvPr>
            <p:ph type="sldNum" sz="quarter" idx="12"/>
          </p:nvPr>
        </p:nvSpPr>
        <p:spPr/>
        <p:txBody>
          <a:bodyPr/>
          <a:lstStyle/>
          <a:p>
            <a:fld id="{E2565ACD-144F-334D-837A-2EC7981FDADF}" type="slidenum">
              <a:rPr lang="en-US" smtClean="0"/>
              <a:pPr/>
              <a:t>45</a:t>
            </a:fld>
            <a:endParaRPr lang="en-US"/>
          </a:p>
        </p:txBody>
      </p:sp>
      <p:sp>
        <p:nvSpPr>
          <p:cNvPr id="6"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val="6155337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Numbers and Facts</a:t>
            </a:r>
            <a:endParaRPr lang="en-US" dirty="0"/>
          </a:p>
        </p:txBody>
      </p:sp>
      <p:sp>
        <p:nvSpPr>
          <p:cNvPr id="3" name="内容占位符 2"/>
          <p:cNvSpPr>
            <a:spLocks noGrp="1"/>
          </p:cNvSpPr>
          <p:nvPr>
            <p:ph idx="1"/>
          </p:nvPr>
        </p:nvSpPr>
        <p:spPr/>
        <p:txBody>
          <a:bodyPr>
            <a:normAutofit fontScale="92500" lnSpcReduction="10000"/>
          </a:bodyPr>
          <a:lstStyle/>
          <a:p>
            <a:pPr fontAlgn="base"/>
            <a:r>
              <a:rPr lang="en-US" b="1" dirty="0" smtClean="0"/>
              <a:t>Survey Data from PEW Internet (2011)</a:t>
            </a:r>
          </a:p>
          <a:p>
            <a:pPr lvl="1" fontAlgn="base"/>
            <a:r>
              <a:rPr lang="en-US" dirty="0" smtClean="0"/>
              <a:t>47% of American adults use at least one OSN.</a:t>
            </a:r>
          </a:p>
          <a:p>
            <a:pPr lvl="1" fontAlgn="base"/>
            <a:r>
              <a:rPr lang="en-US" dirty="0"/>
              <a:t>close to double the 26% of adults </a:t>
            </a:r>
            <a:r>
              <a:rPr lang="en-US" dirty="0" smtClean="0"/>
              <a:t>who </a:t>
            </a:r>
            <a:r>
              <a:rPr lang="en-US" dirty="0"/>
              <a:t>used </a:t>
            </a:r>
            <a:r>
              <a:rPr lang="en-US" dirty="0" smtClean="0"/>
              <a:t>an OSN </a:t>
            </a:r>
            <a:r>
              <a:rPr lang="en-US" dirty="0"/>
              <a:t>in 2008</a:t>
            </a:r>
            <a:r>
              <a:rPr lang="en-US" dirty="0" smtClean="0"/>
              <a:t>.</a:t>
            </a:r>
          </a:p>
          <a:p>
            <a:pPr fontAlgn="base"/>
            <a:r>
              <a:rPr lang="en-US" dirty="0" smtClean="0"/>
              <a:t> </a:t>
            </a:r>
            <a:r>
              <a:rPr lang="en-US" b="1" dirty="0" smtClean="0"/>
              <a:t>Statistics from Facebook</a:t>
            </a:r>
            <a:endParaRPr lang="en-US" b="1" dirty="0"/>
          </a:p>
          <a:p>
            <a:pPr lvl="1" fontAlgn="base"/>
            <a:r>
              <a:rPr lang="en-US" dirty="0"/>
              <a:t>One billion monthly active users as of </a:t>
            </a:r>
            <a:r>
              <a:rPr lang="en-US" dirty="0" smtClean="0"/>
              <a:t>Oct </a:t>
            </a:r>
            <a:r>
              <a:rPr lang="en-US" dirty="0"/>
              <a:t>2012. </a:t>
            </a:r>
            <a:endParaRPr lang="en-US" dirty="0" smtClean="0"/>
          </a:p>
          <a:p>
            <a:pPr lvl="1" fontAlgn="base"/>
            <a:r>
              <a:rPr lang="en-US" dirty="0" smtClean="0"/>
              <a:t>552 </a:t>
            </a:r>
            <a:r>
              <a:rPr lang="en-US" dirty="0"/>
              <a:t>million daily active users on average in June 2012. </a:t>
            </a:r>
            <a:endParaRPr lang="en-US" dirty="0" smtClean="0"/>
          </a:p>
          <a:p>
            <a:pPr lvl="1" fontAlgn="base"/>
            <a:r>
              <a:rPr lang="en-US" dirty="0" smtClean="0"/>
              <a:t>600 </a:t>
            </a:r>
            <a:r>
              <a:rPr lang="en-US" dirty="0"/>
              <a:t>million monthly active users who used Facebook mobile products in </a:t>
            </a:r>
            <a:r>
              <a:rPr lang="en-US" dirty="0" smtClean="0"/>
              <a:t>Sep </a:t>
            </a:r>
            <a:r>
              <a:rPr lang="en-US" dirty="0"/>
              <a:t>2012.</a:t>
            </a:r>
          </a:p>
          <a:p>
            <a:endParaRPr lang="en-US" dirty="0"/>
          </a:p>
        </p:txBody>
      </p:sp>
      <p:sp>
        <p:nvSpPr>
          <p:cNvPr id="4" name="灯片编号占位符 3"/>
          <p:cNvSpPr>
            <a:spLocks noGrp="1"/>
          </p:cNvSpPr>
          <p:nvPr>
            <p:ph type="sldNum" sz="quarter" idx="12"/>
          </p:nvPr>
        </p:nvSpPr>
        <p:spPr/>
        <p:txBody>
          <a:bodyPr/>
          <a:lstStyle/>
          <a:p>
            <a:fld id="{E2565ACD-144F-334D-837A-2EC7981FDADF}" type="slidenum">
              <a:rPr lang="en-US" smtClean="0"/>
              <a:pPr/>
              <a:t>46</a:t>
            </a:fld>
            <a:endParaRPr lang="en-US"/>
          </a:p>
        </p:txBody>
      </p:sp>
    </p:spTree>
    <p:extLst>
      <p:ext uri="{BB962C8B-B14F-4D97-AF65-F5344CB8AC3E}">
        <p14:creationId xmlns:p14="http://schemas.microsoft.com/office/powerpoint/2010/main" val="275491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on Social Interactions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 user wants </a:t>
            </a:r>
            <a:r>
              <a:rPr lang="en-US" dirty="0" smtClean="0">
                <a:solidFill>
                  <a:srgbClr val="FF0000"/>
                </a:solidFill>
              </a:rPr>
              <a:t>to control other users’ access to her own shared information</a:t>
            </a:r>
          </a:p>
          <a:p>
            <a:pPr lvl="1"/>
            <a:r>
              <a:rPr lang="en-US" dirty="0" smtClean="0">
                <a:solidFill>
                  <a:schemeClr val="tx2"/>
                </a:solidFill>
              </a:rPr>
              <a:t>Only friends can read my post </a:t>
            </a:r>
          </a:p>
          <a:p>
            <a:r>
              <a:rPr lang="en-US" dirty="0" smtClean="0"/>
              <a:t>A user wants </a:t>
            </a:r>
            <a:r>
              <a:rPr lang="en-US" dirty="0" smtClean="0">
                <a:solidFill>
                  <a:srgbClr val="FF0000"/>
                </a:solidFill>
              </a:rPr>
              <a:t>to control other users’ activities who are related to the user</a:t>
            </a:r>
          </a:p>
          <a:p>
            <a:pPr lvl="1"/>
            <a:r>
              <a:rPr lang="en-US" dirty="0" smtClean="0">
                <a:solidFill>
                  <a:schemeClr val="tx2"/>
                </a:solidFill>
              </a:rPr>
              <a:t>My children cannot be a friend of my co-workers</a:t>
            </a:r>
          </a:p>
          <a:p>
            <a:pPr lvl="1"/>
            <a:r>
              <a:rPr lang="en-US" dirty="0" smtClean="0">
                <a:solidFill>
                  <a:schemeClr val="tx2"/>
                </a:solidFill>
              </a:rPr>
              <a:t>My activities should not be notified to my co-workers</a:t>
            </a:r>
          </a:p>
          <a:p>
            <a:r>
              <a:rPr lang="en-US" dirty="0" smtClean="0"/>
              <a:t>A user wants </a:t>
            </a:r>
            <a:r>
              <a:rPr lang="en-US" dirty="0" smtClean="0">
                <a:solidFill>
                  <a:srgbClr val="FF0000"/>
                </a:solidFill>
              </a:rPr>
              <a:t>to control her outgoing/incoming activities</a:t>
            </a:r>
          </a:p>
          <a:p>
            <a:pPr lvl="1"/>
            <a:r>
              <a:rPr lang="en-US" dirty="0" smtClean="0">
                <a:solidFill>
                  <a:schemeClr val="tx2"/>
                </a:solidFill>
              </a:rPr>
              <a:t>No accidental access to violent contents</a:t>
            </a:r>
          </a:p>
          <a:p>
            <a:pPr lvl="1"/>
            <a:r>
              <a:rPr lang="en-US" dirty="0" smtClean="0">
                <a:solidFill>
                  <a:schemeClr val="tx2"/>
                </a:solidFill>
              </a:rPr>
              <a:t>Do not poke me</a:t>
            </a:r>
          </a:p>
          <a:p>
            <a:r>
              <a:rPr lang="en-US" dirty="0" smtClean="0"/>
              <a:t>A user’s activity influences access control decisions</a:t>
            </a:r>
          </a:p>
          <a:p>
            <a:pPr lvl="1"/>
            <a:r>
              <a:rPr lang="en-US" dirty="0" smtClean="0">
                <a:solidFill>
                  <a:schemeClr val="tx2"/>
                </a:solidFill>
              </a:rPr>
              <a:t>Once Alice sends a friend request to Bob, Bob can see Alice’s profile</a:t>
            </a:r>
          </a:p>
          <a:p>
            <a:pPr lvl="1"/>
            <a:endParaRPr lang="en-US" dirty="0" smtClean="0">
              <a:solidFill>
                <a:srgbClr val="008000"/>
              </a:solidFill>
            </a:endParaRPr>
          </a:p>
          <a:p>
            <a:endParaRPr lang="en-US" dirty="0"/>
          </a:p>
        </p:txBody>
      </p:sp>
      <p:sp>
        <p:nvSpPr>
          <p:cNvPr id="4" name="Slide Number Placeholder 3"/>
          <p:cNvSpPr>
            <a:spLocks noGrp="1"/>
          </p:cNvSpPr>
          <p:nvPr>
            <p:ph type="sldNum" sz="quarter" idx="12"/>
          </p:nvPr>
        </p:nvSpPr>
        <p:spPr/>
        <p:txBody>
          <a:bodyPr/>
          <a:lstStyle/>
          <a:p>
            <a:fld id="{E2565ACD-144F-334D-837A-2EC7981FDADF}" type="slidenum">
              <a:rPr lang="en-US" smtClean="0"/>
              <a:pPr/>
              <a:t>47</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val="734070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Privacy Breaches</a:t>
            </a:r>
            <a:endParaRPr lang="en-US" dirty="0"/>
          </a:p>
        </p:txBody>
      </p:sp>
      <p:sp>
        <p:nvSpPr>
          <p:cNvPr id="3" name="内容占位符 2"/>
          <p:cNvSpPr>
            <a:spLocks noGrp="1"/>
          </p:cNvSpPr>
          <p:nvPr>
            <p:ph idx="1"/>
          </p:nvPr>
        </p:nvSpPr>
        <p:spPr/>
        <p:txBody>
          <a:bodyPr>
            <a:normAutofit fontScale="77500" lnSpcReduction="20000"/>
          </a:bodyPr>
          <a:lstStyle/>
          <a:p>
            <a:r>
              <a:rPr lang="en-US" dirty="0" smtClean="0"/>
              <a:t>Easy to happen from OSN providers, other users, and 3</a:t>
            </a:r>
            <a:r>
              <a:rPr lang="en-US" baseline="30000" dirty="0" smtClean="0"/>
              <a:t>rd</a:t>
            </a:r>
            <a:r>
              <a:rPr lang="en-US" dirty="0" smtClean="0"/>
              <a:t> party applications</a:t>
            </a:r>
          </a:p>
          <a:p>
            <a:r>
              <a:rPr lang="en-US" dirty="0" smtClean="0"/>
              <a:t>OSN providers store user data</a:t>
            </a:r>
          </a:p>
          <a:p>
            <a:pPr lvl="1"/>
            <a:r>
              <a:rPr lang="en-US" dirty="0" smtClean="0"/>
              <a:t>Users have to trust OSNs to protect and not to misuse the data</a:t>
            </a:r>
          </a:p>
          <a:p>
            <a:pPr lvl="1"/>
            <a:r>
              <a:rPr lang="en-US" dirty="0" smtClean="0"/>
              <a:t>OSNs can benefit from analyzing and sharing the data (e.g., targeted advertisement)</a:t>
            </a:r>
            <a:endParaRPr lang="en-US" dirty="0"/>
          </a:p>
          <a:p>
            <a:r>
              <a:rPr lang="en-US" dirty="0" smtClean="0"/>
              <a:t>3</a:t>
            </a:r>
            <a:r>
              <a:rPr lang="en-US" baseline="30000" dirty="0" smtClean="0"/>
              <a:t>rd</a:t>
            </a:r>
            <a:r>
              <a:rPr lang="en-US" dirty="0" smtClean="0"/>
              <a:t> party applications provide extra functionalities</a:t>
            </a:r>
          </a:p>
          <a:p>
            <a:pPr lvl="1"/>
            <a:r>
              <a:rPr lang="en-US" dirty="0" smtClean="0"/>
              <a:t>Simply all-or-nothing control</a:t>
            </a:r>
          </a:p>
          <a:p>
            <a:pPr lvl="1"/>
            <a:r>
              <a:rPr lang="en-US" dirty="0" smtClean="0"/>
              <a:t>Access to more information than actual need</a:t>
            </a:r>
          </a:p>
          <a:p>
            <a:pPr lvl="1"/>
            <a:r>
              <a:rPr lang="en-US" dirty="0" smtClean="0"/>
              <a:t>Be able to post or access user data without user’s knowledge</a:t>
            </a:r>
          </a:p>
          <a:p>
            <a:r>
              <a:rPr lang="en-US" dirty="0" smtClean="0"/>
              <a:t>Another major threats are from </a:t>
            </a:r>
            <a:r>
              <a:rPr lang="en-US" i="1" dirty="0" smtClean="0">
                <a:solidFill>
                  <a:srgbClr val="FF0000"/>
                </a:solidFill>
              </a:rPr>
              <a:t>peer users</a:t>
            </a:r>
          </a:p>
          <a:p>
            <a:pPr lvl="1"/>
            <a:r>
              <a:rPr lang="en-US" dirty="0" smtClean="0"/>
              <a:t>Not aware of who they share with and how much</a:t>
            </a:r>
          </a:p>
          <a:p>
            <a:pPr lvl="1"/>
            <a:r>
              <a:rPr lang="en-US" dirty="0" smtClean="0"/>
              <a:t>Have difficulty in managing privacy controls</a:t>
            </a:r>
            <a:endParaRPr lang="en-US" dirty="0"/>
          </a:p>
        </p:txBody>
      </p:sp>
      <p:sp>
        <p:nvSpPr>
          <p:cNvPr id="4" name="灯片编号占位符 3"/>
          <p:cNvSpPr>
            <a:spLocks noGrp="1"/>
          </p:cNvSpPr>
          <p:nvPr>
            <p:ph type="sldNum" sz="quarter" idx="12"/>
          </p:nvPr>
        </p:nvSpPr>
        <p:spPr/>
        <p:txBody>
          <a:bodyPr/>
          <a:lstStyle/>
          <a:p>
            <a:fld id="{E2565ACD-144F-334D-837A-2EC7981FDADF}" type="slidenum">
              <a:rPr lang="en-US" smtClean="0"/>
              <a:pPr/>
              <a:t>48</a:t>
            </a:fld>
            <a:endParaRPr lang="en-US"/>
          </a:p>
        </p:txBody>
      </p:sp>
      <p:sp>
        <p:nvSpPr>
          <p:cNvPr id="5" name="五角星 4"/>
          <p:cNvSpPr/>
          <p:nvPr/>
        </p:nvSpPr>
        <p:spPr>
          <a:xfrm>
            <a:off x="6391275" y="5010150"/>
            <a:ext cx="323850" cy="333375"/>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5288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Limitation of U2U Relationships</a:t>
            </a:r>
            <a:endParaRPr lang="en-US" dirty="0"/>
          </a:p>
        </p:txBody>
      </p:sp>
      <p:sp>
        <p:nvSpPr>
          <p:cNvPr id="3" name="内容占位符 2"/>
          <p:cNvSpPr>
            <a:spLocks noGrp="1"/>
          </p:cNvSpPr>
          <p:nvPr>
            <p:ph idx="1"/>
          </p:nvPr>
        </p:nvSpPr>
        <p:spPr/>
        <p:txBody>
          <a:bodyPr>
            <a:normAutofit lnSpcReduction="10000"/>
          </a:bodyPr>
          <a:lstStyle/>
          <a:p>
            <a:r>
              <a:rPr lang="en-US" dirty="0" smtClean="0"/>
              <a:t>We </a:t>
            </a:r>
            <a:r>
              <a:rPr lang="en-US" dirty="0"/>
              <a:t>rely on </a:t>
            </a:r>
            <a:r>
              <a:rPr lang="en-US" dirty="0">
                <a:solidFill>
                  <a:srgbClr val="FF0000"/>
                </a:solidFill>
              </a:rPr>
              <a:t>the controlling user</a:t>
            </a:r>
            <a:r>
              <a:rPr lang="en-US" dirty="0"/>
              <a:t> and </a:t>
            </a:r>
            <a:r>
              <a:rPr lang="en-US" dirty="0">
                <a:solidFill>
                  <a:srgbClr val="FF0000"/>
                </a:solidFill>
              </a:rPr>
              <a:t>ownership</a:t>
            </a:r>
            <a:r>
              <a:rPr lang="en-US" dirty="0"/>
              <a:t> to regulate access to resources in </a:t>
            </a:r>
            <a:r>
              <a:rPr lang="en-US" dirty="0" smtClean="0"/>
              <a:t>UURAC (U2U Relationship-based AC)</a:t>
            </a:r>
          </a:p>
          <a:p>
            <a:endParaRPr lang="en-US" dirty="0" smtClean="0"/>
          </a:p>
          <a:p>
            <a:r>
              <a:rPr lang="en-US" dirty="0" smtClean="0"/>
              <a:t>Needs more flexible control</a:t>
            </a:r>
          </a:p>
          <a:p>
            <a:pPr lvl="1"/>
            <a:r>
              <a:rPr lang="en-US" dirty="0" smtClean="0"/>
              <a:t>Parental control, related user’s control (e.g., tagged user)</a:t>
            </a:r>
          </a:p>
          <a:p>
            <a:pPr lvl="1"/>
            <a:r>
              <a:rPr lang="en-US" dirty="0" smtClean="0"/>
              <a:t>User relationships to resources (e.g., U-U-R)</a:t>
            </a:r>
          </a:p>
          <a:p>
            <a:pPr lvl="1"/>
            <a:r>
              <a:rPr lang="en-US" dirty="0" smtClean="0"/>
              <a:t>User relationships via resources (e.g., U-R-U)</a:t>
            </a:r>
          </a:p>
          <a:p>
            <a:pPr lvl="1"/>
            <a:endParaRPr lang="en-US" dirty="0" smtClean="0"/>
          </a:p>
        </p:txBody>
      </p:sp>
      <p:sp>
        <p:nvSpPr>
          <p:cNvPr id="4" name="灯片编号占位符 3"/>
          <p:cNvSpPr>
            <a:spLocks noGrp="1"/>
          </p:cNvSpPr>
          <p:nvPr>
            <p:ph type="sldNum" sz="quarter" idx="12"/>
          </p:nvPr>
        </p:nvSpPr>
        <p:spPr/>
        <p:txBody>
          <a:bodyPr/>
          <a:lstStyle/>
          <a:p>
            <a:fld id="{E2565ACD-144F-334D-837A-2EC7981FDADF}" type="slidenum">
              <a:rPr lang="en-US" smtClean="0"/>
              <a:pPr/>
              <a:t>49</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val="4087949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latin typeface="Comic Sans MS" panose="030F0702030302020204" pitchFamily="66" charset="0"/>
              </a:rPr>
              <a:t>Why Privacy is Hard to Protect in OSNs</a:t>
            </a:r>
            <a:endParaRPr lang="en-US" dirty="0">
              <a:latin typeface="Comic Sans MS" panose="030F0702030302020204" pitchFamily="66" charset="0"/>
            </a:endParaRPr>
          </a:p>
        </p:txBody>
      </p:sp>
      <p:sp>
        <p:nvSpPr>
          <p:cNvPr id="3" name="内容占位符 2"/>
          <p:cNvSpPr>
            <a:spLocks noGrp="1"/>
          </p:cNvSpPr>
          <p:nvPr>
            <p:ph idx="1"/>
          </p:nvPr>
        </p:nvSpPr>
        <p:spPr/>
        <p:txBody>
          <a:bodyPr>
            <a:normAutofit fontScale="92500"/>
          </a:bodyPr>
          <a:lstStyle/>
          <a:p>
            <a:r>
              <a:rPr lang="en-US" dirty="0">
                <a:latin typeface="Helvetica" panose="020B0604020202020204" pitchFamily="34" charset="0"/>
                <a:cs typeface="Helvetica" panose="020B0604020202020204" pitchFamily="34" charset="0"/>
              </a:rPr>
              <a:t>Users tend to give out too much </a:t>
            </a:r>
            <a:r>
              <a:rPr lang="en-US" dirty="0" smtClean="0">
                <a:latin typeface="Helvetica" panose="020B0604020202020204" pitchFamily="34" charset="0"/>
                <a:cs typeface="Helvetica" panose="020B0604020202020204" pitchFamily="34" charset="0"/>
              </a:rPr>
              <a:t>information</a:t>
            </a:r>
          </a:p>
          <a:p>
            <a:pPr lvl="1"/>
            <a:r>
              <a:rPr lang="en-US" dirty="0" smtClean="0">
                <a:solidFill>
                  <a:schemeClr val="tx2"/>
                </a:solidFill>
                <a:latin typeface="Helvetica" panose="020B0604020202020204" pitchFamily="34" charset="0"/>
                <a:cs typeface="Helvetica" panose="020B0604020202020204" pitchFamily="34" charset="0"/>
              </a:rPr>
              <a:t>Unaware of privacy issues</a:t>
            </a:r>
          </a:p>
          <a:p>
            <a:pPr lvl="1"/>
            <a:r>
              <a:rPr lang="en-US" dirty="0" smtClean="0">
                <a:solidFill>
                  <a:schemeClr val="tx2"/>
                </a:solidFill>
                <a:latin typeface="Helvetica" panose="020B0604020202020204" pitchFamily="34" charset="0"/>
                <a:cs typeface="Helvetica" panose="020B0604020202020204" pitchFamily="34" charset="0"/>
              </a:rPr>
              <a:t>Promote sharing vs. Protect privacy</a:t>
            </a:r>
          </a:p>
          <a:p>
            <a:r>
              <a:rPr lang="en-US" dirty="0" smtClean="0">
                <a:latin typeface="Helvetica" panose="020B0604020202020204" pitchFamily="34" charset="0"/>
                <a:cs typeface="Helvetica" panose="020B0604020202020204" pitchFamily="34" charset="0"/>
              </a:rPr>
              <a:t>Users tend to be Reactive rather than Proactive</a:t>
            </a:r>
          </a:p>
          <a:p>
            <a:r>
              <a:rPr lang="en-US" dirty="0" smtClean="0">
                <a:latin typeface="Helvetica" panose="020B0604020202020204" pitchFamily="34" charset="0"/>
                <a:cs typeface="Helvetica" panose="020B0604020202020204" pitchFamily="34" charset="0"/>
              </a:rPr>
              <a:t>Privacy policies </a:t>
            </a:r>
          </a:p>
          <a:p>
            <a:pPr lvl="1"/>
            <a:r>
              <a:rPr lang="en-US" dirty="0">
                <a:solidFill>
                  <a:schemeClr val="tx2"/>
                </a:solidFill>
                <a:latin typeface="Helvetica" panose="020B0604020202020204" pitchFamily="34" charset="0"/>
                <a:cs typeface="Helvetica" panose="020B0604020202020204" pitchFamily="34" charset="0"/>
              </a:rPr>
              <a:t>C</a:t>
            </a:r>
            <a:r>
              <a:rPr lang="en-US" dirty="0" smtClean="0">
                <a:solidFill>
                  <a:schemeClr val="tx2"/>
                </a:solidFill>
                <a:latin typeface="Helvetica" panose="020B0604020202020204" pitchFamily="34" charset="0"/>
                <a:cs typeface="Helvetica" panose="020B0604020202020204" pitchFamily="34" charset="0"/>
              </a:rPr>
              <a:t>hanging over time</a:t>
            </a:r>
          </a:p>
          <a:p>
            <a:pPr lvl="1"/>
            <a:r>
              <a:rPr lang="en-US" dirty="0" smtClean="0">
                <a:solidFill>
                  <a:schemeClr val="tx2"/>
                </a:solidFill>
                <a:latin typeface="Helvetica" panose="020B0604020202020204" pitchFamily="34" charset="0"/>
                <a:cs typeface="Helvetica" panose="020B0604020202020204" pitchFamily="34" charset="0"/>
              </a:rPr>
              <a:t>Confusing</a:t>
            </a:r>
            <a:endParaRPr lang="en-US" dirty="0">
              <a:solidFill>
                <a:schemeClr val="tx2"/>
              </a:solidFill>
              <a:latin typeface="Helvetica" panose="020B0604020202020204" pitchFamily="34" charset="0"/>
              <a:cs typeface="Helvetica" panose="020B0604020202020204" pitchFamily="34" charset="0"/>
            </a:endParaRPr>
          </a:p>
          <a:p>
            <a:pPr lvl="1"/>
            <a:r>
              <a:rPr lang="en-US" dirty="0">
                <a:solidFill>
                  <a:schemeClr val="tx2"/>
                </a:solidFill>
                <a:latin typeface="Helvetica" panose="020B0604020202020204" pitchFamily="34" charset="0"/>
                <a:cs typeface="Helvetica" panose="020B0604020202020204" pitchFamily="34" charset="0"/>
              </a:rPr>
              <a:t>Privacy thresholds vary by </a:t>
            </a:r>
            <a:r>
              <a:rPr lang="en-US" dirty="0" smtClean="0">
                <a:solidFill>
                  <a:schemeClr val="tx2"/>
                </a:solidFill>
                <a:latin typeface="Helvetica" panose="020B0604020202020204" pitchFamily="34" charset="0"/>
                <a:cs typeface="Helvetica" panose="020B0604020202020204" pitchFamily="34" charset="0"/>
              </a:rPr>
              <a:t>individuals</a:t>
            </a:r>
          </a:p>
          <a:p>
            <a:endParaRPr lang="en-US" dirty="0"/>
          </a:p>
        </p:txBody>
      </p:sp>
      <p:sp>
        <p:nvSpPr>
          <p:cNvPr id="4" name="灯片编号占位符 3"/>
          <p:cNvSpPr>
            <a:spLocks noGrp="1"/>
          </p:cNvSpPr>
          <p:nvPr>
            <p:ph type="sldNum" sz="quarter" idx="12"/>
          </p:nvPr>
        </p:nvSpPr>
        <p:spPr/>
        <p:txBody>
          <a:bodyPr/>
          <a:lstStyle/>
          <a:p>
            <a:fld id="{E2565ACD-144F-334D-837A-2EC7981FDADF}" type="slidenum">
              <a:rPr lang="en-US" smtClean="0"/>
              <a:pPr/>
              <a:t>5</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val="22221880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Motivating Examples</a:t>
            </a:r>
            <a:endParaRPr lang="en-US" dirty="0"/>
          </a:p>
        </p:txBody>
      </p:sp>
      <p:sp>
        <p:nvSpPr>
          <p:cNvPr id="3" name="内容占位符 2"/>
          <p:cNvSpPr>
            <a:spLocks noGrp="1"/>
          </p:cNvSpPr>
          <p:nvPr>
            <p:ph idx="1"/>
          </p:nvPr>
        </p:nvSpPr>
        <p:spPr/>
        <p:txBody>
          <a:bodyPr>
            <a:normAutofit/>
          </a:bodyPr>
          <a:lstStyle/>
          <a:p>
            <a:r>
              <a:rPr lang="en-US" dirty="0" smtClean="0"/>
              <a:t>Related User’s Control</a:t>
            </a:r>
          </a:p>
          <a:p>
            <a:pPr lvl="1"/>
            <a:r>
              <a:rPr lang="en-US" dirty="0" smtClean="0"/>
              <a:t>There exist several different types of relationships in addition to </a:t>
            </a:r>
            <a:r>
              <a:rPr lang="en-US" i="1" dirty="0" smtClean="0">
                <a:solidFill>
                  <a:srgbClr val="FF0000"/>
                </a:solidFill>
              </a:rPr>
              <a:t>ownership</a:t>
            </a:r>
          </a:p>
          <a:p>
            <a:pPr lvl="1"/>
            <a:r>
              <a:rPr lang="en-US" dirty="0" smtClean="0"/>
              <a:t>e.g., Alice and Carol want to control the release of Bob’s photo which contains Alice and Carol’s image.</a:t>
            </a:r>
          </a:p>
          <a:p>
            <a:pPr lvl="1"/>
            <a:r>
              <a:rPr lang="en-US" dirty="0" smtClean="0"/>
              <a:t>e.g., Betty shares Ed’s original post and acquires the ability to decide how the shared post can be available to others.</a:t>
            </a:r>
            <a:endParaRPr lang="en-US" dirty="0"/>
          </a:p>
        </p:txBody>
      </p:sp>
      <p:sp>
        <p:nvSpPr>
          <p:cNvPr id="4" name="灯片编号占位符 3"/>
          <p:cNvSpPr>
            <a:spLocks noGrp="1"/>
          </p:cNvSpPr>
          <p:nvPr>
            <p:ph type="sldNum" sz="quarter" idx="12"/>
          </p:nvPr>
        </p:nvSpPr>
        <p:spPr/>
        <p:txBody>
          <a:bodyPr/>
          <a:lstStyle/>
          <a:p>
            <a:fld id="{E2565ACD-144F-334D-837A-2EC7981FDADF}" type="slidenum">
              <a:rPr lang="en-US" smtClean="0"/>
              <a:pPr/>
              <a:t>50</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val="3050656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Motivating Examples (cont.)</a:t>
            </a:r>
            <a:endParaRPr lang="en-US" dirty="0"/>
          </a:p>
        </p:txBody>
      </p:sp>
      <p:sp>
        <p:nvSpPr>
          <p:cNvPr id="3" name="内容占位符 2"/>
          <p:cNvSpPr>
            <a:spLocks noGrp="1"/>
          </p:cNvSpPr>
          <p:nvPr>
            <p:ph idx="1"/>
          </p:nvPr>
        </p:nvSpPr>
        <p:spPr/>
        <p:txBody>
          <a:bodyPr>
            <a:normAutofit fontScale="92500" lnSpcReduction="10000"/>
          </a:bodyPr>
          <a:lstStyle/>
          <a:p>
            <a:r>
              <a:rPr lang="en-US" dirty="0" smtClean="0"/>
              <a:t>Administrational Control</a:t>
            </a:r>
          </a:p>
          <a:p>
            <a:pPr lvl="1"/>
            <a:r>
              <a:rPr lang="en-US" dirty="0" smtClean="0"/>
              <a:t>Policy administration is important</a:t>
            </a:r>
          </a:p>
          <a:p>
            <a:pPr lvl="1"/>
            <a:r>
              <a:rPr lang="en-US" dirty="0" smtClean="0"/>
              <a:t>A change of relationship may result in a change of authorization</a:t>
            </a:r>
          </a:p>
          <a:p>
            <a:pPr lvl="1"/>
            <a:r>
              <a:rPr lang="en-US" dirty="0" smtClean="0"/>
              <a:t>Treat </a:t>
            </a:r>
            <a:r>
              <a:rPr lang="en-US" i="1" dirty="0" smtClean="0">
                <a:solidFill>
                  <a:srgbClr val="FF0000"/>
                </a:solidFill>
              </a:rPr>
              <a:t>administrative activities</a:t>
            </a:r>
            <a:r>
              <a:rPr lang="en-US" dirty="0" smtClean="0"/>
              <a:t> different from normal activities</a:t>
            </a:r>
          </a:p>
          <a:p>
            <a:pPr lvl="2"/>
            <a:r>
              <a:rPr lang="en-US" dirty="0" smtClean="0">
                <a:solidFill>
                  <a:srgbClr val="00B050"/>
                </a:solidFill>
              </a:rPr>
              <a:t>Policy specifying, relationship invitation and relationship recommendation</a:t>
            </a:r>
          </a:p>
          <a:p>
            <a:pPr lvl="1"/>
            <a:r>
              <a:rPr lang="en-US" dirty="0" smtClean="0"/>
              <a:t>e.g., Bob’s mother Carol may not want Bob to become a friend with her colleagues, to access any violent content or to share personal information with others.</a:t>
            </a:r>
            <a:endParaRPr lang="en-US" dirty="0"/>
          </a:p>
        </p:txBody>
      </p:sp>
      <p:sp>
        <p:nvSpPr>
          <p:cNvPr id="4" name="灯片编号占位符 3"/>
          <p:cNvSpPr>
            <a:spLocks noGrp="1"/>
          </p:cNvSpPr>
          <p:nvPr>
            <p:ph type="sldNum" sz="quarter" idx="12"/>
          </p:nvPr>
        </p:nvSpPr>
        <p:spPr/>
        <p:txBody>
          <a:bodyPr/>
          <a:lstStyle/>
          <a:p>
            <a:fld id="{E2565ACD-144F-334D-837A-2EC7981FDADF}" type="slidenum">
              <a:rPr lang="en-US" smtClean="0"/>
              <a:pPr/>
              <a:t>51</a:t>
            </a:fld>
            <a:endParaRPr lang="en-US"/>
          </a:p>
        </p:txBody>
      </p:sp>
    </p:spTree>
    <p:extLst>
      <p:ext uri="{BB962C8B-B14F-4D97-AF65-F5344CB8AC3E}">
        <p14:creationId xmlns:p14="http://schemas.microsoft.com/office/powerpoint/2010/main" val="3534365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Policy Taxonomy</a:t>
            </a:r>
            <a:endParaRPr lang="en-US" dirty="0"/>
          </a:p>
        </p:txBody>
      </p:sp>
      <p:pic>
        <p:nvPicPr>
          <p:cNvPr id="5" name="内容占位符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03641"/>
            <a:ext cx="8229600" cy="4119081"/>
          </a:xfrm>
        </p:spPr>
      </p:pic>
      <p:sp>
        <p:nvSpPr>
          <p:cNvPr id="4" name="灯片编号占位符 3"/>
          <p:cNvSpPr>
            <a:spLocks noGrp="1"/>
          </p:cNvSpPr>
          <p:nvPr>
            <p:ph type="sldNum" sz="quarter" idx="12"/>
          </p:nvPr>
        </p:nvSpPr>
        <p:spPr/>
        <p:txBody>
          <a:bodyPr/>
          <a:lstStyle/>
          <a:p>
            <a:fld id="{E2565ACD-144F-334D-837A-2EC7981FDADF}" type="slidenum">
              <a:rPr lang="en-US" smtClean="0"/>
              <a:pPr/>
              <a:t>52</a:t>
            </a:fld>
            <a:endParaRPr lang="en-US"/>
          </a:p>
        </p:txBody>
      </p:sp>
    </p:spTree>
    <p:extLst>
      <p:ext uri="{BB962C8B-B14F-4D97-AF65-F5344CB8AC3E}">
        <p14:creationId xmlns:p14="http://schemas.microsoft.com/office/powerpoint/2010/main" val="4011718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UURAC Graph Rule Grammar</a:t>
            </a:r>
            <a:endParaRPr lang="en-US" dirty="0"/>
          </a:p>
        </p:txBody>
      </p:sp>
      <p:sp>
        <p:nvSpPr>
          <p:cNvPr id="3" name="内容占位符 2"/>
          <p:cNvSpPr>
            <a:spLocks noGrp="1"/>
          </p:cNvSpPr>
          <p:nvPr>
            <p:ph idx="1"/>
          </p:nvPr>
        </p:nvSpPr>
        <p:spPr/>
        <p:txBody>
          <a:bodyPr/>
          <a:lstStyle/>
          <a:p>
            <a:endParaRPr lang="en-US"/>
          </a:p>
        </p:txBody>
      </p:sp>
      <p:sp>
        <p:nvSpPr>
          <p:cNvPr id="4" name="灯片编号占位符 3"/>
          <p:cNvSpPr>
            <a:spLocks noGrp="1"/>
          </p:cNvSpPr>
          <p:nvPr>
            <p:ph type="sldNum" sz="quarter" idx="12"/>
          </p:nvPr>
        </p:nvSpPr>
        <p:spPr/>
        <p:txBody>
          <a:bodyPr/>
          <a:lstStyle/>
          <a:p>
            <a:fld id="{E2565ACD-144F-334D-837A-2EC7981FDADF}" type="slidenum">
              <a:rPr lang="en-US" smtClean="0"/>
              <a:pPr/>
              <a:t>53</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31" y="1878228"/>
            <a:ext cx="8984829" cy="3377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val="1118771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Policy Evaluation</a:t>
            </a:r>
            <a:endParaRPr lang="en-US" dirty="0"/>
          </a:p>
        </p:txBody>
      </p:sp>
      <p:sp>
        <p:nvSpPr>
          <p:cNvPr id="3" name="内容占位符 2"/>
          <p:cNvSpPr>
            <a:spLocks noGrp="1"/>
          </p:cNvSpPr>
          <p:nvPr>
            <p:ph idx="1"/>
          </p:nvPr>
        </p:nvSpPr>
        <p:spPr/>
        <p:txBody>
          <a:bodyPr>
            <a:normAutofit fontScale="92500"/>
          </a:bodyPr>
          <a:lstStyle/>
          <a:p>
            <a:r>
              <a:rPr lang="en-US" dirty="0" smtClean="0"/>
              <a:t>Evaluate a combined result based on conjunctive or disjunctive connectives between path specs</a:t>
            </a:r>
          </a:p>
          <a:p>
            <a:r>
              <a:rPr lang="en-US" dirty="0" smtClean="0"/>
              <a:t>Make a collective result for multiple policies in each policy set. </a:t>
            </a:r>
          </a:p>
          <a:p>
            <a:pPr lvl="1"/>
            <a:r>
              <a:rPr lang="en-US" dirty="0" smtClean="0">
                <a:solidFill>
                  <a:schemeClr val="accent1">
                    <a:lumMod val="50000"/>
                  </a:schemeClr>
                </a:solidFill>
              </a:rPr>
              <a:t>Policy conflicts may arise. We assume system level conflict resolution strategy is available (e.g., disjunctive, conjunctive, prioritized).</a:t>
            </a:r>
          </a:p>
          <a:p>
            <a:r>
              <a:rPr lang="en-US" dirty="0" smtClean="0"/>
              <a:t>Compose the final result from the result of each policy set (AUP, TUP/TRP, SP)</a:t>
            </a:r>
            <a:endParaRPr lang="en-US" dirty="0"/>
          </a:p>
        </p:txBody>
      </p:sp>
      <p:sp>
        <p:nvSpPr>
          <p:cNvPr id="4" name="灯片编号占位符 3"/>
          <p:cNvSpPr>
            <a:spLocks noGrp="1"/>
          </p:cNvSpPr>
          <p:nvPr>
            <p:ph type="sldNum" sz="quarter" idx="12"/>
          </p:nvPr>
        </p:nvSpPr>
        <p:spPr/>
        <p:txBody>
          <a:bodyPr/>
          <a:lstStyle/>
          <a:p>
            <a:fld id="{E2565ACD-144F-334D-837A-2EC7981FDADF}" type="slidenum">
              <a:rPr lang="en-US" smtClean="0"/>
              <a:pPr/>
              <a:t>54</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val="652545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Policy Collecting</a:t>
            </a:r>
            <a:endParaRPr lang="en-US" dirty="0"/>
          </a:p>
        </p:txBody>
      </p:sp>
      <p:sp>
        <p:nvSpPr>
          <p:cNvPr id="3" name="内容占位符 2"/>
          <p:cNvSpPr>
            <a:spLocks noGrp="1"/>
          </p:cNvSpPr>
          <p:nvPr>
            <p:ph idx="1"/>
          </p:nvPr>
        </p:nvSpPr>
        <p:spPr/>
        <p:txBody>
          <a:bodyPr/>
          <a:lstStyle/>
          <a:p>
            <a:r>
              <a:rPr lang="en-US" dirty="0" smtClean="0"/>
              <a:t>To authorize (u</a:t>
            </a:r>
            <a:r>
              <a:rPr lang="en-US" baseline="-25000" dirty="0" smtClean="0"/>
              <a:t>a</a:t>
            </a:r>
            <a:r>
              <a:rPr lang="en-US" dirty="0" smtClean="0"/>
              <a:t>, action, target) if target = </a:t>
            </a:r>
            <a:r>
              <a:rPr lang="en-US" dirty="0" smtClean="0">
                <a:solidFill>
                  <a:srgbClr val="FF0000"/>
                </a:solidFill>
              </a:rPr>
              <a:t>u</a:t>
            </a:r>
            <a:r>
              <a:rPr lang="en-US" baseline="-25000" dirty="0" smtClean="0">
                <a:solidFill>
                  <a:srgbClr val="FF0000"/>
                </a:solidFill>
              </a:rPr>
              <a:t>t</a:t>
            </a:r>
          </a:p>
          <a:p>
            <a:pPr lvl="1"/>
            <a:r>
              <a:rPr lang="en-US" dirty="0" smtClean="0"/>
              <a:t>E.g., (Alice, poke, Harry)</a:t>
            </a:r>
          </a:p>
          <a:p>
            <a:pPr marL="914400" lvl="2" indent="0">
              <a:buNone/>
            </a:pPr>
            <a:endParaRPr lang="en-US" dirty="0"/>
          </a:p>
        </p:txBody>
      </p:sp>
      <p:sp>
        <p:nvSpPr>
          <p:cNvPr id="4" name="灯片编号占位符 3"/>
          <p:cNvSpPr>
            <a:spLocks noGrp="1"/>
          </p:cNvSpPr>
          <p:nvPr>
            <p:ph type="sldNum" sz="quarter" idx="12"/>
          </p:nvPr>
        </p:nvSpPr>
        <p:spPr/>
        <p:txBody>
          <a:bodyPr/>
          <a:lstStyle/>
          <a:p>
            <a:fld id="{E2565ACD-144F-334D-837A-2EC7981FDADF}" type="slidenum">
              <a:rPr lang="en-US" smtClean="0"/>
              <a:pPr/>
              <a:t>55</a:t>
            </a:fld>
            <a:endParaRPr lang="en-US"/>
          </a:p>
        </p:txBody>
      </p:sp>
      <p:sp>
        <p:nvSpPr>
          <p:cNvPr id="9" name="矩形 8"/>
          <p:cNvSpPr/>
          <p:nvPr/>
        </p:nvSpPr>
        <p:spPr>
          <a:xfrm>
            <a:off x="5805615" y="2693774"/>
            <a:ext cx="2133600" cy="3624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&lt;poke, (ua, (f*,3))&gt;</a:t>
            </a:r>
            <a:endParaRPr lang="en-US" dirty="0"/>
          </a:p>
        </p:txBody>
      </p:sp>
      <p:sp>
        <p:nvSpPr>
          <p:cNvPr id="10" name="矩形 9"/>
          <p:cNvSpPr/>
          <p:nvPr/>
        </p:nvSpPr>
        <p:spPr>
          <a:xfrm>
            <a:off x="5775753" y="4431956"/>
            <a:ext cx="2133600" cy="3542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&lt;poke</a:t>
            </a:r>
            <a:r>
              <a:rPr lang="en-US" baseline="30000" dirty="0" smtClean="0"/>
              <a:t>-1</a:t>
            </a:r>
            <a:r>
              <a:rPr lang="en-US" dirty="0" smtClean="0"/>
              <a:t>, (ut, (f*,2))&gt;</a:t>
            </a:r>
            <a:endParaRPr lang="en-US" dirty="0"/>
          </a:p>
        </p:txBody>
      </p:sp>
      <p:sp>
        <p:nvSpPr>
          <p:cNvPr id="11" name="矩形 10"/>
          <p:cNvSpPr/>
          <p:nvPr/>
        </p:nvSpPr>
        <p:spPr>
          <a:xfrm>
            <a:off x="5805615" y="5305168"/>
            <a:ext cx="2133601" cy="35422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&lt;poke, (ua, (</a:t>
            </a:r>
            <a:r>
              <a:rPr lang="el-GR" dirty="0" smtClean="0"/>
              <a:t>Σ</a:t>
            </a:r>
            <a:r>
              <a:rPr lang="en-US" dirty="0" smtClean="0"/>
              <a:t>*,5))&gt;</a:t>
            </a:r>
            <a:endParaRPr lang="en-US" dirty="0"/>
          </a:p>
        </p:txBody>
      </p:sp>
      <p:sp>
        <p:nvSpPr>
          <p:cNvPr id="13" name="矩形 12"/>
          <p:cNvSpPr/>
          <p:nvPr/>
        </p:nvSpPr>
        <p:spPr>
          <a:xfrm>
            <a:off x="5805615" y="3056238"/>
            <a:ext cx="2133600" cy="3624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&lt; </a:t>
            </a:r>
            <a:r>
              <a:rPr lang="en-US" dirty="0"/>
              <a:t>poke</a:t>
            </a:r>
            <a:r>
              <a:rPr lang="en-US" baseline="30000" dirty="0"/>
              <a:t>-1</a:t>
            </a:r>
            <a:r>
              <a:rPr lang="en-US" dirty="0" smtClean="0"/>
              <a:t>, (ua, (f*,3))&gt;</a:t>
            </a:r>
            <a:endParaRPr lang="en-US" dirty="0"/>
          </a:p>
        </p:txBody>
      </p:sp>
      <p:sp>
        <p:nvSpPr>
          <p:cNvPr id="14" name="矩形 13"/>
          <p:cNvSpPr/>
          <p:nvPr/>
        </p:nvSpPr>
        <p:spPr>
          <a:xfrm>
            <a:off x="5431822" y="4069492"/>
            <a:ext cx="2881186" cy="3624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&lt;poke, (ua, (</a:t>
            </a:r>
            <a:r>
              <a:rPr lang="en-US" dirty="0" err="1" smtClean="0"/>
              <a:t>cf</a:t>
            </a:r>
            <a:r>
              <a:rPr lang="en-US" dirty="0" smtClean="0"/>
              <a:t>*,5)˅(f*,5))&gt;</a:t>
            </a:r>
            <a:endParaRPr lang="en-US" dirty="0"/>
          </a:p>
        </p:txBody>
      </p:sp>
      <p:sp>
        <p:nvSpPr>
          <p:cNvPr id="15" name="矩形 14"/>
          <p:cNvSpPr/>
          <p:nvPr/>
        </p:nvSpPr>
        <p:spPr>
          <a:xfrm>
            <a:off x="972065" y="2875006"/>
            <a:ext cx="807308" cy="3624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AUP</a:t>
            </a:r>
            <a:endParaRPr lang="en-US" dirty="0"/>
          </a:p>
        </p:txBody>
      </p:sp>
      <p:sp>
        <p:nvSpPr>
          <p:cNvPr id="16" name="矩形 15"/>
          <p:cNvSpPr/>
          <p:nvPr/>
        </p:nvSpPr>
        <p:spPr>
          <a:xfrm>
            <a:off x="972065" y="3892378"/>
            <a:ext cx="807308" cy="3624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TUP</a:t>
            </a:r>
            <a:endParaRPr lang="en-US" dirty="0"/>
          </a:p>
        </p:txBody>
      </p:sp>
      <p:sp>
        <p:nvSpPr>
          <p:cNvPr id="17" name="矩形 16"/>
          <p:cNvSpPr/>
          <p:nvPr/>
        </p:nvSpPr>
        <p:spPr>
          <a:xfrm>
            <a:off x="972065" y="4942703"/>
            <a:ext cx="807308" cy="3624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SP</a:t>
            </a:r>
            <a:endParaRPr lang="en-US" dirty="0"/>
          </a:p>
        </p:txBody>
      </p:sp>
      <p:sp>
        <p:nvSpPr>
          <p:cNvPr id="18" name="矩形 17"/>
          <p:cNvSpPr/>
          <p:nvPr/>
        </p:nvSpPr>
        <p:spPr>
          <a:xfrm>
            <a:off x="6438899" y="2318952"/>
            <a:ext cx="807308" cy="3624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a:t>
            </a:r>
            <a:r>
              <a:rPr lang="en-US" baseline="-25000" dirty="0" smtClean="0"/>
              <a:t>Alice</a:t>
            </a:r>
            <a:endParaRPr lang="en-US" baseline="-25000" dirty="0"/>
          </a:p>
        </p:txBody>
      </p:sp>
      <p:sp>
        <p:nvSpPr>
          <p:cNvPr id="19" name="矩形 18"/>
          <p:cNvSpPr/>
          <p:nvPr/>
        </p:nvSpPr>
        <p:spPr>
          <a:xfrm>
            <a:off x="6408006" y="3686434"/>
            <a:ext cx="807308" cy="3624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P</a:t>
            </a:r>
            <a:r>
              <a:rPr lang="en-US" baseline="-25000" dirty="0" err="1" smtClean="0"/>
              <a:t>Harry</a:t>
            </a:r>
            <a:endParaRPr lang="en-US" baseline="-25000" dirty="0"/>
          </a:p>
        </p:txBody>
      </p:sp>
      <p:sp>
        <p:nvSpPr>
          <p:cNvPr id="20" name="矩形 19"/>
          <p:cNvSpPr/>
          <p:nvPr/>
        </p:nvSpPr>
        <p:spPr>
          <a:xfrm>
            <a:off x="6438899" y="4942703"/>
            <a:ext cx="807308" cy="3624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P</a:t>
            </a:r>
            <a:r>
              <a:rPr lang="en-US" baseline="-25000" dirty="0" err="1" smtClean="0"/>
              <a:t>Sys</a:t>
            </a:r>
            <a:endParaRPr lang="en-US" baseline="-25000" dirty="0"/>
          </a:p>
        </p:txBody>
      </p:sp>
      <p:sp>
        <p:nvSpPr>
          <p:cNvPr id="21"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val="855753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1" nodeType="clickEffect">
                                  <p:stCondLst>
                                    <p:cond delay="0"/>
                                  </p:stCondLst>
                                  <p:childTnLst>
                                    <p:animMotion origin="layout" path="M -2.5E-6 -2.04488E-6 L -0.60295 0.09114 " pathEditMode="relative" rAng="0" ptsTypes="AA">
                                      <p:cBhvr>
                                        <p:cTn id="38" dur="2000" fill="hold"/>
                                        <p:tgtEl>
                                          <p:spTgt spid="9"/>
                                        </p:tgtEl>
                                        <p:attrNameLst>
                                          <p:attrName>ppt_x</p:attrName>
                                          <p:attrName>ppt_y</p:attrName>
                                        </p:attrNameLst>
                                      </p:cBhvr>
                                      <p:rCtr x="-30156" y="4557"/>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1" nodeType="clickEffect">
                                  <p:stCondLst>
                                    <p:cond delay="0"/>
                                  </p:stCondLst>
                                  <p:childTnLst>
                                    <p:animMotion origin="layout" path="M -3.88889E-6 -0.05412 L -0.60295 -0.01573 " pathEditMode="relative" rAng="0" ptsTypes="AA">
                                      <p:cBhvr>
                                        <p:cTn id="42" dur="2000" fill="hold"/>
                                        <p:tgtEl>
                                          <p:spTgt spid="10"/>
                                        </p:tgtEl>
                                        <p:attrNameLst>
                                          <p:attrName>ppt_x</p:attrName>
                                          <p:attrName>ppt_y</p:attrName>
                                        </p:attrNameLst>
                                      </p:cBhvr>
                                      <p:rCtr x="-30156" y="1920"/>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1" nodeType="clickEffect">
                                  <p:stCondLst>
                                    <p:cond delay="0"/>
                                  </p:stCondLst>
                                  <p:childTnLst>
                                    <p:animMotion origin="layout" path="M -2.5E-6 -0.00948 L -0.60295 0.00925 " pathEditMode="relative" rAng="0" ptsTypes="AA">
                                      <p:cBhvr>
                                        <p:cTn id="46" dur="2000" fill="hold"/>
                                        <p:tgtEl>
                                          <p:spTgt spid="11"/>
                                        </p:tgtEl>
                                        <p:attrNameLst>
                                          <p:attrName>ppt_x</p:attrName>
                                          <p:attrName>ppt_y</p:attrName>
                                        </p:attrNameLst>
                                      </p:cBhvr>
                                      <p:rCtr x="-30156" y="9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P spid="9" grpId="1" animBg="1"/>
      <p:bldP spid="10" grpId="0" animBg="1"/>
      <p:bldP spid="10" grpId="1" animBg="1"/>
      <p:bldP spid="11" grpId="0" animBg="1"/>
      <p:bldP spid="11" grpId="1"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Policy Collecting</a:t>
            </a:r>
            <a:endParaRPr lang="en-US" dirty="0"/>
          </a:p>
        </p:txBody>
      </p:sp>
      <p:sp>
        <p:nvSpPr>
          <p:cNvPr id="3" name="内容占位符 2"/>
          <p:cNvSpPr>
            <a:spLocks noGrp="1"/>
          </p:cNvSpPr>
          <p:nvPr>
            <p:ph idx="1"/>
          </p:nvPr>
        </p:nvSpPr>
        <p:spPr/>
        <p:txBody>
          <a:bodyPr/>
          <a:lstStyle/>
          <a:p>
            <a:r>
              <a:rPr lang="en-US" dirty="0" smtClean="0"/>
              <a:t>To authorize (u</a:t>
            </a:r>
            <a:r>
              <a:rPr lang="en-US" baseline="-25000" dirty="0" smtClean="0"/>
              <a:t>a</a:t>
            </a:r>
            <a:r>
              <a:rPr lang="en-US" dirty="0" smtClean="0"/>
              <a:t>, action, target) if target = </a:t>
            </a:r>
            <a:r>
              <a:rPr lang="en-US" dirty="0" smtClean="0">
                <a:solidFill>
                  <a:srgbClr val="FF0000"/>
                </a:solidFill>
              </a:rPr>
              <a:t>r</a:t>
            </a:r>
            <a:r>
              <a:rPr lang="en-US" baseline="-25000" dirty="0" smtClean="0">
                <a:solidFill>
                  <a:srgbClr val="FF0000"/>
                </a:solidFill>
              </a:rPr>
              <a:t>t</a:t>
            </a:r>
          </a:p>
          <a:p>
            <a:pPr lvl="1"/>
            <a:r>
              <a:rPr lang="en-US" dirty="0" smtClean="0"/>
              <a:t>Determine the controlling user for r</a:t>
            </a:r>
            <a:r>
              <a:rPr lang="en-US" baseline="-25000" dirty="0" smtClean="0"/>
              <a:t>t</a:t>
            </a:r>
            <a:r>
              <a:rPr lang="en-US" dirty="0" smtClean="0"/>
              <a:t>: </a:t>
            </a:r>
          </a:p>
          <a:p>
            <a:pPr lvl="2"/>
            <a:r>
              <a:rPr lang="en-US" dirty="0" smtClean="0"/>
              <a:t>u</a:t>
            </a:r>
            <a:r>
              <a:rPr lang="en-US" baseline="-25000" dirty="0" smtClean="0"/>
              <a:t>c</a:t>
            </a:r>
            <a:r>
              <a:rPr lang="en-US" dirty="0" smtClean="0"/>
              <a:t> </a:t>
            </a:r>
            <a:r>
              <a:rPr lang="en-US" dirty="0" smtClean="0">
                <a:sym typeface="Wingdings" pitchFamily="2" charset="2"/>
              </a:rPr>
              <a:t> owner(r</a:t>
            </a:r>
            <a:r>
              <a:rPr lang="en-US" baseline="-25000" dirty="0" smtClean="0">
                <a:sym typeface="Wingdings" pitchFamily="2" charset="2"/>
              </a:rPr>
              <a:t>t</a:t>
            </a:r>
            <a:r>
              <a:rPr lang="en-US" dirty="0" smtClean="0">
                <a:sym typeface="Wingdings" pitchFamily="2" charset="2"/>
              </a:rPr>
              <a:t>)</a:t>
            </a:r>
          </a:p>
          <a:p>
            <a:pPr lvl="1"/>
            <a:r>
              <a:rPr lang="en-US" dirty="0" smtClean="0">
                <a:sym typeface="Wingdings" pitchFamily="2" charset="2"/>
              </a:rPr>
              <a:t>E.g., (Alice, read, file2)</a:t>
            </a:r>
          </a:p>
          <a:p>
            <a:pPr marL="457200" lvl="1" indent="0">
              <a:buNone/>
            </a:pPr>
            <a:endParaRPr lang="en-US" dirty="0" smtClean="0"/>
          </a:p>
          <a:p>
            <a:pPr lvl="2"/>
            <a:endParaRPr lang="en-US" dirty="0" smtClean="0"/>
          </a:p>
          <a:p>
            <a:pPr marL="914400" lvl="2" indent="0">
              <a:buNone/>
            </a:pPr>
            <a:endParaRPr lang="en-US" dirty="0"/>
          </a:p>
        </p:txBody>
      </p:sp>
      <p:sp>
        <p:nvSpPr>
          <p:cNvPr id="4" name="灯片编号占位符 3"/>
          <p:cNvSpPr>
            <a:spLocks noGrp="1"/>
          </p:cNvSpPr>
          <p:nvPr>
            <p:ph type="sldNum" sz="quarter" idx="12"/>
          </p:nvPr>
        </p:nvSpPr>
        <p:spPr/>
        <p:txBody>
          <a:bodyPr/>
          <a:lstStyle/>
          <a:p>
            <a:fld id="{E2565ACD-144F-334D-837A-2EC7981FDADF}" type="slidenum">
              <a:rPr lang="en-US" smtClean="0"/>
              <a:pPr/>
              <a:t>56</a:t>
            </a:fld>
            <a:endParaRPr lang="en-US"/>
          </a:p>
        </p:txBody>
      </p:sp>
      <p:sp>
        <p:nvSpPr>
          <p:cNvPr id="9" name="矩形 8"/>
          <p:cNvSpPr/>
          <p:nvPr/>
        </p:nvSpPr>
        <p:spPr>
          <a:xfrm>
            <a:off x="5739709" y="3402232"/>
            <a:ext cx="2133600" cy="40365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&lt;read, (u</a:t>
            </a:r>
            <a:r>
              <a:rPr lang="en-US" baseline="-25000" dirty="0" smtClean="0"/>
              <a:t>a</a:t>
            </a:r>
            <a:r>
              <a:rPr lang="en-US" dirty="0" smtClean="0"/>
              <a:t>, (</a:t>
            </a:r>
            <a:r>
              <a:rPr lang="el-GR" dirty="0" smtClean="0"/>
              <a:t>Σ</a:t>
            </a:r>
            <a:r>
              <a:rPr lang="en-US" dirty="0" smtClean="0"/>
              <a:t>*, 5))&gt;</a:t>
            </a:r>
            <a:endParaRPr lang="en-US" dirty="0"/>
          </a:p>
        </p:txBody>
      </p:sp>
      <p:sp>
        <p:nvSpPr>
          <p:cNvPr id="10" name="矩形 9"/>
          <p:cNvSpPr/>
          <p:nvPr/>
        </p:nvSpPr>
        <p:spPr>
          <a:xfrm>
            <a:off x="5385482" y="4786189"/>
            <a:ext cx="2842054" cy="4036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&lt;read</a:t>
            </a:r>
            <a:r>
              <a:rPr lang="en-US" baseline="30000" dirty="0" smtClean="0"/>
              <a:t>-1</a:t>
            </a:r>
            <a:r>
              <a:rPr lang="en-US" dirty="0" smtClean="0"/>
              <a:t>, file2, (u</a:t>
            </a:r>
            <a:r>
              <a:rPr lang="en-US" baseline="-25000" dirty="0" smtClean="0"/>
              <a:t>c</a:t>
            </a:r>
            <a:r>
              <a:rPr lang="en-US" dirty="0" smtClean="0"/>
              <a:t>, ¬(p+, 2))&gt;</a:t>
            </a:r>
            <a:endParaRPr lang="en-US" dirty="0"/>
          </a:p>
        </p:txBody>
      </p:sp>
      <p:sp>
        <p:nvSpPr>
          <p:cNvPr id="11" name="矩形 10"/>
          <p:cNvSpPr/>
          <p:nvPr/>
        </p:nvSpPr>
        <p:spPr>
          <a:xfrm>
            <a:off x="5441088" y="5721176"/>
            <a:ext cx="2730843" cy="4036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&lt;read, photo, (ua, (</a:t>
            </a:r>
            <a:r>
              <a:rPr lang="el-GR" dirty="0" smtClean="0"/>
              <a:t>Σ</a:t>
            </a:r>
            <a:r>
              <a:rPr lang="en-US" dirty="0" smtClean="0"/>
              <a:t>*, 5))&gt;</a:t>
            </a:r>
            <a:endParaRPr lang="en-US" dirty="0"/>
          </a:p>
        </p:txBody>
      </p:sp>
      <p:sp>
        <p:nvSpPr>
          <p:cNvPr id="12" name="矩形 11"/>
          <p:cNvSpPr/>
          <p:nvPr/>
        </p:nvSpPr>
        <p:spPr>
          <a:xfrm>
            <a:off x="6402855" y="3039767"/>
            <a:ext cx="807308" cy="3624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a:t>
            </a:r>
            <a:r>
              <a:rPr lang="en-US" baseline="-25000" dirty="0" smtClean="0"/>
              <a:t>Alice</a:t>
            </a:r>
            <a:endParaRPr lang="en-US" baseline="-25000" dirty="0"/>
          </a:p>
        </p:txBody>
      </p:sp>
      <p:sp>
        <p:nvSpPr>
          <p:cNvPr id="13" name="矩形 12"/>
          <p:cNvSpPr/>
          <p:nvPr/>
        </p:nvSpPr>
        <p:spPr>
          <a:xfrm>
            <a:off x="6408006" y="4423724"/>
            <a:ext cx="807308" cy="3624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P</a:t>
            </a:r>
            <a:r>
              <a:rPr lang="en-US" baseline="-25000" dirty="0" err="1" smtClean="0"/>
              <a:t>Harry</a:t>
            </a:r>
            <a:endParaRPr lang="en-US" baseline="-25000" dirty="0"/>
          </a:p>
        </p:txBody>
      </p:sp>
      <p:sp>
        <p:nvSpPr>
          <p:cNvPr id="14" name="矩形 13"/>
          <p:cNvSpPr/>
          <p:nvPr/>
        </p:nvSpPr>
        <p:spPr>
          <a:xfrm>
            <a:off x="6402855" y="5346351"/>
            <a:ext cx="807308" cy="3624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P</a:t>
            </a:r>
            <a:r>
              <a:rPr lang="en-US" baseline="-25000" dirty="0" err="1" smtClean="0"/>
              <a:t>Sys</a:t>
            </a:r>
            <a:endParaRPr lang="en-US" baseline="-25000" dirty="0"/>
          </a:p>
        </p:txBody>
      </p:sp>
      <p:sp>
        <p:nvSpPr>
          <p:cNvPr id="15" name="矩形 14"/>
          <p:cNvSpPr/>
          <p:nvPr/>
        </p:nvSpPr>
        <p:spPr>
          <a:xfrm>
            <a:off x="5385482" y="3805886"/>
            <a:ext cx="2842054" cy="40365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&lt;read</a:t>
            </a:r>
            <a:r>
              <a:rPr lang="en-US" baseline="30000" dirty="0" smtClean="0"/>
              <a:t>-1</a:t>
            </a:r>
            <a:r>
              <a:rPr lang="en-US" dirty="0" smtClean="0"/>
              <a:t>, file1, (u</a:t>
            </a:r>
            <a:r>
              <a:rPr lang="en-US" baseline="-25000" dirty="0" smtClean="0"/>
              <a:t>c</a:t>
            </a:r>
            <a:r>
              <a:rPr lang="en-US" dirty="0" smtClean="0"/>
              <a:t>, (</a:t>
            </a:r>
            <a:r>
              <a:rPr lang="en-US" dirty="0" err="1" smtClean="0"/>
              <a:t>cf</a:t>
            </a:r>
            <a:r>
              <a:rPr lang="en-US" dirty="0" smtClean="0"/>
              <a:t>*, 4))&gt;</a:t>
            </a:r>
            <a:endParaRPr lang="en-US" dirty="0"/>
          </a:p>
        </p:txBody>
      </p:sp>
      <p:sp>
        <p:nvSpPr>
          <p:cNvPr id="17" name="矩形 16"/>
          <p:cNvSpPr/>
          <p:nvPr/>
        </p:nvSpPr>
        <p:spPr>
          <a:xfrm>
            <a:off x="972065" y="3645248"/>
            <a:ext cx="807308" cy="3624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AUP</a:t>
            </a:r>
            <a:endParaRPr lang="en-US" dirty="0"/>
          </a:p>
        </p:txBody>
      </p:sp>
      <p:sp>
        <p:nvSpPr>
          <p:cNvPr id="18" name="矩形 17"/>
          <p:cNvSpPr/>
          <p:nvPr/>
        </p:nvSpPr>
        <p:spPr>
          <a:xfrm>
            <a:off x="972065" y="4604956"/>
            <a:ext cx="807308" cy="3624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TRP</a:t>
            </a:r>
            <a:endParaRPr lang="en-US" dirty="0"/>
          </a:p>
        </p:txBody>
      </p:sp>
      <p:sp>
        <p:nvSpPr>
          <p:cNvPr id="19" name="矩形 18"/>
          <p:cNvSpPr/>
          <p:nvPr/>
        </p:nvSpPr>
        <p:spPr>
          <a:xfrm>
            <a:off x="972065" y="5494626"/>
            <a:ext cx="807308" cy="3624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SP</a:t>
            </a:r>
            <a:endParaRPr lang="en-US" dirty="0"/>
          </a:p>
        </p:txBody>
      </p:sp>
      <p:sp>
        <p:nvSpPr>
          <p:cNvPr id="16"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val="4093611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1" nodeType="clickEffect">
                                  <p:stCondLst>
                                    <p:cond delay="0"/>
                                  </p:stCondLst>
                                  <p:childTnLst>
                                    <p:animMotion origin="layout" path="M -4.44444E-6 2.25538E-6 L -0.59479 0.09738 " pathEditMode="relative" rAng="0" ptsTypes="AA">
                                      <p:cBhvr>
                                        <p:cTn id="42" dur="2000" fill="hold"/>
                                        <p:tgtEl>
                                          <p:spTgt spid="9"/>
                                        </p:tgtEl>
                                        <p:attrNameLst>
                                          <p:attrName>ppt_x</p:attrName>
                                          <p:attrName>ppt_y</p:attrName>
                                        </p:attrNameLst>
                                      </p:cBhvr>
                                      <p:rCtr x="-29740" y="4858"/>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1" nodeType="clickEffect">
                                  <p:stCondLst>
                                    <p:cond delay="0"/>
                                  </p:stCondLst>
                                  <p:childTnLst>
                                    <p:animMotion origin="layout" path="M -8.33333E-7 -8.55887E-8 L -0.59462 0.03424 " pathEditMode="relative" rAng="0" ptsTypes="AA">
                                      <p:cBhvr>
                                        <p:cTn id="46" dur="2000" fill="hold"/>
                                        <p:tgtEl>
                                          <p:spTgt spid="10"/>
                                        </p:tgtEl>
                                        <p:attrNameLst>
                                          <p:attrName>ppt_x</p:attrName>
                                          <p:attrName>ppt_y</p:attrName>
                                        </p:attrNameLst>
                                      </p:cBhvr>
                                      <p:rCtr x="-29740" y="1712"/>
                                    </p:animMotion>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grpId="1" nodeType="clickEffect">
                                  <p:stCondLst>
                                    <p:cond delay="0"/>
                                  </p:stCondLst>
                                  <p:childTnLst>
                                    <p:animMotion origin="layout" path="M -8.33333E-7 1.93847E-6 L -0.59479 0.02035 " pathEditMode="relative" rAng="0" ptsTypes="AA">
                                      <p:cBhvr>
                                        <p:cTn id="50" dur="2000" fill="hold"/>
                                        <p:tgtEl>
                                          <p:spTgt spid="11"/>
                                        </p:tgtEl>
                                        <p:attrNameLst>
                                          <p:attrName>ppt_x</p:attrName>
                                          <p:attrName>ppt_y</p:attrName>
                                        </p:attrNameLst>
                                      </p:cBhvr>
                                      <p:rCtr x="-29740" y="10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animBg="1"/>
      <p:bldP spid="9" grpId="1" animBg="1"/>
      <p:bldP spid="10" grpId="0" animBg="1"/>
      <p:bldP spid="10" grpId="1" animBg="1"/>
      <p:bldP spid="11" grpId="0" animBg="1"/>
      <p:bldP spid="11" grpId="1" animBg="1"/>
      <p:bldP spid="12" grpId="0" animBg="1"/>
      <p:bldP spid="13" grpId="0" animBg="1"/>
      <p:bldP spid="14" grpId="0" animBg="1"/>
      <p:bldP spid="15" grpId="0" animBg="1"/>
      <p:bldP spid="17" grpId="0" animBg="1"/>
      <p:bldP spid="18" grpId="0" animBg="1"/>
      <p:bldP spid="1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Additional Characteristics of URRAC</a:t>
            </a:r>
            <a:endParaRPr lang="en-US" dirty="0"/>
          </a:p>
        </p:txBody>
      </p:sp>
      <p:sp>
        <p:nvSpPr>
          <p:cNvPr id="3" name="内容占位符 2"/>
          <p:cNvSpPr>
            <a:spLocks noGrp="1"/>
          </p:cNvSpPr>
          <p:nvPr>
            <p:ph idx="1"/>
          </p:nvPr>
        </p:nvSpPr>
        <p:spPr/>
        <p:txBody>
          <a:bodyPr>
            <a:normAutofit/>
          </a:bodyPr>
          <a:lstStyle/>
          <a:p>
            <a:r>
              <a:rPr lang="en-US" dirty="0" smtClean="0">
                <a:solidFill>
                  <a:srgbClr val="FF0000"/>
                </a:solidFill>
              </a:rPr>
              <a:t>Policy Administration</a:t>
            </a:r>
          </a:p>
          <a:p>
            <a:pPr lvl="1"/>
            <a:r>
              <a:rPr lang="en-US" dirty="0" smtClean="0"/>
              <a:t>Policy and Relationship Management</a:t>
            </a:r>
          </a:p>
          <a:p>
            <a:pPr lvl="1"/>
            <a:r>
              <a:rPr lang="en-US" dirty="0" smtClean="0"/>
              <a:t>Users specify </a:t>
            </a:r>
            <a:r>
              <a:rPr lang="en-US" dirty="0"/>
              <a:t>policies for other users and </a:t>
            </a:r>
            <a:r>
              <a:rPr lang="en-US" dirty="0" smtClean="0"/>
              <a:t>resources</a:t>
            </a:r>
          </a:p>
          <a:p>
            <a:r>
              <a:rPr lang="en-US" dirty="0" smtClean="0">
                <a:solidFill>
                  <a:srgbClr val="FF0000"/>
                </a:solidFill>
              </a:rPr>
              <a:t>User-session Distinction</a:t>
            </a:r>
          </a:p>
          <a:p>
            <a:pPr lvl="1"/>
            <a:r>
              <a:rPr lang="en-US" dirty="0"/>
              <a:t>A user can have </a:t>
            </a:r>
            <a:r>
              <a:rPr lang="en-US" dirty="0" smtClean="0"/>
              <a:t>multiple sessions </a:t>
            </a:r>
            <a:r>
              <a:rPr lang="en-US" dirty="0"/>
              <a:t>with different sets of </a:t>
            </a:r>
            <a:r>
              <a:rPr lang="en-US" dirty="0" smtClean="0"/>
              <a:t>privileges</a:t>
            </a:r>
          </a:p>
          <a:p>
            <a:pPr lvl="1"/>
            <a:r>
              <a:rPr lang="en-US" dirty="0" smtClean="0"/>
              <a:t>Especially useful in mobile and location-based applications</a:t>
            </a:r>
            <a:endParaRPr lang="en-US" dirty="0">
              <a:solidFill>
                <a:srgbClr val="FF0000"/>
              </a:solidFill>
            </a:endParaRPr>
          </a:p>
        </p:txBody>
      </p:sp>
      <p:sp>
        <p:nvSpPr>
          <p:cNvPr id="4" name="灯片编号占位符 3"/>
          <p:cNvSpPr>
            <a:spLocks noGrp="1"/>
          </p:cNvSpPr>
          <p:nvPr>
            <p:ph type="sldNum" sz="quarter" idx="12"/>
          </p:nvPr>
        </p:nvSpPr>
        <p:spPr/>
        <p:txBody>
          <a:bodyPr/>
          <a:lstStyle/>
          <a:p>
            <a:fld id="{E2565ACD-144F-334D-837A-2EC7981FDADF}" type="slidenum">
              <a:rPr lang="en-US" smtClean="0"/>
              <a:pPr/>
              <a:t>57</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val="3616806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smtClean="0"/>
              <a:t>URRAC Action and Access Request</a:t>
            </a:r>
            <a:endParaRPr lang="en-US" dirty="0"/>
          </a:p>
        </p:txBody>
      </p:sp>
      <p:sp>
        <p:nvSpPr>
          <p:cNvPr id="3" name="内容占位符 2"/>
          <p:cNvSpPr>
            <a:spLocks noGrp="1"/>
          </p:cNvSpPr>
          <p:nvPr>
            <p:ph idx="1"/>
          </p:nvPr>
        </p:nvSpPr>
        <p:spPr/>
        <p:txBody>
          <a:bodyPr>
            <a:normAutofit/>
          </a:bodyPr>
          <a:lstStyle/>
          <a:p>
            <a:r>
              <a:rPr lang="en-US" i="1" dirty="0" smtClean="0">
                <a:solidFill>
                  <a:srgbClr val="00B050"/>
                </a:solidFill>
              </a:rPr>
              <a:t>ACT</a:t>
            </a:r>
            <a:r>
              <a:rPr lang="en-US" dirty="0" smtClean="0">
                <a:solidFill>
                  <a:srgbClr val="00B050"/>
                </a:solidFill>
              </a:rPr>
              <a:t> </a:t>
            </a:r>
            <a:r>
              <a:rPr lang="en-US" dirty="0">
                <a:solidFill>
                  <a:srgbClr val="00B050"/>
                </a:solidFill>
              </a:rPr>
              <a:t>= {</a:t>
            </a:r>
            <a:r>
              <a:rPr lang="en-US" i="1" dirty="0">
                <a:solidFill>
                  <a:srgbClr val="00B050"/>
                </a:solidFill>
              </a:rPr>
              <a:t>act</a:t>
            </a:r>
            <a:r>
              <a:rPr lang="en-US" i="1" baseline="-25000" dirty="0">
                <a:solidFill>
                  <a:srgbClr val="00B050"/>
                </a:solidFill>
              </a:rPr>
              <a:t>1</a:t>
            </a:r>
            <a:r>
              <a:rPr lang="en-US" dirty="0">
                <a:solidFill>
                  <a:srgbClr val="00B050"/>
                </a:solidFill>
              </a:rPr>
              <a:t>, </a:t>
            </a:r>
            <a:r>
              <a:rPr lang="en-US" i="1" dirty="0">
                <a:solidFill>
                  <a:srgbClr val="00B050"/>
                </a:solidFill>
              </a:rPr>
              <a:t>act</a:t>
            </a:r>
            <a:r>
              <a:rPr lang="en-US" i="1" baseline="-25000" dirty="0">
                <a:solidFill>
                  <a:srgbClr val="00B050"/>
                </a:solidFill>
              </a:rPr>
              <a:t>2</a:t>
            </a:r>
            <a:r>
              <a:rPr lang="en-US" dirty="0">
                <a:solidFill>
                  <a:srgbClr val="00B050"/>
                </a:solidFill>
              </a:rPr>
              <a:t>,. . .,</a:t>
            </a:r>
            <a:r>
              <a:rPr lang="en-US" i="1" dirty="0" err="1" smtClean="0">
                <a:solidFill>
                  <a:srgbClr val="00B050"/>
                </a:solidFill>
              </a:rPr>
              <a:t>act</a:t>
            </a:r>
            <a:r>
              <a:rPr lang="en-US" i="1" baseline="-25000" dirty="0" err="1" smtClean="0">
                <a:solidFill>
                  <a:srgbClr val="00B050"/>
                </a:solidFill>
              </a:rPr>
              <a:t>n</a:t>
            </a:r>
            <a:r>
              <a:rPr lang="en-US" dirty="0">
                <a:solidFill>
                  <a:srgbClr val="00B050"/>
                </a:solidFill>
              </a:rPr>
              <a:t>} </a:t>
            </a:r>
            <a:r>
              <a:rPr lang="en-US" dirty="0" smtClean="0"/>
              <a:t>is </a:t>
            </a:r>
            <a:r>
              <a:rPr lang="en-US" dirty="0"/>
              <a:t>the set </a:t>
            </a:r>
            <a:r>
              <a:rPr lang="en-US" dirty="0" smtClean="0"/>
              <a:t>of OSN </a:t>
            </a:r>
            <a:r>
              <a:rPr lang="en-US" dirty="0"/>
              <a:t>supported </a:t>
            </a:r>
            <a:r>
              <a:rPr lang="en-US" dirty="0" smtClean="0"/>
              <a:t>actions</a:t>
            </a:r>
            <a:endParaRPr lang="en-US" dirty="0" smtClean="0">
              <a:solidFill>
                <a:srgbClr val="FF0000"/>
              </a:solidFill>
            </a:endParaRPr>
          </a:p>
          <a:p>
            <a:r>
              <a:rPr lang="en-US" dirty="0" smtClean="0">
                <a:solidFill>
                  <a:srgbClr val="00B050"/>
                </a:solidFill>
              </a:rPr>
              <a:t>Access </a:t>
            </a:r>
            <a:r>
              <a:rPr lang="en-US" dirty="0">
                <a:solidFill>
                  <a:srgbClr val="00B050"/>
                </a:solidFill>
              </a:rPr>
              <a:t>Request </a:t>
            </a:r>
            <a:r>
              <a:rPr lang="en-US" dirty="0" smtClean="0">
                <a:solidFill>
                  <a:srgbClr val="00B050"/>
                </a:solidFill>
              </a:rPr>
              <a:t>&lt;</a:t>
            </a:r>
            <a:r>
              <a:rPr lang="en-US" i="1" dirty="0" smtClean="0">
                <a:solidFill>
                  <a:srgbClr val="00B050"/>
                </a:solidFill>
              </a:rPr>
              <a:t>s</a:t>
            </a:r>
            <a:r>
              <a:rPr lang="en-US" dirty="0" smtClean="0">
                <a:solidFill>
                  <a:srgbClr val="00B050"/>
                </a:solidFill>
              </a:rPr>
              <a:t>, </a:t>
            </a:r>
            <a:r>
              <a:rPr lang="en-US" i="1" dirty="0" smtClean="0">
                <a:solidFill>
                  <a:srgbClr val="00B050"/>
                </a:solidFill>
              </a:rPr>
              <a:t>act</a:t>
            </a:r>
            <a:r>
              <a:rPr lang="en-US" dirty="0" smtClean="0">
                <a:solidFill>
                  <a:srgbClr val="00B050"/>
                </a:solidFill>
              </a:rPr>
              <a:t>, </a:t>
            </a:r>
            <a:r>
              <a:rPr lang="en-US" i="1" dirty="0" smtClean="0">
                <a:solidFill>
                  <a:srgbClr val="00B050"/>
                </a:solidFill>
              </a:rPr>
              <a:t>T</a:t>
            </a:r>
            <a:r>
              <a:rPr lang="en-US" dirty="0" smtClean="0">
                <a:solidFill>
                  <a:srgbClr val="00B050"/>
                </a:solidFill>
              </a:rPr>
              <a:t>&gt;</a:t>
            </a:r>
            <a:endParaRPr lang="en-US" dirty="0">
              <a:solidFill>
                <a:srgbClr val="00B050"/>
              </a:solidFill>
            </a:endParaRPr>
          </a:p>
          <a:p>
            <a:pPr lvl="1"/>
            <a:r>
              <a:rPr lang="en-US" i="1" dirty="0" smtClean="0"/>
              <a:t>s</a:t>
            </a:r>
            <a:r>
              <a:rPr lang="en-US" i="1" baseline="-25000" dirty="0" smtClean="0"/>
              <a:t> </a:t>
            </a:r>
            <a:r>
              <a:rPr lang="en-US" dirty="0" smtClean="0"/>
              <a:t> </a:t>
            </a:r>
            <a:r>
              <a:rPr lang="en-US" dirty="0"/>
              <a:t>tries to perform </a:t>
            </a:r>
            <a:r>
              <a:rPr lang="en-US" i="1" dirty="0" smtClean="0"/>
              <a:t>act</a:t>
            </a:r>
            <a:r>
              <a:rPr lang="en-US" dirty="0" smtClean="0"/>
              <a:t> </a:t>
            </a:r>
            <a:r>
              <a:rPr lang="en-US" dirty="0"/>
              <a:t>on </a:t>
            </a:r>
            <a:r>
              <a:rPr lang="en-US" i="1" dirty="0" smtClean="0"/>
              <a:t>T</a:t>
            </a:r>
            <a:endParaRPr lang="en-US" i="1" dirty="0"/>
          </a:p>
          <a:p>
            <a:pPr lvl="1"/>
            <a:r>
              <a:rPr lang="en-US" dirty="0"/>
              <a:t>Target </a:t>
            </a:r>
            <a:r>
              <a:rPr lang="en-US" i="1" dirty="0" smtClean="0"/>
              <a:t>T</a:t>
            </a:r>
            <a:r>
              <a:rPr lang="en-US" dirty="0" smtClean="0"/>
              <a:t> ⊆ (2</a:t>
            </a:r>
            <a:r>
              <a:rPr lang="en-US" i="1" baseline="30000" dirty="0" smtClean="0"/>
              <a:t>TU</a:t>
            </a:r>
            <a:r>
              <a:rPr lang="en-US" baseline="30000" dirty="0" smtClean="0"/>
              <a:t> ∪ </a:t>
            </a:r>
            <a:r>
              <a:rPr lang="en-US" i="1" baseline="30000" dirty="0" smtClean="0"/>
              <a:t>R</a:t>
            </a:r>
            <a:r>
              <a:rPr lang="en-US" baseline="30000" dirty="0" smtClean="0"/>
              <a:t> </a:t>
            </a:r>
            <a:r>
              <a:rPr lang="en-US" dirty="0" smtClean="0"/>
              <a:t>- Ø) is a non-empty set of users and resources</a:t>
            </a:r>
          </a:p>
          <a:p>
            <a:pPr lvl="2"/>
            <a:r>
              <a:rPr lang="en-US" dirty="0"/>
              <a:t>T may contain multiple</a:t>
            </a:r>
            <a:r>
              <a:rPr lang="en-US" dirty="0" smtClean="0"/>
              <a:t> targets</a:t>
            </a:r>
            <a:endParaRPr lang="en-US" i="1" baseline="-25000" dirty="0" smtClean="0"/>
          </a:p>
        </p:txBody>
      </p:sp>
      <p:sp>
        <p:nvSpPr>
          <p:cNvPr id="4" name="灯片编号占位符 3"/>
          <p:cNvSpPr>
            <a:spLocks noGrp="1"/>
          </p:cNvSpPr>
          <p:nvPr>
            <p:ph type="sldNum" sz="quarter" idx="12"/>
          </p:nvPr>
        </p:nvSpPr>
        <p:spPr/>
        <p:txBody>
          <a:bodyPr/>
          <a:lstStyle/>
          <a:p>
            <a:fld id="{E2565ACD-144F-334D-837A-2EC7981FDADF}" type="slidenum">
              <a:rPr lang="en-US" smtClean="0"/>
              <a:pPr/>
              <a:t>58</a:t>
            </a:fld>
            <a:endParaRPr lang="en-US" dirty="0"/>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val="1620768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smtClean="0"/>
              <a:t>URRAC Authorization Policy</a:t>
            </a:r>
            <a:endParaRPr lang="en-US" dirty="0"/>
          </a:p>
        </p:txBody>
      </p:sp>
      <p:sp>
        <p:nvSpPr>
          <p:cNvPr id="3" name="内容占位符 2"/>
          <p:cNvSpPr>
            <a:spLocks noGrp="1"/>
          </p:cNvSpPr>
          <p:nvPr>
            <p:ph idx="1"/>
          </p:nvPr>
        </p:nvSpPr>
        <p:spPr>
          <a:xfrm>
            <a:off x="457200" y="3867150"/>
            <a:ext cx="8229600" cy="2259012"/>
          </a:xfrm>
        </p:spPr>
        <p:txBody>
          <a:bodyPr>
            <a:normAutofit fontScale="77500" lnSpcReduction="20000"/>
          </a:bodyPr>
          <a:lstStyle/>
          <a:p>
            <a:endParaRPr lang="en-US" dirty="0" smtClean="0"/>
          </a:p>
          <a:p>
            <a:r>
              <a:rPr lang="en-US" i="1" dirty="0" smtClean="0">
                <a:solidFill>
                  <a:srgbClr val="00B050"/>
                </a:solidFill>
              </a:rPr>
              <a:t>action</a:t>
            </a:r>
            <a:r>
              <a:rPr lang="en-US" i="1" baseline="30000" dirty="0" smtClean="0">
                <a:solidFill>
                  <a:srgbClr val="00B050"/>
                </a:solidFill>
              </a:rPr>
              <a:t>-1</a:t>
            </a:r>
            <a:r>
              <a:rPr lang="en-US" dirty="0" smtClean="0"/>
              <a:t> in TUP, TSP, OP and PP is the passive form since it applies to the recipient of action</a:t>
            </a:r>
          </a:p>
          <a:p>
            <a:r>
              <a:rPr lang="en-US" dirty="0" smtClean="0"/>
              <a:t>SP does not differentiate the active and passive forms</a:t>
            </a:r>
          </a:p>
          <a:p>
            <a:r>
              <a:rPr lang="en-US" dirty="0" smtClean="0"/>
              <a:t>SP for resource needs </a:t>
            </a:r>
            <a:r>
              <a:rPr lang="en-US" i="1" dirty="0" err="1" smtClean="0">
                <a:solidFill>
                  <a:srgbClr val="00B050"/>
                </a:solidFill>
              </a:rPr>
              <a:t>o.type</a:t>
            </a:r>
            <a:r>
              <a:rPr lang="en-US" dirty="0" smtClean="0"/>
              <a:t> to refine the scope of the resource</a:t>
            </a:r>
            <a:endParaRPr lang="en-US" dirty="0"/>
          </a:p>
        </p:txBody>
      </p:sp>
      <p:sp>
        <p:nvSpPr>
          <p:cNvPr id="4" name="灯片编号占位符 3"/>
          <p:cNvSpPr>
            <a:spLocks noGrp="1"/>
          </p:cNvSpPr>
          <p:nvPr>
            <p:ph type="sldNum" sz="quarter" idx="12"/>
          </p:nvPr>
        </p:nvSpPr>
        <p:spPr/>
        <p:txBody>
          <a:bodyPr/>
          <a:lstStyle/>
          <a:p>
            <a:fld id="{E2565ACD-144F-334D-837A-2EC7981FDADF}" type="slidenum">
              <a:rPr lang="en-US" smtClean="0"/>
              <a:pPr/>
              <a:t>59</a:t>
            </a:fld>
            <a:endParaRPr lang="en-US"/>
          </a:p>
        </p:txBody>
      </p:sp>
      <p:sp>
        <p:nvSpPr>
          <p:cNvPr id="6"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832" y="1219199"/>
            <a:ext cx="7386074" cy="3073845"/>
          </a:xfrm>
          <a:prstGeom prst="rect">
            <a:avLst/>
          </a:prstGeom>
        </p:spPr>
      </p:pic>
    </p:spTree>
    <p:extLst>
      <p:ext uri="{BB962C8B-B14F-4D97-AF65-F5344CB8AC3E}">
        <p14:creationId xmlns:p14="http://schemas.microsoft.com/office/powerpoint/2010/main" val="180353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sz="3600" dirty="0" smtClean="0">
                <a:latin typeface="Comic Sans MS" panose="030F0702030302020204" pitchFamily="66" charset="0"/>
              </a:rPr>
              <a:t>The Challenges of OSN Access Control</a:t>
            </a:r>
            <a:endParaRPr lang="en-US" sz="3600" dirty="0">
              <a:latin typeface="Comic Sans MS" panose="030F0702030302020204" pitchFamily="66" charset="0"/>
            </a:endParaRPr>
          </a:p>
        </p:txBody>
      </p:sp>
      <p:sp>
        <p:nvSpPr>
          <p:cNvPr id="3" name="内容占位符 2"/>
          <p:cNvSpPr>
            <a:spLocks noGrp="1"/>
          </p:cNvSpPr>
          <p:nvPr>
            <p:ph idx="1"/>
          </p:nvPr>
        </p:nvSpPr>
        <p:spPr/>
        <p:txBody>
          <a:bodyPr>
            <a:normAutofit lnSpcReduction="10000"/>
          </a:bodyPr>
          <a:lstStyle/>
          <a:p>
            <a:r>
              <a:rPr lang="en-US" dirty="0" smtClean="0"/>
              <a:t>Lack of a Central Administrator</a:t>
            </a:r>
          </a:p>
          <a:p>
            <a:pPr lvl="1"/>
            <a:r>
              <a:rPr lang="en-US" dirty="0" smtClean="0">
                <a:solidFill>
                  <a:schemeClr val="tx2"/>
                </a:solidFill>
              </a:rPr>
              <a:t>Traditional access control mechanisms, such as RBAC, requires an administrator to manage access control</a:t>
            </a:r>
          </a:p>
          <a:p>
            <a:pPr lvl="1"/>
            <a:r>
              <a:rPr lang="en-US" dirty="0" smtClean="0">
                <a:solidFill>
                  <a:schemeClr val="tx2"/>
                </a:solidFill>
              </a:rPr>
              <a:t>No such administrator exists in OSNs</a:t>
            </a:r>
            <a:endParaRPr lang="en-US" dirty="0">
              <a:solidFill>
                <a:schemeClr val="tx2"/>
              </a:solidFill>
            </a:endParaRPr>
          </a:p>
          <a:p>
            <a:r>
              <a:rPr lang="en-US" dirty="0" smtClean="0"/>
              <a:t>Dynamic Changing Environment</a:t>
            </a:r>
          </a:p>
          <a:p>
            <a:pPr lvl="1"/>
            <a:r>
              <a:rPr lang="en-US" dirty="0" smtClean="0">
                <a:solidFill>
                  <a:schemeClr val="tx2"/>
                </a:solidFill>
              </a:rPr>
              <a:t>Frequent content updates and volatile nature of relationships</a:t>
            </a:r>
          </a:p>
          <a:p>
            <a:pPr lvl="1"/>
            <a:r>
              <a:rPr lang="en-US" dirty="0" smtClean="0">
                <a:solidFill>
                  <a:schemeClr val="tx2"/>
                </a:solidFill>
              </a:rPr>
              <a:t>Identity and attribute-based access control are not effective for OSNs</a:t>
            </a:r>
            <a:endParaRPr lang="en-US" dirty="0">
              <a:solidFill>
                <a:schemeClr val="tx2"/>
              </a:solidFill>
            </a:endParaRPr>
          </a:p>
        </p:txBody>
      </p:sp>
      <p:sp>
        <p:nvSpPr>
          <p:cNvPr id="4" name="灯片编号占位符 3"/>
          <p:cNvSpPr>
            <a:spLocks noGrp="1"/>
          </p:cNvSpPr>
          <p:nvPr>
            <p:ph type="sldNum" sz="quarter" idx="12"/>
          </p:nvPr>
        </p:nvSpPr>
        <p:spPr/>
        <p:txBody>
          <a:bodyPr/>
          <a:lstStyle/>
          <a:p>
            <a:fld id="{E2565ACD-144F-334D-837A-2EC7981FDADF}" type="slidenum">
              <a:rPr lang="en-US" smtClean="0"/>
              <a:pPr/>
              <a:t>6</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val="23992671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URRAC Graph Rule Grammar</a:t>
            </a:r>
            <a:endParaRPr lang="en-US" dirty="0"/>
          </a:p>
        </p:txBody>
      </p:sp>
      <p:sp>
        <p:nvSpPr>
          <p:cNvPr id="4" name="灯片编号占位符 3"/>
          <p:cNvSpPr>
            <a:spLocks noGrp="1"/>
          </p:cNvSpPr>
          <p:nvPr>
            <p:ph type="sldNum" sz="quarter" idx="12"/>
          </p:nvPr>
        </p:nvSpPr>
        <p:spPr/>
        <p:txBody>
          <a:bodyPr/>
          <a:lstStyle/>
          <a:p>
            <a:fld id="{E2565ACD-144F-334D-837A-2EC7981FDADF}" type="slidenum">
              <a:rPr lang="en-US" smtClean="0"/>
              <a:pPr/>
              <a:t>60</a:t>
            </a:fld>
            <a:endParaRPr lang="en-US"/>
          </a:p>
        </p:txBody>
      </p:sp>
      <p:pic>
        <p:nvPicPr>
          <p:cNvPr id="7" name="内容占位符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150" y="1417638"/>
            <a:ext cx="8947044" cy="4119562"/>
          </a:xfrm>
        </p:spPr>
      </p:pic>
      <p:sp>
        <p:nvSpPr>
          <p:cNvPr id="8"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val="3678110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err="1" smtClean="0">
                <a:latin typeface="Comic Sans MS" panose="030F0702030302020204" pitchFamily="66" charset="0"/>
              </a:rPr>
              <a:t>Hopcount</a:t>
            </a:r>
            <a:r>
              <a:rPr lang="en-US" dirty="0" smtClean="0">
                <a:latin typeface="Comic Sans MS" panose="030F0702030302020204" pitchFamily="66" charset="0"/>
              </a:rPr>
              <a:t> Skipping</a:t>
            </a:r>
            <a:endParaRPr lang="en-US" dirty="0">
              <a:latin typeface="Comic Sans MS" panose="030F0702030302020204" pitchFamily="66" charset="0"/>
            </a:endParaRPr>
          </a:p>
        </p:txBody>
      </p:sp>
      <p:sp>
        <p:nvSpPr>
          <p:cNvPr id="3" name="内容占位符 2"/>
          <p:cNvSpPr>
            <a:spLocks noGrp="1"/>
          </p:cNvSpPr>
          <p:nvPr>
            <p:ph idx="1"/>
          </p:nvPr>
        </p:nvSpPr>
        <p:spPr/>
        <p:txBody>
          <a:bodyPr>
            <a:normAutofit/>
          </a:bodyPr>
          <a:lstStyle/>
          <a:p>
            <a:r>
              <a:rPr lang="en-US" dirty="0">
                <a:latin typeface="Helvetica" panose="020B0604020202020204" pitchFamily="34" charset="0"/>
                <a:cs typeface="Helvetica" panose="020B0604020202020204" pitchFamily="34" charset="0"/>
              </a:rPr>
              <a:t>U2R and R2R relationships may form a long sequence</a:t>
            </a:r>
          </a:p>
          <a:p>
            <a:pPr lvl="1"/>
            <a:r>
              <a:rPr lang="en-US" dirty="0">
                <a:solidFill>
                  <a:schemeClr val="tx2"/>
                </a:solidFill>
                <a:latin typeface="Helvetica" panose="020B0604020202020204" pitchFamily="34" charset="0"/>
                <a:cs typeface="Helvetica" panose="020B0604020202020204" pitchFamily="34" charset="0"/>
              </a:rPr>
              <a:t>Omit the distance created by resources</a:t>
            </a:r>
          </a:p>
          <a:p>
            <a:pPr lvl="1"/>
            <a:r>
              <a:rPr lang="en-US" dirty="0">
                <a:solidFill>
                  <a:schemeClr val="tx2"/>
                </a:solidFill>
                <a:latin typeface="Helvetica" panose="020B0604020202020204" pitchFamily="34" charset="0"/>
                <a:cs typeface="Helvetica" panose="020B0604020202020204" pitchFamily="34" charset="0"/>
              </a:rPr>
              <a:t>Local </a:t>
            </a:r>
            <a:r>
              <a:rPr lang="en-US" dirty="0" err="1">
                <a:solidFill>
                  <a:schemeClr val="tx2"/>
                </a:solidFill>
                <a:latin typeface="Helvetica" panose="020B0604020202020204" pitchFamily="34" charset="0"/>
                <a:cs typeface="Helvetica" panose="020B0604020202020204" pitchFamily="34" charset="0"/>
              </a:rPr>
              <a:t>hopcount</a:t>
            </a:r>
            <a:r>
              <a:rPr lang="en-US" dirty="0">
                <a:solidFill>
                  <a:schemeClr val="tx2"/>
                </a:solidFill>
                <a:latin typeface="Helvetica" panose="020B0604020202020204" pitchFamily="34" charset="0"/>
                <a:cs typeface="Helvetica" panose="020B0604020202020204" pitchFamily="34" charset="0"/>
              </a:rPr>
              <a:t> stated inside “[[]]” will not be counted in global </a:t>
            </a:r>
            <a:r>
              <a:rPr lang="en-US" dirty="0" err="1">
                <a:solidFill>
                  <a:schemeClr val="tx2"/>
                </a:solidFill>
                <a:latin typeface="Helvetica" panose="020B0604020202020204" pitchFamily="34" charset="0"/>
                <a:cs typeface="Helvetica" panose="020B0604020202020204" pitchFamily="34" charset="0"/>
              </a:rPr>
              <a:t>hopcount</a:t>
            </a:r>
            <a:r>
              <a:rPr lang="en-US" dirty="0">
                <a:solidFill>
                  <a:schemeClr val="tx2"/>
                </a:solidFill>
                <a:latin typeface="Helvetica" panose="020B0604020202020204" pitchFamily="34" charset="0"/>
                <a:cs typeface="Helvetica" panose="020B0604020202020204" pitchFamily="34" charset="0"/>
              </a:rPr>
              <a:t>.</a:t>
            </a:r>
          </a:p>
          <a:p>
            <a:pPr lvl="1"/>
            <a:r>
              <a:rPr lang="en-US" dirty="0">
                <a:solidFill>
                  <a:schemeClr val="tx2"/>
                </a:solidFill>
                <a:latin typeface="Helvetica" panose="020B0604020202020204" pitchFamily="34" charset="0"/>
                <a:cs typeface="Helvetica" panose="020B0604020202020204" pitchFamily="34" charset="0"/>
              </a:rPr>
              <a:t>E.g., </a:t>
            </a:r>
            <a:r>
              <a:rPr lang="en-US" dirty="0" smtClean="0">
                <a:solidFill>
                  <a:srgbClr val="00B050"/>
                </a:solidFill>
                <a:latin typeface="Helvetica" panose="020B0604020202020204" pitchFamily="34" charset="0"/>
                <a:cs typeface="Helvetica" panose="020B0604020202020204" pitchFamily="34" charset="0"/>
              </a:rPr>
              <a:t>“</a:t>
            </a:r>
            <a:r>
              <a:rPr lang="en-US" dirty="0" smtClean="0">
                <a:solidFill>
                  <a:srgbClr val="00B050"/>
                </a:solidFill>
                <a:latin typeface="Cambria Math" panose="02040503050406030204" pitchFamily="18" charset="0"/>
                <a:ea typeface="Cambria Math" panose="02040503050406030204" pitchFamily="18" charset="0"/>
                <a:cs typeface="Helvetica" panose="020B0604020202020204" pitchFamily="34" charset="0"/>
              </a:rPr>
              <a:t>([</a:t>
            </a:r>
            <a:r>
              <a:rPr lang="en-US" i="1" dirty="0">
                <a:solidFill>
                  <a:srgbClr val="00B050"/>
                </a:solidFill>
                <a:latin typeface="Cambria Math" panose="02040503050406030204" pitchFamily="18" charset="0"/>
                <a:ea typeface="Cambria Math" panose="02040503050406030204" pitchFamily="18" charset="0"/>
                <a:cs typeface="Helvetica" panose="020B0604020202020204" pitchFamily="34" charset="0"/>
              </a:rPr>
              <a:t>f*</a:t>
            </a:r>
            <a:r>
              <a:rPr lang="en-US" dirty="0">
                <a:solidFill>
                  <a:srgbClr val="00B050"/>
                </a:solidFill>
                <a:latin typeface="Cambria Math" panose="02040503050406030204" pitchFamily="18" charset="0"/>
                <a:ea typeface="Cambria Math" panose="02040503050406030204" pitchFamily="18" charset="0"/>
                <a:cs typeface="Helvetica" panose="020B0604020202020204" pitchFamily="34" charset="0"/>
              </a:rPr>
              <a:t>,3][[</a:t>
            </a:r>
            <a:r>
              <a:rPr lang="en-US" i="1" dirty="0">
                <a:solidFill>
                  <a:srgbClr val="00B050"/>
                </a:solidFill>
                <a:latin typeface="Cambria Math" panose="02040503050406030204" pitchFamily="18" charset="0"/>
                <a:ea typeface="Cambria Math" panose="02040503050406030204" pitchFamily="18" charset="0"/>
                <a:cs typeface="Helvetica" panose="020B0604020202020204" pitchFamily="34" charset="0"/>
              </a:rPr>
              <a:t>c*</a:t>
            </a:r>
            <a:r>
              <a:rPr lang="en-US" dirty="0">
                <a:solidFill>
                  <a:srgbClr val="00B050"/>
                </a:solidFill>
                <a:latin typeface="Cambria Math" panose="02040503050406030204" pitchFamily="18" charset="0"/>
                <a:ea typeface="Cambria Math" panose="02040503050406030204" pitchFamily="18" charset="0"/>
                <a:cs typeface="Helvetica" panose="020B0604020202020204" pitchFamily="34" charset="0"/>
              </a:rPr>
              <a:t>, 2]],3</a:t>
            </a:r>
            <a:r>
              <a:rPr lang="en-US" dirty="0" smtClean="0">
                <a:solidFill>
                  <a:srgbClr val="00B050"/>
                </a:solidFill>
                <a:latin typeface="Cambria Math" panose="02040503050406030204" pitchFamily="18" charset="0"/>
                <a:ea typeface="Cambria Math" panose="02040503050406030204" pitchFamily="18" charset="0"/>
                <a:cs typeface="Helvetica" panose="020B0604020202020204" pitchFamily="34" charset="0"/>
              </a:rPr>
              <a:t>)</a:t>
            </a:r>
            <a:r>
              <a:rPr lang="en-US" dirty="0" smtClean="0">
                <a:solidFill>
                  <a:srgbClr val="00B050"/>
                </a:solidFill>
                <a:latin typeface="Helvetica" panose="020B0604020202020204" pitchFamily="34" charset="0"/>
                <a:cs typeface="Helvetica" panose="020B0604020202020204" pitchFamily="34" charset="0"/>
              </a:rPr>
              <a:t>”</a:t>
            </a:r>
            <a:r>
              <a:rPr lang="en-US" dirty="0" smtClean="0">
                <a:solidFill>
                  <a:schemeClr val="tx2"/>
                </a:solidFill>
                <a:latin typeface="Helvetica" panose="020B0604020202020204" pitchFamily="34" charset="0"/>
                <a:cs typeface="Helvetica" panose="020B0604020202020204" pitchFamily="34" charset="0"/>
              </a:rPr>
              <a:t>, </a:t>
            </a:r>
            <a:r>
              <a:rPr lang="en-US" dirty="0">
                <a:solidFill>
                  <a:schemeClr val="tx2"/>
                </a:solidFill>
                <a:latin typeface="Helvetica" panose="020B0604020202020204" pitchFamily="34" charset="0"/>
                <a:cs typeface="Helvetica" panose="020B0604020202020204" pitchFamily="34" charset="0"/>
              </a:rPr>
              <a:t>the local </a:t>
            </a:r>
            <a:r>
              <a:rPr lang="en-US" dirty="0" err="1">
                <a:solidFill>
                  <a:schemeClr val="tx2"/>
                </a:solidFill>
                <a:latin typeface="Helvetica" panose="020B0604020202020204" pitchFamily="34" charset="0"/>
                <a:cs typeface="Helvetica" panose="020B0604020202020204" pitchFamily="34" charset="0"/>
              </a:rPr>
              <a:t>hopcount</a:t>
            </a:r>
            <a:r>
              <a:rPr lang="en-US" dirty="0">
                <a:solidFill>
                  <a:schemeClr val="tx2"/>
                </a:solidFill>
                <a:latin typeface="Helvetica" panose="020B0604020202020204" pitchFamily="34" charset="0"/>
                <a:cs typeface="Helvetica" panose="020B0604020202020204" pitchFamily="34" charset="0"/>
              </a:rPr>
              <a:t> 2 for </a:t>
            </a:r>
            <a:r>
              <a:rPr lang="en-US" i="1" dirty="0">
                <a:solidFill>
                  <a:srgbClr val="00B050"/>
                </a:solidFill>
                <a:latin typeface="Helvetica" panose="020B0604020202020204" pitchFamily="34" charset="0"/>
                <a:cs typeface="Helvetica" panose="020B0604020202020204" pitchFamily="34" charset="0"/>
              </a:rPr>
              <a:t>c*</a:t>
            </a:r>
            <a:r>
              <a:rPr lang="en-US" dirty="0">
                <a:solidFill>
                  <a:schemeClr val="tx2"/>
                </a:solidFill>
                <a:latin typeface="Helvetica" panose="020B0604020202020204" pitchFamily="34" charset="0"/>
                <a:cs typeface="Helvetica" panose="020B0604020202020204" pitchFamily="34" charset="0"/>
              </a:rPr>
              <a:t> does not apply to the global </a:t>
            </a:r>
            <a:r>
              <a:rPr lang="en-US" dirty="0" err="1">
                <a:solidFill>
                  <a:schemeClr val="tx2"/>
                </a:solidFill>
                <a:latin typeface="Helvetica" panose="020B0604020202020204" pitchFamily="34" charset="0"/>
                <a:cs typeface="Helvetica" panose="020B0604020202020204" pitchFamily="34" charset="0"/>
              </a:rPr>
              <a:t>hopcount</a:t>
            </a:r>
            <a:r>
              <a:rPr lang="en-US" dirty="0">
                <a:solidFill>
                  <a:schemeClr val="tx2"/>
                </a:solidFill>
                <a:latin typeface="Helvetica" panose="020B0604020202020204" pitchFamily="34" charset="0"/>
                <a:cs typeface="Helvetica" panose="020B0604020202020204" pitchFamily="34" charset="0"/>
              </a:rPr>
              <a:t> 3, thus allowing </a:t>
            </a:r>
            <a:r>
              <a:rPr lang="en-US" i="1" dirty="0">
                <a:solidFill>
                  <a:srgbClr val="00B050"/>
                </a:solidFill>
                <a:latin typeface="Helvetica" panose="020B0604020202020204" pitchFamily="34" charset="0"/>
                <a:cs typeface="Helvetica" panose="020B0604020202020204" pitchFamily="34" charset="0"/>
              </a:rPr>
              <a:t>f*</a:t>
            </a:r>
            <a:r>
              <a:rPr lang="en-US" dirty="0">
                <a:solidFill>
                  <a:schemeClr val="tx2"/>
                </a:solidFill>
                <a:latin typeface="Helvetica" panose="020B0604020202020204" pitchFamily="34" charset="0"/>
                <a:cs typeface="Helvetica" panose="020B0604020202020204" pitchFamily="34" charset="0"/>
              </a:rPr>
              <a:t> to have up to 3 hops</a:t>
            </a:r>
            <a:r>
              <a:rPr lang="en-US" dirty="0" smtClean="0">
                <a:solidFill>
                  <a:schemeClr val="tx2"/>
                </a:solidFill>
                <a:latin typeface="Helvetica" panose="020B0604020202020204" pitchFamily="34" charset="0"/>
                <a:cs typeface="Helvetica" panose="020B0604020202020204" pitchFamily="34" charset="0"/>
              </a:rPr>
              <a:t>.</a:t>
            </a:r>
            <a:endParaRPr lang="en-US" dirty="0" smtClean="0">
              <a:latin typeface="Helvetica" panose="020B0604020202020204" pitchFamily="34" charset="0"/>
              <a:cs typeface="Helvetica" panose="020B0604020202020204" pitchFamily="34" charset="0"/>
            </a:endParaRPr>
          </a:p>
        </p:txBody>
      </p:sp>
      <p:sp>
        <p:nvSpPr>
          <p:cNvPr id="4" name="灯片编号占位符 3"/>
          <p:cNvSpPr>
            <a:spLocks noGrp="1"/>
          </p:cNvSpPr>
          <p:nvPr>
            <p:ph type="sldNum" sz="quarter" idx="12"/>
          </p:nvPr>
        </p:nvSpPr>
        <p:spPr/>
        <p:txBody>
          <a:bodyPr/>
          <a:lstStyle/>
          <a:p>
            <a:fld id="{E2565ACD-144F-334D-837A-2EC7981FDADF}" type="slidenum">
              <a:rPr lang="en-US" smtClean="0"/>
              <a:pPr/>
              <a:t>61</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val="1907292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Policy Conflict Resolution (cont.)</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10000"/>
              </a:bodyPr>
              <a:lstStyle/>
              <a:p>
                <a14:m>
                  <m:oMath xmlns:m="http://schemas.openxmlformats.org/officeDocument/2006/math">
                    <m:r>
                      <a:rPr lang="en-US" b="0" i="1" smtClean="0">
                        <a:latin typeface="Cambria Math"/>
                      </a:rPr>
                      <m:t>&lt;</m:t>
                    </m:r>
                    <m:r>
                      <a:rPr lang="en-US" b="0" i="1" smtClean="0">
                        <a:latin typeface="Cambria Math"/>
                      </a:rPr>
                      <m:t>𝑟𝑒𝑎𝑑</m:t>
                    </m:r>
                    <m:r>
                      <a:rPr lang="en-US" b="0" i="1" baseline="16000" smtClean="0">
                        <a:latin typeface="Cambria Math"/>
                      </a:rPr>
                      <m:t>−</m:t>
                    </m:r>
                    <m:r>
                      <a:rPr lang="en-US" b="0" i="1" baseline="30000" smtClean="0">
                        <a:latin typeface="Cambria Math"/>
                      </a:rPr>
                      <m:t>1</m:t>
                    </m:r>
                    <m:r>
                      <a:rPr lang="en-US" b="0" i="1" smtClean="0">
                        <a:latin typeface="Cambria Math"/>
                      </a:rPr>
                      <m:t>,(</m:t>
                    </m:r>
                    <m:r>
                      <a:rPr lang="en-US" b="0" i="1" smtClean="0">
                        <a:latin typeface="Cambria Math"/>
                      </a:rPr>
                      <m:t>𝑜𝑤𝑛</m:t>
                    </m:r>
                    <m:r>
                      <a:rPr lang="en-US" b="0" i="1" smtClean="0">
                        <a:latin typeface="Cambria Math"/>
                      </a:rPr>
                      <m:t> ˄ </m:t>
                    </m:r>
                    <m:r>
                      <a:rPr lang="en-US" b="0" i="1" smtClean="0">
                        <a:latin typeface="Cambria Math"/>
                      </a:rPr>
                      <m:t>𝑡𝑎𝑔</m:t>
                    </m:r>
                    <m:r>
                      <a:rPr lang="en-US" b="0" i="1" smtClean="0">
                        <a:latin typeface="Cambria Math"/>
                      </a:rPr>
                      <m:t>)&gt;</m:t>
                    </m:r>
                  </m:oMath>
                </a14:m>
                <a:endParaRPr lang="en-US" dirty="0" smtClean="0"/>
              </a:p>
              <a:p>
                <a:pPr lvl="1"/>
                <a:r>
                  <a:rPr lang="en-US" dirty="0" smtClean="0">
                    <a:solidFill>
                      <a:schemeClr val="tx2"/>
                    </a:solidFill>
                  </a:rPr>
                  <a:t>The more rigid one between the owner’s and the tagged users’ “read-1” policies over the photo is honored.</a:t>
                </a:r>
              </a:p>
              <a:p>
                <a14:m>
                  <m:oMath xmlns:m="http://schemas.openxmlformats.org/officeDocument/2006/math">
                    <m:r>
                      <a:rPr lang="en-US" b="0" i="1" smtClean="0">
                        <a:latin typeface="Cambria Math"/>
                      </a:rPr>
                      <m:t>&lt;</m:t>
                    </m:r>
                    <m:r>
                      <a:rPr lang="en-US" b="0" i="1" smtClean="0">
                        <a:latin typeface="Cambria Math"/>
                      </a:rPr>
                      <m:t>𝑓𝑟𝑖𝑒𝑛𝑑</m:t>
                    </m:r>
                    <m:r>
                      <a:rPr lang="en-US" b="0" i="1" smtClean="0">
                        <a:latin typeface="Cambria Math"/>
                      </a:rPr>
                      <m:t>_</m:t>
                    </m:r>
                    <m:r>
                      <a:rPr lang="en-US" b="0" i="1" smtClean="0">
                        <a:latin typeface="Cambria Math"/>
                      </a:rPr>
                      <m:t>𝑟𝑒𝑞𝑢𝑒𝑠𝑡</m:t>
                    </m:r>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𝑝𝑎𝑟𝑒𝑛𝑡</m:t>
                        </m:r>
                        <m:r>
                          <a:rPr lang="en-US" b="0" i="1" smtClean="0">
                            <a:latin typeface="Cambria Math"/>
                          </a:rPr>
                          <m:t>&gt;@</m:t>
                        </m:r>
                      </m:e>
                    </m:d>
                    <m:r>
                      <a:rPr lang="en-US" b="0" i="1" smtClean="0">
                        <a:latin typeface="Cambria Math"/>
                      </a:rPr>
                      <m:t>&gt;</m:t>
                    </m:r>
                  </m:oMath>
                </a14:m>
                <a:endParaRPr lang="en-US" b="0" dirty="0" smtClean="0"/>
              </a:p>
              <a:p>
                <a:pPr lvl="1"/>
                <a:r>
                  <a:rPr lang="en-US" dirty="0" smtClean="0">
                    <a:solidFill>
                      <a:schemeClr val="tx2"/>
                    </a:solidFill>
                  </a:rPr>
                  <a:t>When child attempts friendship request to someone, parents’ policies get precedence over child’s own will.</a:t>
                </a:r>
              </a:p>
              <a:p>
                <a14:m>
                  <m:oMath xmlns:m="http://schemas.openxmlformats.org/officeDocument/2006/math">
                    <m:r>
                      <a:rPr lang="en-US" b="0" i="1" smtClean="0">
                        <a:latin typeface="Cambria Math"/>
                      </a:rPr>
                      <m:t>&lt;</m:t>
                    </m:r>
                    <m:r>
                      <a:rPr lang="en-US" b="0" i="1" smtClean="0">
                        <a:latin typeface="Cambria Math"/>
                      </a:rPr>
                      <m:t>𝑠h𝑎𝑟𝑒</m:t>
                    </m:r>
                    <m:r>
                      <a:rPr lang="en-US" b="0" i="1" baseline="16000" smtClean="0">
                        <a:latin typeface="Cambria Math"/>
                      </a:rPr>
                      <m:t>−</m:t>
                    </m:r>
                    <m:r>
                      <a:rPr lang="en-US" b="0" i="1" baseline="30000" smtClean="0">
                        <a:latin typeface="Cambria Math"/>
                      </a:rPr>
                      <m:t>1</m:t>
                    </m:r>
                    <m:r>
                      <a:rPr lang="en-US" b="0" i="1" smtClean="0">
                        <a:latin typeface="Cambria Math"/>
                      </a:rPr>
                      <m:t>,(</m:t>
                    </m:r>
                    <m:r>
                      <a:rPr lang="en-US" b="0" i="1" smtClean="0">
                        <a:latin typeface="Cambria Math"/>
                      </a:rPr>
                      <m:t>𝑜𝑤𝑛</m:t>
                    </m:r>
                    <m:r>
                      <a:rPr lang="en-US" b="0" i="1" smtClean="0">
                        <a:latin typeface="Cambria Math"/>
                      </a:rPr>
                      <m:t> ˅ </m:t>
                    </m:r>
                    <m:r>
                      <a:rPr lang="en-US" b="0" i="1" smtClean="0">
                        <a:latin typeface="Cambria Math"/>
                      </a:rPr>
                      <m:t>𝑡𝑎𝑔</m:t>
                    </m:r>
                    <m:r>
                      <a:rPr lang="en-US" b="0" i="1" smtClean="0">
                        <a:latin typeface="Cambria Math"/>
                      </a:rPr>
                      <m:t> ˅ </m:t>
                    </m:r>
                    <m:r>
                      <a:rPr lang="en-US" b="0" i="1" smtClean="0">
                        <a:latin typeface="Cambria Math"/>
                      </a:rPr>
                      <m:t>𝑠h𝑎𝑟𝑒</m:t>
                    </m:r>
                    <m:r>
                      <a:rPr lang="en-US" b="0" i="1" smtClean="0">
                        <a:latin typeface="Cambria Math"/>
                      </a:rPr>
                      <m:t>)&gt;</m:t>
                    </m:r>
                  </m:oMath>
                </a14:m>
                <a:endParaRPr lang="en-US" dirty="0" smtClean="0"/>
              </a:p>
              <a:p>
                <a:pPr lvl="1"/>
                <a:r>
                  <a:rPr lang="en-US" dirty="0" smtClean="0">
                    <a:solidFill>
                      <a:schemeClr val="tx2"/>
                    </a:solidFill>
                  </a:rPr>
                  <a:t>A </a:t>
                </a:r>
                <a:r>
                  <a:rPr lang="en-US" dirty="0" err="1" smtClean="0">
                    <a:solidFill>
                      <a:schemeClr val="tx2"/>
                    </a:solidFill>
                  </a:rPr>
                  <a:t>weblink</a:t>
                </a:r>
                <a:r>
                  <a:rPr lang="en-US" dirty="0" smtClean="0">
                    <a:solidFill>
                      <a:schemeClr val="tx2"/>
                    </a:solidFill>
                  </a:rPr>
                  <a:t> is sharable if either the original owner, or any of the tagged users or shared users allows.</a:t>
                </a:r>
                <a:endParaRPr lang="en-US" dirty="0">
                  <a:solidFill>
                    <a:schemeClr val="tx2"/>
                  </a:solidFill>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b="-135"/>
                </a:stretch>
              </a:blipFill>
            </p:spPr>
            <p:txBody>
              <a:bodyPr/>
              <a:lstStyle/>
              <a:p>
                <a:r>
                  <a:rPr lang="en-US" dirty="0">
                    <a:noFill/>
                  </a:rPr>
                  <a:t> </a:t>
                </a:r>
              </a:p>
            </p:txBody>
          </p:sp>
        </mc:Fallback>
      </mc:AlternateContent>
      <p:sp>
        <p:nvSpPr>
          <p:cNvPr id="4" name="灯片编号占位符 3"/>
          <p:cNvSpPr>
            <a:spLocks noGrp="1"/>
          </p:cNvSpPr>
          <p:nvPr>
            <p:ph type="sldNum" sz="quarter" idx="12"/>
          </p:nvPr>
        </p:nvSpPr>
        <p:spPr/>
        <p:txBody>
          <a:bodyPr/>
          <a:lstStyle/>
          <a:p>
            <a:fld id="{E2565ACD-144F-334D-837A-2EC7981FDADF}" type="slidenum">
              <a:rPr lang="en-US" smtClean="0"/>
              <a:pPr/>
              <a:t>62</a:t>
            </a:fld>
            <a:endParaRPr lang="en-US"/>
          </a:p>
        </p:txBody>
      </p:sp>
      <p:sp>
        <p:nvSpPr>
          <p:cNvPr id="6"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val="2525770969"/>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Attribute Policy Taxonomy</a:t>
            </a:r>
            <a:endParaRPr lang="en-US" dirty="0"/>
          </a:p>
        </p:txBody>
      </p:sp>
      <p:pic>
        <p:nvPicPr>
          <p:cNvPr id="5" name="内容占位符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666149"/>
            <a:ext cx="8229600" cy="2394065"/>
          </a:xfrm>
        </p:spPr>
      </p:pic>
      <p:sp>
        <p:nvSpPr>
          <p:cNvPr id="4" name="灯片编号占位符 3"/>
          <p:cNvSpPr>
            <a:spLocks noGrp="1"/>
          </p:cNvSpPr>
          <p:nvPr>
            <p:ph type="sldNum" sz="quarter" idx="12"/>
          </p:nvPr>
        </p:nvSpPr>
        <p:spPr/>
        <p:txBody>
          <a:bodyPr/>
          <a:lstStyle/>
          <a:p>
            <a:fld id="{E2565ACD-144F-334D-837A-2EC7981FDADF}" type="slidenum">
              <a:rPr lang="en-US" smtClean="0"/>
              <a:pPr/>
              <a:t>63</a:t>
            </a:fld>
            <a:endParaRPr lang="en-US"/>
          </a:p>
        </p:txBody>
      </p:sp>
    </p:spTree>
    <p:extLst>
      <p:ext uri="{BB962C8B-B14F-4D97-AF65-F5344CB8AC3E}">
        <p14:creationId xmlns:p14="http://schemas.microsoft.com/office/powerpoint/2010/main" val="70181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latin typeface="Comic Sans MS" panose="030F0702030302020204" pitchFamily="66" charset="0"/>
              </a:rPr>
              <a:t>Relationship-based Access Control</a:t>
            </a:r>
            <a:endParaRPr lang="en-US" dirty="0">
              <a:latin typeface="Comic Sans MS" panose="030F0702030302020204" pitchFamily="66" charset="0"/>
            </a:endParaRPr>
          </a:p>
        </p:txBody>
      </p:sp>
      <p:sp>
        <p:nvSpPr>
          <p:cNvPr id="3" name="内容占位符 2"/>
          <p:cNvSpPr>
            <a:spLocks noGrp="1"/>
          </p:cNvSpPr>
          <p:nvPr>
            <p:ph idx="1"/>
          </p:nvPr>
        </p:nvSpPr>
        <p:spPr/>
        <p:txBody>
          <a:bodyPr/>
          <a:lstStyle/>
          <a:p>
            <a:r>
              <a:rPr lang="en-US" sz="2800" dirty="0" smtClean="0">
                <a:latin typeface="Helvetica" panose="020B0604020202020204" pitchFamily="34" charset="0"/>
                <a:cs typeface="Helvetica" panose="020B0604020202020204" pitchFamily="34" charset="0"/>
              </a:rPr>
              <a:t>Users in OSNs are connected by social relationships (</a:t>
            </a:r>
            <a:r>
              <a:rPr lang="en-US" sz="2800" dirty="0" smtClean="0">
                <a:solidFill>
                  <a:srgbClr val="FF0000"/>
                </a:solidFill>
                <a:latin typeface="Helvetica" panose="020B0604020202020204" pitchFamily="34" charset="0"/>
                <a:cs typeface="Helvetica" panose="020B0604020202020204" pitchFamily="34" charset="0"/>
              </a:rPr>
              <a:t>user-to-user relationships</a:t>
            </a:r>
            <a:r>
              <a:rPr lang="en-US" sz="2800" dirty="0" smtClean="0">
                <a:latin typeface="Helvetica" panose="020B0604020202020204" pitchFamily="34" charset="0"/>
                <a:cs typeface="Helvetica" panose="020B0604020202020204" pitchFamily="34" charset="0"/>
              </a:rPr>
              <a:t>)</a:t>
            </a:r>
          </a:p>
          <a:p>
            <a:r>
              <a:rPr lang="en-US" sz="2800" dirty="0" smtClean="0">
                <a:latin typeface="Helvetica" panose="020B0604020202020204" pitchFamily="34" charset="0"/>
                <a:cs typeface="Helvetica" panose="020B0604020202020204" pitchFamily="34" charset="0"/>
              </a:rPr>
              <a:t>Owner of the resource can control its release based on such relationships between the access requester and the owner</a:t>
            </a:r>
            <a:endParaRPr lang="en-US" sz="2800" dirty="0">
              <a:latin typeface="Helvetica" panose="020B0604020202020204" pitchFamily="34" charset="0"/>
              <a:cs typeface="Helvetica" panose="020B0604020202020204" pitchFamily="34" charset="0"/>
            </a:endParaRPr>
          </a:p>
        </p:txBody>
      </p:sp>
      <p:sp>
        <p:nvSpPr>
          <p:cNvPr id="4" name="灯片编号占位符 3"/>
          <p:cNvSpPr>
            <a:spLocks noGrp="1"/>
          </p:cNvSpPr>
          <p:nvPr>
            <p:ph type="sldNum" sz="quarter" idx="12"/>
          </p:nvPr>
        </p:nvSpPr>
        <p:spPr/>
        <p:txBody>
          <a:bodyPr/>
          <a:lstStyle/>
          <a:p>
            <a:fld id="{E2565ACD-144F-334D-837A-2EC7981FDADF}" type="slidenum">
              <a:rPr lang="en-US" smtClean="0"/>
              <a:pPr/>
              <a:t>7</a:t>
            </a:fld>
            <a:endParaRPr lang="en-US"/>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9543" y="3571101"/>
            <a:ext cx="3306119" cy="2479590"/>
          </a:xfrm>
          <a:prstGeom prst="rect">
            <a:avLst/>
          </a:prstGeom>
        </p:spPr>
      </p:pic>
      <p:sp>
        <p:nvSpPr>
          <p:cNvPr id="6"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val="347332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latin typeface="Comic Sans MS" panose="030F0702030302020204" pitchFamily="66" charset="0"/>
              </a:rPr>
              <a:t>Motivating Examples</a:t>
            </a:r>
            <a:endParaRPr lang="en-US" dirty="0">
              <a:latin typeface="Comic Sans MS" panose="030F0702030302020204" pitchFamily="66" charset="0"/>
            </a:endParaRPr>
          </a:p>
        </p:txBody>
      </p:sp>
      <p:sp>
        <p:nvSpPr>
          <p:cNvPr id="3" name="内容占位符 2"/>
          <p:cNvSpPr>
            <a:spLocks noGrp="1"/>
          </p:cNvSpPr>
          <p:nvPr>
            <p:ph idx="1"/>
          </p:nvPr>
        </p:nvSpPr>
        <p:spPr/>
        <p:txBody>
          <a:bodyPr>
            <a:normAutofit fontScale="62500" lnSpcReduction="20000"/>
          </a:bodyPr>
          <a:lstStyle/>
          <a:p>
            <a:r>
              <a:rPr lang="en-US" dirty="0">
                <a:latin typeface="Helvetica" panose="020B0604020202020204" pitchFamily="34" charset="0"/>
                <a:cs typeface="Helvetica" panose="020B0604020202020204" pitchFamily="34" charset="0"/>
              </a:rPr>
              <a:t>Related User’s Control</a:t>
            </a:r>
          </a:p>
          <a:p>
            <a:pPr lvl="1"/>
            <a:r>
              <a:rPr lang="en-US" dirty="0">
                <a:solidFill>
                  <a:schemeClr val="tx2"/>
                </a:solidFill>
                <a:latin typeface="Helvetica" panose="020B0604020202020204" pitchFamily="34" charset="0"/>
                <a:cs typeface="Helvetica" panose="020B0604020202020204" pitchFamily="34" charset="0"/>
              </a:rPr>
              <a:t>There exist several different types of relationships in addition to </a:t>
            </a:r>
            <a:r>
              <a:rPr lang="en-US" i="1" dirty="0">
                <a:solidFill>
                  <a:srgbClr val="FF0000"/>
                </a:solidFill>
                <a:latin typeface="Helvetica" panose="020B0604020202020204" pitchFamily="34" charset="0"/>
                <a:cs typeface="Helvetica" panose="020B0604020202020204" pitchFamily="34" charset="0"/>
              </a:rPr>
              <a:t>ownership</a:t>
            </a:r>
          </a:p>
          <a:p>
            <a:pPr lvl="1"/>
            <a:r>
              <a:rPr lang="en-US" dirty="0">
                <a:solidFill>
                  <a:schemeClr val="tx2"/>
                </a:solidFill>
                <a:latin typeface="Helvetica" panose="020B0604020202020204" pitchFamily="34" charset="0"/>
                <a:cs typeface="Helvetica" panose="020B0604020202020204" pitchFamily="34" charset="0"/>
              </a:rPr>
              <a:t>e.g., Alice and Carol want to control the release of Bob’s photo which contains Alice and Carol’s image.</a:t>
            </a:r>
          </a:p>
          <a:p>
            <a:r>
              <a:rPr lang="en-US" dirty="0" smtClean="0">
                <a:latin typeface="Helvetica" panose="020B0604020202020204" pitchFamily="34" charset="0"/>
                <a:cs typeface="Helvetica" panose="020B0604020202020204" pitchFamily="34" charset="0"/>
              </a:rPr>
              <a:t>Administrative </a:t>
            </a:r>
            <a:r>
              <a:rPr lang="en-US" dirty="0">
                <a:latin typeface="Helvetica" panose="020B0604020202020204" pitchFamily="34" charset="0"/>
                <a:cs typeface="Helvetica" panose="020B0604020202020204" pitchFamily="34" charset="0"/>
              </a:rPr>
              <a:t>Control</a:t>
            </a:r>
          </a:p>
          <a:p>
            <a:pPr lvl="1"/>
            <a:r>
              <a:rPr lang="en-US" dirty="0" smtClean="0">
                <a:solidFill>
                  <a:schemeClr val="tx2"/>
                </a:solidFill>
                <a:latin typeface="Helvetica" panose="020B0604020202020204" pitchFamily="34" charset="0"/>
                <a:cs typeface="Helvetica" panose="020B0604020202020204" pitchFamily="34" charset="0"/>
              </a:rPr>
              <a:t>A </a:t>
            </a:r>
            <a:r>
              <a:rPr lang="en-US" dirty="0">
                <a:solidFill>
                  <a:schemeClr val="tx2"/>
                </a:solidFill>
                <a:latin typeface="Helvetica" panose="020B0604020202020204" pitchFamily="34" charset="0"/>
                <a:cs typeface="Helvetica" panose="020B0604020202020204" pitchFamily="34" charset="0"/>
              </a:rPr>
              <a:t>change of relationship may result in a change of authorization</a:t>
            </a:r>
          </a:p>
          <a:p>
            <a:pPr lvl="1"/>
            <a:r>
              <a:rPr lang="en-US" dirty="0">
                <a:solidFill>
                  <a:schemeClr val="tx2"/>
                </a:solidFill>
                <a:latin typeface="Helvetica" panose="020B0604020202020204" pitchFamily="34" charset="0"/>
                <a:cs typeface="Helvetica" panose="020B0604020202020204" pitchFamily="34" charset="0"/>
              </a:rPr>
              <a:t>Treat </a:t>
            </a:r>
            <a:r>
              <a:rPr lang="en-US" i="1" dirty="0">
                <a:solidFill>
                  <a:srgbClr val="FF0000"/>
                </a:solidFill>
                <a:latin typeface="Helvetica" panose="020B0604020202020204" pitchFamily="34" charset="0"/>
                <a:cs typeface="Helvetica" panose="020B0604020202020204" pitchFamily="34" charset="0"/>
              </a:rPr>
              <a:t>administrative activities</a:t>
            </a:r>
            <a:r>
              <a:rPr lang="en-US" dirty="0">
                <a:solidFill>
                  <a:schemeClr val="accent1"/>
                </a:solidFill>
                <a:latin typeface="Helvetica" panose="020B0604020202020204" pitchFamily="34" charset="0"/>
                <a:cs typeface="Helvetica" panose="020B0604020202020204" pitchFamily="34" charset="0"/>
              </a:rPr>
              <a:t> </a:t>
            </a:r>
            <a:r>
              <a:rPr lang="en-US" dirty="0">
                <a:solidFill>
                  <a:schemeClr val="tx2"/>
                </a:solidFill>
                <a:latin typeface="Helvetica" panose="020B0604020202020204" pitchFamily="34" charset="0"/>
                <a:cs typeface="Helvetica" panose="020B0604020202020204" pitchFamily="34" charset="0"/>
              </a:rPr>
              <a:t>different from normal activities</a:t>
            </a:r>
          </a:p>
          <a:p>
            <a:pPr lvl="2"/>
            <a:r>
              <a:rPr lang="en-US" dirty="0">
                <a:solidFill>
                  <a:srgbClr val="00B050"/>
                </a:solidFill>
                <a:latin typeface="Helvetica" panose="020B0604020202020204" pitchFamily="34" charset="0"/>
                <a:cs typeface="Helvetica" panose="020B0604020202020204" pitchFamily="34" charset="0"/>
              </a:rPr>
              <a:t>Policy specifying, relationship invitation and relationship recommendation</a:t>
            </a:r>
          </a:p>
          <a:p>
            <a:pPr lvl="1"/>
            <a:r>
              <a:rPr lang="en-US" dirty="0">
                <a:solidFill>
                  <a:schemeClr val="tx2"/>
                </a:solidFill>
                <a:latin typeface="Helvetica" panose="020B0604020202020204" pitchFamily="34" charset="0"/>
                <a:cs typeface="Helvetica" panose="020B0604020202020204" pitchFamily="34" charset="0"/>
              </a:rPr>
              <a:t>e.g., Bob’s mother Carol may not want Bob to become a friend with her colleagues, to access any violent content or to share personal information with others</a:t>
            </a:r>
            <a:r>
              <a:rPr lang="en-US" dirty="0" smtClean="0">
                <a:solidFill>
                  <a:schemeClr val="tx2"/>
                </a:solidFill>
                <a:latin typeface="Helvetica" panose="020B0604020202020204" pitchFamily="34" charset="0"/>
                <a:cs typeface="Helvetica" panose="020B0604020202020204" pitchFamily="34" charset="0"/>
              </a:rPr>
              <a:t>.</a:t>
            </a:r>
          </a:p>
          <a:p>
            <a:r>
              <a:rPr lang="en-US" dirty="0" smtClean="0">
                <a:latin typeface="Helvetica" panose="020B0604020202020204" pitchFamily="34" charset="0"/>
                <a:cs typeface="Helvetica" panose="020B0604020202020204" pitchFamily="34" charset="0"/>
              </a:rPr>
              <a:t>Attribute-aware </a:t>
            </a:r>
            <a:r>
              <a:rPr lang="en-US" dirty="0" err="1" smtClean="0">
                <a:latin typeface="Helvetica" panose="020B0604020202020204" pitchFamily="34" charset="0"/>
                <a:cs typeface="Helvetica" panose="020B0604020202020204" pitchFamily="34" charset="0"/>
              </a:rPr>
              <a:t>ReBAC</a:t>
            </a:r>
            <a:endParaRPr lang="en-US" dirty="0" smtClean="0">
              <a:latin typeface="Helvetica" panose="020B0604020202020204" pitchFamily="34" charset="0"/>
              <a:cs typeface="Helvetica" panose="020B0604020202020204" pitchFamily="34" charset="0"/>
            </a:endParaRPr>
          </a:p>
          <a:p>
            <a:pPr lvl="1"/>
            <a:r>
              <a:rPr lang="en-US" sz="2900" dirty="0">
                <a:solidFill>
                  <a:schemeClr val="tx2"/>
                </a:solidFill>
                <a:latin typeface="Helvetica" panose="020B0604020202020204" pitchFamily="34" charset="0"/>
                <a:cs typeface="Helvetica" panose="020B0604020202020204" pitchFamily="34" charset="0"/>
              </a:rPr>
              <a:t>Exploit more complicated topological information</a:t>
            </a:r>
          </a:p>
          <a:p>
            <a:pPr lvl="1"/>
            <a:r>
              <a:rPr lang="en-US" sz="2900" dirty="0">
                <a:solidFill>
                  <a:schemeClr val="tx2"/>
                </a:solidFill>
                <a:latin typeface="Helvetica" panose="020B0604020202020204" pitchFamily="34" charset="0"/>
                <a:cs typeface="Helvetica" panose="020B0604020202020204" pitchFamily="34" charset="0"/>
              </a:rPr>
              <a:t>Utilize attributes of users and </a:t>
            </a:r>
            <a:r>
              <a:rPr lang="en-US" sz="2900" dirty="0" smtClean="0">
                <a:solidFill>
                  <a:schemeClr val="tx2"/>
                </a:solidFill>
                <a:latin typeface="Helvetica" panose="020B0604020202020204" pitchFamily="34" charset="0"/>
                <a:cs typeface="Helvetica" panose="020B0604020202020204" pitchFamily="34" charset="0"/>
              </a:rPr>
              <a:t>relationships</a:t>
            </a:r>
          </a:p>
          <a:p>
            <a:pPr lvl="1"/>
            <a:r>
              <a:rPr lang="en-US" sz="2900" dirty="0" smtClean="0">
                <a:solidFill>
                  <a:schemeClr val="tx2"/>
                </a:solidFill>
                <a:latin typeface="Helvetica" panose="020B0604020202020204" pitchFamily="34" charset="0"/>
                <a:cs typeface="Helvetica" panose="020B0604020202020204" pitchFamily="34" charset="0"/>
              </a:rPr>
              <a:t>e.g., common friends, duration of friendship, minimum age, etc.</a:t>
            </a:r>
            <a:endParaRPr lang="en-US" sz="2900" dirty="0">
              <a:solidFill>
                <a:schemeClr val="tx2"/>
              </a:solidFill>
              <a:latin typeface="Helvetica" panose="020B0604020202020204" pitchFamily="34" charset="0"/>
              <a:cs typeface="Helvetica" panose="020B0604020202020204" pitchFamily="34" charset="0"/>
            </a:endParaRPr>
          </a:p>
        </p:txBody>
      </p:sp>
      <p:sp>
        <p:nvSpPr>
          <p:cNvPr id="4" name="灯片编号占位符 3"/>
          <p:cNvSpPr>
            <a:spLocks noGrp="1"/>
          </p:cNvSpPr>
          <p:nvPr>
            <p:ph type="sldNum" sz="quarter" idx="12"/>
          </p:nvPr>
        </p:nvSpPr>
        <p:spPr/>
        <p:txBody>
          <a:bodyPr/>
          <a:lstStyle/>
          <a:p>
            <a:fld id="{E2565ACD-144F-334D-837A-2EC7981FDADF}" type="slidenum">
              <a:rPr lang="en-US" smtClean="0"/>
              <a:pPr/>
              <a:t>8</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val="3054917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latin typeface="Comic Sans MS" panose="030F0702030302020204" pitchFamily="66" charset="0"/>
              </a:rPr>
              <a:t>Problem Statement</a:t>
            </a:r>
            <a:endParaRPr lang="en-US" dirty="0">
              <a:latin typeface="Comic Sans MS" panose="030F0702030302020204" pitchFamily="66" charset="0"/>
            </a:endParaRPr>
          </a:p>
        </p:txBody>
      </p:sp>
      <p:sp>
        <p:nvSpPr>
          <p:cNvPr id="3" name="内容占位符 2"/>
          <p:cNvSpPr>
            <a:spLocks noGrp="1"/>
          </p:cNvSpPr>
          <p:nvPr>
            <p:ph idx="1"/>
          </p:nvPr>
        </p:nvSpPr>
        <p:spPr/>
        <p:txBody>
          <a:bodyPr>
            <a:normAutofit fontScale="70000" lnSpcReduction="20000"/>
          </a:bodyPr>
          <a:lstStyle/>
          <a:p>
            <a:r>
              <a:rPr lang="en-US" dirty="0" smtClean="0">
                <a:latin typeface="Helvetica" panose="020B0604020202020204" pitchFamily="34" charset="0"/>
                <a:cs typeface="Helvetica" panose="020B0604020202020204" pitchFamily="34" charset="0"/>
              </a:rPr>
              <a:t>Traditional access control mechanisms are not suitable for OSNs</a:t>
            </a:r>
          </a:p>
          <a:p>
            <a:pPr lvl="1"/>
            <a:r>
              <a:rPr lang="en-US" dirty="0" smtClean="0">
                <a:solidFill>
                  <a:schemeClr val="tx2"/>
                </a:solidFill>
                <a:latin typeface="Helvetica" panose="020B0604020202020204" pitchFamily="34" charset="0"/>
                <a:cs typeface="Helvetica" panose="020B0604020202020204" pitchFamily="34" charset="0"/>
              </a:rPr>
              <a:t>OSNs </a:t>
            </a:r>
            <a:r>
              <a:rPr lang="en-US" dirty="0">
                <a:solidFill>
                  <a:schemeClr val="tx2"/>
                </a:solidFill>
                <a:latin typeface="Helvetica" panose="020B0604020202020204" pitchFamily="34" charset="0"/>
                <a:cs typeface="Helvetica" panose="020B0604020202020204" pitchFamily="34" charset="0"/>
              </a:rPr>
              <a:t>keep massive resources and </a:t>
            </a:r>
            <a:r>
              <a:rPr lang="en-US" dirty="0" smtClean="0">
                <a:solidFill>
                  <a:schemeClr val="tx2"/>
                </a:solidFill>
                <a:latin typeface="Helvetica" panose="020B0604020202020204" pitchFamily="34" charset="0"/>
                <a:cs typeface="Helvetica" panose="020B0604020202020204" pitchFamily="34" charset="0"/>
              </a:rPr>
              <a:t>change dynamically</a:t>
            </a:r>
          </a:p>
          <a:p>
            <a:pPr lvl="1"/>
            <a:endParaRPr lang="en-US" dirty="0" smtClean="0">
              <a:solidFill>
                <a:schemeClr val="tx2"/>
              </a:solidFill>
              <a:latin typeface="Helvetica" panose="020B0604020202020204" pitchFamily="34" charset="0"/>
              <a:cs typeface="Helvetica" panose="020B0604020202020204" pitchFamily="34" charset="0"/>
            </a:endParaRPr>
          </a:p>
          <a:p>
            <a:r>
              <a:rPr lang="en-US" dirty="0" smtClean="0">
                <a:latin typeface="Helvetica" panose="020B0604020202020204" pitchFamily="34" charset="0"/>
                <a:cs typeface="Helvetica" panose="020B0604020202020204" pitchFamily="34" charset="0"/>
              </a:rPr>
              <a:t>Existing relationship-based access control approaches are coarse-grained and limited</a:t>
            </a:r>
          </a:p>
          <a:p>
            <a:pPr lvl="1"/>
            <a:r>
              <a:rPr lang="en-US" dirty="0" smtClean="0">
                <a:solidFill>
                  <a:schemeClr val="tx2"/>
                </a:solidFill>
                <a:latin typeface="Helvetica" panose="020B0604020202020204" pitchFamily="34" charset="0"/>
                <a:cs typeface="Helvetica" panose="020B0604020202020204" pitchFamily="34" charset="0"/>
              </a:rPr>
              <a:t>Commercial systems support either limited types or limited depth of U2U relationships</a:t>
            </a:r>
          </a:p>
          <a:p>
            <a:pPr lvl="1"/>
            <a:r>
              <a:rPr lang="en-US" dirty="0" smtClean="0">
                <a:solidFill>
                  <a:schemeClr val="tx2"/>
                </a:solidFill>
                <a:latin typeface="Helvetica" panose="020B0604020202020204" pitchFamily="34" charset="0"/>
                <a:cs typeface="Helvetica" panose="020B0604020202020204" pitchFamily="34" charset="0"/>
              </a:rPr>
              <a:t>Academic works are also not flexible and expressive enough in relationship composition</a:t>
            </a:r>
          </a:p>
          <a:p>
            <a:pPr lvl="1"/>
            <a:endParaRPr lang="en-US" dirty="0" smtClean="0">
              <a:solidFill>
                <a:schemeClr val="tx2"/>
              </a:solidFill>
              <a:latin typeface="Helvetica" panose="020B0604020202020204" pitchFamily="34" charset="0"/>
              <a:cs typeface="Helvetica" panose="020B0604020202020204" pitchFamily="34" charset="0"/>
            </a:endParaRPr>
          </a:p>
          <a:p>
            <a:r>
              <a:rPr lang="en-US" dirty="0" smtClean="0">
                <a:latin typeface="Helvetica" panose="020B0604020202020204" pitchFamily="34" charset="0"/>
                <a:cs typeface="Helvetica" panose="020B0604020202020204" pitchFamily="34" charset="0"/>
              </a:rPr>
              <a:t>Policy administration and conflict resolution are missing</a:t>
            </a:r>
          </a:p>
          <a:p>
            <a:pPr lvl="1"/>
            <a:r>
              <a:rPr lang="en-US" dirty="0" smtClean="0">
                <a:solidFill>
                  <a:schemeClr val="tx2"/>
                </a:solidFill>
                <a:latin typeface="Helvetica" panose="020B0604020202020204" pitchFamily="34" charset="0"/>
                <a:cs typeface="Helvetica" panose="020B0604020202020204" pitchFamily="34" charset="0"/>
              </a:rPr>
              <a:t>Multiple users can specify policies for the same resource</a:t>
            </a:r>
          </a:p>
          <a:p>
            <a:pPr lvl="1"/>
            <a:endParaRPr lang="en-US" dirty="0" smtClean="0">
              <a:solidFill>
                <a:schemeClr val="tx2"/>
              </a:solidFill>
              <a:latin typeface="Helvetica" panose="020B0604020202020204" pitchFamily="34" charset="0"/>
              <a:cs typeface="Helvetica" panose="020B0604020202020204" pitchFamily="34" charset="0"/>
            </a:endParaRPr>
          </a:p>
          <a:p>
            <a:r>
              <a:rPr lang="en-US" dirty="0" smtClean="0">
                <a:latin typeface="Helvetica" panose="020B0604020202020204" pitchFamily="34" charset="0"/>
                <a:cs typeface="Helvetica" panose="020B0604020202020204" pitchFamily="34" charset="0"/>
              </a:rPr>
              <a:t>Using relationships alone does not meet users’ expectations</a:t>
            </a:r>
          </a:p>
        </p:txBody>
      </p:sp>
      <p:sp>
        <p:nvSpPr>
          <p:cNvPr id="4" name="灯片编号占位符 3"/>
          <p:cNvSpPr>
            <a:spLocks noGrp="1"/>
          </p:cNvSpPr>
          <p:nvPr>
            <p:ph type="sldNum" sz="quarter" idx="12"/>
          </p:nvPr>
        </p:nvSpPr>
        <p:spPr/>
        <p:txBody>
          <a:bodyPr/>
          <a:lstStyle/>
          <a:p>
            <a:fld id="{E2565ACD-144F-334D-837A-2EC7981FDADF}" type="slidenum">
              <a:rPr lang="en-US" smtClean="0"/>
              <a:pPr/>
              <a:t>9</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val="2799419623"/>
      </p:ext>
    </p:extLst>
  </p:cSld>
  <p:clrMapOvr>
    <a:masterClrMapping/>
  </p:clrMapOvr>
  <p:timing>
    <p:tnLst>
      <p:par>
        <p:cTn id="1" dur="indefinite" restart="never" nodeType="tmRoot"/>
      </p:par>
    </p:tnLst>
  </p:timing>
</p:sld>
</file>

<file path=ppt/theme/theme1.xml><?xml version="1.0" encoding="utf-8"?>
<a:theme xmlns:a="http://schemas.openxmlformats.org/drawingml/2006/main" name="ICS_ppt_templat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86584</TotalTime>
  <Words>5049</Words>
  <Application>Microsoft Office PowerPoint</Application>
  <PresentationFormat>On-screen Show (4:3)</PresentationFormat>
  <Paragraphs>806</Paragraphs>
  <Slides>63</Slides>
  <Notes>24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63</vt:i4>
      </vt:variant>
    </vt:vector>
  </HeadingPairs>
  <TitlesOfParts>
    <vt:vector size="74" baseType="lpstr">
      <vt:lpstr>宋体</vt:lpstr>
      <vt:lpstr>Arial</vt:lpstr>
      <vt:lpstr>Calibri</vt:lpstr>
      <vt:lpstr>Cambria Math</vt:lpstr>
      <vt:lpstr>Comic Sans MS</vt:lpstr>
      <vt:lpstr>Garamond</vt:lpstr>
      <vt:lpstr>Helvetica</vt:lpstr>
      <vt:lpstr>Tahoma</vt:lpstr>
      <vt:lpstr>Times New Roman</vt:lpstr>
      <vt:lpstr>Wingdings</vt:lpstr>
      <vt:lpstr>ICS_ppt_template3</vt:lpstr>
      <vt:lpstr>Access Control for Online Social Networks using Relationship Type Patterns</vt:lpstr>
      <vt:lpstr>Roadmap</vt:lpstr>
      <vt:lpstr>Outline</vt:lpstr>
      <vt:lpstr>Background</vt:lpstr>
      <vt:lpstr>Why Privacy is Hard to Protect in OSNs</vt:lpstr>
      <vt:lpstr>The Challenges of OSN Access Control</vt:lpstr>
      <vt:lpstr>Relationship-based Access Control</vt:lpstr>
      <vt:lpstr>Motivating Examples</vt:lpstr>
      <vt:lpstr>Problem Statement</vt:lpstr>
      <vt:lpstr>Thesis</vt:lpstr>
      <vt:lpstr>Scope and Assumptions</vt:lpstr>
      <vt:lpstr>Contributions</vt:lpstr>
      <vt:lpstr>Social Networks</vt:lpstr>
      <vt:lpstr>Characteristics of Access Control in OSNs</vt:lpstr>
      <vt:lpstr>Outline</vt:lpstr>
      <vt:lpstr>U2U Relationship-based Access Control (UURAC) Model</vt:lpstr>
      <vt:lpstr>Access Request and Evaluation</vt:lpstr>
      <vt:lpstr>Policy Representations</vt:lpstr>
      <vt:lpstr>Example</vt:lpstr>
      <vt:lpstr>Policy Extraction</vt:lpstr>
      <vt:lpstr>Path Checking Algorithms</vt:lpstr>
      <vt:lpstr>PowerPoint Presentation</vt:lpstr>
      <vt:lpstr>Complexity</vt:lpstr>
      <vt:lpstr>Evaluation</vt:lpstr>
      <vt:lpstr>PowerPoint Presentation</vt:lpstr>
      <vt:lpstr>PowerPoint Presentation</vt:lpstr>
      <vt:lpstr>Observations</vt:lpstr>
      <vt:lpstr>Outline</vt:lpstr>
      <vt:lpstr>Beyond Relationships</vt:lpstr>
      <vt:lpstr>Attribute-based Policy</vt:lpstr>
      <vt:lpstr>Example: Node Attributes</vt:lpstr>
      <vt:lpstr>Example: Edge Attributes</vt:lpstr>
      <vt:lpstr>Outline</vt:lpstr>
      <vt:lpstr>Beyond U2U Relationships</vt:lpstr>
      <vt:lpstr>URRAC Model Components</vt:lpstr>
      <vt:lpstr>Differences with UURAC</vt:lpstr>
      <vt:lpstr>Policy Conflict Resolution</vt:lpstr>
      <vt:lpstr>    Example</vt:lpstr>
      <vt:lpstr>    Example</vt:lpstr>
      <vt:lpstr>Outline</vt:lpstr>
      <vt:lpstr>Comparison with Our Approach</vt:lpstr>
      <vt:lpstr>Publications</vt:lpstr>
      <vt:lpstr>Summary</vt:lpstr>
      <vt:lpstr>Future Research</vt:lpstr>
      <vt:lpstr>Questions/Comments</vt:lpstr>
      <vt:lpstr>Numbers and Facts</vt:lpstr>
      <vt:lpstr>Control on Social Interactions</vt:lpstr>
      <vt:lpstr>Privacy Breaches</vt:lpstr>
      <vt:lpstr>Limitation of U2U Relationships</vt:lpstr>
      <vt:lpstr>Motivating Examples</vt:lpstr>
      <vt:lpstr>Motivating Examples (cont.)</vt:lpstr>
      <vt:lpstr>Policy Taxonomy</vt:lpstr>
      <vt:lpstr>UURAC Graph Rule Grammar</vt:lpstr>
      <vt:lpstr>Policy Evaluation</vt:lpstr>
      <vt:lpstr>Policy Collecting</vt:lpstr>
      <vt:lpstr>Policy Collecting</vt:lpstr>
      <vt:lpstr>Additional Characteristics of URRAC</vt:lpstr>
      <vt:lpstr>URRAC Action and Access Request</vt:lpstr>
      <vt:lpstr>URRAC Authorization Policy</vt:lpstr>
      <vt:lpstr>URRAC Graph Rule Grammar</vt:lpstr>
      <vt:lpstr>Hopcount Skipping</vt:lpstr>
      <vt:lpstr>Policy Conflict Resolution (cont.)</vt:lpstr>
      <vt:lpstr>Attribute Policy Taxonomy</vt:lpstr>
    </vt:vector>
  </TitlesOfParts>
  <Company>UTSA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Control for Online Social Networks using Relationship Type Patterns</dc:title>
  <dc:creator>Yuan Cheng</dc:creator>
  <cp:lastModifiedBy>Ravi Sandhu</cp:lastModifiedBy>
  <cp:revision>551</cp:revision>
  <cp:lastPrinted>2011-08-11T18:46:40Z</cp:lastPrinted>
  <dcterms:created xsi:type="dcterms:W3CDTF">2012-07-03T17:16:56Z</dcterms:created>
  <dcterms:modified xsi:type="dcterms:W3CDTF">2014-05-05T22:56:53Z</dcterms:modified>
</cp:coreProperties>
</file>