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388" r:id="rId2"/>
    <p:sldId id="389" r:id="rId3"/>
    <p:sldId id="298" r:id="rId4"/>
    <p:sldId id="301" r:id="rId5"/>
    <p:sldId id="302" r:id="rId6"/>
    <p:sldId id="321" r:id="rId7"/>
    <p:sldId id="324" r:id="rId8"/>
    <p:sldId id="303" r:id="rId9"/>
    <p:sldId id="323" r:id="rId10"/>
    <p:sldId id="300" r:id="rId11"/>
    <p:sldId id="257" r:id="rId12"/>
    <p:sldId id="258" r:id="rId13"/>
    <p:sldId id="295" r:id="rId14"/>
    <p:sldId id="269" r:id="rId15"/>
    <p:sldId id="319" r:id="rId16"/>
    <p:sldId id="280" r:id="rId17"/>
    <p:sldId id="297" r:id="rId18"/>
    <p:sldId id="281" r:id="rId19"/>
    <p:sldId id="279" r:id="rId20"/>
    <p:sldId id="288" r:id="rId21"/>
    <p:sldId id="292" r:id="rId22"/>
    <p:sldId id="293" r:id="rId23"/>
    <p:sldId id="294" r:id="rId24"/>
    <p:sldId id="325" r:id="rId25"/>
    <p:sldId id="326" r:id="rId26"/>
    <p:sldId id="327" r:id="rId27"/>
    <p:sldId id="354" r:id="rId28"/>
    <p:sldId id="341" r:id="rId29"/>
    <p:sldId id="385" r:id="rId30"/>
    <p:sldId id="387" r:id="rId31"/>
    <p:sldId id="342" r:id="rId32"/>
    <p:sldId id="328" r:id="rId33"/>
    <p:sldId id="382" r:id="rId34"/>
    <p:sldId id="383" r:id="rId35"/>
    <p:sldId id="357" r:id="rId36"/>
    <p:sldId id="355" r:id="rId37"/>
    <p:sldId id="359" r:id="rId38"/>
    <p:sldId id="360" r:id="rId39"/>
    <p:sldId id="361" r:id="rId40"/>
    <p:sldId id="260" r:id="rId41"/>
    <p:sldId id="364" r:id="rId42"/>
    <p:sldId id="365" r:id="rId43"/>
    <p:sldId id="371" r:id="rId44"/>
    <p:sldId id="366" r:id="rId45"/>
    <p:sldId id="367" r:id="rId46"/>
    <p:sldId id="372" r:id="rId47"/>
    <p:sldId id="373" r:id="rId48"/>
    <p:sldId id="369" r:id="rId49"/>
    <p:sldId id="368" r:id="rId50"/>
    <p:sldId id="370" r:id="rId51"/>
    <p:sldId id="374" r:id="rId52"/>
    <p:sldId id="375" r:id="rId53"/>
    <p:sldId id="376" r:id="rId54"/>
    <p:sldId id="377" r:id="rId55"/>
    <p:sldId id="380" r:id="rId56"/>
    <p:sldId id="378" r:id="rId57"/>
    <p:sldId id="379" r:id="rId58"/>
    <p:sldId id="352" r:id="rId59"/>
    <p:sldId id="351" r:id="rId60"/>
    <p:sldId id="384" r:id="rId61"/>
    <p:sldId id="381" r:id="rId62"/>
    <p:sldId id="356" r:id="rId63"/>
    <p:sldId id="313" r:id="rId64"/>
    <p:sldId id="358" r:id="rId65"/>
    <p:sldId id="29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4090F0-9812-4A1D-A0D7-BAD7705FA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8BB44-051E-4E44-BA5A-34F8AF94C8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5A73-0EB4-4942-8B44-7C131276A71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F5048-A62B-423F-AB28-9B4041E07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E1966-4EEE-4C62-83F3-A069C02F8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A1F86-2939-46F4-B274-F5145D5C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9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F9BB-FBAD-4BB5-A925-170BE11B67E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6BB3-FF82-412A-BFB4-D0A03F8E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9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8B9B-B851-40F5-9D05-0E72B1CD1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6A10A-0DE9-49B2-8381-EA80EA473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8F924-3134-4A3C-B2CF-220C1744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DB4BA-CD97-408E-B7C6-2CEB1CE1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2022/04/13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7B999-5B59-44B9-89BB-21A759AC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A31EB-E3AD-4D7C-BA38-8783E90BF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" y="5788647"/>
            <a:ext cx="3133076" cy="10203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8444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FFEC-3779-4FC4-B702-6DEBF61C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C3ECE-97D9-462D-BA1B-4017F84DF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F34BE-AB6C-4191-9E6C-8F02094F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BEAD-BDCC-4F30-84E0-F785556D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C3988-771B-481D-8154-68559A28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4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692F2-4BEE-4D31-B211-872D0A1C3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04AB0-3B1A-4FFA-852E-A470FC972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F8AED-ADAD-4CA3-BBBE-2ADCF576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55095-67EC-45E7-9D4F-F8160B3F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6174-694B-4608-ACD1-9C933547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5983-53B7-46AB-A62E-B1316F7C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28D7-2EB7-4E2A-A660-5954DCDF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462"/>
            <a:ext cx="10515600" cy="48455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0DC7B-D6D2-4A7D-AF23-1D434900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71E15-1D89-4573-9839-E8AB5D01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2022/04/13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A32F-080C-44E4-9E73-05C9ACE5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66CB-F45F-46AA-BEDF-5BDFB9DF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EF955-A0EC-41FC-8CC0-1918E73B5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094D1-B4A1-4B09-9D2F-CCB283B6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1907D-0888-419F-B88E-DD302F60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738F6-EA23-458D-AA8C-CC22314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0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7A34-24FC-497D-B039-213F1D49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A157-742D-40C2-9750-0F896DEA3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FE293-5EF4-494C-BAA1-BE69B38F3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4EDEA-0A3F-4881-BED4-83B68FBD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210B6-9FA6-40F0-A978-B7DDD538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7DFAF-F714-486F-81B1-BA7CD13F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3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616A-5DAE-44F4-BD93-EA626445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676D8-5D97-4541-AB31-AF6B6FEEC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04A90-802A-4657-9EA6-DDA8B00B7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EAD9D-37D1-46DA-A888-25D3C702B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CCCA5-652D-4D89-8C27-5E1D0A440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5C2C3-3F8E-4082-9ED6-1B574105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D8111-EEEC-4477-9D92-E9804C10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7BEF5-DC46-47B5-9C20-5A0FA591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7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030E-57E8-4DEB-9B60-1186A2C1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8C952-9F28-4E80-93B9-EFA7B0C4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A94EB-C35E-470B-84D6-AAE7865D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6F796-2AA9-4A92-A5B3-9202A6A6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8A2AF-AA5F-4AD6-9CE2-60148FD2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78815-ECC4-4522-BD71-13DF9902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72C79-EC54-468B-B003-BBA05514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4C1A-37C5-4247-BA49-D4915ADC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2CD99-2804-424C-BDA9-1CFAEABA0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B9B27-9701-4951-B0A6-BF505942C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3044A-4E06-4DFA-981F-AE5E665E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6000B-684B-4274-AB0A-DE22255C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C13E5-4158-4AC2-9B71-94DF1DC6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1C78-B52E-4AC4-8F7F-0DC3F209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BDCE5-9963-4FD7-9004-1464F7EA4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BDBA9-AB3A-4C71-AC24-FA1A61957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9E74B-DD07-41CE-B493-4F966D06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97FC0-F960-4294-84FB-B5B9D859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2022/04/13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68274-3824-4996-A46D-10E4FF9B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9F09B-291F-47C9-8BF2-A3AF6261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60A8C-392B-4366-9C32-33C12300B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DC5B-121C-4292-9C2C-0B177DA92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2022/04/13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25784-618B-45BF-875E-A84C5411A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2022/04/13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3584B-6CC8-4D09-AF14-9A105A4F8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6952" y="64198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D2CD-502A-448C-8583-F5D76932E3F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B823D-4200-4E67-AE39-318538BF2A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8" y="6356350"/>
            <a:ext cx="1316084" cy="4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mailto:eric.ficke@utsa.edu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eric.ficke@utsa.ed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06E2-B724-47B7-AD0F-DAD7CEDB6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6439"/>
            <a:ext cx="12192000" cy="1167788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Reconstructing Alert Trees for Cyber Triage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27684-8B75-412B-84AC-6061C9D49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932" y="1674561"/>
            <a:ext cx="9144000" cy="47592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Eric Ficke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PhD Dissertation Defense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The University of Texas at San Antonio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April 13,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Committee Co-Chairs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B050"/>
                </a:solidFill>
              </a:rPr>
              <a:t>Prof. Ravi Sandhu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B050"/>
                </a:solidFill>
              </a:rPr>
              <a:t>Prof. Shouhuai Xu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Committee Members</a:t>
            </a:r>
            <a:endParaRPr lang="en-US" b="1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B050"/>
                </a:solidFill>
              </a:rPr>
              <a:t>Prof. </a:t>
            </a:r>
            <a:r>
              <a:rPr lang="en-US" b="1" dirty="0" err="1">
                <a:solidFill>
                  <a:srgbClr val="00B050"/>
                </a:solidFill>
              </a:rPr>
              <a:t>Xiaoyin</a:t>
            </a:r>
            <a:r>
              <a:rPr lang="en-US" b="1" dirty="0">
                <a:solidFill>
                  <a:srgbClr val="00B050"/>
                </a:solidFill>
              </a:rPr>
              <a:t> Wang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B050"/>
                </a:solidFill>
              </a:rPr>
              <a:t>Prof. Greg White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B050"/>
                </a:solidFill>
              </a:rPr>
              <a:t>Prof. Mimi </a:t>
            </a:r>
            <a:r>
              <a:rPr lang="en-US" b="1" dirty="0" err="1">
                <a:solidFill>
                  <a:srgbClr val="00B050"/>
                </a:solidFill>
              </a:rPr>
              <a:t>Xie</a:t>
            </a:r>
            <a:endParaRPr lang="en-US" b="1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4BCFA6-D8DF-4C93-B86E-3FC5E8EE4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038" y="1122363"/>
            <a:ext cx="11565924" cy="2387600"/>
          </a:xfrm>
        </p:spPr>
        <p:txBody>
          <a:bodyPr>
            <a:normAutofit/>
          </a:bodyPr>
          <a:lstStyle/>
          <a:p>
            <a:r>
              <a:rPr lang="en-US" dirty="0"/>
              <a:t>APIN: </a:t>
            </a:r>
            <a:r>
              <a:rPr lang="en-US" u="sng" dirty="0"/>
              <a:t>A</a:t>
            </a:r>
            <a:r>
              <a:rPr lang="en-US" dirty="0"/>
              <a:t>lert </a:t>
            </a:r>
            <a:r>
              <a:rPr lang="en-US" u="sng" dirty="0"/>
              <a:t>P</a:t>
            </a:r>
            <a:r>
              <a:rPr lang="en-US" dirty="0"/>
              <a:t>ath </a:t>
            </a:r>
            <a:r>
              <a:rPr lang="en-US" u="sng" dirty="0"/>
              <a:t>I</a:t>
            </a:r>
            <a:r>
              <a:rPr lang="en-US" dirty="0"/>
              <a:t>dentification in Computer </a:t>
            </a:r>
            <a:r>
              <a:rPr lang="en-US" u="sng" dirty="0"/>
              <a:t>N</a:t>
            </a:r>
            <a:r>
              <a:rPr lang="en-US" dirty="0"/>
              <a:t>etworks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CF7A83-34B7-45DA-8C8E-48F7198DE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30087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CB19-CDD3-459B-88DA-F43CA41D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Motivation: Cyber Triage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9A81-EE84-489F-AED0-C5C5CECB7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Time sensitive</a:t>
            </a:r>
          </a:p>
          <a:p>
            <a:pPr>
              <a:lnSpc>
                <a:spcPct val="150000"/>
              </a:lnSpc>
            </a:pPr>
            <a:r>
              <a:rPr lang="en-US" dirty="0"/>
              <a:t>Resource intensive</a:t>
            </a:r>
          </a:p>
          <a:p>
            <a:pPr>
              <a:lnSpc>
                <a:spcPct val="150000"/>
              </a:lnSpc>
            </a:pPr>
            <a:r>
              <a:rPr lang="en-US" dirty="0"/>
              <a:t>Error prone</a:t>
            </a:r>
          </a:p>
          <a:p>
            <a:pPr>
              <a:lnSpc>
                <a:spcPct val="150000"/>
              </a:lnSpc>
            </a:pPr>
            <a:r>
              <a:rPr lang="en-US" dirty="0"/>
              <a:t>Large search space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808E6E-0EA1-419B-8BD7-CCEFB9D0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11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D8D6E4E-1E8E-495E-8F3C-FB92925A2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61" t="12221" r="32250" b="48881"/>
          <a:stretch/>
        </p:blipFill>
        <p:spPr>
          <a:xfrm>
            <a:off x="7150445" y="2306991"/>
            <a:ext cx="3566984" cy="35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3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029F-1A3D-4F2B-A74A-C90A16E7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1752-1C6B-4A60-AA9B-AED4B85BB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</a:rPr>
              <a:t>Attack Tracking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Alert paths </a:t>
            </a:r>
            <a:r>
              <a:rPr lang="en-US" dirty="0"/>
              <a:t>show footprints between victim computers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Spatiotemporal</a:t>
            </a:r>
            <a:r>
              <a:rPr lang="en-US" dirty="0"/>
              <a:t> path reconstruction method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</a:rPr>
              <a:t>Heuristics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Threat score </a:t>
            </a:r>
            <a:r>
              <a:rPr lang="en-US" dirty="0"/>
              <a:t>shows attacker effort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(Actual compromise may vary)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5F7671-D648-4E18-8D5F-043FC4DB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12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8530985-8735-4DC4-9FDE-A0CB0378E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1815" y="2561967"/>
            <a:ext cx="3334502" cy="34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1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9802318" y="1072194"/>
            <a:ext cx="2235770" cy="57007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4962" y="1072196"/>
            <a:ext cx="7067356" cy="57007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912" y="1072194"/>
            <a:ext cx="2581050" cy="57007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9924F7-845F-4DFC-A058-E065161415B9}"/>
              </a:ext>
            </a:extLst>
          </p:cNvPr>
          <p:cNvSpPr/>
          <p:nvPr/>
        </p:nvSpPr>
        <p:spPr>
          <a:xfrm>
            <a:off x="3190512" y="2641750"/>
            <a:ext cx="934168" cy="1814279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8D048C-65FE-4057-BCA1-E8417AFBAA89}"/>
              </a:ext>
            </a:extLst>
          </p:cNvPr>
          <p:cNvSpPr/>
          <p:nvPr/>
        </p:nvSpPr>
        <p:spPr>
          <a:xfrm>
            <a:off x="289887" y="1807642"/>
            <a:ext cx="2115557" cy="3036211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NIDS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Alerts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7739D-53F5-41B2-9AD8-115213731F5E}"/>
              </a:ext>
            </a:extLst>
          </p:cNvPr>
          <p:cNvSpPr/>
          <p:nvPr/>
        </p:nvSpPr>
        <p:spPr>
          <a:xfrm>
            <a:off x="4790373" y="4208219"/>
            <a:ext cx="2776174" cy="1646032"/>
          </a:xfrm>
          <a:prstGeom prst="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Guided Path Identification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2089208-6EBB-4CEF-BC6E-AF2AC81B1FAE}"/>
              </a:ext>
            </a:extLst>
          </p:cNvPr>
          <p:cNvCxnSpPr>
            <a:cxnSpLocks/>
          </p:cNvCxnSpPr>
          <p:nvPr/>
        </p:nvCxnSpPr>
        <p:spPr>
          <a:xfrm>
            <a:off x="7447003" y="4437465"/>
            <a:ext cx="908044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10920D7-9A18-4BAB-9CE6-57C64F908205}"/>
              </a:ext>
            </a:extLst>
          </p:cNvPr>
          <p:cNvSpPr/>
          <p:nvPr/>
        </p:nvSpPr>
        <p:spPr>
          <a:xfrm>
            <a:off x="289887" y="5089994"/>
            <a:ext cx="2115557" cy="1187238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Known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Target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FBEC105-4958-4357-8F9E-A4597946201A}"/>
              </a:ext>
            </a:extLst>
          </p:cNvPr>
          <p:cNvCxnSpPr>
            <a:cxnSpLocks/>
          </p:cNvCxnSpPr>
          <p:nvPr/>
        </p:nvCxnSpPr>
        <p:spPr>
          <a:xfrm flipV="1">
            <a:off x="2397206" y="5598170"/>
            <a:ext cx="2385643" cy="454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542BC8C1-B40B-4B98-83A9-C3CEAFE1318F}"/>
              </a:ext>
            </a:extLst>
          </p:cNvPr>
          <p:cNvSpPr/>
          <p:nvPr/>
        </p:nvSpPr>
        <p:spPr>
          <a:xfrm>
            <a:off x="4790374" y="1335307"/>
            <a:ext cx="2776174" cy="2049894"/>
          </a:xfrm>
          <a:prstGeom prst="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Automatic Path Identification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56F95FD-3B2F-4DB1-B717-622189224B31}"/>
              </a:ext>
            </a:extLst>
          </p:cNvPr>
          <p:cNvSpPr/>
          <p:nvPr/>
        </p:nvSpPr>
        <p:spPr>
          <a:xfrm>
            <a:off x="8355047" y="2661290"/>
            <a:ext cx="1235675" cy="1944788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CTS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D14C77E-5B09-4B89-9969-5EBF1923D86F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2306592" y="2360254"/>
            <a:ext cx="248378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617A76E-BDDB-440A-9879-A35A1860A041}"/>
              </a:ext>
            </a:extLst>
          </p:cNvPr>
          <p:cNvCxnSpPr>
            <a:cxnSpLocks/>
          </p:cNvCxnSpPr>
          <p:nvPr/>
        </p:nvCxnSpPr>
        <p:spPr>
          <a:xfrm>
            <a:off x="4124680" y="2920383"/>
            <a:ext cx="665693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0ED7D16B-E255-4C82-AF5B-943615B09C7D}"/>
              </a:ext>
            </a:extLst>
          </p:cNvPr>
          <p:cNvCxnSpPr>
            <a:cxnSpLocks/>
          </p:cNvCxnSpPr>
          <p:nvPr/>
        </p:nvCxnSpPr>
        <p:spPr>
          <a:xfrm>
            <a:off x="7447003" y="3027519"/>
            <a:ext cx="908044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25E343-C29B-499F-B034-5CB25E35257A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405444" y="3325747"/>
            <a:ext cx="793306" cy="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355B703-6229-4DDA-A8A9-2DE7E3B16240}"/>
              </a:ext>
            </a:extLst>
          </p:cNvPr>
          <p:cNvCxnSpPr>
            <a:cxnSpLocks/>
          </p:cNvCxnSpPr>
          <p:nvPr/>
        </p:nvCxnSpPr>
        <p:spPr>
          <a:xfrm>
            <a:off x="2397206" y="4657909"/>
            <a:ext cx="239316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654CBD-0526-460C-89B1-0A505D630507}"/>
              </a:ext>
            </a:extLst>
          </p:cNvPr>
          <p:cNvCxnSpPr>
            <a:cxnSpLocks/>
          </p:cNvCxnSpPr>
          <p:nvPr/>
        </p:nvCxnSpPr>
        <p:spPr>
          <a:xfrm>
            <a:off x="4124680" y="4325461"/>
            <a:ext cx="658169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A98B82-3B2B-4BA2-A971-0452CF18C1A6}"/>
              </a:ext>
            </a:extLst>
          </p:cNvPr>
          <p:cNvCxnSpPr>
            <a:cxnSpLocks/>
            <a:stCxn id="91" idx="3"/>
            <a:endCxn id="19" idx="1"/>
          </p:cNvCxnSpPr>
          <p:nvPr/>
        </p:nvCxnSpPr>
        <p:spPr>
          <a:xfrm>
            <a:off x="9590722" y="3633684"/>
            <a:ext cx="51941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C9F75-4354-4AE0-947A-FAC5B810E302}"/>
              </a:ext>
            </a:extLst>
          </p:cNvPr>
          <p:cNvSpPr/>
          <p:nvPr/>
        </p:nvSpPr>
        <p:spPr>
          <a:xfrm>
            <a:off x="10110133" y="2661290"/>
            <a:ext cx="1804796" cy="1944788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Ranked Attack Paths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BE60B-7A08-4C63-89F6-6D07E734DAE8}"/>
              </a:ext>
            </a:extLst>
          </p:cNvPr>
          <p:cNvSpPr txBox="1"/>
          <p:nvPr/>
        </p:nvSpPr>
        <p:spPr>
          <a:xfrm>
            <a:off x="6070419" y="5973172"/>
            <a:ext cx="3711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NIDS: Network Intrusion Detection System</a:t>
            </a:r>
          </a:p>
          <a:p>
            <a:pPr algn="r"/>
            <a:r>
              <a:rPr lang="en-US" sz="1600" dirty="0"/>
              <a:t>ITS: Independent Threat Score</a:t>
            </a:r>
          </a:p>
          <a:p>
            <a:pPr algn="r"/>
            <a:r>
              <a:rPr lang="en-US" sz="1600" dirty="0"/>
              <a:t>CTS: Composite Threat Score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7667AC-F509-4DA1-8318-8F7A88733180}"/>
              </a:ext>
            </a:extLst>
          </p:cNvPr>
          <p:cNvSpPr txBox="1"/>
          <p:nvPr/>
        </p:nvSpPr>
        <p:spPr>
          <a:xfrm>
            <a:off x="3047996" y="7331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APIN Framework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87A34AC-1AFF-42AE-9989-62AE8878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13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F4342A-62C9-49DA-B736-F0EA8DE3D778}"/>
              </a:ext>
            </a:extLst>
          </p:cNvPr>
          <p:cNvSpPr txBox="1"/>
          <p:nvPr/>
        </p:nvSpPr>
        <p:spPr>
          <a:xfrm>
            <a:off x="729827" y="559731"/>
            <a:ext cx="1235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D60BD2-E9F1-4DBA-B164-76B0E2A3821B}"/>
              </a:ext>
            </a:extLst>
          </p:cNvPr>
          <p:cNvSpPr txBox="1"/>
          <p:nvPr/>
        </p:nvSpPr>
        <p:spPr>
          <a:xfrm>
            <a:off x="10288948" y="564988"/>
            <a:ext cx="1235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Out</a:t>
            </a:r>
            <a:r>
              <a:rPr lang="en-US" sz="2400" b="1" dirty="0">
                <a:solidFill>
                  <a:schemeClr val="tx1"/>
                </a:solidFill>
              </a:rPr>
              <a:t>puts</a:t>
            </a:r>
          </a:p>
        </p:txBody>
      </p:sp>
    </p:spTree>
    <p:extLst>
      <p:ext uri="{BB962C8B-B14F-4D97-AF65-F5344CB8AC3E}">
        <p14:creationId xmlns:p14="http://schemas.microsoft.com/office/powerpoint/2010/main" val="96853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1383-3089-4BFE-ADCC-E013F649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Metric: </a:t>
            </a:r>
            <a:r>
              <a:rPr lang="en-US" b="1" dirty="0"/>
              <a:t>I</a:t>
            </a:r>
            <a:r>
              <a:rPr lang="en-US" dirty="0"/>
              <a:t>ndependent </a:t>
            </a:r>
            <a:r>
              <a:rPr lang="en-US" b="1" dirty="0"/>
              <a:t>T</a:t>
            </a:r>
            <a:r>
              <a:rPr lang="en-US" dirty="0"/>
              <a:t>hreat </a:t>
            </a:r>
            <a:r>
              <a:rPr lang="en-US" b="1" dirty="0"/>
              <a:t>S</a:t>
            </a:r>
            <a:r>
              <a:rPr lang="en-US" dirty="0"/>
              <a:t>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52E6A-2834-4C3C-9EF5-5FCA581E066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Input: 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A</a:t>
                </a:r>
                <a:r>
                  <a:rPr lang="en-US" baseline="-25000" dirty="0">
                    <a:solidFill>
                      <a:srgbClr val="00B050"/>
                    </a:solidFill>
                  </a:rPr>
                  <a:t>in</a:t>
                </a:r>
                <a:r>
                  <a:rPr lang="en-US" dirty="0"/>
                  <a:t> alert types (inbound)</a:t>
                </a:r>
              </a:p>
              <a:p>
                <a:pPr lvl="1"/>
                <a:r>
                  <a:rPr lang="en-US" dirty="0" err="1">
                    <a:solidFill>
                      <a:srgbClr val="00B05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00B050"/>
                    </a:solidFill>
                  </a:rPr>
                  <a:t>out</a:t>
                </a:r>
                <a:r>
                  <a:rPr lang="en-US" dirty="0"/>
                  <a:t> alert types (outbound) </a:t>
                </a:r>
              </a:p>
              <a:p>
                <a:r>
                  <a:rPr lang="en-US" dirty="0"/>
                  <a:t>Terms: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err="1">
                    <a:solidFill>
                      <a:srgbClr val="0070C0"/>
                    </a:solidFill>
                  </a:rPr>
                  <a:t>D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out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g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52E6A-2834-4C3C-9EF5-5FCA581E0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B28A593-486B-47EE-B2C7-6EF908B8F4E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sz="4000" b="1" dirty="0"/>
                  <a:t>ITS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b>
                          <m:sSubPr>
                            <m:ctrlP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𝒐𝒖𝒕</m:t>
                            </m:r>
                          </m:sub>
                        </m:sSub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B28A593-486B-47EE-B2C7-6EF908B8F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59B861-E551-419B-8E56-A5A92AC07831}"/>
                  </a:ext>
                </a:extLst>
              </p:cNvPr>
              <p:cNvSpPr txBox="1"/>
              <p:nvPr/>
            </p:nvSpPr>
            <p:spPr>
              <a:xfrm>
                <a:off x="3768767" y="6027003"/>
                <a:ext cx="45020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“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” represents alert diversity</a:t>
                </a:r>
              </a:p>
              <a:p>
                <a:pPr algn="ctr"/>
                <a:r>
                  <a:rPr lang="en-US" sz="2400" dirty="0"/>
                  <a:t>“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” represents alert scale (by type)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59B861-E551-419B-8E56-A5A92AC07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767" y="6027003"/>
                <a:ext cx="4502066" cy="830997"/>
              </a:xfrm>
              <a:prstGeom prst="rect">
                <a:avLst/>
              </a:prstGeom>
              <a:blipFill>
                <a:blip r:embed="rId4"/>
                <a:stretch>
                  <a:fillRect l="-2030" t="-5882" r="-189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4AC16BF-E981-429E-AF6D-DBB6706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(Alert Path Identification)</a:t>
            </a:r>
          </a:p>
        </p:txBody>
      </p:sp>
      <p:sp>
        <p:nvSpPr>
          <p:cNvPr id="7" name="Oval 6"/>
          <p:cNvSpPr/>
          <p:nvPr/>
        </p:nvSpPr>
        <p:spPr>
          <a:xfrm>
            <a:off x="8041841" y="4581607"/>
            <a:ext cx="604463" cy="604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6294" y="4670129"/>
            <a:ext cx="604463" cy="6044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28131" y="3327899"/>
            <a:ext cx="604463" cy="6044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875569">
            <a:off x="6810306" y="3835209"/>
            <a:ext cx="604463" cy="604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01705" y="5377002"/>
            <a:ext cx="604463" cy="6044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2346" y="5476518"/>
            <a:ext cx="604463" cy="604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9948069">
            <a:off x="4042681" y="4849611"/>
            <a:ext cx="604463" cy="60446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913774">
            <a:off x="3325892" y="3327898"/>
            <a:ext cx="604463" cy="604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0607873">
            <a:off x="2594169" y="4881571"/>
            <a:ext cx="604463" cy="6044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48803" y="5476519"/>
            <a:ext cx="604463" cy="6044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55212" y="2405887"/>
            <a:ext cx="604463" cy="604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93943" y="3580939"/>
            <a:ext cx="604463" cy="6044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396174" y="2114040"/>
            <a:ext cx="604463" cy="6044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42787" y="2760952"/>
            <a:ext cx="604463" cy="6044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67996" y="2162585"/>
            <a:ext cx="604463" cy="6044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9" idx="5"/>
            <a:endCxn id="16" idx="0"/>
          </p:cNvCxnSpPr>
          <p:nvPr/>
        </p:nvCxnSpPr>
        <p:spPr>
          <a:xfrm>
            <a:off x="3778189" y="3892472"/>
            <a:ext cx="427018" cy="9913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11" idx="2"/>
            <a:endCxn id="16" idx="6"/>
          </p:cNvCxnSpPr>
          <p:nvPr/>
        </p:nvCxnSpPr>
        <p:spPr>
          <a:xfrm flipH="1">
            <a:off x="4612917" y="4200659"/>
            <a:ext cx="2204075" cy="8114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0"/>
            <a:endCxn id="11" idx="4"/>
          </p:cNvCxnSpPr>
          <p:nvPr/>
        </p:nvCxnSpPr>
        <p:spPr>
          <a:xfrm flipH="1" flipV="1">
            <a:off x="7175756" y="4432986"/>
            <a:ext cx="128822" cy="10435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1"/>
            <a:endCxn id="11" idx="5"/>
          </p:cNvCxnSpPr>
          <p:nvPr/>
        </p:nvCxnSpPr>
        <p:spPr>
          <a:xfrm flipH="1" flipV="1">
            <a:off x="7366222" y="4301720"/>
            <a:ext cx="764141" cy="3684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4"/>
            <a:endCxn id="16" idx="7"/>
          </p:cNvCxnSpPr>
          <p:nvPr/>
        </p:nvCxnSpPr>
        <p:spPr>
          <a:xfrm flipH="1">
            <a:off x="4435633" y="3010350"/>
            <a:ext cx="221811" cy="1853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E63BE3F-375E-4DDC-9333-C5FBAD3DF585}"/>
              </a:ext>
            </a:extLst>
          </p:cNvPr>
          <p:cNvSpPr txBox="1"/>
          <p:nvPr/>
        </p:nvSpPr>
        <p:spPr>
          <a:xfrm>
            <a:off x="4629092" y="6438012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Edges indexed by timestamp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DBC5A-3026-4567-844D-2DDE13E9A580}"/>
              </a:ext>
            </a:extLst>
          </p:cNvPr>
          <p:cNvSpPr txBox="1"/>
          <p:nvPr/>
        </p:nvSpPr>
        <p:spPr>
          <a:xfrm>
            <a:off x="4848803" y="44962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EFBD8-A27A-497B-98A5-B7E06C060C5E}"/>
              </a:ext>
            </a:extLst>
          </p:cNvPr>
          <p:cNvSpPr txBox="1"/>
          <p:nvPr/>
        </p:nvSpPr>
        <p:spPr>
          <a:xfrm>
            <a:off x="4614610" y="3359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0BC9F-A835-4BD9-895C-597F724DAA4A}"/>
              </a:ext>
            </a:extLst>
          </p:cNvPr>
          <p:cNvSpPr txBox="1"/>
          <p:nvPr/>
        </p:nvSpPr>
        <p:spPr>
          <a:xfrm>
            <a:off x="3894936" y="3944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92FD9-A7E0-4D77-BA00-ACFF856376BF}"/>
              </a:ext>
            </a:extLst>
          </p:cNvPr>
          <p:cNvSpPr txBox="1"/>
          <p:nvPr/>
        </p:nvSpPr>
        <p:spPr>
          <a:xfrm>
            <a:off x="2722961" y="45130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2B808-3242-4D08-8BAE-8E4219D60CC9}"/>
              </a:ext>
            </a:extLst>
          </p:cNvPr>
          <p:cNvSpPr txBox="1"/>
          <p:nvPr/>
        </p:nvSpPr>
        <p:spPr>
          <a:xfrm>
            <a:off x="6877075" y="50160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638A9-DF4C-4723-B1FA-1E37D12E5051}"/>
              </a:ext>
            </a:extLst>
          </p:cNvPr>
          <p:cNvSpPr txBox="1"/>
          <p:nvPr/>
        </p:nvSpPr>
        <p:spPr>
          <a:xfrm>
            <a:off x="7828131" y="42006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DE9FCB-5503-49BA-B779-0989956E6E2B}"/>
              </a:ext>
            </a:extLst>
          </p:cNvPr>
          <p:cNvCxnSpPr>
            <a:cxnSpLocks/>
            <a:stCxn id="21" idx="7"/>
            <a:endCxn id="19" idx="4"/>
          </p:cNvCxnSpPr>
          <p:nvPr/>
        </p:nvCxnSpPr>
        <p:spPr>
          <a:xfrm flipV="1">
            <a:off x="3040448" y="3921747"/>
            <a:ext cx="508284" cy="9963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&quot;Not Allowed&quot; Symbol 34">
            <a:extLst>
              <a:ext uri="{FF2B5EF4-FFF2-40B4-BE49-F238E27FC236}">
                <a16:creationId xmlns:a16="http://schemas.microsoft.com/office/drawing/2014/main" id="{AF58AC1C-9022-498F-B548-0F9BB2883A74}"/>
              </a:ext>
            </a:extLst>
          </p:cNvPr>
          <p:cNvSpPr/>
          <p:nvPr/>
        </p:nvSpPr>
        <p:spPr>
          <a:xfrm>
            <a:off x="3037662" y="4028218"/>
            <a:ext cx="584955" cy="584955"/>
          </a:xfrm>
          <a:prstGeom prst="noSmoking">
            <a:avLst>
              <a:gd name="adj" fmla="val 8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567C02-51D0-41AC-AE72-670FC06FBE94}"/>
              </a:ext>
            </a:extLst>
          </p:cNvPr>
          <p:cNvSpPr txBox="1"/>
          <p:nvPr/>
        </p:nvSpPr>
        <p:spPr>
          <a:xfrm>
            <a:off x="1063643" y="3642292"/>
            <a:ext cx="196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valid path:</a:t>
            </a:r>
          </a:p>
          <a:p>
            <a:r>
              <a:rPr lang="en-US" dirty="0"/>
              <a:t>Violates temporal </a:t>
            </a:r>
          </a:p>
          <a:p>
            <a:r>
              <a:rPr lang="en-US" dirty="0"/>
              <a:t>attack dependency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263EFD-0C76-4F1A-A6AC-FB5AFDBA922A}"/>
              </a:ext>
            </a:extLst>
          </p:cNvPr>
          <p:cNvSpPr/>
          <p:nvPr/>
        </p:nvSpPr>
        <p:spPr>
          <a:xfrm rot="3814268">
            <a:off x="2643824" y="3882549"/>
            <a:ext cx="2657580" cy="88237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C452EE-86DF-48C9-813C-16F552770408}"/>
              </a:ext>
            </a:extLst>
          </p:cNvPr>
          <p:cNvSpPr/>
          <p:nvPr/>
        </p:nvSpPr>
        <p:spPr>
          <a:xfrm rot="5850018">
            <a:off x="2809045" y="3523630"/>
            <a:ext cx="3348485" cy="88237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9EE21D0-4AE9-4568-87CE-39B3881075B8}"/>
              </a:ext>
            </a:extLst>
          </p:cNvPr>
          <p:cNvSpPr/>
          <p:nvPr/>
        </p:nvSpPr>
        <p:spPr>
          <a:xfrm rot="12535610">
            <a:off x="4002607" y="3388512"/>
            <a:ext cx="4430173" cy="3313914"/>
          </a:xfrm>
          <a:custGeom>
            <a:avLst/>
            <a:gdLst>
              <a:gd name="connsiteX0" fmla="*/ 2057222 w 4430173"/>
              <a:gd name="connsiteY0" fmla="*/ 3313914 h 3313914"/>
              <a:gd name="connsiteX1" fmla="*/ 0 w 4430173"/>
              <a:gd name="connsiteY1" fmla="*/ 3313914 h 3313914"/>
              <a:gd name="connsiteX2" fmla="*/ 0 w 4430173"/>
              <a:gd name="connsiteY2" fmla="*/ 2431543 h 3313914"/>
              <a:gd name="connsiteX3" fmla="*/ 1647688 w 4430173"/>
              <a:gd name="connsiteY3" fmla="*/ 2431543 h 3313914"/>
              <a:gd name="connsiteX4" fmla="*/ 3764686 w 4430173"/>
              <a:gd name="connsiteY4" fmla="*/ 0 h 3313914"/>
              <a:gd name="connsiteX5" fmla="*/ 4430173 w 4430173"/>
              <a:gd name="connsiteY5" fmla="*/ 579400 h 3313914"/>
              <a:gd name="connsiteX6" fmla="*/ 2057222 w 4430173"/>
              <a:gd name="connsiteY6" fmla="*/ 3304927 h 331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0173" h="3313914">
                <a:moveTo>
                  <a:pt x="2057222" y="3313914"/>
                </a:moveTo>
                <a:lnTo>
                  <a:pt x="0" y="3313914"/>
                </a:lnTo>
                <a:lnTo>
                  <a:pt x="0" y="2431543"/>
                </a:lnTo>
                <a:lnTo>
                  <a:pt x="1647688" y="2431543"/>
                </a:lnTo>
                <a:lnTo>
                  <a:pt x="3764686" y="0"/>
                </a:lnTo>
                <a:lnTo>
                  <a:pt x="4430173" y="579400"/>
                </a:lnTo>
                <a:lnTo>
                  <a:pt x="2057222" y="3304927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0205C0F-F54E-498D-B563-3DA2530AD833}"/>
              </a:ext>
            </a:extLst>
          </p:cNvPr>
          <p:cNvSpPr/>
          <p:nvPr/>
        </p:nvSpPr>
        <p:spPr>
          <a:xfrm rot="5022279">
            <a:off x="4471989" y="3157724"/>
            <a:ext cx="2427707" cy="3941015"/>
          </a:xfrm>
          <a:custGeom>
            <a:avLst/>
            <a:gdLst>
              <a:gd name="connsiteX0" fmla="*/ 0 w 2427707"/>
              <a:gd name="connsiteY0" fmla="*/ 0 h 3941015"/>
              <a:gd name="connsiteX1" fmla="*/ 2427707 w 2427707"/>
              <a:gd name="connsiteY1" fmla="*/ 0 h 3941015"/>
              <a:gd name="connsiteX2" fmla="*/ 2427707 w 2427707"/>
              <a:gd name="connsiteY2" fmla="*/ 882371 h 3941015"/>
              <a:gd name="connsiteX3" fmla="*/ 921264 w 2427707"/>
              <a:gd name="connsiteY3" fmla="*/ 882371 h 3941015"/>
              <a:gd name="connsiteX4" fmla="*/ 1622258 w 2427707"/>
              <a:gd name="connsiteY4" fmla="*/ 3730108 h 3941015"/>
              <a:gd name="connsiteX5" fmla="*/ 765464 w 2427707"/>
              <a:gd name="connsiteY5" fmla="*/ 3941015 h 3941015"/>
              <a:gd name="connsiteX6" fmla="*/ 12553 w 2427707"/>
              <a:gd name="connsiteY6" fmla="*/ 882371 h 3941015"/>
              <a:gd name="connsiteX7" fmla="*/ 0 w 2427707"/>
              <a:gd name="connsiteY7" fmla="*/ 882371 h 394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7707" h="3941015">
                <a:moveTo>
                  <a:pt x="0" y="0"/>
                </a:moveTo>
                <a:lnTo>
                  <a:pt x="2427707" y="0"/>
                </a:lnTo>
                <a:lnTo>
                  <a:pt x="2427707" y="882371"/>
                </a:lnTo>
                <a:lnTo>
                  <a:pt x="921264" y="882371"/>
                </a:lnTo>
                <a:lnTo>
                  <a:pt x="1622258" y="3730108"/>
                </a:lnTo>
                <a:lnTo>
                  <a:pt x="765464" y="3941015"/>
                </a:lnTo>
                <a:lnTo>
                  <a:pt x="12553" y="882371"/>
                </a:lnTo>
                <a:lnTo>
                  <a:pt x="0" y="882371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8F2A78-DEBC-4C28-BFC8-C425D8B313E6}"/>
              </a:ext>
            </a:extLst>
          </p:cNvPr>
          <p:cNvSpPr txBox="1"/>
          <p:nvPr/>
        </p:nvSpPr>
        <p:spPr>
          <a:xfrm>
            <a:off x="2185151" y="1194245"/>
            <a:ext cx="7821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Approach: breadth-first search in reverse-chronological order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D52F219-E7D3-45EF-B312-149797CA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2" grpId="1"/>
      <p:bldP spid="15" grpId="0"/>
      <p:bldP spid="17" grpId="0"/>
      <p:bldP spid="35" grpId="0" animBg="1"/>
      <p:bldP spid="39" grpId="0"/>
      <p:bldP spid="18" grpId="0" animBg="1"/>
      <p:bldP spid="18" grpId="1" animBg="1"/>
      <p:bldP spid="36" grpId="0" animBg="1"/>
      <p:bldP spid="36" grpId="1" animBg="1"/>
      <p:bldP spid="42" grpId="0" animBg="1"/>
      <p:bldP spid="42" grpId="1" animBg="1"/>
      <p:bldP spid="46" grpId="0" animBg="1"/>
      <p:bldP spid="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CEC4-4297-47E5-BEFD-23D9B954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Preliminary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E5126-2335-4ADD-90A7-D6C229A1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Scans (high volume, low threat)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Prioritize inbound alerts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Prioritize alert diversity</a:t>
            </a:r>
          </a:p>
          <a:p>
            <a:r>
              <a:rPr lang="en-US" sz="3200" dirty="0"/>
              <a:t>Highly connected nodes (high volume, unclear threat)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Causes exponential graph growth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Blacklist nodes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Restricts path identification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Leaves nodes unmonitored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4B214-E86A-4856-B08E-887736F5CBCA}"/>
              </a:ext>
            </a:extLst>
          </p:cNvPr>
          <p:cNvSpPr txBox="1"/>
          <p:nvPr/>
        </p:nvSpPr>
        <p:spPr>
          <a:xfrm rot="527235">
            <a:off x="1074577" y="2644171"/>
            <a:ext cx="10341579" cy="15696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High-granularity network segmentation improves performance significantly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4FB3F0-67B4-4AA7-9FB4-3B9B2EB6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1383-3089-4BFE-ADCC-E013F649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20" y="0"/>
            <a:ext cx="12208620" cy="1325563"/>
          </a:xfrm>
        </p:spPr>
        <p:txBody>
          <a:bodyPr/>
          <a:lstStyle/>
          <a:p>
            <a:pPr algn="ctr"/>
            <a:r>
              <a:rPr lang="en-US" b="1" dirty="0"/>
              <a:t>Metric: Weighted I</a:t>
            </a:r>
            <a:r>
              <a:rPr lang="en-US" dirty="0"/>
              <a:t>ndependent </a:t>
            </a:r>
            <a:r>
              <a:rPr lang="en-US" b="1" dirty="0"/>
              <a:t>T</a:t>
            </a:r>
            <a:r>
              <a:rPr lang="en-US" dirty="0"/>
              <a:t>hreat </a:t>
            </a:r>
            <a:r>
              <a:rPr lang="en-US" b="1" dirty="0"/>
              <a:t>S</a:t>
            </a:r>
            <a:r>
              <a:rPr lang="en-US" dirty="0"/>
              <a:t>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52E6A-2834-4C3C-9EF5-5FCA581E066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Input: 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A</a:t>
                </a:r>
                <a:r>
                  <a:rPr lang="en-US" baseline="-25000" dirty="0">
                    <a:solidFill>
                      <a:srgbClr val="00B050"/>
                    </a:solidFill>
                  </a:rPr>
                  <a:t>in</a:t>
                </a:r>
                <a:r>
                  <a:rPr lang="en-US" dirty="0"/>
                  <a:t> alert types (inbound)</a:t>
                </a:r>
              </a:p>
              <a:p>
                <a:pPr lvl="1"/>
                <a:r>
                  <a:rPr lang="en-US" dirty="0" err="1">
                    <a:solidFill>
                      <a:srgbClr val="00B05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00B050"/>
                    </a:solidFill>
                  </a:rPr>
                  <a:t>out</a:t>
                </a:r>
                <a:r>
                  <a:rPr lang="en-US" dirty="0"/>
                  <a:t> alert types (outbound) </a:t>
                </a:r>
              </a:p>
              <a:p>
                <a:r>
                  <a:rPr lang="en-US" dirty="0"/>
                  <a:t>Terms: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D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err="1">
                    <a:solidFill>
                      <a:srgbClr val="0070C0"/>
                    </a:solidFill>
                  </a:rPr>
                  <a:t>D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out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g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+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+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3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52E6A-2834-4C3C-9EF5-5FCA581E0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B28A593-486B-47EE-B2C7-6EF908B8F4E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19800" y="1825625"/>
                <a:ext cx="5334000" cy="4351338"/>
              </a:xfrm>
            </p:spPr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sz="4000" b="1" dirty="0"/>
                  <a:t>ITS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deg>
                      <m:e>
                        <m:sSubSup>
                          <m:sSubSupPr>
                            <m:ctrlP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4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4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p>
                        </m:sSubSup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𝒐𝒖𝒕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4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4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p>
                        </m:sSubSup>
                        <m:r>
                          <a:rPr lang="en-US" sz="4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𝒊𝒏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4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4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B28A593-486B-47EE-B2C7-6EF908B8F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19800" y="1825625"/>
                <a:ext cx="5334000" cy="4351338"/>
              </a:xfrm>
              <a:blipFill>
                <a:blip r:embed="rId3"/>
                <a:stretch>
                  <a:fillRect l="-3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37D52A-2548-41B6-8D9F-26D9661A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37B8D7-CC55-4574-9856-1B59DB4E198C}"/>
                  </a:ext>
                </a:extLst>
              </p:cNvPr>
              <p:cNvSpPr txBox="1"/>
              <p:nvPr/>
            </p:nvSpPr>
            <p:spPr>
              <a:xfrm>
                <a:off x="3768767" y="6027003"/>
                <a:ext cx="45020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“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” represents alert diversity</a:t>
                </a:r>
              </a:p>
              <a:p>
                <a:pPr algn="ctr"/>
                <a:r>
                  <a:rPr lang="en-US" sz="2400" dirty="0"/>
                  <a:t>“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” represents alert scale (by type)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37B8D7-CC55-4574-9856-1B59DB4E1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767" y="6027003"/>
                <a:ext cx="4502066" cy="830997"/>
              </a:xfrm>
              <a:prstGeom prst="rect">
                <a:avLst/>
              </a:prstGeom>
              <a:blipFill>
                <a:blip r:embed="rId4"/>
                <a:stretch>
                  <a:fillRect l="-2030" t="-5882" r="-189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3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3A7D-BEF0-4DD1-A98F-C89AD767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Metric: Composite Threat Score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2AAF5-AF72-4B5E-BC57-4B6B6A8E88B7}"/>
              </a:ext>
            </a:extLst>
          </p:cNvPr>
          <p:cNvSpPr/>
          <p:nvPr/>
        </p:nvSpPr>
        <p:spPr>
          <a:xfrm>
            <a:off x="4197349" y="5933220"/>
            <a:ext cx="2578646" cy="828891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Composite Threat Score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B59BF9-FF8F-441A-AF76-278084F9C704}"/>
              </a:ext>
            </a:extLst>
          </p:cNvPr>
          <p:cNvCxnSpPr>
            <a:cxnSpLocks/>
            <a:stCxn id="23" idx="2"/>
            <a:endCxn id="6" idx="0"/>
          </p:cNvCxnSpPr>
          <p:nvPr/>
        </p:nvCxnSpPr>
        <p:spPr>
          <a:xfrm>
            <a:off x="5486669" y="5083127"/>
            <a:ext cx="3" cy="8500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F386CF-49A6-48F2-B8B2-2D3D2257C87C}"/>
              </a:ext>
            </a:extLst>
          </p:cNvPr>
          <p:cNvCxnSpPr>
            <a:cxnSpLocks/>
            <a:stCxn id="26" idx="2"/>
            <a:endCxn id="6" idx="0"/>
          </p:cNvCxnSpPr>
          <p:nvPr/>
        </p:nvCxnSpPr>
        <p:spPr>
          <a:xfrm flipH="1">
            <a:off x="5486672" y="5083127"/>
            <a:ext cx="3158864" cy="8500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404A3C-6C22-49BC-93E8-3653ABCF1A4A}"/>
              </a:ext>
            </a:extLst>
          </p:cNvPr>
          <p:cNvCxnSpPr>
            <a:cxnSpLocks/>
            <a:stCxn id="20" idx="2"/>
            <a:endCxn id="6" idx="0"/>
          </p:cNvCxnSpPr>
          <p:nvPr/>
        </p:nvCxnSpPr>
        <p:spPr>
          <a:xfrm>
            <a:off x="2320879" y="5083127"/>
            <a:ext cx="3165793" cy="8500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02F4AA1-BB17-4C17-98DD-F246FA7CDAA9}"/>
              </a:ext>
            </a:extLst>
          </p:cNvPr>
          <p:cNvSpPr/>
          <p:nvPr/>
        </p:nvSpPr>
        <p:spPr>
          <a:xfrm>
            <a:off x="1195797" y="4227860"/>
            <a:ext cx="2250163" cy="855267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Independent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Threat Score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FCF7A7-8138-425D-98F2-195406D27118}"/>
              </a:ext>
            </a:extLst>
          </p:cNvPr>
          <p:cNvCxnSpPr>
            <a:cxnSpLocks/>
            <a:stCxn id="29" idx="2"/>
            <a:endCxn id="20" idx="0"/>
          </p:cNvCxnSpPr>
          <p:nvPr/>
        </p:nvCxnSpPr>
        <p:spPr>
          <a:xfrm flipH="1">
            <a:off x="2320879" y="3439246"/>
            <a:ext cx="3465" cy="78861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6D89EF7-60CD-4D27-8FC9-9F7CA2D0758A}"/>
              </a:ext>
            </a:extLst>
          </p:cNvPr>
          <p:cNvSpPr/>
          <p:nvPr/>
        </p:nvSpPr>
        <p:spPr>
          <a:xfrm>
            <a:off x="4361587" y="4227860"/>
            <a:ext cx="2250163" cy="855267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Independent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Threat Score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CEDCA7-8863-41A9-8653-E0D3763017EC}"/>
              </a:ext>
            </a:extLst>
          </p:cNvPr>
          <p:cNvCxnSpPr>
            <a:cxnSpLocks/>
            <a:stCxn id="33" idx="2"/>
            <a:endCxn id="23" idx="0"/>
          </p:cNvCxnSpPr>
          <p:nvPr/>
        </p:nvCxnSpPr>
        <p:spPr>
          <a:xfrm flipH="1">
            <a:off x="5486669" y="3439246"/>
            <a:ext cx="3" cy="78861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0884FA-4AA5-494F-9540-F9F38D0F1834}"/>
              </a:ext>
            </a:extLst>
          </p:cNvPr>
          <p:cNvSpPr/>
          <p:nvPr/>
        </p:nvSpPr>
        <p:spPr>
          <a:xfrm>
            <a:off x="7520454" y="4227860"/>
            <a:ext cx="2250163" cy="855267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Independent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Threat Score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AD091C-D2B1-44C9-B35E-5A66B55BAC03}"/>
              </a:ext>
            </a:extLst>
          </p:cNvPr>
          <p:cNvCxnSpPr>
            <a:cxnSpLocks/>
            <a:stCxn id="37" idx="2"/>
            <a:endCxn id="26" idx="0"/>
          </p:cNvCxnSpPr>
          <p:nvPr/>
        </p:nvCxnSpPr>
        <p:spPr>
          <a:xfrm flipH="1">
            <a:off x="8645536" y="3439246"/>
            <a:ext cx="5" cy="78861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3BF7F1E-68FA-42AA-9D9D-4F8B80A4E0EC}"/>
              </a:ext>
            </a:extLst>
          </p:cNvPr>
          <p:cNvSpPr/>
          <p:nvPr/>
        </p:nvSpPr>
        <p:spPr>
          <a:xfrm>
            <a:off x="1195804" y="2717284"/>
            <a:ext cx="2257079" cy="721962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Alert List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B02830-C687-444C-8024-60B8E3605FCD}"/>
              </a:ext>
            </a:extLst>
          </p:cNvPr>
          <p:cNvCxnSpPr>
            <a:cxnSpLocks/>
            <a:stCxn id="42" idx="4"/>
            <a:endCxn id="29" idx="0"/>
          </p:cNvCxnSpPr>
          <p:nvPr/>
        </p:nvCxnSpPr>
        <p:spPr>
          <a:xfrm flipH="1">
            <a:off x="2324344" y="2123013"/>
            <a:ext cx="3458" cy="594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187A861-D186-41B8-93B1-D1903C19B935}"/>
              </a:ext>
            </a:extLst>
          </p:cNvPr>
          <p:cNvSpPr/>
          <p:nvPr/>
        </p:nvSpPr>
        <p:spPr>
          <a:xfrm>
            <a:off x="4361594" y="2717284"/>
            <a:ext cx="2250156" cy="721962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Alert List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52C9FE-C1F7-4548-ABD6-218192570DE0}"/>
              </a:ext>
            </a:extLst>
          </p:cNvPr>
          <p:cNvCxnSpPr>
            <a:cxnSpLocks/>
            <a:stCxn id="43" idx="4"/>
            <a:endCxn id="33" idx="0"/>
          </p:cNvCxnSpPr>
          <p:nvPr/>
        </p:nvCxnSpPr>
        <p:spPr>
          <a:xfrm>
            <a:off x="5486669" y="2126443"/>
            <a:ext cx="3" cy="590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74CD8A6-0917-4E42-AEC3-A7237D29CA78}"/>
              </a:ext>
            </a:extLst>
          </p:cNvPr>
          <p:cNvSpPr/>
          <p:nvPr/>
        </p:nvSpPr>
        <p:spPr>
          <a:xfrm>
            <a:off x="7520461" y="2717284"/>
            <a:ext cx="2250159" cy="721962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Alert List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5D8E2C-1440-457C-86E1-DFF56A574450}"/>
              </a:ext>
            </a:extLst>
          </p:cNvPr>
          <p:cNvCxnSpPr>
            <a:cxnSpLocks/>
            <a:stCxn id="44" idx="4"/>
            <a:endCxn id="37" idx="0"/>
          </p:cNvCxnSpPr>
          <p:nvPr/>
        </p:nvCxnSpPr>
        <p:spPr>
          <a:xfrm>
            <a:off x="8645537" y="2123013"/>
            <a:ext cx="4" cy="594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40F714A-6F12-49ED-9BF9-BB07700CDC55}"/>
              </a:ext>
            </a:extLst>
          </p:cNvPr>
          <p:cNvCxnSpPr>
            <a:cxnSpLocks/>
          </p:cNvCxnSpPr>
          <p:nvPr/>
        </p:nvCxnSpPr>
        <p:spPr>
          <a:xfrm>
            <a:off x="576466" y="1626005"/>
            <a:ext cx="1130390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17F00FD-68FA-4DF3-B5E1-917D52CF8C1C}"/>
              </a:ext>
            </a:extLst>
          </p:cNvPr>
          <p:cNvSpPr/>
          <p:nvPr/>
        </p:nvSpPr>
        <p:spPr>
          <a:xfrm>
            <a:off x="1370521" y="1046205"/>
            <a:ext cx="1914562" cy="10768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Node A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3A7453A-B0D6-4559-81DC-56575277ACC3}"/>
              </a:ext>
            </a:extLst>
          </p:cNvPr>
          <p:cNvSpPr/>
          <p:nvPr/>
        </p:nvSpPr>
        <p:spPr>
          <a:xfrm>
            <a:off x="4529388" y="1049635"/>
            <a:ext cx="1914562" cy="10768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Node 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2F4D9D-7F58-4391-99DB-4167AD7D301B}"/>
              </a:ext>
            </a:extLst>
          </p:cNvPr>
          <p:cNvSpPr/>
          <p:nvPr/>
        </p:nvSpPr>
        <p:spPr>
          <a:xfrm>
            <a:off x="7688256" y="1046205"/>
            <a:ext cx="1914562" cy="10768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Node 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2460D7-DFA5-4334-A966-6033614CD92A}"/>
              </a:ext>
            </a:extLst>
          </p:cNvPr>
          <p:cNvSpPr txBox="1"/>
          <p:nvPr/>
        </p:nvSpPr>
        <p:spPr>
          <a:xfrm>
            <a:off x="9810874" y="1741441"/>
            <a:ext cx="214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Attack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898CAA-7DBD-448D-8985-20509EB16D96}"/>
                  </a:ext>
                </a:extLst>
              </p:cNvPr>
              <p:cNvSpPr txBox="1"/>
              <p:nvPr/>
            </p:nvSpPr>
            <p:spPr>
              <a:xfrm>
                <a:off x="6775995" y="6030036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CTS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𝐼𝑇𝑆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898CAA-7DBD-448D-8985-20509EB1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95" y="6030036"/>
                <a:ext cx="6096000" cy="584775"/>
              </a:xfrm>
              <a:prstGeom prst="rect">
                <a:avLst/>
              </a:prstGeom>
              <a:blipFill>
                <a:blip r:embed="rId2"/>
                <a:stretch>
                  <a:fillRect l="-260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3556CCC-1BED-44FB-8638-B36D266A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86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7161-7D85-4E66-9F2F-25C46C13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Preliminary Results: DARPA ’99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F9AA6-9D0B-491C-B157-150DDE22D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Notable paths, using queries from top 5 nodes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D6CEFB-A448-4EEB-8BBA-30F316673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049044"/>
              </p:ext>
            </p:extLst>
          </p:nvPr>
        </p:nvGraphicFramePr>
        <p:xfrm>
          <a:off x="1145060" y="2388973"/>
          <a:ext cx="10116064" cy="383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016">
                  <a:extLst>
                    <a:ext uri="{9D8B030D-6E8A-4147-A177-3AD203B41FA5}">
                      <a16:colId xmlns:a16="http://schemas.microsoft.com/office/drawing/2014/main" val="3430348555"/>
                    </a:ext>
                  </a:extLst>
                </a:gridCol>
                <a:gridCol w="2529016">
                  <a:extLst>
                    <a:ext uri="{9D8B030D-6E8A-4147-A177-3AD203B41FA5}">
                      <a16:colId xmlns:a16="http://schemas.microsoft.com/office/drawing/2014/main" val="2225917842"/>
                    </a:ext>
                  </a:extLst>
                </a:gridCol>
                <a:gridCol w="2060807">
                  <a:extLst>
                    <a:ext uri="{9D8B030D-6E8A-4147-A177-3AD203B41FA5}">
                      <a16:colId xmlns:a16="http://schemas.microsoft.com/office/drawing/2014/main" val="2644527818"/>
                    </a:ext>
                  </a:extLst>
                </a:gridCol>
                <a:gridCol w="2997225">
                  <a:extLst>
                    <a:ext uri="{9D8B030D-6E8A-4147-A177-3AD203B41FA5}">
                      <a16:colId xmlns:a16="http://schemas.microsoft.com/office/drawing/2014/main" val="2761403570"/>
                    </a:ext>
                  </a:extLst>
                </a:gridCol>
              </a:tblGrid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[Path Origin, </a:t>
                      </a:r>
                    </a:p>
                    <a:p>
                      <a:pPr algn="r"/>
                      <a:r>
                        <a:rPr lang="en-US" dirty="0"/>
                        <a:t>Path Target]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Composite Threat Score</a:t>
                      </a:r>
                    </a:p>
                    <a:p>
                      <a:pPr algn="r"/>
                      <a:r>
                        <a:rPr lang="en-US" dirty="0"/>
                        <a:t>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Length (#edges)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Notable Alerts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549482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172.16.116.201 209.67.29.11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3.83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Windows 95 Malware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7048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172.16.116.194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Windows 95 Malware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960849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207.25.71.141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Windows 95 Malware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203131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192.168.1.30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172.16.112.5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Public SNMP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722570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206.132.25.51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Windows 95 Malware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088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148A3B-85EA-49A0-B1BC-9CCE46C58533}"/>
              </a:ext>
            </a:extLst>
          </p:cNvPr>
          <p:cNvSpPr txBox="1"/>
          <p:nvPr/>
        </p:nvSpPr>
        <p:spPr>
          <a:xfrm>
            <a:off x="3901562" y="6400092"/>
            <a:ext cx="488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 IPs are repeated from higher-ranked paths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C2F3-A569-4807-AF23-E4EAB914F568}"/>
              </a:ext>
            </a:extLst>
          </p:cNvPr>
          <p:cNvSpPr txBox="1"/>
          <p:nvPr/>
        </p:nvSpPr>
        <p:spPr>
          <a:xfrm rot="527235">
            <a:off x="1146771" y="3052298"/>
            <a:ext cx="10523907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Artificial datasets need multi-step attacks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6CDB13-A472-40B8-9744-2E17C23E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2779-EED6-4E84-AC38-DA99A7DD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0"/>
            <a:ext cx="10515600" cy="1129218"/>
          </a:xfrm>
        </p:spPr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FC54-7A19-46ED-BC04-51A9E14A2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7" y="890038"/>
            <a:ext cx="11740054" cy="5520639"/>
          </a:xfrm>
        </p:spPr>
        <p:txBody>
          <a:bodyPr>
            <a:noAutofit/>
          </a:bodyPr>
          <a:lstStyle/>
          <a:p>
            <a:pPr algn="l"/>
            <a:r>
              <a:rPr lang="en-US" sz="2000" b="0" i="0" u="none" strike="noStrike" baseline="0" dirty="0">
                <a:latin typeface="LMRoman12-Regular-Identity-H"/>
              </a:rPr>
              <a:t>Published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0" i="0" u="none" strike="noStrike" baseline="0" dirty="0">
                <a:latin typeface="LMRoman12-Regular-Identity-H"/>
              </a:rPr>
              <a:t>S. He, </a:t>
            </a:r>
            <a:r>
              <a:rPr lang="en-US" sz="2000" b="1" i="0" u="none" strike="noStrike" baseline="0" dirty="0">
                <a:latin typeface="LMRoman12-Regular-Identity-H"/>
              </a:rPr>
              <a:t>E. Ficke</a:t>
            </a:r>
            <a:r>
              <a:rPr lang="en-US" sz="2000" b="0" i="0" u="none" strike="noStrike" baseline="0" dirty="0">
                <a:latin typeface="LMRoman12-Regular-Identity-H"/>
              </a:rPr>
              <a:t>, M. Pritom, H. Chen, Q. Tang, Q. Chen, M. Pendleton, L. </a:t>
            </a:r>
            <a:r>
              <a:rPr lang="en-US" sz="2000" b="0" i="0" u="none" strike="noStrike" baseline="0" dirty="0" err="1">
                <a:latin typeface="LMRoman12-Regular-Identity-H"/>
              </a:rPr>
              <a:t>Njilla</a:t>
            </a:r>
            <a:r>
              <a:rPr lang="en-US" sz="2000" b="0" i="0" u="none" strike="noStrike" baseline="0" dirty="0">
                <a:latin typeface="LMRoman12-Regular-Identity-H"/>
              </a:rPr>
              <a:t>, and S. Xu. </a:t>
            </a:r>
            <a:r>
              <a:rPr lang="en-US" sz="2000" b="0" i="1" u="sng" strike="noStrike" baseline="0" dirty="0">
                <a:latin typeface="LMRoman12-Regular-Identity-H"/>
              </a:rPr>
              <a:t>Blockchain-based Automated and Robust Cyber Security Management</a:t>
            </a:r>
            <a:r>
              <a:rPr lang="en-US" sz="2000" b="0" i="0" u="none" strike="noStrike" baseline="0" dirty="0">
                <a:latin typeface="LMRoman12-Regular-Identity-H"/>
              </a:rPr>
              <a:t>, Journal of Parallel Distributed Computing, 163: 62-82 (2022)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i="0" u="none" strike="noStrike" baseline="0" dirty="0">
                <a:solidFill>
                  <a:srgbClr val="0070C0"/>
                </a:solidFill>
                <a:latin typeface="LMRoman12-Regular-Identity-H"/>
              </a:rPr>
              <a:t>E. Ficke </a:t>
            </a:r>
            <a:r>
              <a:rPr lang="en-US" sz="2000" b="0" i="0" u="none" strike="noStrike" baseline="0" dirty="0">
                <a:solidFill>
                  <a:srgbClr val="0070C0"/>
                </a:solidFill>
                <a:latin typeface="LMRoman12-Regular-Identity-H"/>
              </a:rPr>
              <a:t>and S. Xu. APIN: </a:t>
            </a:r>
            <a:r>
              <a:rPr lang="en-US" sz="2000" b="0" i="1" u="sng" strike="noStrike" baseline="0" dirty="0">
                <a:solidFill>
                  <a:srgbClr val="0070C0"/>
                </a:solidFill>
                <a:latin typeface="LMRoman12-Regular-Identity-H"/>
              </a:rPr>
              <a:t>Automatic Attack Path Identification in Computer Networks</a:t>
            </a:r>
            <a:r>
              <a:rPr lang="en-US" sz="2000" b="0" i="0" u="none" strike="noStrike" baseline="0" dirty="0">
                <a:solidFill>
                  <a:srgbClr val="0070C0"/>
                </a:solidFill>
                <a:latin typeface="LMRoman12-Regular-Identity-H"/>
              </a:rPr>
              <a:t>, IEEE International Conference on Intelligence and Security Informatics (ISI), 2020. </a:t>
            </a:r>
            <a:r>
              <a:rPr lang="en-US" sz="2000" b="1" i="0" u="none" strike="noStrike" baseline="0" dirty="0">
                <a:solidFill>
                  <a:srgbClr val="FF33CC"/>
                </a:solidFill>
                <a:latin typeface="LMRoman12-Regular-Identity-H"/>
              </a:rPr>
              <a:t>[Dissertation Chapter 2]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i="0" u="none" strike="noStrike" baseline="0" dirty="0">
                <a:latin typeface="LMRoman12-Regular-Identity-H"/>
              </a:rPr>
              <a:t>E. Ficke</a:t>
            </a:r>
            <a:r>
              <a:rPr lang="en-US" sz="2000" b="0" i="0" u="none" strike="noStrike" baseline="0" dirty="0">
                <a:latin typeface="LMRoman12-Regular-Identity-H"/>
              </a:rPr>
              <a:t>, K. Schweitzer, R. Bateman, and S. Xu. </a:t>
            </a:r>
            <a:r>
              <a:rPr lang="en-US" sz="2000" b="0" i="1" u="sng" strike="noStrike" baseline="0" dirty="0">
                <a:latin typeface="LMRoman12-Regular-Identity-H"/>
              </a:rPr>
              <a:t>Analyzing Root Causes of Intrusion Detection False-Negatives: Methodology and Case Study</a:t>
            </a:r>
            <a:r>
              <a:rPr lang="en-US" sz="2000" b="0" i="0" u="none" strike="noStrike" baseline="0" dirty="0">
                <a:latin typeface="LMRoman12-Regular-Identity-H"/>
              </a:rPr>
              <a:t>. IEEE Military Communications Conference (MILCOM), 2019.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0" i="0" u="none" strike="noStrike" baseline="0" dirty="0">
                <a:latin typeface="LMRoman12-Regular-Identity-H"/>
              </a:rPr>
              <a:t>J. Mireles, </a:t>
            </a:r>
            <a:r>
              <a:rPr lang="en-US" sz="2000" b="1" i="0" u="none" strike="noStrike" baseline="0" dirty="0">
                <a:latin typeface="LMRoman12-Regular-Identity-H"/>
              </a:rPr>
              <a:t>E. Ficke</a:t>
            </a:r>
            <a:r>
              <a:rPr lang="en-US" sz="2000" b="0" i="0" u="none" strike="noStrike" baseline="0" dirty="0">
                <a:latin typeface="LMRoman12-Regular-Identity-H"/>
              </a:rPr>
              <a:t>, J. Cho, P. Hurley, and S. Xu. </a:t>
            </a:r>
            <a:r>
              <a:rPr lang="en-US" sz="2000" b="0" i="1" u="sng" strike="noStrike" baseline="0" dirty="0">
                <a:latin typeface="LMRoman12-Regular-Identity-H"/>
              </a:rPr>
              <a:t>Metrics Towards Measuring Cyber Agility</a:t>
            </a:r>
            <a:r>
              <a:rPr lang="en-US" sz="2000" b="0" i="0" u="none" strike="noStrike" baseline="0" dirty="0">
                <a:latin typeface="LMRoman12-Regular-Identity-H"/>
              </a:rPr>
              <a:t>. IEEE Transactions on Information Forensics and Security (IEEE T-IFS), 14(12): 3217-3232 (2019).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i="0" u="none" strike="noStrike" baseline="0" dirty="0">
                <a:latin typeface="LMRoman12-Regular-Identity-H"/>
              </a:rPr>
              <a:t>E. Ficke</a:t>
            </a:r>
            <a:r>
              <a:rPr lang="en-US" sz="2000" b="0" i="0" u="none" strike="noStrike" baseline="0" dirty="0">
                <a:latin typeface="LMRoman12-Regular-Identity-H"/>
              </a:rPr>
              <a:t>, K. Schweitzer, R. Bateman, and S. Xu. </a:t>
            </a:r>
            <a:r>
              <a:rPr lang="en-US" sz="2000" b="0" i="1" u="sng" strike="noStrike" baseline="0" dirty="0">
                <a:latin typeface="LMRoman12-Regular-Identity-H"/>
              </a:rPr>
              <a:t>Characterizing the Effectiveness of Network-Based Intrusion Detection Systems</a:t>
            </a:r>
            <a:r>
              <a:rPr lang="en-US" sz="2000" b="0" i="0" u="none" strike="noStrike" baseline="0" dirty="0">
                <a:latin typeface="LMRoman12-Regular-Identity-H"/>
              </a:rPr>
              <a:t>. IEEE Military Communications Conference (MILCOM), 2018.</a:t>
            </a:r>
          </a:p>
          <a:p>
            <a:pPr algn="l"/>
            <a:r>
              <a:rPr lang="en-US" sz="2000" b="0" i="0" u="none" strike="noStrike" baseline="0" dirty="0">
                <a:latin typeface="LMRoman12-Regular-Identity-H"/>
              </a:rPr>
              <a:t>Manuscripts to be submitted for review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i="0" u="none" strike="noStrike" baseline="0" dirty="0">
                <a:solidFill>
                  <a:srgbClr val="0070C0"/>
                </a:solidFill>
                <a:latin typeface="LMRoman12-Regular-Identity-H"/>
              </a:rPr>
              <a:t>E. Ficke</a:t>
            </a:r>
            <a:r>
              <a:rPr lang="en-US" sz="2000" b="0" i="0" u="none" strike="noStrike" baseline="0" dirty="0">
                <a:solidFill>
                  <a:srgbClr val="0070C0"/>
                </a:solidFill>
                <a:latin typeface="LMRoman12-Regular-Identity-H"/>
              </a:rPr>
              <a:t>, R. Bateman, and S. Xu. </a:t>
            </a:r>
            <a:r>
              <a:rPr lang="en-US" sz="2000" b="0" i="0" u="sng" strike="noStrike" baseline="0" dirty="0" err="1">
                <a:solidFill>
                  <a:srgbClr val="0070C0"/>
                </a:solidFill>
                <a:latin typeface="LMRoman12-Regular-Identity-H"/>
              </a:rPr>
              <a:t>AutoCRAT</a:t>
            </a:r>
            <a:r>
              <a:rPr lang="en-US" sz="2000" b="0" i="0" u="sng" strike="noStrike" baseline="0" dirty="0">
                <a:solidFill>
                  <a:srgbClr val="0070C0"/>
                </a:solidFill>
                <a:latin typeface="LMRoman12-Regular-Identity-H"/>
              </a:rPr>
              <a:t>: Automatic Cumulative Reconstruction of Alert Trees</a:t>
            </a:r>
            <a:r>
              <a:rPr lang="en-US" sz="2000" b="0" i="0" u="none" strike="noStrike" baseline="0" dirty="0">
                <a:solidFill>
                  <a:srgbClr val="0070C0"/>
                </a:solidFill>
                <a:latin typeface="LMRoman12-Regular-Identity-H"/>
              </a:rPr>
              <a:t>. </a:t>
            </a:r>
            <a:r>
              <a:rPr lang="en-US" sz="2000" b="1" i="0" u="none" strike="noStrike" baseline="0" dirty="0">
                <a:solidFill>
                  <a:srgbClr val="FF33CC"/>
                </a:solidFill>
                <a:latin typeface="LMRoman12-Regular-Identity-H"/>
              </a:rPr>
              <a:t>[Dissertation Chapter 3]</a:t>
            </a:r>
            <a:endParaRPr lang="en-US" sz="2000" b="0" i="0" u="none" strike="noStrike" baseline="0" dirty="0">
              <a:solidFill>
                <a:srgbClr val="0070C0"/>
              </a:solidFill>
              <a:latin typeface="LMRoman12-Regular-Identity-H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b="0" i="0" u="none" strike="noStrike" baseline="0" dirty="0">
                <a:latin typeface="LMRoman12-Regular-Identity-H"/>
              </a:rPr>
              <a:t>R. Garcia-LeBron, </a:t>
            </a:r>
            <a:r>
              <a:rPr lang="en-US" sz="2000" b="1" i="0" u="none" strike="noStrike" baseline="0" dirty="0">
                <a:latin typeface="LMRoman12-Regular-Identity-H"/>
              </a:rPr>
              <a:t>E. Ficke</a:t>
            </a:r>
            <a:r>
              <a:rPr lang="en-US" sz="2000" b="0" i="0" u="none" strike="noStrike" baseline="0" dirty="0">
                <a:latin typeface="LMRoman12-Regular-Identity-H"/>
              </a:rPr>
              <a:t>, W. Wu, S. Xu. </a:t>
            </a:r>
            <a:r>
              <a:rPr lang="en-US" sz="2000" b="0" i="0" u="sng" strike="noStrike" baseline="0" dirty="0">
                <a:latin typeface="LMRoman12-Regular-Identity-H"/>
              </a:rPr>
              <a:t>Characterizing Cyber Attack Reconnaissance Trajectories</a:t>
            </a:r>
            <a:r>
              <a:rPr lang="en-US" sz="2000" b="0" i="0" u="none" strike="noStrike" baseline="0" dirty="0">
                <a:latin typeface="LMRoman12-Regular-Identity-H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i="0" u="none" strike="noStrike" baseline="0" dirty="0">
                <a:solidFill>
                  <a:srgbClr val="0070C0"/>
                </a:solidFill>
                <a:latin typeface="LMRoman12-Regular-Identity-H"/>
              </a:rPr>
              <a:t>E. Ficke</a:t>
            </a:r>
            <a:r>
              <a:rPr lang="en-US" sz="2000" b="0" i="0" u="none" strike="noStrike" baseline="0" dirty="0">
                <a:solidFill>
                  <a:srgbClr val="0070C0"/>
                </a:solidFill>
                <a:latin typeface="LMRoman12-Regular-Identity-H"/>
              </a:rPr>
              <a:t>, R. Bateman, and S. Xu. </a:t>
            </a:r>
            <a:r>
              <a:rPr lang="en-US" sz="2000" b="0" i="0" u="sng" strike="noStrike" baseline="0" dirty="0">
                <a:solidFill>
                  <a:srgbClr val="0070C0"/>
                </a:solidFill>
                <a:latin typeface="LMRoman12-Regular-Identity-H"/>
              </a:rPr>
              <a:t>Alert Tree Reduction and Visualization</a:t>
            </a:r>
            <a:r>
              <a:rPr lang="en-US" sz="2000" b="0" i="0" u="none" strike="noStrike" baseline="0" dirty="0">
                <a:solidFill>
                  <a:srgbClr val="0070C0"/>
                </a:solidFill>
                <a:latin typeface="LMRoman12-Regular-Identity-H"/>
              </a:rPr>
              <a:t>. </a:t>
            </a:r>
            <a:r>
              <a:rPr lang="en-US" sz="2000" b="1" i="0" u="none" strike="noStrike" baseline="0" dirty="0">
                <a:solidFill>
                  <a:srgbClr val="FF33CC"/>
                </a:solidFill>
                <a:latin typeface="LMRoman12-Regular-Identity-H"/>
              </a:rPr>
              <a:t>[Dissertation Chapter 4]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6D8A3-A12E-4548-B328-9D282514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2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BFE6-286F-4C7C-80B0-57BD44B6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Results: CSE-CIC-IDS2018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28D4A0-5A5A-4F93-9104-7E4B546FC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318752"/>
              </p:ext>
            </p:extLst>
          </p:nvPr>
        </p:nvGraphicFramePr>
        <p:xfrm>
          <a:off x="838200" y="1825625"/>
          <a:ext cx="1011606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016">
                  <a:extLst>
                    <a:ext uri="{9D8B030D-6E8A-4147-A177-3AD203B41FA5}">
                      <a16:colId xmlns:a16="http://schemas.microsoft.com/office/drawing/2014/main" val="3430348555"/>
                    </a:ext>
                  </a:extLst>
                </a:gridCol>
                <a:gridCol w="2529016">
                  <a:extLst>
                    <a:ext uri="{9D8B030D-6E8A-4147-A177-3AD203B41FA5}">
                      <a16:colId xmlns:a16="http://schemas.microsoft.com/office/drawing/2014/main" val="2225917842"/>
                    </a:ext>
                  </a:extLst>
                </a:gridCol>
                <a:gridCol w="2060807">
                  <a:extLst>
                    <a:ext uri="{9D8B030D-6E8A-4147-A177-3AD203B41FA5}">
                      <a16:colId xmlns:a16="http://schemas.microsoft.com/office/drawing/2014/main" val="2644527818"/>
                    </a:ext>
                  </a:extLst>
                </a:gridCol>
                <a:gridCol w="2997225">
                  <a:extLst>
                    <a:ext uri="{9D8B030D-6E8A-4147-A177-3AD203B41FA5}">
                      <a16:colId xmlns:a16="http://schemas.microsoft.com/office/drawing/2014/main" val="2761403570"/>
                    </a:ext>
                  </a:extLst>
                </a:gridCol>
              </a:tblGrid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[Path Origin, </a:t>
                      </a:r>
                    </a:p>
                    <a:p>
                      <a:pPr algn="r"/>
                      <a:r>
                        <a:rPr lang="en-US" dirty="0"/>
                        <a:t>Path Target]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Composite Threat Score</a:t>
                      </a:r>
                    </a:p>
                    <a:p>
                      <a:pPr algn="r"/>
                      <a:r>
                        <a:rPr lang="en-US" dirty="0"/>
                        <a:t>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Length (#Edges)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Notable Alerts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549482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103.47.124.154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54.172.47.69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34.31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EternalBlue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(WannaCry)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NAT Traversal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7048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172.31.67.54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52.87.201.4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33.60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  <a:p>
                      <a:pPr algn="r"/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EternalBlue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(WannaCry)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NAT Traversal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960849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71.6.165.200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172.31.64.78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26.42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Blacklisted IP group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SQL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203131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77.222.106.20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172.31.66.112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EternalBlue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(WannaCry)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SMB Share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722570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172.31.64.78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172.31.0.2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Suspicious DNS Query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08818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DBAEB-49A8-4369-96D3-8DBE6ADA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2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83388D-99E4-44F6-9EDC-05C8756A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95794"/>
              </p:ext>
            </p:extLst>
          </p:nvPr>
        </p:nvGraphicFramePr>
        <p:xfrm>
          <a:off x="115330" y="1714414"/>
          <a:ext cx="11988125" cy="31566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88125">
                  <a:extLst>
                    <a:ext uri="{9D8B030D-6E8A-4147-A177-3AD203B41FA5}">
                      <a16:colId xmlns:a16="http://schemas.microsoft.com/office/drawing/2014/main" val="2264986508"/>
                    </a:ext>
                  </a:extLst>
                </a:gridCol>
              </a:tblGrid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EternalBlue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NAT Traversal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578464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EternalBlue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NAT Traversal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32070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Blacklisted IP group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SQL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399336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EternalBlue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SMB Share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66284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Suspicious DNS Query</a:t>
                      </a:r>
                    </a:p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0103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196A1B-50A5-4011-8A27-15FE9163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Results: CSE-CIC-IDS2018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84C7-5543-46FB-B55E-0A5D14F07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4" y="178443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1DBF6-C393-4087-B163-F67B810B774B}"/>
              </a:ext>
            </a:extLst>
          </p:cNvPr>
          <p:cNvSpPr/>
          <p:nvPr/>
        </p:nvSpPr>
        <p:spPr>
          <a:xfrm>
            <a:off x="920576" y="1874110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103.47.124.154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4C6947-CAA6-4937-A529-EA121A711B82}"/>
              </a:ext>
            </a:extLst>
          </p:cNvPr>
          <p:cNvSpPr/>
          <p:nvPr/>
        </p:nvSpPr>
        <p:spPr>
          <a:xfrm>
            <a:off x="2788507" y="1869991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172.31.67.46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4AE716-4F38-4C9D-9983-3B554D9E9F46}"/>
              </a:ext>
            </a:extLst>
          </p:cNvPr>
          <p:cNvSpPr/>
          <p:nvPr/>
        </p:nvSpPr>
        <p:spPr>
          <a:xfrm>
            <a:off x="4656438" y="1869991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103.68.10.188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F801F6-1EDB-417F-AE72-AE1E66916869}"/>
              </a:ext>
            </a:extLst>
          </p:cNvPr>
          <p:cNvSpPr/>
          <p:nvPr/>
        </p:nvSpPr>
        <p:spPr>
          <a:xfrm>
            <a:off x="6524368" y="1857634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172.31.66.112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E0ACBF-4FA6-4BFD-95DC-CBDDF84EA57D}"/>
              </a:ext>
            </a:extLst>
          </p:cNvPr>
          <p:cNvSpPr/>
          <p:nvPr/>
        </p:nvSpPr>
        <p:spPr>
          <a:xfrm>
            <a:off x="8392298" y="1857634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54.172.47.69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9AE035-0F82-4BE8-ABFA-F6AF0E071867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617571" y="2071818"/>
            <a:ext cx="170936" cy="4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5C0F35-F606-4438-916C-A82913806222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485502" y="2071818"/>
            <a:ext cx="170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3423D-A34A-496C-9EC6-945325FDD19D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6353433" y="2059461"/>
            <a:ext cx="170935" cy="12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154178-D29D-4027-B635-DC8BE0A08223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221363" y="2059461"/>
            <a:ext cx="1709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143580-850B-438D-A185-F22EFACB80FE}"/>
              </a:ext>
            </a:extLst>
          </p:cNvPr>
          <p:cNvSpPr/>
          <p:nvPr/>
        </p:nvSpPr>
        <p:spPr>
          <a:xfrm>
            <a:off x="920577" y="2479591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172.31.67.54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65D3AC-E864-4791-BFA7-E5C5DC175DF0}"/>
              </a:ext>
            </a:extLst>
          </p:cNvPr>
          <p:cNvSpPr/>
          <p:nvPr/>
        </p:nvSpPr>
        <p:spPr>
          <a:xfrm>
            <a:off x="2794686" y="2471352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212.174.232.94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42EA43-AE83-4B0E-AD4A-7E3B6114B151}"/>
              </a:ext>
            </a:extLst>
          </p:cNvPr>
          <p:cNvSpPr/>
          <p:nvPr/>
        </p:nvSpPr>
        <p:spPr>
          <a:xfrm>
            <a:off x="4656440" y="2468264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172.31.64.46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8847E7-91FA-43BD-961B-78C7F0929387}"/>
              </a:ext>
            </a:extLst>
          </p:cNvPr>
          <p:cNvSpPr/>
          <p:nvPr/>
        </p:nvSpPr>
        <p:spPr>
          <a:xfrm>
            <a:off x="6524368" y="2463114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52.87.201.4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93DFB0-346C-466D-B5B7-CEB39F679BE5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2617572" y="2673179"/>
            <a:ext cx="177114" cy="823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52C227-47C7-4B4B-B138-CFB87AFBEC4F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4491681" y="2670091"/>
            <a:ext cx="164759" cy="308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FCD9F4-C4A3-47C4-895D-965065DC3660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6353435" y="2664941"/>
            <a:ext cx="170933" cy="51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9FB50C1-687C-457A-8878-0105D1BF29B3}"/>
              </a:ext>
            </a:extLst>
          </p:cNvPr>
          <p:cNvSpPr/>
          <p:nvPr/>
        </p:nvSpPr>
        <p:spPr>
          <a:xfrm>
            <a:off x="922635" y="3085072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71.6.165.200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12983E-2635-48C5-B3C5-CCE8518CED2B}"/>
              </a:ext>
            </a:extLst>
          </p:cNvPr>
          <p:cNvSpPr/>
          <p:nvPr/>
        </p:nvSpPr>
        <p:spPr>
          <a:xfrm>
            <a:off x="2794686" y="3085072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172.31.64.71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0F5B113-E331-42E9-A3E8-F7B7810A8916}"/>
              </a:ext>
            </a:extLst>
          </p:cNvPr>
          <p:cNvSpPr/>
          <p:nvPr/>
        </p:nvSpPr>
        <p:spPr>
          <a:xfrm>
            <a:off x="4656437" y="3085069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149.255.35.24</a:t>
            </a:r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29972E-3BE8-419B-839C-9B530135BA86}"/>
              </a:ext>
            </a:extLst>
          </p:cNvPr>
          <p:cNvSpPr/>
          <p:nvPr/>
        </p:nvSpPr>
        <p:spPr>
          <a:xfrm>
            <a:off x="6532605" y="3085069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172.31.64.78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17EA16-C3F1-4BF1-B955-61201DEC93F9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>
            <a:off x="2619630" y="3286899"/>
            <a:ext cx="17505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AEECACB-6316-49F2-93F0-0DB40971CFA6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 flipV="1">
            <a:off x="4491681" y="3286896"/>
            <a:ext cx="164756" cy="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0B35A0-D1F4-40E4-94C6-0EDBF9A812C6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6353432" y="3286896"/>
            <a:ext cx="17917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2C77AF6-12A1-42EA-93CE-FE578DAE7C6E}"/>
              </a:ext>
            </a:extLst>
          </p:cNvPr>
          <p:cNvSpPr/>
          <p:nvPr/>
        </p:nvSpPr>
        <p:spPr>
          <a:xfrm>
            <a:off x="922635" y="3690550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77.222.106.20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52115EF-1C9C-463A-91D0-51FC93AE8777}"/>
              </a:ext>
            </a:extLst>
          </p:cNvPr>
          <p:cNvSpPr/>
          <p:nvPr/>
        </p:nvSpPr>
        <p:spPr>
          <a:xfrm>
            <a:off x="2794686" y="3690550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172.31.67.46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F76B505-8B89-4A1D-AB75-78683104C44A}"/>
              </a:ext>
            </a:extLst>
          </p:cNvPr>
          <p:cNvSpPr/>
          <p:nvPr/>
        </p:nvSpPr>
        <p:spPr>
          <a:xfrm>
            <a:off x="4656437" y="3690547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103.68.10.188</a:t>
            </a:r>
            <a:endParaRPr lang="en-US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98C7FAF-158E-4597-99F8-A3E3C4070565}"/>
              </a:ext>
            </a:extLst>
          </p:cNvPr>
          <p:cNvCxnSpPr>
            <a:stCxn id="67" idx="3"/>
            <a:endCxn id="68" idx="1"/>
          </p:cNvCxnSpPr>
          <p:nvPr/>
        </p:nvCxnSpPr>
        <p:spPr>
          <a:xfrm>
            <a:off x="2619630" y="3892377"/>
            <a:ext cx="17505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B2D6F2B-6437-4AFF-A6CC-E7D353F14968}"/>
              </a:ext>
            </a:extLst>
          </p:cNvPr>
          <p:cNvCxnSpPr>
            <a:stCxn id="68" idx="3"/>
            <a:endCxn id="69" idx="1"/>
          </p:cNvCxnSpPr>
          <p:nvPr/>
        </p:nvCxnSpPr>
        <p:spPr>
          <a:xfrm flipV="1">
            <a:off x="4491681" y="3892374"/>
            <a:ext cx="164756" cy="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CC1EFE6-C313-4FCC-BA0A-4F5B3638A6C9}"/>
              </a:ext>
            </a:extLst>
          </p:cNvPr>
          <p:cNvSpPr/>
          <p:nvPr/>
        </p:nvSpPr>
        <p:spPr>
          <a:xfrm>
            <a:off x="6528488" y="3690547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172.31.66.112</a:t>
            </a:r>
            <a:endParaRPr lang="en-US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F9C15D-ACCE-4B26-939D-4A60D6DEB8C1}"/>
              </a:ext>
            </a:extLst>
          </p:cNvPr>
          <p:cNvCxnSpPr>
            <a:cxnSpLocks/>
            <a:stCxn id="69" idx="3"/>
            <a:endCxn id="72" idx="1"/>
          </p:cNvCxnSpPr>
          <p:nvPr/>
        </p:nvCxnSpPr>
        <p:spPr>
          <a:xfrm>
            <a:off x="6353432" y="3892374"/>
            <a:ext cx="17505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E58C546-0ED9-47A7-B46C-9AEEED7687A0}"/>
              </a:ext>
            </a:extLst>
          </p:cNvPr>
          <p:cNvSpPr/>
          <p:nvPr/>
        </p:nvSpPr>
        <p:spPr>
          <a:xfrm>
            <a:off x="920576" y="4296025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172.31.64.78</a:t>
            </a:r>
            <a:endParaRPr lang="en-US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B444CE1-D90A-4599-8715-83D2B759E4A3}"/>
              </a:ext>
            </a:extLst>
          </p:cNvPr>
          <p:cNvSpPr/>
          <p:nvPr/>
        </p:nvSpPr>
        <p:spPr>
          <a:xfrm>
            <a:off x="2792627" y="4296025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172.31.0.2</a:t>
            </a:r>
            <a:endParaRPr lang="en-US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5B5E8F6-BB85-4D8F-A98C-BB17DA7EFAD5}"/>
              </a:ext>
            </a:extLst>
          </p:cNvPr>
          <p:cNvCxnSpPr>
            <a:stCxn id="75" idx="3"/>
            <a:endCxn id="76" idx="1"/>
          </p:cNvCxnSpPr>
          <p:nvPr/>
        </p:nvCxnSpPr>
        <p:spPr>
          <a:xfrm>
            <a:off x="2617571" y="4497852"/>
            <a:ext cx="17505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944B8CB7-8C06-4D70-93E8-2769447E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C9E2E2-E412-4E0C-8886-C3CCA86C1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30585"/>
              </p:ext>
            </p:extLst>
          </p:nvPr>
        </p:nvGraphicFramePr>
        <p:xfrm>
          <a:off x="115330" y="1714414"/>
          <a:ext cx="11988125" cy="31566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88125">
                  <a:extLst>
                    <a:ext uri="{9D8B030D-6E8A-4147-A177-3AD203B41FA5}">
                      <a16:colId xmlns:a16="http://schemas.microsoft.com/office/drawing/2014/main" val="2264986508"/>
                    </a:ext>
                  </a:extLst>
                </a:gridCol>
              </a:tblGrid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EternalBlue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NAT Traversal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578464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EternalBlue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SMB Share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32070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EternalBlue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NAT Traversal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399336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Blacklisted IP group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SQL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66284"/>
                  </a:ext>
                </a:extLst>
              </a:tr>
              <a:tr h="63133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Suspicious DNS Query</a:t>
                      </a:r>
                    </a:p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01039"/>
                  </a:ext>
                </a:extLst>
              </a:tr>
            </a:tbl>
          </a:graphicData>
        </a:graphic>
      </p:graphicFrame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C1543D-A6F9-4F88-8E28-6D69EA045B75}"/>
              </a:ext>
            </a:extLst>
          </p:cNvPr>
          <p:cNvSpPr/>
          <p:nvPr/>
        </p:nvSpPr>
        <p:spPr>
          <a:xfrm>
            <a:off x="6544959" y="3699914"/>
            <a:ext cx="1696995" cy="403654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172.31.64.78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96A1B-50A5-4011-8A27-15FE9163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5498"/>
            <a:ext cx="10515600" cy="813767"/>
          </a:xfrm>
        </p:spPr>
        <p:txBody>
          <a:bodyPr/>
          <a:lstStyle/>
          <a:p>
            <a:pPr algn="ctr"/>
            <a:r>
              <a:rPr lang="en-US" dirty="0"/>
              <a:t>Results: CSE-CIC-IDS2018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1DBF6-C393-4087-B163-F67B810B774B}"/>
              </a:ext>
            </a:extLst>
          </p:cNvPr>
          <p:cNvSpPr/>
          <p:nvPr/>
        </p:nvSpPr>
        <p:spPr>
          <a:xfrm>
            <a:off x="934990" y="1882345"/>
            <a:ext cx="1696995" cy="40365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103.47.124.154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4C6947-CAA6-4937-A529-EA121A711B82}"/>
              </a:ext>
            </a:extLst>
          </p:cNvPr>
          <p:cNvSpPr/>
          <p:nvPr/>
        </p:nvSpPr>
        <p:spPr>
          <a:xfrm>
            <a:off x="2802921" y="1878226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172.31.67.46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4AE716-4F38-4C9D-9983-3B554D9E9F46}"/>
              </a:ext>
            </a:extLst>
          </p:cNvPr>
          <p:cNvSpPr/>
          <p:nvPr/>
        </p:nvSpPr>
        <p:spPr>
          <a:xfrm>
            <a:off x="4670852" y="1878226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103.68.10.188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F801F6-1EDB-417F-AE72-AE1E66916869}"/>
              </a:ext>
            </a:extLst>
          </p:cNvPr>
          <p:cNvSpPr/>
          <p:nvPr/>
        </p:nvSpPr>
        <p:spPr>
          <a:xfrm>
            <a:off x="6538782" y="186586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172.31.66.112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E0ACBF-4FA6-4BFD-95DC-CBDDF84EA57D}"/>
              </a:ext>
            </a:extLst>
          </p:cNvPr>
          <p:cNvSpPr/>
          <p:nvPr/>
        </p:nvSpPr>
        <p:spPr>
          <a:xfrm>
            <a:off x="8406712" y="1865869"/>
            <a:ext cx="1696995" cy="40365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54.172.47.69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9AE035-0F82-4BE8-ABFA-F6AF0E071867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631985" y="2080053"/>
            <a:ext cx="170936" cy="4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5C0F35-F606-4438-916C-A82913806222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499916" y="2080053"/>
            <a:ext cx="170936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3423D-A34A-496C-9EC6-945325FDD19D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6367847" y="2067696"/>
            <a:ext cx="170935" cy="1235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154178-D29D-4027-B635-DC8BE0A08223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235777" y="2067696"/>
            <a:ext cx="1709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143580-850B-438D-A185-F22EFACB80FE}"/>
              </a:ext>
            </a:extLst>
          </p:cNvPr>
          <p:cNvSpPr/>
          <p:nvPr/>
        </p:nvSpPr>
        <p:spPr>
          <a:xfrm>
            <a:off x="926753" y="3085062"/>
            <a:ext cx="1696995" cy="40365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172.31.67.54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65D3AC-E864-4791-BFA7-E5C5DC175DF0}"/>
              </a:ext>
            </a:extLst>
          </p:cNvPr>
          <p:cNvSpPr/>
          <p:nvPr/>
        </p:nvSpPr>
        <p:spPr>
          <a:xfrm>
            <a:off x="2800863" y="3085062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212.174.232.94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42EA43-AE83-4B0E-AD4A-7E3B6114B151}"/>
              </a:ext>
            </a:extLst>
          </p:cNvPr>
          <p:cNvSpPr/>
          <p:nvPr/>
        </p:nvSpPr>
        <p:spPr>
          <a:xfrm>
            <a:off x="4662617" y="3081974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172.31.64.46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8847E7-91FA-43BD-961B-78C7F0929387}"/>
              </a:ext>
            </a:extLst>
          </p:cNvPr>
          <p:cNvSpPr/>
          <p:nvPr/>
        </p:nvSpPr>
        <p:spPr>
          <a:xfrm>
            <a:off x="6530545" y="3076824"/>
            <a:ext cx="1696995" cy="40365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52.87.201.4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93DFB0-346C-466D-B5B7-CEB39F679BE5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2623748" y="3286889"/>
            <a:ext cx="17711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52C227-47C7-4B4B-B138-CFB87AFBEC4F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4497858" y="3283801"/>
            <a:ext cx="164759" cy="308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FCD9F4-C4A3-47C4-895D-965065DC3660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6359612" y="3278651"/>
            <a:ext cx="170933" cy="51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9FB50C1-687C-457A-8878-0105D1BF29B3}"/>
              </a:ext>
            </a:extLst>
          </p:cNvPr>
          <p:cNvSpPr/>
          <p:nvPr/>
        </p:nvSpPr>
        <p:spPr>
          <a:xfrm>
            <a:off x="928812" y="3698782"/>
            <a:ext cx="1696995" cy="40365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71.6.165.200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12983E-2635-48C5-B3C5-CCE8518CED2B}"/>
              </a:ext>
            </a:extLst>
          </p:cNvPr>
          <p:cNvSpPr/>
          <p:nvPr/>
        </p:nvSpPr>
        <p:spPr>
          <a:xfrm>
            <a:off x="2800863" y="3698782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172.31.64.71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0F5B113-E331-42E9-A3E8-F7B7810A8916}"/>
              </a:ext>
            </a:extLst>
          </p:cNvPr>
          <p:cNvSpPr/>
          <p:nvPr/>
        </p:nvSpPr>
        <p:spPr>
          <a:xfrm>
            <a:off x="4662614" y="3698779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149.255.35.24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17EA16-C3F1-4BF1-B955-61201DEC93F9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>
            <a:off x="2625807" y="3900609"/>
            <a:ext cx="17505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AEECACB-6316-49F2-93F0-0DB40971CFA6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 flipV="1">
            <a:off x="4497858" y="3900606"/>
            <a:ext cx="164756" cy="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0B35A0-D1F4-40E4-94C6-0EDBF9A812C6}"/>
              </a:ext>
            </a:extLst>
          </p:cNvPr>
          <p:cNvCxnSpPr>
            <a:cxnSpLocks/>
            <a:stCxn id="29" idx="3"/>
            <a:endCxn id="75" idx="1"/>
          </p:cNvCxnSpPr>
          <p:nvPr/>
        </p:nvCxnSpPr>
        <p:spPr>
          <a:xfrm>
            <a:off x="6359609" y="3900606"/>
            <a:ext cx="18679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2C77AF6-12A1-42EA-93CE-FE578DAE7C6E}"/>
              </a:ext>
            </a:extLst>
          </p:cNvPr>
          <p:cNvSpPr/>
          <p:nvPr/>
        </p:nvSpPr>
        <p:spPr>
          <a:xfrm>
            <a:off x="2800862" y="2495032"/>
            <a:ext cx="1696995" cy="40365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77.222.106.20</a:t>
            </a:r>
            <a:endParaRPr lang="en-US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98C7FAF-158E-4597-99F8-A3E3C4070565}"/>
              </a:ext>
            </a:extLst>
          </p:cNvPr>
          <p:cNvCxnSpPr>
            <a:cxnSpLocks/>
            <a:stCxn id="67" idx="0"/>
            <a:endCxn id="5" idx="2"/>
          </p:cNvCxnSpPr>
          <p:nvPr/>
        </p:nvCxnSpPr>
        <p:spPr>
          <a:xfrm flipV="1">
            <a:off x="3649360" y="2281880"/>
            <a:ext cx="2059" cy="2131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E58C546-0ED9-47A7-B46C-9AEEED7687A0}"/>
              </a:ext>
            </a:extLst>
          </p:cNvPr>
          <p:cNvSpPr/>
          <p:nvPr/>
        </p:nvSpPr>
        <p:spPr>
          <a:xfrm>
            <a:off x="6546402" y="3698779"/>
            <a:ext cx="1696995" cy="403654"/>
          </a:xfrm>
          <a:prstGeom prst="roundRect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172.31.64.78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B444CE1-D90A-4599-8715-83D2B759E4A3}"/>
              </a:ext>
            </a:extLst>
          </p:cNvPr>
          <p:cNvSpPr/>
          <p:nvPr/>
        </p:nvSpPr>
        <p:spPr>
          <a:xfrm>
            <a:off x="6544959" y="4323010"/>
            <a:ext cx="1696995" cy="40365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172.31.0.2</a:t>
            </a:r>
            <a:endParaRPr lang="en-US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5B5E8F6-BB85-4D8F-A98C-BB17DA7EFAD5}"/>
              </a:ext>
            </a:extLst>
          </p:cNvPr>
          <p:cNvCxnSpPr>
            <a:cxnSpLocks/>
            <a:stCxn id="75" idx="2"/>
            <a:endCxn id="76" idx="0"/>
          </p:cNvCxnSpPr>
          <p:nvPr/>
        </p:nvCxnSpPr>
        <p:spPr>
          <a:xfrm flipH="1">
            <a:off x="7393457" y="4102433"/>
            <a:ext cx="1443" cy="22057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4311533-BC10-4241-B9D6-A477264F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1" y="17844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4.</a:t>
            </a:r>
          </a:p>
          <a:p>
            <a:pPr marL="0" indent="0">
              <a:buNone/>
            </a:pPr>
            <a:r>
              <a:rPr lang="en-US" sz="3600" dirty="0"/>
              <a:t>2.</a:t>
            </a:r>
          </a:p>
          <a:p>
            <a:pPr marL="0" indent="0">
              <a:buNone/>
            </a:pPr>
            <a:r>
              <a:rPr lang="en-US" sz="3600" dirty="0"/>
              <a:t>3.</a:t>
            </a:r>
          </a:p>
          <a:p>
            <a:pPr marL="0" indent="0">
              <a:buNone/>
            </a:pPr>
            <a:r>
              <a:rPr lang="en-US" sz="3600" dirty="0"/>
              <a:t>5.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D21C9FF-7F42-4DDF-8F4D-B9B3DB4753B8}"/>
              </a:ext>
            </a:extLst>
          </p:cNvPr>
          <p:cNvSpPr/>
          <p:nvPr/>
        </p:nvSpPr>
        <p:spPr>
          <a:xfrm>
            <a:off x="10265372" y="5393145"/>
            <a:ext cx="1696995" cy="4036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Origin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D31EC2-8F33-4919-8FE5-25A318C2D049}"/>
              </a:ext>
            </a:extLst>
          </p:cNvPr>
          <p:cNvSpPr/>
          <p:nvPr/>
        </p:nvSpPr>
        <p:spPr>
          <a:xfrm>
            <a:off x="10265373" y="5976508"/>
            <a:ext cx="1696995" cy="4036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Target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3C912-CBBC-4036-BBD5-3E8FF756193F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11113870" y="5796799"/>
            <a:ext cx="1" cy="179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1530EFF-549E-45C2-820E-D1F8316D8C61}"/>
              </a:ext>
            </a:extLst>
          </p:cNvPr>
          <p:cNvSpPr/>
          <p:nvPr/>
        </p:nvSpPr>
        <p:spPr>
          <a:xfrm>
            <a:off x="2800861" y="1881313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172.31.67.46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BA2AA99-B2CC-465E-8F9F-2E87BA7B967F}"/>
              </a:ext>
            </a:extLst>
          </p:cNvPr>
          <p:cNvSpPr/>
          <p:nvPr/>
        </p:nvSpPr>
        <p:spPr>
          <a:xfrm>
            <a:off x="4670852" y="1879126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103.68.10.188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F9DD8F-D2A6-42DC-BEA0-0223BA945513}"/>
              </a:ext>
            </a:extLst>
          </p:cNvPr>
          <p:cNvSpPr/>
          <p:nvPr/>
        </p:nvSpPr>
        <p:spPr>
          <a:xfrm>
            <a:off x="6538782" y="1866963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172.31.66.112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4D87EA9-58D3-41EF-9239-ED4A878D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6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87A97-5A46-4D3C-84C1-9BCDEB3FC3F2}"/>
              </a:ext>
            </a:extLst>
          </p:cNvPr>
          <p:cNvCxnSpPr/>
          <p:nvPr/>
        </p:nvCxnSpPr>
        <p:spPr>
          <a:xfrm>
            <a:off x="3295133" y="-16511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196A1B-50A5-4011-8A27-15FE9163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11"/>
            <a:ext cx="12192000" cy="813767"/>
          </a:xfrm>
        </p:spPr>
        <p:txBody>
          <a:bodyPr/>
          <a:lstStyle/>
          <a:p>
            <a:pPr algn="ctr"/>
            <a:r>
              <a:rPr lang="en-US" dirty="0"/>
              <a:t>Results: CSE-CIC-IDS2018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1DBF6-C393-4087-B163-F67B810B774B}"/>
              </a:ext>
            </a:extLst>
          </p:cNvPr>
          <p:cNvSpPr/>
          <p:nvPr/>
        </p:nvSpPr>
        <p:spPr>
          <a:xfrm>
            <a:off x="1460934" y="3614316"/>
            <a:ext cx="1696995" cy="40365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103.47.124.154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E0ACBF-4FA6-4BFD-95DC-CBDDF84EA57D}"/>
              </a:ext>
            </a:extLst>
          </p:cNvPr>
          <p:cNvSpPr/>
          <p:nvPr/>
        </p:nvSpPr>
        <p:spPr>
          <a:xfrm>
            <a:off x="1466197" y="1523543"/>
            <a:ext cx="1696995" cy="40365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54.172.47.69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9AE035-0F82-4BE8-ABFA-F6AF0E071867}"/>
              </a:ext>
            </a:extLst>
          </p:cNvPr>
          <p:cNvCxnSpPr>
            <a:cxnSpLocks/>
            <a:stCxn id="4" idx="3"/>
            <a:endCxn id="55" idx="1"/>
          </p:cNvCxnSpPr>
          <p:nvPr/>
        </p:nvCxnSpPr>
        <p:spPr>
          <a:xfrm>
            <a:off x="3157929" y="3816143"/>
            <a:ext cx="306860" cy="5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5C0F35-F606-4438-916C-A82913806222}"/>
              </a:ext>
            </a:extLst>
          </p:cNvPr>
          <p:cNvCxnSpPr>
            <a:cxnSpLocks/>
            <a:stCxn id="55" idx="0"/>
            <a:endCxn id="56" idx="2"/>
          </p:cNvCxnSpPr>
          <p:nvPr/>
        </p:nvCxnSpPr>
        <p:spPr>
          <a:xfrm flipH="1" flipV="1">
            <a:off x="2309432" y="3189997"/>
            <a:ext cx="2003855" cy="43001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3423D-A34A-496C-9EC6-945325FDD19D}"/>
              </a:ext>
            </a:extLst>
          </p:cNvPr>
          <p:cNvCxnSpPr>
            <a:cxnSpLocks/>
            <a:stCxn id="56" idx="3"/>
            <a:endCxn id="57" idx="1"/>
          </p:cNvCxnSpPr>
          <p:nvPr/>
        </p:nvCxnSpPr>
        <p:spPr>
          <a:xfrm flipV="1">
            <a:off x="3157929" y="2984094"/>
            <a:ext cx="306860" cy="40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154178-D29D-4027-B635-DC8BE0A08223}"/>
              </a:ext>
            </a:extLst>
          </p:cNvPr>
          <p:cNvCxnSpPr>
            <a:cxnSpLocks/>
            <a:stCxn id="57" idx="0"/>
            <a:endCxn id="8" idx="2"/>
          </p:cNvCxnSpPr>
          <p:nvPr/>
        </p:nvCxnSpPr>
        <p:spPr>
          <a:xfrm flipH="1" flipV="1">
            <a:off x="2314695" y="1927197"/>
            <a:ext cx="1998592" cy="855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143580-850B-438D-A185-F22EFACB80FE}"/>
              </a:ext>
            </a:extLst>
          </p:cNvPr>
          <p:cNvSpPr/>
          <p:nvPr/>
        </p:nvSpPr>
        <p:spPr>
          <a:xfrm>
            <a:off x="5206194" y="2140116"/>
            <a:ext cx="1696995" cy="40365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172.31.67.54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65D3AC-E864-4791-BFA7-E5C5DC175DF0}"/>
              </a:ext>
            </a:extLst>
          </p:cNvPr>
          <p:cNvSpPr/>
          <p:nvPr/>
        </p:nvSpPr>
        <p:spPr>
          <a:xfrm>
            <a:off x="6213329" y="1528620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212.174.232.94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42EA43-AE83-4B0E-AD4A-7E3B6114B151}"/>
              </a:ext>
            </a:extLst>
          </p:cNvPr>
          <p:cNvSpPr/>
          <p:nvPr/>
        </p:nvSpPr>
        <p:spPr>
          <a:xfrm>
            <a:off x="7065235" y="2140116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172.31.64.46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8847E7-91FA-43BD-961B-78C7F0929387}"/>
              </a:ext>
            </a:extLst>
          </p:cNvPr>
          <p:cNvSpPr/>
          <p:nvPr/>
        </p:nvSpPr>
        <p:spPr>
          <a:xfrm>
            <a:off x="9287133" y="1531784"/>
            <a:ext cx="1696995" cy="40365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52.87.201.4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93DFB0-346C-466D-B5B7-CEB39F679BE5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6054692" y="1932274"/>
            <a:ext cx="1007135" cy="20784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52C227-47C7-4B4B-B138-CFB87AFBEC4F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7061827" y="1932274"/>
            <a:ext cx="851906" cy="20784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FCD9F4-C4A3-47C4-895D-965065DC3660}"/>
              </a:ext>
            </a:extLst>
          </p:cNvPr>
          <p:cNvCxnSpPr>
            <a:cxnSpLocks/>
            <a:stCxn id="19" idx="3"/>
            <a:endCxn id="20" idx="2"/>
          </p:cNvCxnSpPr>
          <p:nvPr/>
        </p:nvCxnSpPr>
        <p:spPr>
          <a:xfrm flipV="1">
            <a:off x="8762230" y="1935438"/>
            <a:ext cx="1373401" cy="40650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9FB50C1-687C-457A-8878-0105D1BF29B3}"/>
              </a:ext>
            </a:extLst>
          </p:cNvPr>
          <p:cNvSpPr/>
          <p:nvPr/>
        </p:nvSpPr>
        <p:spPr>
          <a:xfrm>
            <a:off x="7059503" y="5000766"/>
            <a:ext cx="1696995" cy="40365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71.6.165.200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12983E-2635-48C5-B3C5-CCE8518CED2B}"/>
              </a:ext>
            </a:extLst>
          </p:cNvPr>
          <p:cNvSpPr/>
          <p:nvPr/>
        </p:nvSpPr>
        <p:spPr>
          <a:xfrm>
            <a:off x="7059504" y="4303656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172.31.64.71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0F5B113-E331-42E9-A3E8-F7B7810A8916}"/>
              </a:ext>
            </a:extLst>
          </p:cNvPr>
          <p:cNvSpPr/>
          <p:nvPr/>
        </p:nvSpPr>
        <p:spPr>
          <a:xfrm>
            <a:off x="9072690" y="4310390"/>
            <a:ext cx="1696995" cy="403654"/>
          </a:xfrm>
          <a:prstGeom prst="round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149.255.35.24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17EA16-C3F1-4BF1-B955-61201DEC93F9}"/>
              </a:ext>
            </a:extLst>
          </p:cNvPr>
          <p:cNvCxnSpPr>
            <a:cxnSpLocks/>
            <a:stCxn id="27" idx="0"/>
            <a:endCxn id="28" idx="2"/>
          </p:cNvCxnSpPr>
          <p:nvPr/>
        </p:nvCxnSpPr>
        <p:spPr>
          <a:xfrm flipV="1">
            <a:off x="7908001" y="4707310"/>
            <a:ext cx="1" cy="29345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AEECACB-6316-49F2-93F0-0DB40971CFA6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8756499" y="4505483"/>
            <a:ext cx="316191" cy="673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0B35A0-D1F4-40E4-94C6-0EDBF9A812C6}"/>
              </a:ext>
            </a:extLst>
          </p:cNvPr>
          <p:cNvCxnSpPr>
            <a:cxnSpLocks/>
            <a:stCxn id="29" idx="0"/>
            <a:endCxn id="62" idx="3"/>
          </p:cNvCxnSpPr>
          <p:nvPr/>
        </p:nvCxnSpPr>
        <p:spPr>
          <a:xfrm flipH="1" flipV="1">
            <a:off x="8747804" y="3868622"/>
            <a:ext cx="1173384" cy="4417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2C77AF6-12A1-42EA-93CE-FE578DAE7C6E}"/>
              </a:ext>
            </a:extLst>
          </p:cNvPr>
          <p:cNvSpPr/>
          <p:nvPr/>
        </p:nvSpPr>
        <p:spPr>
          <a:xfrm>
            <a:off x="1507523" y="5000766"/>
            <a:ext cx="1696995" cy="40365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77.222.106.20</a:t>
            </a:r>
            <a:endParaRPr lang="en-US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98C7FAF-158E-4597-99F8-A3E3C4070565}"/>
              </a:ext>
            </a:extLst>
          </p:cNvPr>
          <p:cNvCxnSpPr>
            <a:cxnSpLocks/>
            <a:stCxn id="67" idx="0"/>
            <a:endCxn id="55" idx="2"/>
          </p:cNvCxnSpPr>
          <p:nvPr/>
        </p:nvCxnSpPr>
        <p:spPr>
          <a:xfrm flipV="1">
            <a:off x="2356021" y="4023669"/>
            <a:ext cx="1957266" cy="97709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B444CE1-D90A-4599-8715-83D2B759E4A3}"/>
              </a:ext>
            </a:extLst>
          </p:cNvPr>
          <p:cNvSpPr/>
          <p:nvPr/>
        </p:nvSpPr>
        <p:spPr>
          <a:xfrm>
            <a:off x="7049366" y="3025346"/>
            <a:ext cx="1696995" cy="40365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172.31.0.2</a:t>
            </a:r>
            <a:endParaRPr lang="en-US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5B5E8F6-BB85-4D8F-A98C-BB17DA7EFAD5}"/>
              </a:ext>
            </a:extLst>
          </p:cNvPr>
          <p:cNvCxnSpPr>
            <a:cxnSpLocks/>
            <a:stCxn id="62" idx="0"/>
            <a:endCxn id="76" idx="2"/>
          </p:cNvCxnSpPr>
          <p:nvPr/>
        </p:nvCxnSpPr>
        <p:spPr>
          <a:xfrm flipH="1" flipV="1">
            <a:off x="7897864" y="3429000"/>
            <a:ext cx="1443" cy="23779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A2B0A5-A015-4803-8179-49B780738156}"/>
              </a:ext>
            </a:extLst>
          </p:cNvPr>
          <p:cNvCxnSpPr/>
          <p:nvPr/>
        </p:nvCxnSpPr>
        <p:spPr>
          <a:xfrm>
            <a:off x="891746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CC4E8C-BD8B-40EB-954D-FCD9D5A1FD2F}"/>
              </a:ext>
            </a:extLst>
          </p:cNvPr>
          <p:cNvCxnSpPr/>
          <p:nvPr/>
        </p:nvCxnSpPr>
        <p:spPr>
          <a:xfrm>
            <a:off x="-27805" y="2059459"/>
            <a:ext cx="12290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26E0DF-CBAB-4900-91F2-BAAE7D8434D0}"/>
              </a:ext>
            </a:extLst>
          </p:cNvPr>
          <p:cNvCxnSpPr/>
          <p:nvPr/>
        </p:nvCxnSpPr>
        <p:spPr>
          <a:xfrm>
            <a:off x="-49427" y="4843835"/>
            <a:ext cx="12290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2A23BB0-F7FB-46E7-A562-42765CD2C81D}"/>
              </a:ext>
            </a:extLst>
          </p:cNvPr>
          <p:cNvSpPr txBox="1"/>
          <p:nvPr/>
        </p:nvSpPr>
        <p:spPr>
          <a:xfrm>
            <a:off x="3978876" y="4490237"/>
            <a:ext cx="177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 Network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318E3-789A-47D7-9ABF-316CC3D104A9}"/>
              </a:ext>
            </a:extLst>
          </p:cNvPr>
          <p:cNvSpPr/>
          <p:nvPr/>
        </p:nvSpPr>
        <p:spPr>
          <a:xfrm>
            <a:off x="3466849" y="3616928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172.31.67.46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82D563-BF1F-4E9B-A44D-DDDA30750FA4}"/>
              </a:ext>
            </a:extLst>
          </p:cNvPr>
          <p:cNvSpPr/>
          <p:nvPr/>
        </p:nvSpPr>
        <p:spPr>
          <a:xfrm>
            <a:off x="1460934" y="278482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103.68.10.188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73B7F37-5FDA-43E9-8BC3-D4C394A9B031}"/>
              </a:ext>
            </a:extLst>
          </p:cNvPr>
          <p:cNvSpPr/>
          <p:nvPr/>
        </p:nvSpPr>
        <p:spPr>
          <a:xfrm>
            <a:off x="3464789" y="2787418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172.31.66.112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AED4882-E873-4EE6-8850-BEFF2E2F0AEA}"/>
              </a:ext>
            </a:extLst>
          </p:cNvPr>
          <p:cNvSpPr/>
          <p:nvPr/>
        </p:nvSpPr>
        <p:spPr>
          <a:xfrm>
            <a:off x="3464789" y="362001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172.31.67.46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74EE5CD-9E3D-403B-B17E-507676A24EF3}"/>
              </a:ext>
            </a:extLst>
          </p:cNvPr>
          <p:cNvSpPr/>
          <p:nvPr/>
        </p:nvSpPr>
        <p:spPr>
          <a:xfrm>
            <a:off x="1460934" y="2786343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103.68.10.188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43AEC8D-E61D-4B35-83FC-44C6AFCC0BE4}"/>
              </a:ext>
            </a:extLst>
          </p:cNvPr>
          <p:cNvSpPr/>
          <p:nvPr/>
        </p:nvSpPr>
        <p:spPr>
          <a:xfrm>
            <a:off x="3464789" y="2782267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172.31.66.112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A6042FB-4D3E-48DD-90BD-BFBA54D8366C}"/>
              </a:ext>
            </a:extLst>
          </p:cNvPr>
          <p:cNvSpPr/>
          <p:nvPr/>
        </p:nvSpPr>
        <p:spPr>
          <a:xfrm>
            <a:off x="7049366" y="3667930"/>
            <a:ext cx="1696995" cy="403654"/>
          </a:xfrm>
          <a:prstGeom prst="roundRect">
            <a:avLst/>
          </a:prstGeom>
          <a:solidFill>
            <a:schemeClr val="accent4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172.31.64.78</a:t>
            </a:r>
            <a:endParaRPr lang="en-US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E6A4EE3-0C75-42BA-99ED-BDDFA1A2E9D3}"/>
              </a:ext>
            </a:extLst>
          </p:cNvPr>
          <p:cNvSpPr/>
          <p:nvPr/>
        </p:nvSpPr>
        <p:spPr>
          <a:xfrm>
            <a:off x="7050809" y="3666795"/>
            <a:ext cx="1696995" cy="403654"/>
          </a:xfrm>
          <a:prstGeom prst="roundRect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172.31.64.78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A7000A40-CD1D-4626-96D9-7551AA489C13}"/>
              </a:ext>
            </a:extLst>
          </p:cNvPr>
          <p:cNvSpPr/>
          <p:nvPr/>
        </p:nvSpPr>
        <p:spPr>
          <a:xfrm>
            <a:off x="10265372" y="5393145"/>
            <a:ext cx="1696995" cy="4036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Origin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2672C81C-3A75-4A36-B3F4-AFA794B272E6}"/>
              </a:ext>
            </a:extLst>
          </p:cNvPr>
          <p:cNvSpPr/>
          <p:nvPr/>
        </p:nvSpPr>
        <p:spPr>
          <a:xfrm>
            <a:off x="10265373" y="5976508"/>
            <a:ext cx="1696995" cy="4036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Target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D4CB62B-FF3C-449D-8ED3-DB8C9BC048AB}"/>
              </a:ext>
            </a:extLst>
          </p:cNvPr>
          <p:cNvCxnSpPr>
            <a:cxnSpLocks/>
            <a:stCxn id="92" idx="2"/>
            <a:endCxn id="93" idx="0"/>
          </p:cNvCxnSpPr>
          <p:nvPr/>
        </p:nvCxnSpPr>
        <p:spPr>
          <a:xfrm>
            <a:off x="11113870" y="5796799"/>
            <a:ext cx="1" cy="179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68304A53-A045-4626-831D-55CE597DD081}"/>
              </a:ext>
            </a:extLst>
          </p:cNvPr>
          <p:cNvSpPr txBox="1"/>
          <p:nvPr/>
        </p:nvSpPr>
        <p:spPr>
          <a:xfrm>
            <a:off x="-49427" y="3492461"/>
            <a:ext cx="1499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EternalBlue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NAT Traversal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41018A1-74EB-4923-A78B-FFC099569EA0}"/>
              </a:ext>
            </a:extLst>
          </p:cNvPr>
          <p:cNvSpPr txBox="1"/>
          <p:nvPr/>
        </p:nvSpPr>
        <p:spPr>
          <a:xfrm>
            <a:off x="6915771" y="5458829"/>
            <a:ext cx="2003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Blacklisted IP group</a:t>
            </a:r>
          </a:p>
          <a:p>
            <a:pPr algn="ctr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SQL Scan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24F92A-D016-44A9-A99E-76B6E7F8F2CE}"/>
              </a:ext>
            </a:extLst>
          </p:cNvPr>
          <p:cNvSpPr txBox="1"/>
          <p:nvPr/>
        </p:nvSpPr>
        <p:spPr>
          <a:xfrm>
            <a:off x="5334274" y="3487646"/>
            <a:ext cx="1696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Suspicious DNS Query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2A5FB21-0433-4F61-AD8F-192EEA472502}"/>
              </a:ext>
            </a:extLst>
          </p:cNvPr>
          <p:cNvSpPr txBox="1"/>
          <p:nvPr/>
        </p:nvSpPr>
        <p:spPr>
          <a:xfrm>
            <a:off x="1374290" y="5469464"/>
            <a:ext cx="1920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EternalBlue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SMB Share Access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C957373-E985-4509-8076-7F0406BA9771}"/>
              </a:ext>
            </a:extLst>
          </p:cNvPr>
          <p:cNvSpPr txBox="1"/>
          <p:nvPr/>
        </p:nvSpPr>
        <p:spPr>
          <a:xfrm>
            <a:off x="4738048" y="1374281"/>
            <a:ext cx="1499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EternalBlue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NAT Traversal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A19B179-04BF-4C1C-AF6B-AE6CEF1A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9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68EB8-1FE1-42B4-8402-1C9249C1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888B-C568-4571-97F0-B0343B27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APIN: Alert Path Identification in Computer Networks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70C0"/>
                </a:solidFill>
              </a:rPr>
              <a:t>AutoCRAT</a:t>
            </a:r>
            <a:r>
              <a:rPr lang="en-US" dirty="0">
                <a:solidFill>
                  <a:srgbClr val="0070C0"/>
                </a:solidFill>
              </a:rPr>
              <a:t>: Automatic Cumulative Reconstruction of Alert Trees</a:t>
            </a:r>
          </a:p>
          <a:p>
            <a:pPr>
              <a:lnSpc>
                <a:spcPct val="150000"/>
              </a:lnSpc>
            </a:pPr>
            <a:r>
              <a:rPr lang="en-US" dirty="0"/>
              <a:t>Alert Tree Reduction and Visualization</a:t>
            </a:r>
          </a:p>
          <a:p>
            <a:pPr>
              <a:lnSpc>
                <a:spcPct val="150000"/>
              </a:lnSpc>
            </a:pPr>
            <a:r>
              <a:rPr lang="en-US" dirty="0"/>
              <a:t>Conclusion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95B1C-E26F-40FA-9ECF-57E9F514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0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06E2-B724-47B7-AD0F-DAD7CEDB6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832" y="1122363"/>
            <a:ext cx="10610336" cy="2387600"/>
          </a:xfrm>
        </p:spPr>
        <p:txBody>
          <a:bodyPr>
            <a:normAutofit/>
          </a:bodyPr>
          <a:lstStyle/>
          <a:p>
            <a:r>
              <a:rPr lang="en-US" dirty="0" err="1"/>
              <a:t>AutoCRAT</a:t>
            </a:r>
            <a:r>
              <a:rPr lang="en-US" dirty="0"/>
              <a:t>: </a:t>
            </a:r>
            <a:r>
              <a:rPr lang="en-US" u="sng" dirty="0"/>
              <a:t>Auto</a:t>
            </a:r>
            <a:r>
              <a:rPr lang="en-US" dirty="0"/>
              <a:t>matic </a:t>
            </a:r>
            <a:r>
              <a:rPr lang="en-US" u="sng" dirty="0"/>
              <a:t>C</a:t>
            </a:r>
            <a:r>
              <a:rPr lang="en-US" dirty="0"/>
              <a:t>umulative </a:t>
            </a:r>
            <a:r>
              <a:rPr lang="en-US" u="sng" dirty="0"/>
              <a:t>R</a:t>
            </a:r>
            <a:r>
              <a:rPr lang="en-US" dirty="0"/>
              <a:t>econstruction of </a:t>
            </a:r>
            <a:r>
              <a:rPr lang="en-US" u="sng" dirty="0"/>
              <a:t>A</a:t>
            </a:r>
            <a:r>
              <a:rPr lang="en-US" dirty="0"/>
              <a:t>lert </a:t>
            </a:r>
            <a:r>
              <a:rPr lang="en-US" u="sng" dirty="0"/>
              <a:t>T</a:t>
            </a:r>
            <a:r>
              <a:rPr lang="en-US" dirty="0"/>
              <a:t>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27684-8B75-412B-84AC-6061C9D49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2913099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3F34-7926-4402-9BEC-A90F439C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Alert Tree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74FA-C597-4E4D-8EB7-117478164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Improve reconstruction</a:t>
            </a:r>
          </a:p>
          <a:p>
            <a:pPr>
              <a:lnSpc>
                <a:spcPct val="150000"/>
              </a:lnSpc>
            </a:pPr>
            <a:r>
              <a:rPr lang="en-US" dirty="0"/>
              <a:t>Identify optimization tradeoffs</a:t>
            </a:r>
          </a:p>
          <a:p>
            <a:pPr>
              <a:lnSpc>
                <a:spcPct val="150000"/>
              </a:lnSpc>
            </a:pPr>
            <a:r>
              <a:rPr lang="en-US" dirty="0"/>
              <a:t>Formalize alert trees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C164F8-3BA0-436B-A1E2-88AEA2BDE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8186" y="2985319"/>
            <a:ext cx="4204827" cy="328133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BD1619-7B8E-4EE9-B233-AA5D373D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67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56696073-3804-4CD5-8865-F36FA096EBFB}"/>
              </a:ext>
            </a:extLst>
          </p:cNvPr>
          <p:cNvSpPr/>
          <p:nvPr/>
        </p:nvSpPr>
        <p:spPr>
          <a:xfrm>
            <a:off x="0" y="6028049"/>
            <a:ext cx="1707470" cy="8299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CE74C3E9-F51D-43E0-B892-6FE64F462485}"/>
              </a:ext>
            </a:extLst>
          </p:cNvPr>
          <p:cNvSpPr/>
          <p:nvPr/>
        </p:nvSpPr>
        <p:spPr>
          <a:xfrm>
            <a:off x="7137855" y="1345080"/>
            <a:ext cx="1806264" cy="5249651"/>
          </a:xfrm>
          <a:prstGeom prst="can">
            <a:avLst>
              <a:gd name="adj" fmla="val 33696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99A9F-F1EE-42F9-B580-5C7CB032D950}"/>
              </a:ext>
            </a:extLst>
          </p:cNvPr>
          <p:cNvSpPr txBox="1"/>
          <p:nvPr/>
        </p:nvSpPr>
        <p:spPr>
          <a:xfrm>
            <a:off x="7328416" y="1384583"/>
            <a:ext cx="142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Database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2E2F71D-54EB-4E28-B6DA-955715C85C1F}"/>
              </a:ext>
            </a:extLst>
          </p:cNvPr>
          <p:cNvCxnSpPr>
            <a:cxnSpLocks/>
          </p:cNvCxnSpPr>
          <p:nvPr/>
        </p:nvCxnSpPr>
        <p:spPr>
          <a:xfrm>
            <a:off x="5241608" y="3599908"/>
            <a:ext cx="18962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F87C5791-E842-4355-874F-DDCAAAFF2853}"/>
              </a:ext>
            </a:extLst>
          </p:cNvPr>
          <p:cNvSpPr/>
          <p:nvPr/>
        </p:nvSpPr>
        <p:spPr>
          <a:xfrm>
            <a:off x="5363038" y="2982118"/>
            <a:ext cx="1796858" cy="5527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Update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(as needed)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4D3DEB7-8650-482C-A25D-CAC4E084BE1C}"/>
              </a:ext>
            </a:extLst>
          </p:cNvPr>
          <p:cNvSpPr/>
          <p:nvPr/>
        </p:nvSpPr>
        <p:spPr>
          <a:xfrm>
            <a:off x="2091727" y="3063283"/>
            <a:ext cx="1258785" cy="51762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Query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8D32B58-D270-41FB-9B82-F4B4505CCCC0}"/>
              </a:ext>
            </a:extLst>
          </p:cNvPr>
          <p:cNvCxnSpPr>
            <a:cxnSpLocks/>
            <a:stCxn id="40" idx="3"/>
            <a:endCxn id="48" idx="1"/>
          </p:cNvCxnSpPr>
          <p:nvPr/>
        </p:nvCxnSpPr>
        <p:spPr>
          <a:xfrm>
            <a:off x="2029274" y="3565756"/>
            <a:ext cx="1322996" cy="37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F767537-0F94-4D46-B4A1-F06CE8C7A469}"/>
              </a:ext>
            </a:extLst>
          </p:cNvPr>
          <p:cNvSpPr/>
          <p:nvPr/>
        </p:nvSpPr>
        <p:spPr>
          <a:xfrm>
            <a:off x="324872" y="3244418"/>
            <a:ext cx="1704402" cy="642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Update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Query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7B2EDC-3DC2-48D8-BC0D-8DE226D148F2}"/>
              </a:ext>
            </a:extLst>
          </p:cNvPr>
          <p:cNvSpPr/>
          <p:nvPr/>
        </p:nvSpPr>
        <p:spPr>
          <a:xfrm>
            <a:off x="3352270" y="3195555"/>
            <a:ext cx="1897182" cy="747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Threat Calculation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B1D0280-E5D9-4742-B516-47615C84A28E}"/>
              </a:ext>
            </a:extLst>
          </p:cNvPr>
          <p:cNvSpPr/>
          <p:nvPr/>
        </p:nvSpPr>
        <p:spPr>
          <a:xfrm>
            <a:off x="2056084" y="1127031"/>
            <a:ext cx="1272266" cy="73814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Alert Feed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8D048C-65FE-4057-BCA1-E8417AFBAA89}"/>
              </a:ext>
            </a:extLst>
          </p:cNvPr>
          <p:cNvSpPr/>
          <p:nvPr/>
        </p:nvSpPr>
        <p:spPr>
          <a:xfrm>
            <a:off x="322027" y="1392855"/>
            <a:ext cx="1707470" cy="82995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Security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7739D-53F5-41B2-9AD8-115213731F5E}"/>
              </a:ext>
            </a:extLst>
          </p:cNvPr>
          <p:cNvSpPr/>
          <p:nvPr/>
        </p:nvSpPr>
        <p:spPr>
          <a:xfrm>
            <a:off x="3352270" y="1284092"/>
            <a:ext cx="1882180" cy="1045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Graph/Path Maintenance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C8F3AD-DB9D-428F-BC18-4BE2AE9E817D}"/>
              </a:ext>
            </a:extLst>
          </p:cNvPr>
          <p:cNvCxnSpPr>
            <a:cxnSpLocks/>
          </p:cNvCxnSpPr>
          <p:nvPr/>
        </p:nvCxnSpPr>
        <p:spPr>
          <a:xfrm>
            <a:off x="5241608" y="1940222"/>
            <a:ext cx="190340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0E95813-A3D0-4DC9-A6E6-72079A6EFE4C}"/>
              </a:ext>
            </a:extLst>
          </p:cNvPr>
          <p:cNvSpPr/>
          <p:nvPr/>
        </p:nvSpPr>
        <p:spPr>
          <a:xfrm>
            <a:off x="5314367" y="1337625"/>
            <a:ext cx="1933077" cy="51900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Update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(continuous)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A1D1F52-B243-4913-B1C9-F3429FDCC5AF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 flipV="1">
            <a:off x="2029497" y="1807033"/>
            <a:ext cx="1322773" cy="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617BE0C-6347-4EC5-A02E-D931E8222EF3}"/>
              </a:ext>
            </a:extLst>
          </p:cNvPr>
          <p:cNvSpPr/>
          <p:nvPr/>
        </p:nvSpPr>
        <p:spPr>
          <a:xfrm>
            <a:off x="233532" y="855408"/>
            <a:ext cx="1901541" cy="460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810DF4-42CB-4AD3-83FC-155AD1D9F71F}"/>
              </a:ext>
            </a:extLst>
          </p:cNvPr>
          <p:cNvSpPr/>
          <p:nvPr/>
        </p:nvSpPr>
        <p:spPr>
          <a:xfrm>
            <a:off x="199750" y="884482"/>
            <a:ext cx="1976514" cy="3085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12DD19-0047-46D1-85F2-E2D6269A05AB}"/>
              </a:ext>
            </a:extLst>
          </p:cNvPr>
          <p:cNvSpPr/>
          <p:nvPr/>
        </p:nvSpPr>
        <p:spPr>
          <a:xfrm>
            <a:off x="10198417" y="3904171"/>
            <a:ext cx="1497858" cy="47408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CF4BE07-C1B3-47E1-B6D6-AE956AABF1AE}"/>
              </a:ext>
            </a:extLst>
          </p:cNvPr>
          <p:cNvSpPr/>
          <p:nvPr/>
        </p:nvSpPr>
        <p:spPr>
          <a:xfrm>
            <a:off x="10019093" y="3860560"/>
            <a:ext cx="1888042" cy="2767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3F0AA9B-75AF-4395-BE1F-587B072D4999}"/>
              </a:ext>
            </a:extLst>
          </p:cNvPr>
          <p:cNvSpPr/>
          <p:nvPr/>
        </p:nvSpPr>
        <p:spPr>
          <a:xfrm>
            <a:off x="323163" y="4804364"/>
            <a:ext cx="1722278" cy="594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Path Query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DCC1307-65DB-4B25-ABA1-4E4C036014A7}"/>
              </a:ext>
            </a:extLst>
          </p:cNvPr>
          <p:cNvSpPr/>
          <p:nvPr/>
        </p:nvSpPr>
        <p:spPr>
          <a:xfrm>
            <a:off x="2219909" y="4741860"/>
            <a:ext cx="1036733" cy="36850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Query 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C79A054-B5BE-4EEE-A41F-A546AEEEFB77}"/>
              </a:ext>
            </a:extLst>
          </p:cNvPr>
          <p:cNvCxnSpPr>
            <a:cxnSpLocks/>
            <a:stCxn id="65" idx="3"/>
            <a:endCxn id="74" idx="1"/>
          </p:cNvCxnSpPr>
          <p:nvPr/>
        </p:nvCxnSpPr>
        <p:spPr>
          <a:xfrm>
            <a:off x="2045441" y="5101507"/>
            <a:ext cx="1308012" cy="82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41B4623-2DF3-4334-BFE0-65719A65183C}"/>
              </a:ext>
            </a:extLst>
          </p:cNvPr>
          <p:cNvCxnSpPr>
            <a:cxnSpLocks/>
          </p:cNvCxnSpPr>
          <p:nvPr/>
        </p:nvCxnSpPr>
        <p:spPr>
          <a:xfrm>
            <a:off x="5208928" y="5126659"/>
            <a:ext cx="19301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D1011AD4-2D25-4DBF-B95D-AB9530F7B55B}"/>
              </a:ext>
            </a:extLst>
          </p:cNvPr>
          <p:cNvSpPr/>
          <p:nvPr/>
        </p:nvSpPr>
        <p:spPr>
          <a:xfrm>
            <a:off x="3353453" y="4743945"/>
            <a:ext cx="1881051" cy="7316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Path Retrieval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115392-10CF-4FDD-BAF0-B91E104B8790}"/>
              </a:ext>
            </a:extLst>
          </p:cNvPr>
          <p:cNvSpPr/>
          <p:nvPr/>
        </p:nvSpPr>
        <p:spPr>
          <a:xfrm>
            <a:off x="8889577" y="4826896"/>
            <a:ext cx="1078916" cy="2391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Return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382D97-EDB8-45AC-A53A-26BDF392A6E4}"/>
              </a:ext>
            </a:extLst>
          </p:cNvPr>
          <p:cNvSpPr/>
          <p:nvPr/>
        </p:nvSpPr>
        <p:spPr>
          <a:xfrm>
            <a:off x="10167260" y="4468399"/>
            <a:ext cx="1560173" cy="1007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Exposure Paths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AB7F95-103D-4602-A70F-1191B80678C8}"/>
              </a:ext>
            </a:extLst>
          </p:cNvPr>
          <p:cNvCxnSpPr>
            <a:cxnSpLocks/>
          </p:cNvCxnSpPr>
          <p:nvPr/>
        </p:nvCxnSpPr>
        <p:spPr>
          <a:xfrm>
            <a:off x="8855530" y="5133926"/>
            <a:ext cx="13241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68AA810-898E-423B-A717-C0EF8A2D1A04}"/>
              </a:ext>
            </a:extLst>
          </p:cNvPr>
          <p:cNvSpPr/>
          <p:nvPr/>
        </p:nvSpPr>
        <p:spPr>
          <a:xfrm>
            <a:off x="8886034" y="5747975"/>
            <a:ext cx="1102476" cy="2391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Return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C9F75-4354-4AE0-947A-FAC5B810E302}"/>
              </a:ext>
            </a:extLst>
          </p:cNvPr>
          <p:cNvSpPr/>
          <p:nvPr/>
        </p:nvSpPr>
        <p:spPr>
          <a:xfrm>
            <a:off x="10167260" y="5559410"/>
            <a:ext cx="1560173" cy="973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Exposure Trees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0920D7-9A18-4BAB-9CE6-57C64F908205}"/>
              </a:ext>
            </a:extLst>
          </p:cNvPr>
          <p:cNvSpPr/>
          <p:nvPr/>
        </p:nvSpPr>
        <p:spPr>
          <a:xfrm>
            <a:off x="324872" y="5910926"/>
            <a:ext cx="1704402" cy="594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Tree Query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23DCFEC-940F-46B2-BBF4-AACE4E1DF8B3}"/>
              </a:ext>
            </a:extLst>
          </p:cNvPr>
          <p:cNvSpPr/>
          <p:nvPr/>
        </p:nvSpPr>
        <p:spPr>
          <a:xfrm>
            <a:off x="2219909" y="5840410"/>
            <a:ext cx="1036733" cy="36850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Query 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FF7E00-AC40-4A94-B006-70642A1C7AD4}"/>
              </a:ext>
            </a:extLst>
          </p:cNvPr>
          <p:cNvCxnSpPr>
            <a:cxnSpLocks/>
            <a:stCxn id="46" idx="3"/>
            <a:endCxn id="117" idx="1"/>
          </p:cNvCxnSpPr>
          <p:nvPr/>
        </p:nvCxnSpPr>
        <p:spPr>
          <a:xfrm>
            <a:off x="2029274" y="6208070"/>
            <a:ext cx="1342387" cy="104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A545F55-4F75-40B6-AC8A-9F4C17871B25}"/>
              </a:ext>
            </a:extLst>
          </p:cNvPr>
          <p:cNvCxnSpPr>
            <a:cxnSpLocks/>
          </p:cNvCxnSpPr>
          <p:nvPr/>
        </p:nvCxnSpPr>
        <p:spPr>
          <a:xfrm>
            <a:off x="5241608" y="6079840"/>
            <a:ext cx="18962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5F11A21-A6CB-410C-A805-99587F459B9E}"/>
              </a:ext>
            </a:extLst>
          </p:cNvPr>
          <p:cNvSpPr/>
          <p:nvPr/>
        </p:nvSpPr>
        <p:spPr>
          <a:xfrm>
            <a:off x="3371661" y="5851448"/>
            <a:ext cx="1861660" cy="734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Tree Construction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CBCCC55-BF22-4180-8D24-BCF871A9F504}"/>
              </a:ext>
            </a:extLst>
          </p:cNvPr>
          <p:cNvCxnSpPr>
            <a:cxnSpLocks/>
          </p:cNvCxnSpPr>
          <p:nvPr/>
        </p:nvCxnSpPr>
        <p:spPr>
          <a:xfrm>
            <a:off x="8839054" y="6072572"/>
            <a:ext cx="1328206" cy="1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8256914F-4593-411F-BCFC-15551DB8F9F1}"/>
              </a:ext>
            </a:extLst>
          </p:cNvPr>
          <p:cNvSpPr/>
          <p:nvPr/>
        </p:nvSpPr>
        <p:spPr>
          <a:xfrm>
            <a:off x="234175" y="4180372"/>
            <a:ext cx="1877464" cy="54969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Retrieval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7966A85-6EE0-4F75-865D-E95D010846FC}"/>
              </a:ext>
            </a:extLst>
          </p:cNvPr>
          <p:cNvSpPr/>
          <p:nvPr/>
        </p:nvSpPr>
        <p:spPr>
          <a:xfrm>
            <a:off x="205292" y="4133484"/>
            <a:ext cx="1976514" cy="2535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7439CA-0579-40F9-982F-252EA3D4782D}"/>
              </a:ext>
            </a:extLst>
          </p:cNvPr>
          <p:cNvSpPr/>
          <p:nvPr/>
        </p:nvSpPr>
        <p:spPr>
          <a:xfrm>
            <a:off x="7205695" y="4247191"/>
            <a:ext cx="1652611" cy="20455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Paths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9CAC94A-0480-4999-8890-00DA9E1710F9}"/>
              </a:ext>
            </a:extLst>
          </p:cNvPr>
          <p:cNvSpPr/>
          <p:nvPr/>
        </p:nvSpPr>
        <p:spPr>
          <a:xfrm>
            <a:off x="7222424" y="1992601"/>
            <a:ext cx="1652611" cy="20602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Endpoints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CFB902A-CD32-44E9-82D0-C81427D8A55D}"/>
              </a:ext>
            </a:extLst>
          </p:cNvPr>
          <p:cNvSpPr/>
          <p:nvPr/>
        </p:nvSpPr>
        <p:spPr>
          <a:xfrm>
            <a:off x="7222424" y="2439437"/>
            <a:ext cx="1651371" cy="16133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Alerts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Source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Destination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ETS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B5CE451-89BB-49E7-9BE0-5A1CA89407C3}"/>
              </a:ext>
            </a:extLst>
          </p:cNvPr>
          <p:cNvSpPr/>
          <p:nvPr/>
        </p:nvSpPr>
        <p:spPr>
          <a:xfrm>
            <a:off x="7205695" y="4680508"/>
            <a:ext cx="1652611" cy="16133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Nodes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Edges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PTS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Children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F41FB4-2EB4-4578-8E82-4D533A430B25}"/>
              </a:ext>
            </a:extLst>
          </p:cNvPr>
          <p:cNvSpPr/>
          <p:nvPr/>
        </p:nvSpPr>
        <p:spPr>
          <a:xfrm>
            <a:off x="3208106" y="884481"/>
            <a:ext cx="2215850" cy="5787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70B44C7-0BE8-42BC-A2DC-8F8AA61942DD}"/>
              </a:ext>
            </a:extLst>
          </p:cNvPr>
          <p:cNvSpPr/>
          <p:nvPr/>
        </p:nvSpPr>
        <p:spPr>
          <a:xfrm>
            <a:off x="5568750" y="4750697"/>
            <a:ext cx="1379654" cy="36850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Retrieve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A989C45-C5DF-4FEF-8942-69E4A073C8A6}"/>
              </a:ext>
            </a:extLst>
          </p:cNvPr>
          <p:cNvSpPr/>
          <p:nvPr/>
        </p:nvSpPr>
        <p:spPr>
          <a:xfrm>
            <a:off x="5603280" y="5550062"/>
            <a:ext cx="1399666" cy="36850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Retrieve&amp; Merge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76367BF-C286-4EB2-B00E-39DB95048AD9}"/>
              </a:ext>
            </a:extLst>
          </p:cNvPr>
          <p:cNvSpPr/>
          <p:nvPr/>
        </p:nvSpPr>
        <p:spPr>
          <a:xfrm>
            <a:off x="320706" y="2427607"/>
            <a:ext cx="1704402" cy="64267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Reinsert 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16E6AD1-C625-4307-84D9-5F2C240A283E}"/>
              </a:ext>
            </a:extLst>
          </p:cNvPr>
          <p:cNvCxnSpPr>
            <a:cxnSpLocks/>
          </p:cNvCxnSpPr>
          <p:nvPr/>
        </p:nvCxnSpPr>
        <p:spPr>
          <a:xfrm flipV="1">
            <a:off x="2005577" y="2719320"/>
            <a:ext cx="1322773" cy="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1CBF5194-DD9E-4C9A-9041-1A14ACF6224E}"/>
              </a:ext>
            </a:extLst>
          </p:cNvPr>
          <p:cNvSpPr/>
          <p:nvPr/>
        </p:nvSpPr>
        <p:spPr>
          <a:xfrm>
            <a:off x="2009172" y="2279357"/>
            <a:ext cx="1272266" cy="5193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Alert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52553F2-F122-4A4C-9AC1-6FE746D80644}"/>
              </a:ext>
            </a:extLst>
          </p:cNvPr>
          <p:cNvSpPr/>
          <p:nvPr/>
        </p:nvSpPr>
        <p:spPr>
          <a:xfrm>
            <a:off x="3350512" y="2437507"/>
            <a:ext cx="1897182" cy="628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Reinsertion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71606DF-FD2F-4056-9F39-C53C6D3ABC60}"/>
              </a:ext>
            </a:extLst>
          </p:cNvPr>
          <p:cNvCxnSpPr>
            <a:cxnSpLocks/>
          </p:cNvCxnSpPr>
          <p:nvPr/>
        </p:nvCxnSpPr>
        <p:spPr>
          <a:xfrm>
            <a:off x="5241608" y="2734270"/>
            <a:ext cx="190340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460DD13-E979-427F-9311-6B5186533828}"/>
              </a:ext>
            </a:extLst>
          </p:cNvPr>
          <p:cNvSpPr/>
          <p:nvPr/>
        </p:nvSpPr>
        <p:spPr>
          <a:xfrm>
            <a:off x="5294507" y="2121508"/>
            <a:ext cx="1796858" cy="5527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Update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(as needed)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3FCE94-17D2-4EFA-9633-E6A6B4AC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1"/>
            <a:ext cx="10515600" cy="907444"/>
          </a:xfrm>
        </p:spPr>
        <p:txBody>
          <a:bodyPr/>
          <a:lstStyle/>
          <a:p>
            <a:r>
              <a:rPr lang="en-US" dirty="0" err="1"/>
              <a:t>AutoCRAT</a:t>
            </a:r>
            <a:r>
              <a:rPr lang="en-US" dirty="0"/>
              <a:t> Architecture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89DA0AB-153C-422F-80BA-CF967ED75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1701"/>
            <a:ext cx="1316084" cy="42861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04EA6F-E495-4AC9-A6E5-3D7645F8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22" grpId="0" animBg="1"/>
      <p:bldP spid="40" grpId="0" animBg="1"/>
      <p:bldP spid="48" grpId="0" animBg="1"/>
      <p:bldP spid="123" grpId="0" animBg="1"/>
      <p:bldP spid="11" grpId="0" animBg="1"/>
      <p:bldP spid="7" grpId="0" animBg="1"/>
      <p:bldP spid="116" grpId="0"/>
      <p:bldP spid="65" grpId="0" animBg="1"/>
      <p:bldP spid="67" grpId="0"/>
      <p:bldP spid="74" grpId="0" animBg="1"/>
      <p:bldP spid="71" grpId="0"/>
      <p:bldP spid="73" grpId="0" animBg="1"/>
      <p:bldP spid="125" grpId="0"/>
      <p:bldP spid="19" grpId="0" animBg="1"/>
      <p:bldP spid="46" grpId="0" animBg="1"/>
      <p:bldP spid="114" grpId="0"/>
      <p:bldP spid="117" grpId="0" animBg="1"/>
      <p:bldP spid="47" grpId="0" animBg="1"/>
      <p:bldP spid="54" grpId="0" animBg="1"/>
      <p:bldP spid="55" grpId="0" animBg="1"/>
      <p:bldP spid="58" grpId="0" animBg="1"/>
      <p:bldP spid="60" grpId="0"/>
      <p:bldP spid="61" grpId="0"/>
      <p:bldP spid="62" grpId="0" animBg="1"/>
      <p:bldP spid="68" grpId="0"/>
      <p:bldP spid="77" grpId="0" animBg="1"/>
      <p:bldP spid="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6A1B-50A5-4011-8A27-15FE9163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 (Path Maintenance)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4C6947-CAA6-4937-A529-EA121A711B82}"/>
              </a:ext>
            </a:extLst>
          </p:cNvPr>
          <p:cNvSpPr/>
          <p:nvPr/>
        </p:nvSpPr>
        <p:spPr>
          <a:xfrm>
            <a:off x="1825197" y="1882646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4AE716-4F38-4C9D-9983-3B554D9E9F46}"/>
              </a:ext>
            </a:extLst>
          </p:cNvPr>
          <p:cNvSpPr/>
          <p:nvPr/>
        </p:nvSpPr>
        <p:spPr>
          <a:xfrm>
            <a:off x="4370689" y="187633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F801F6-1EDB-417F-AE72-AE1E66916869}"/>
              </a:ext>
            </a:extLst>
          </p:cNvPr>
          <p:cNvSpPr/>
          <p:nvPr/>
        </p:nvSpPr>
        <p:spPr>
          <a:xfrm>
            <a:off x="6573019" y="1882646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E0ACBF-4FA6-4BFD-95DC-CBDDF84EA57D}"/>
              </a:ext>
            </a:extLst>
          </p:cNvPr>
          <p:cNvSpPr/>
          <p:nvPr/>
        </p:nvSpPr>
        <p:spPr>
          <a:xfrm>
            <a:off x="8770199" y="2618223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5C0F35-F606-4438-916C-A8291380622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3522192" y="2078162"/>
            <a:ext cx="848497" cy="631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3423D-A34A-496C-9EC6-945325FDD19D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067684" y="2078162"/>
            <a:ext cx="505335" cy="631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154178-D29D-4027-B635-DC8BE0A08223}"/>
              </a:ext>
            </a:extLst>
          </p:cNvPr>
          <p:cNvCxnSpPr>
            <a:cxnSpLocks/>
            <a:stCxn id="7" idx="3"/>
            <a:endCxn id="37" idx="1"/>
          </p:cNvCxnSpPr>
          <p:nvPr/>
        </p:nvCxnSpPr>
        <p:spPr>
          <a:xfrm flipV="1">
            <a:off x="8270014" y="2075756"/>
            <a:ext cx="500186" cy="871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65D3AC-E864-4791-BFA7-E5C5DC175DF0}"/>
              </a:ext>
            </a:extLst>
          </p:cNvPr>
          <p:cNvSpPr/>
          <p:nvPr/>
        </p:nvSpPr>
        <p:spPr>
          <a:xfrm>
            <a:off x="1825197" y="26206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42EA43-AE83-4B0E-AD4A-7E3B6114B151}"/>
              </a:ext>
            </a:extLst>
          </p:cNvPr>
          <p:cNvSpPr/>
          <p:nvPr/>
        </p:nvSpPr>
        <p:spPr>
          <a:xfrm>
            <a:off x="4367600" y="3358612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8847E7-91FA-43BD-961B-78C7F0929387}"/>
              </a:ext>
            </a:extLst>
          </p:cNvPr>
          <p:cNvSpPr/>
          <p:nvPr/>
        </p:nvSpPr>
        <p:spPr>
          <a:xfrm>
            <a:off x="6573019" y="3353800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52C227-47C7-4B4B-B138-CFB87AFBEC4F}"/>
              </a:ext>
            </a:extLst>
          </p:cNvPr>
          <p:cNvCxnSpPr>
            <a:cxnSpLocks/>
            <a:stCxn id="18" idx="3"/>
            <a:endCxn id="28" idx="1"/>
          </p:cNvCxnSpPr>
          <p:nvPr/>
        </p:nvCxnSpPr>
        <p:spPr>
          <a:xfrm>
            <a:off x="3522192" y="2822456"/>
            <a:ext cx="84540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FCD9F4-C4A3-47C4-895D-965065DC3660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6064595" y="3555627"/>
            <a:ext cx="508424" cy="48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52115EF-1C9C-463A-91D0-51FC93AE8777}"/>
              </a:ext>
            </a:extLst>
          </p:cNvPr>
          <p:cNvSpPr/>
          <p:nvPr/>
        </p:nvSpPr>
        <p:spPr>
          <a:xfrm>
            <a:off x="1830344" y="3358612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F76B505-8B89-4A1D-AB75-78683104C44A}"/>
              </a:ext>
            </a:extLst>
          </p:cNvPr>
          <p:cNvSpPr/>
          <p:nvPr/>
        </p:nvSpPr>
        <p:spPr>
          <a:xfrm>
            <a:off x="4367600" y="409659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B2D6F2B-6437-4AFF-A6CC-E7D353F14968}"/>
              </a:ext>
            </a:extLst>
          </p:cNvPr>
          <p:cNvCxnSpPr>
            <a:cxnSpLocks/>
            <a:stCxn id="68" idx="3"/>
            <a:endCxn id="19" idx="1"/>
          </p:cNvCxnSpPr>
          <p:nvPr/>
        </p:nvCxnSpPr>
        <p:spPr>
          <a:xfrm>
            <a:off x="3527339" y="3560439"/>
            <a:ext cx="84026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B444CE1-D90A-4599-8715-83D2B759E4A3}"/>
              </a:ext>
            </a:extLst>
          </p:cNvPr>
          <p:cNvSpPr/>
          <p:nvPr/>
        </p:nvSpPr>
        <p:spPr>
          <a:xfrm>
            <a:off x="1807168" y="4098510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FE6D9FC-51B7-4A47-BA68-A77E9107E979}"/>
              </a:ext>
            </a:extLst>
          </p:cNvPr>
          <p:cNvCxnSpPr>
            <a:cxnSpLocks/>
            <a:stCxn id="20" idx="3"/>
            <a:endCxn id="38" idx="1"/>
          </p:cNvCxnSpPr>
          <p:nvPr/>
        </p:nvCxnSpPr>
        <p:spPr>
          <a:xfrm flipV="1">
            <a:off x="8270014" y="3554128"/>
            <a:ext cx="508424" cy="149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1B53C0E-74E8-4DCD-BB09-35DC1BF27745}"/>
              </a:ext>
            </a:extLst>
          </p:cNvPr>
          <p:cNvCxnSpPr>
            <a:cxnSpLocks/>
            <a:stCxn id="69" idx="3"/>
            <a:endCxn id="31" idx="1"/>
          </p:cNvCxnSpPr>
          <p:nvPr/>
        </p:nvCxnSpPr>
        <p:spPr>
          <a:xfrm>
            <a:off x="6064595" y="4298422"/>
            <a:ext cx="49039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728ADC-315E-4505-A835-C448A6810827}"/>
              </a:ext>
            </a:extLst>
          </p:cNvPr>
          <p:cNvCxnSpPr>
            <a:cxnSpLocks/>
            <a:stCxn id="76" idx="3"/>
            <a:endCxn id="69" idx="1"/>
          </p:cNvCxnSpPr>
          <p:nvPr/>
        </p:nvCxnSpPr>
        <p:spPr>
          <a:xfrm flipV="1">
            <a:off x="3504163" y="4298422"/>
            <a:ext cx="863437" cy="191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36520A5-BCF7-4402-A865-FC3C065EB396}"/>
              </a:ext>
            </a:extLst>
          </p:cNvPr>
          <p:cNvSpPr txBox="1"/>
          <p:nvPr/>
        </p:nvSpPr>
        <p:spPr>
          <a:xfrm>
            <a:off x="2023876" y="1194245"/>
            <a:ext cx="814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Approach: maintain every path at all times, merging as they join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445F7C5-378E-408B-BC71-04E759F129CA}"/>
              </a:ext>
            </a:extLst>
          </p:cNvPr>
          <p:cNvSpPr/>
          <p:nvPr/>
        </p:nvSpPr>
        <p:spPr>
          <a:xfrm>
            <a:off x="4367600" y="26206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A8036F-BAA1-41D2-BFBD-E3703D23DDAC}"/>
              </a:ext>
            </a:extLst>
          </p:cNvPr>
          <p:cNvSpPr/>
          <p:nvPr/>
        </p:nvSpPr>
        <p:spPr>
          <a:xfrm>
            <a:off x="6573020" y="26206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571A55C-CA4C-4AA9-B28C-E02D3E05B4CD}"/>
              </a:ext>
            </a:extLst>
          </p:cNvPr>
          <p:cNvSpPr/>
          <p:nvPr/>
        </p:nvSpPr>
        <p:spPr>
          <a:xfrm>
            <a:off x="6554991" y="409659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78ED17-1422-4D14-9108-D32DDCB98233}"/>
              </a:ext>
            </a:extLst>
          </p:cNvPr>
          <p:cNvSpPr/>
          <p:nvPr/>
        </p:nvSpPr>
        <p:spPr>
          <a:xfrm>
            <a:off x="8770200" y="18739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3A127FF-3DDA-4A0D-A768-0C99BB6B61C1}"/>
              </a:ext>
            </a:extLst>
          </p:cNvPr>
          <p:cNvSpPr/>
          <p:nvPr/>
        </p:nvSpPr>
        <p:spPr>
          <a:xfrm>
            <a:off x="8778438" y="3352301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4008900-B72B-4ED7-B67B-024D95C61EDE}"/>
              </a:ext>
            </a:extLst>
          </p:cNvPr>
          <p:cNvSpPr/>
          <p:nvPr/>
        </p:nvSpPr>
        <p:spPr>
          <a:xfrm>
            <a:off x="8770198" y="409659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4AF243-2955-4CEC-87E9-49C23823DF2D}"/>
              </a:ext>
            </a:extLst>
          </p:cNvPr>
          <p:cNvCxnSpPr>
            <a:cxnSpLocks/>
            <a:stCxn id="30" idx="3"/>
            <a:endCxn id="8" idx="1"/>
          </p:cNvCxnSpPr>
          <p:nvPr/>
        </p:nvCxnSpPr>
        <p:spPr>
          <a:xfrm flipV="1">
            <a:off x="8270015" y="2820050"/>
            <a:ext cx="500184" cy="24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E0D8A7-08E2-4408-9F06-A22319314E95}"/>
              </a:ext>
            </a:extLst>
          </p:cNvPr>
          <p:cNvCxnSpPr>
            <a:cxnSpLocks/>
            <a:stCxn id="31" idx="3"/>
            <a:endCxn id="39" idx="1"/>
          </p:cNvCxnSpPr>
          <p:nvPr/>
        </p:nvCxnSpPr>
        <p:spPr>
          <a:xfrm>
            <a:off x="8251986" y="4298422"/>
            <a:ext cx="5182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FCD98F-A75C-4602-B11A-1FFC810C4F33}"/>
              </a:ext>
            </a:extLst>
          </p:cNvPr>
          <p:cNvCxnSpPr>
            <a:cxnSpLocks/>
            <a:stCxn id="28" idx="3"/>
            <a:endCxn id="30" idx="1"/>
          </p:cNvCxnSpPr>
          <p:nvPr/>
        </p:nvCxnSpPr>
        <p:spPr>
          <a:xfrm>
            <a:off x="6064595" y="2822456"/>
            <a:ext cx="50842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37A8EF-2714-496A-A948-D592566F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28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C17896-CD9F-47A3-928D-51C3936BD684}"/>
              </a:ext>
            </a:extLst>
          </p:cNvPr>
          <p:cNvSpPr txBox="1"/>
          <p:nvPr/>
        </p:nvSpPr>
        <p:spPr>
          <a:xfrm>
            <a:off x="3563544" y="5710019"/>
            <a:ext cx="506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Paths grow </a:t>
            </a:r>
            <a:r>
              <a:rPr lang="en-US" sz="2400" b="1" dirty="0">
                <a:solidFill>
                  <a:srgbClr val="00B050"/>
                </a:solidFill>
              </a:rPr>
              <a:t>sequentially</a:t>
            </a:r>
          </a:p>
          <a:p>
            <a:pPr algn="ctr"/>
            <a:r>
              <a:rPr lang="en-US" sz="2400" b="1" dirty="0"/>
              <a:t>Paths remain </a:t>
            </a:r>
            <a:r>
              <a:rPr lang="en-US" sz="2400" b="1" dirty="0">
                <a:solidFill>
                  <a:srgbClr val="FF0000"/>
                </a:solidFill>
              </a:rPr>
              <a:t>independent until linked</a:t>
            </a:r>
          </a:p>
          <a:p>
            <a:pPr algn="ctr"/>
            <a:r>
              <a:rPr lang="en-US" sz="2400" b="1" dirty="0"/>
              <a:t>Trees form </a:t>
            </a:r>
            <a:r>
              <a:rPr lang="en-US" sz="2400" b="1" dirty="0">
                <a:solidFill>
                  <a:srgbClr val="7030A0"/>
                </a:solidFill>
              </a:rPr>
              <a:t>spontaneously</a:t>
            </a:r>
          </a:p>
        </p:txBody>
      </p:sp>
    </p:spTree>
    <p:extLst>
      <p:ext uri="{BB962C8B-B14F-4D97-AF65-F5344CB8AC3E}">
        <p14:creationId xmlns:p14="http://schemas.microsoft.com/office/powerpoint/2010/main" val="32410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  <p:bldP spid="20" grpId="0" animBg="1"/>
      <p:bldP spid="69" grpId="0" animBg="1"/>
      <p:bldP spid="28" grpId="0" animBg="1"/>
      <p:bldP spid="30" grpId="0" animBg="1"/>
      <p:bldP spid="31" grpId="0" animBg="1"/>
      <p:bldP spid="37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6A1B-50A5-4011-8A27-15FE9163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(Tree Reconstruction)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4C6947-CAA6-4937-A529-EA121A711B82}"/>
              </a:ext>
            </a:extLst>
          </p:cNvPr>
          <p:cNvSpPr/>
          <p:nvPr/>
        </p:nvSpPr>
        <p:spPr>
          <a:xfrm>
            <a:off x="1825197" y="1882646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4AE716-4F38-4C9D-9983-3B554D9E9F46}"/>
              </a:ext>
            </a:extLst>
          </p:cNvPr>
          <p:cNvSpPr/>
          <p:nvPr/>
        </p:nvSpPr>
        <p:spPr>
          <a:xfrm>
            <a:off x="4370689" y="187633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F801F6-1EDB-417F-AE72-AE1E66916869}"/>
              </a:ext>
            </a:extLst>
          </p:cNvPr>
          <p:cNvSpPr/>
          <p:nvPr/>
        </p:nvSpPr>
        <p:spPr>
          <a:xfrm>
            <a:off x="6573019" y="1882646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E0ACBF-4FA6-4BFD-95DC-CBDDF84EA57D}"/>
              </a:ext>
            </a:extLst>
          </p:cNvPr>
          <p:cNvSpPr/>
          <p:nvPr/>
        </p:nvSpPr>
        <p:spPr>
          <a:xfrm>
            <a:off x="8770199" y="2618223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5C0F35-F606-4438-916C-A8291380622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3522192" y="2078162"/>
            <a:ext cx="848497" cy="631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3423D-A34A-496C-9EC6-945325FDD19D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067684" y="2078162"/>
            <a:ext cx="505335" cy="631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154178-D29D-4027-B635-DC8BE0A08223}"/>
              </a:ext>
            </a:extLst>
          </p:cNvPr>
          <p:cNvCxnSpPr>
            <a:cxnSpLocks/>
            <a:stCxn id="7" idx="3"/>
            <a:endCxn id="37" idx="1"/>
          </p:cNvCxnSpPr>
          <p:nvPr/>
        </p:nvCxnSpPr>
        <p:spPr>
          <a:xfrm flipV="1">
            <a:off x="8270014" y="2075756"/>
            <a:ext cx="500186" cy="871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65D3AC-E864-4791-BFA7-E5C5DC175DF0}"/>
              </a:ext>
            </a:extLst>
          </p:cNvPr>
          <p:cNvSpPr/>
          <p:nvPr/>
        </p:nvSpPr>
        <p:spPr>
          <a:xfrm>
            <a:off x="1825197" y="26206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42EA43-AE83-4B0E-AD4A-7E3B6114B151}"/>
              </a:ext>
            </a:extLst>
          </p:cNvPr>
          <p:cNvSpPr/>
          <p:nvPr/>
        </p:nvSpPr>
        <p:spPr>
          <a:xfrm>
            <a:off x="4367600" y="3358612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8847E7-91FA-43BD-961B-78C7F0929387}"/>
              </a:ext>
            </a:extLst>
          </p:cNvPr>
          <p:cNvSpPr/>
          <p:nvPr/>
        </p:nvSpPr>
        <p:spPr>
          <a:xfrm>
            <a:off x="6573019" y="3353800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52C227-47C7-4B4B-B138-CFB87AFBEC4F}"/>
              </a:ext>
            </a:extLst>
          </p:cNvPr>
          <p:cNvCxnSpPr>
            <a:cxnSpLocks/>
            <a:stCxn id="18" idx="3"/>
            <a:endCxn id="28" idx="1"/>
          </p:cNvCxnSpPr>
          <p:nvPr/>
        </p:nvCxnSpPr>
        <p:spPr>
          <a:xfrm>
            <a:off x="3522192" y="2822456"/>
            <a:ext cx="84540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FCD9F4-C4A3-47C4-895D-965065DC3660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6064595" y="3555627"/>
            <a:ext cx="508424" cy="48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52115EF-1C9C-463A-91D0-51FC93AE8777}"/>
              </a:ext>
            </a:extLst>
          </p:cNvPr>
          <p:cNvSpPr/>
          <p:nvPr/>
        </p:nvSpPr>
        <p:spPr>
          <a:xfrm>
            <a:off x="1830344" y="3358612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F76B505-8B89-4A1D-AB75-78683104C44A}"/>
              </a:ext>
            </a:extLst>
          </p:cNvPr>
          <p:cNvSpPr/>
          <p:nvPr/>
        </p:nvSpPr>
        <p:spPr>
          <a:xfrm>
            <a:off x="4367600" y="409659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B2D6F2B-6437-4AFF-A6CC-E7D353F14968}"/>
              </a:ext>
            </a:extLst>
          </p:cNvPr>
          <p:cNvCxnSpPr>
            <a:cxnSpLocks/>
            <a:stCxn id="68" idx="3"/>
            <a:endCxn id="19" idx="1"/>
          </p:cNvCxnSpPr>
          <p:nvPr/>
        </p:nvCxnSpPr>
        <p:spPr>
          <a:xfrm>
            <a:off x="3527339" y="3560439"/>
            <a:ext cx="84026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B444CE1-D90A-4599-8715-83D2B759E4A3}"/>
              </a:ext>
            </a:extLst>
          </p:cNvPr>
          <p:cNvSpPr/>
          <p:nvPr/>
        </p:nvSpPr>
        <p:spPr>
          <a:xfrm>
            <a:off x="1807168" y="4098510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FE6D9FC-51B7-4A47-BA68-A77E9107E979}"/>
              </a:ext>
            </a:extLst>
          </p:cNvPr>
          <p:cNvCxnSpPr>
            <a:cxnSpLocks/>
            <a:stCxn id="20" idx="3"/>
            <a:endCxn id="38" idx="1"/>
          </p:cNvCxnSpPr>
          <p:nvPr/>
        </p:nvCxnSpPr>
        <p:spPr>
          <a:xfrm flipV="1">
            <a:off x="8270014" y="3554128"/>
            <a:ext cx="508424" cy="149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1B53C0E-74E8-4DCD-BB09-35DC1BF27745}"/>
              </a:ext>
            </a:extLst>
          </p:cNvPr>
          <p:cNvCxnSpPr>
            <a:cxnSpLocks/>
            <a:stCxn id="69" idx="3"/>
            <a:endCxn id="31" idx="1"/>
          </p:cNvCxnSpPr>
          <p:nvPr/>
        </p:nvCxnSpPr>
        <p:spPr>
          <a:xfrm>
            <a:off x="6064595" y="4298422"/>
            <a:ext cx="49039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728ADC-315E-4505-A835-C448A6810827}"/>
              </a:ext>
            </a:extLst>
          </p:cNvPr>
          <p:cNvCxnSpPr>
            <a:cxnSpLocks/>
            <a:stCxn id="76" idx="3"/>
            <a:endCxn id="69" idx="1"/>
          </p:cNvCxnSpPr>
          <p:nvPr/>
        </p:nvCxnSpPr>
        <p:spPr>
          <a:xfrm flipV="1">
            <a:off x="3504163" y="4298422"/>
            <a:ext cx="863437" cy="191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36520A5-BCF7-4402-A865-FC3C065EB396}"/>
              </a:ext>
            </a:extLst>
          </p:cNvPr>
          <p:cNvSpPr txBox="1"/>
          <p:nvPr/>
        </p:nvSpPr>
        <p:spPr>
          <a:xfrm>
            <a:off x="2023876" y="1194245"/>
            <a:ext cx="814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Approach: maintain every path at all times, merging as they join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445F7C5-378E-408B-BC71-04E759F129CA}"/>
              </a:ext>
            </a:extLst>
          </p:cNvPr>
          <p:cNvSpPr/>
          <p:nvPr/>
        </p:nvSpPr>
        <p:spPr>
          <a:xfrm>
            <a:off x="4367600" y="26206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A8036F-BAA1-41D2-BFBD-E3703D23DDAC}"/>
              </a:ext>
            </a:extLst>
          </p:cNvPr>
          <p:cNvSpPr/>
          <p:nvPr/>
        </p:nvSpPr>
        <p:spPr>
          <a:xfrm>
            <a:off x="6573020" y="26206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571A55C-CA4C-4AA9-B28C-E02D3E05B4CD}"/>
              </a:ext>
            </a:extLst>
          </p:cNvPr>
          <p:cNvSpPr/>
          <p:nvPr/>
        </p:nvSpPr>
        <p:spPr>
          <a:xfrm>
            <a:off x="6554991" y="409659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78ED17-1422-4D14-9108-D32DDCB98233}"/>
              </a:ext>
            </a:extLst>
          </p:cNvPr>
          <p:cNvSpPr/>
          <p:nvPr/>
        </p:nvSpPr>
        <p:spPr>
          <a:xfrm>
            <a:off x="8770200" y="18739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3A127FF-3DDA-4A0D-A768-0C99BB6B61C1}"/>
              </a:ext>
            </a:extLst>
          </p:cNvPr>
          <p:cNvSpPr/>
          <p:nvPr/>
        </p:nvSpPr>
        <p:spPr>
          <a:xfrm>
            <a:off x="8778438" y="3352301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4008900-B72B-4ED7-B67B-024D95C61EDE}"/>
              </a:ext>
            </a:extLst>
          </p:cNvPr>
          <p:cNvSpPr/>
          <p:nvPr/>
        </p:nvSpPr>
        <p:spPr>
          <a:xfrm>
            <a:off x="8770198" y="409659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4AF243-2955-4CEC-87E9-49C23823DF2D}"/>
              </a:ext>
            </a:extLst>
          </p:cNvPr>
          <p:cNvCxnSpPr>
            <a:cxnSpLocks/>
            <a:stCxn id="30" idx="3"/>
            <a:endCxn id="8" idx="1"/>
          </p:cNvCxnSpPr>
          <p:nvPr/>
        </p:nvCxnSpPr>
        <p:spPr>
          <a:xfrm flipV="1">
            <a:off x="8270015" y="2820050"/>
            <a:ext cx="500184" cy="24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E0D8A7-08E2-4408-9F06-A22319314E95}"/>
              </a:ext>
            </a:extLst>
          </p:cNvPr>
          <p:cNvCxnSpPr>
            <a:cxnSpLocks/>
            <a:stCxn id="31" idx="3"/>
            <a:endCxn id="39" idx="1"/>
          </p:cNvCxnSpPr>
          <p:nvPr/>
        </p:nvCxnSpPr>
        <p:spPr>
          <a:xfrm>
            <a:off x="8251986" y="4298422"/>
            <a:ext cx="5182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FCD98F-A75C-4602-B11A-1FFC810C4F33}"/>
              </a:ext>
            </a:extLst>
          </p:cNvPr>
          <p:cNvCxnSpPr>
            <a:cxnSpLocks/>
            <a:stCxn id="28" idx="3"/>
            <a:endCxn id="30" idx="1"/>
          </p:cNvCxnSpPr>
          <p:nvPr/>
        </p:nvCxnSpPr>
        <p:spPr>
          <a:xfrm>
            <a:off x="6064595" y="2822456"/>
            <a:ext cx="50842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37A8EF-2714-496A-A948-D592566F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29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C17896-CD9F-47A3-928D-51C3936BD684}"/>
              </a:ext>
            </a:extLst>
          </p:cNvPr>
          <p:cNvSpPr txBox="1"/>
          <p:nvPr/>
        </p:nvSpPr>
        <p:spPr>
          <a:xfrm>
            <a:off x="3563544" y="5710019"/>
            <a:ext cx="506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Paths grow </a:t>
            </a:r>
            <a:r>
              <a:rPr lang="en-US" sz="2400" b="1" dirty="0">
                <a:solidFill>
                  <a:srgbClr val="00B050"/>
                </a:solidFill>
              </a:rPr>
              <a:t>sequentially</a:t>
            </a:r>
          </a:p>
          <a:p>
            <a:pPr algn="ctr"/>
            <a:r>
              <a:rPr lang="en-US" sz="2400" b="1" dirty="0"/>
              <a:t>Paths remain </a:t>
            </a:r>
            <a:r>
              <a:rPr lang="en-US" sz="2400" b="1" dirty="0">
                <a:solidFill>
                  <a:srgbClr val="FF0000"/>
                </a:solidFill>
              </a:rPr>
              <a:t>independent until linked</a:t>
            </a:r>
          </a:p>
          <a:p>
            <a:pPr algn="ctr"/>
            <a:r>
              <a:rPr lang="en-US" sz="2400" b="1" dirty="0"/>
              <a:t>Trees form </a:t>
            </a:r>
            <a:r>
              <a:rPr lang="en-US" sz="2400" b="1" dirty="0">
                <a:solidFill>
                  <a:srgbClr val="7030A0"/>
                </a:solidFill>
              </a:rPr>
              <a:t>spontaneously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0230E8-370C-42E7-8A08-FAC2E041F326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 flipV="1">
            <a:off x="8270015" y="2075756"/>
            <a:ext cx="500185" cy="7467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70887AF-FD57-49F5-9CDA-81E42520054C}"/>
              </a:ext>
            </a:extLst>
          </p:cNvPr>
          <p:cNvCxnSpPr>
            <a:cxnSpLocks/>
            <a:stCxn id="20" idx="3"/>
            <a:endCxn id="37" idx="1"/>
          </p:cNvCxnSpPr>
          <p:nvPr/>
        </p:nvCxnSpPr>
        <p:spPr>
          <a:xfrm flipV="1">
            <a:off x="8270014" y="2075756"/>
            <a:ext cx="500186" cy="147987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43536F-5C77-4613-9ACC-67026E19E31F}"/>
              </a:ext>
            </a:extLst>
          </p:cNvPr>
          <p:cNvCxnSpPr>
            <a:cxnSpLocks/>
            <a:stCxn id="31" idx="3"/>
            <a:endCxn id="37" idx="1"/>
          </p:cNvCxnSpPr>
          <p:nvPr/>
        </p:nvCxnSpPr>
        <p:spPr>
          <a:xfrm flipV="1">
            <a:off x="8251986" y="2075756"/>
            <a:ext cx="518214" cy="222266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8B4778B-3F2A-4E8D-B2DE-FB3BAC4C1D68}"/>
              </a:ext>
            </a:extLst>
          </p:cNvPr>
          <p:cNvCxnSpPr>
            <a:cxnSpLocks/>
            <a:stCxn id="28" idx="3"/>
            <a:endCxn id="7" idx="1"/>
          </p:cNvCxnSpPr>
          <p:nvPr/>
        </p:nvCxnSpPr>
        <p:spPr>
          <a:xfrm flipV="1">
            <a:off x="6064595" y="2084473"/>
            <a:ext cx="508424" cy="7379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40E1C57-FA4C-4524-A5FF-806000ACA17C}"/>
              </a:ext>
            </a:extLst>
          </p:cNvPr>
          <p:cNvCxnSpPr>
            <a:cxnSpLocks/>
            <a:stCxn id="69" idx="3"/>
            <a:endCxn id="20" idx="1"/>
          </p:cNvCxnSpPr>
          <p:nvPr/>
        </p:nvCxnSpPr>
        <p:spPr>
          <a:xfrm flipV="1">
            <a:off x="6064595" y="3555627"/>
            <a:ext cx="508424" cy="74279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7D23A0-4A17-4099-BDB2-217C5111DAC8}"/>
              </a:ext>
            </a:extLst>
          </p:cNvPr>
          <p:cNvCxnSpPr>
            <a:cxnSpLocks/>
            <a:stCxn id="18" idx="3"/>
            <a:endCxn id="6" idx="1"/>
          </p:cNvCxnSpPr>
          <p:nvPr/>
        </p:nvCxnSpPr>
        <p:spPr>
          <a:xfrm flipV="1">
            <a:off x="3522192" y="2078162"/>
            <a:ext cx="848497" cy="74429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9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0039 -0.108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26 -0.214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07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0039 -0.3229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615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00013 -0.1087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4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00091 -0.1085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44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117 -0.10763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39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68EB8-1FE1-42B4-8402-1C9249C1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888B-C568-4571-97F0-B0343B27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APIN: Alert Path Identification in Computer Networks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AutoCRAT</a:t>
            </a:r>
            <a:r>
              <a:rPr lang="en-US" dirty="0"/>
              <a:t>: Automatic Cumulative Reconstruction of Alert Trees</a:t>
            </a:r>
          </a:p>
          <a:p>
            <a:pPr>
              <a:lnSpc>
                <a:spcPct val="150000"/>
              </a:lnSpc>
            </a:pPr>
            <a:r>
              <a:rPr lang="en-US" dirty="0"/>
              <a:t>Alert Tree Reduction and Visualization</a:t>
            </a:r>
          </a:p>
          <a:p>
            <a:pPr>
              <a:lnSpc>
                <a:spcPct val="150000"/>
              </a:lnSpc>
            </a:pPr>
            <a:r>
              <a:rPr lang="en-US" dirty="0"/>
              <a:t>Conclusion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57BBC-9932-4B8E-B23F-411236E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85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6A1B-50A5-4011-8A27-15FE9163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(Tree Reconstruction)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4C6947-CAA6-4937-A529-EA121A711B82}"/>
              </a:ext>
            </a:extLst>
          </p:cNvPr>
          <p:cNvSpPr/>
          <p:nvPr/>
        </p:nvSpPr>
        <p:spPr>
          <a:xfrm>
            <a:off x="1825197" y="1882646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4AE716-4F38-4C9D-9983-3B554D9E9F46}"/>
              </a:ext>
            </a:extLst>
          </p:cNvPr>
          <p:cNvSpPr/>
          <p:nvPr/>
        </p:nvSpPr>
        <p:spPr>
          <a:xfrm>
            <a:off x="4370689" y="187633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F801F6-1EDB-417F-AE72-AE1E66916869}"/>
              </a:ext>
            </a:extLst>
          </p:cNvPr>
          <p:cNvSpPr/>
          <p:nvPr/>
        </p:nvSpPr>
        <p:spPr>
          <a:xfrm>
            <a:off x="6573019" y="1882646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5C0F35-F606-4438-916C-A8291380622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3522192" y="2078162"/>
            <a:ext cx="848497" cy="631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3423D-A34A-496C-9EC6-945325FDD19D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067684" y="2078162"/>
            <a:ext cx="505335" cy="631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154178-D29D-4027-B635-DC8BE0A08223}"/>
              </a:ext>
            </a:extLst>
          </p:cNvPr>
          <p:cNvCxnSpPr>
            <a:cxnSpLocks/>
            <a:stCxn id="7" idx="3"/>
            <a:endCxn id="37" idx="1"/>
          </p:cNvCxnSpPr>
          <p:nvPr/>
        </p:nvCxnSpPr>
        <p:spPr>
          <a:xfrm flipV="1">
            <a:off x="8270014" y="2075756"/>
            <a:ext cx="500186" cy="871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65D3AC-E864-4791-BFA7-E5C5DC175DF0}"/>
              </a:ext>
            </a:extLst>
          </p:cNvPr>
          <p:cNvSpPr/>
          <p:nvPr/>
        </p:nvSpPr>
        <p:spPr>
          <a:xfrm>
            <a:off x="1825197" y="26206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42EA43-AE83-4B0E-AD4A-7E3B6114B151}"/>
              </a:ext>
            </a:extLst>
          </p:cNvPr>
          <p:cNvSpPr/>
          <p:nvPr/>
        </p:nvSpPr>
        <p:spPr>
          <a:xfrm>
            <a:off x="4367600" y="3358612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8847E7-91FA-43BD-961B-78C7F0929387}"/>
              </a:ext>
            </a:extLst>
          </p:cNvPr>
          <p:cNvSpPr/>
          <p:nvPr/>
        </p:nvSpPr>
        <p:spPr>
          <a:xfrm>
            <a:off x="6573019" y="3353800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FCD9F4-C4A3-47C4-895D-965065DC3660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6064595" y="3555627"/>
            <a:ext cx="508424" cy="48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52115EF-1C9C-463A-91D0-51FC93AE8777}"/>
              </a:ext>
            </a:extLst>
          </p:cNvPr>
          <p:cNvSpPr/>
          <p:nvPr/>
        </p:nvSpPr>
        <p:spPr>
          <a:xfrm>
            <a:off x="1830344" y="3358612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F76B505-8B89-4A1D-AB75-78683104C44A}"/>
              </a:ext>
            </a:extLst>
          </p:cNvPr>
          <p:cNvSpPr/>
          <p:nvPr/>
        </p:nvSpPr>
        <p:spPr>
          <a:xfrm>
            <a:off x="4367600" y="409659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B2D6F2B-6437-4AFF-A6CC-E7D353F14968}"/>
              </a:ext>
            </a:extLst>
          </p:cNvPr>
          <p:cNvCxnSpPr>
            <a:cxnSpLocks/>
            <a:stCxn id="68" idx="3"/>
            <a:endCxn id="19" idx="1"/>
          </p:cNvCxnSpPr>
          <p:nvPr/>
        </p:nvCxnSpPr>
        <p:spPr>
          <a:xfrm>
            <a:off x="3527339" y="3560439"/>
            <a:ext cx="84026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B444CE1-D90A-4599-8715-83D2B759E4A3}"/>
              </a:ext>
            </a:extLst>
          </p:cNvPr>
          <p:cNvSpPr/>
          <p:nvPr/>
        </p:nvSpPr>
        <p:spPr>
          <a:xfrm>
            <a:off x="1807168" y="4098510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728ADC-315E-4505-A835-C448A6810827}"/>
              </a:ext>
            </a:extLst>
          </p:cNvPr>
          <p:cNvCxnSpPr>
            <a:cxnSpLocks/>
            <a:stCxn id="76" idx="3"/>
            <a:endCxn id="69" idx="1"/>
          </p:cNvCxnSpPr>
          <p:nvPr/>
        </p:nvCxnSpPr>
        <p:spPr>
          <a:xfrm flipV="1">
            <a:off x="3504163" y="4298422"/>
            <a:ext cx="863437" cy="191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36520A5-BCF7-4402-A865-FC3C065EB396}"/>
              </a:ext>
            </a:extLst>
          </p:cNvPr>
          <p:cNvSpPr txBox="1"/>
          <p:nvPr/>
        </p:nvSpPr>
        <p:spPr>
          <a:xfrm>
            <a:off x="2023876" y="1194245"/>
            <a:ext cx="814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Approach: maintain every path at all times, merging as they join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78ED17-1422-4D14-9108-D32DDCB98233}"/>
              </a:ext>
            </a:extLst>
          </p:cNvPr>
          <p:cNvSpPr/>
          <p:nvPr/>
        </p:nvSpPr>
        <p:spPr>
          <a:xfrm>
            <a:off x="8770200" y="18739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37A8EF-2714-496A-A948-D592566F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30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C17896-CD9F-47A3-928D-51C3936BD684}"/>
              </a:ext>
            </a:extLst>
          </p:cNvPr>
          <p:cNvSpPr txBox="1"/>
          <p:nvPr/>
        </p:nvSpPr>
        <p:spPr>
          <a:xfrm>
            <a:off x="3563544" y="5710019"/>
            <a:ext cx="506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Paths grow </a:t>
            </a:r>
            <a:r>
              <a:rPr lang="en-US" sz="2400" b="1" dirty="0">
                <a:solidFill>
                  <a:srgbClr val="00B050"/>
                </a:solidFill>
              </a:rPr>
              <a:t>sequentially</a:t>
            </a:r>
          </a:p>
          <a:p>
            <a:pPr algn="ctr"/>
            <a:r>
              <a:rPr lang="en-US" sz="2400" b="1" dirty="0"/>
              <a:t>Paths remain </a:t>
            </a:r>
            <a:r>
              <a:rPr lang="en-US" sz="2400" b="1" dirty="0">
                <a:solidFill>
                  <a:srgbClr val="FF0000"/>
                </a:solidFill>
              </a:rPr>
              <a:t>independent until linked</a:t>
            </a:r>
          </a:p>
          <a:p>
            <a:pPr algn="ctr"/>
            <a:r>
              <a:rPr lang="en-US" sz="2400" b="1" dirty="0"/>
              <a:t>Trees form </a:t>
            </a:r>
            <a:r>
              <a:rPr lang="en-US" sz="2400" b="1" dirty="0">
                <a:solidFill>
                  <a:srgbClr val="7030A0"/>
                </a:solidFill>
              </a:rPr>
              <a:t>spontaneously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70887AF-FD57-49F5-9CDA-81E42520054C}"/>
              </a:ext>
            </a:extLst>
          </p:cNvPr>
          <p:cNvCxnSpPr>
            <a:cxnSpLocks/>
            <a:stCxn id="20" idx="3"/>
            <a:endCxn id="37" idx="1"/>
          </p:cNvCxnSpPr>
          <p:nvPr/>
        </p:nvCxnSpPr>
        <p:spPr>
          <a:xfrm flipV="1">
            <a:off x="8270014" y="2075756"/>
            <a:ext cx="500186" cy="147987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40E1C57-FA4C-4524-A5FF-806000ACA17C}"/>
              </a:ext>
            </a:extLst>
          </p:cNvPr>
          <p:cNvCxnSpPr>
            <a:cxnSpLocks/>
            <a:stCxn id="69" idx="3"/>
            <a:endCxn id="20" idx="1"/>
          </p:cNvCxnSpPr>
          <p:nvPr/>
        </p:nvCxnSpPr>
        <p:spPr>
          <a:xfrm flipV="1">
            <a:off x="6064595" y="3555627"/>
            <a:ext cx="508424" cy="74279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7D23A0-4A17-4099-BDB2-217C5111DAC8}"/>
              </a:ext>
            </a:extLst>
          </p:cNvPr>
          <p:cNvCxnSpPr>
            <a:cxnSpLocks/>
            <a:stCxn id="18" idx="3"/>
            <a:endCxn id="6" idx="1"/>
          </p:cNvCxnSpPr>
          <p:nvPr/>
        </p:nvCxnSpPr>
        <p:spPr>
          <a:xfrm flipV="1">
            <a:off x="3522192" y="2078162"/>
            <a:ext cx="848497" cy="74429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662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6A1B-50A5-4011-8A27-15FE9163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 (Tree Reconstruction)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4C6947-CAA6-4937-A529-EA121A711B82}"/>
              </a:ext>
            </a:extLst>
          </p:cNvPr>
          <p:cNvSpPr/>
          <p:nvPr/>
        </p:nvSpPr>
        <p:spPr>
          <a:xfrm>
            <a:off x="1830345" y="1882646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4AE716-4F38-4C9D-9983-3B554D9E9F46}"/>
              </a:ext>
            </a:extLst>
          </p:cNvPr>
          <p:cNvSpPr/>
          <p:nvPr/>
        </p:nvSpPr>
        <p:spPr>
          <a:xfrm>
            <a:off x="4370689" y="2200828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F801F6-1EDB-417F-AE72-AE1E66916869}"/>
              </a:ext>
            </a:extLst>
          </p:cNvPr>
          <p:cNvSpPr/>
          <p:nvPr/>
        </p:nvSpPr>
        <p:spPr>
          <a:xfrm>
            <a:off x="6515357" y="2558511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E0ACBF-4FA6-4BFD-95DC-CBDDF84EA57D}"/>
              </a:ext>
            </a:extLst>
          </p:cNvPr>
          <p:cNvSpPr/>
          <p:nvPr/>
        </p:nvSpPr>
        <p:spPr>
          <a:xfrm>
            <a:off x="8845379" y="2962165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5C0F35-F606-4438-916C-A8291380622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527340" y="2084473"/>
            <a:ext cx="843349" cy="31818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3423D-A34A-496C-9EC6-945325FDD19D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067684" y="2402655"/>
            <a:ext cx="447673" cy="3576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154178-D29D-4027-B635-DC8BE0A08223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8212352" y="2760338"/>
            <a:ext cx="633027" cy="40365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65D3AC-E864-4791-BFA7-E5C5DC175DF0}"/>
              </a:ext>
            </a:extLst>
          </p:cNvPr>
          <p:cNvSpPr/>
          <p:nvPr/>
        </p:nvSpPr>
        <p:spPr>
          <a:xfrm>
            <a:off x="1827256" y="2615802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42EA43-AE83-4B0E-AD4A-7E3B6114B151}"/>
              </a:ext>
            </a:extLst>
          </p:cNvPr>
          <p:cNvSpPr/>
          <p:nvPr/>
        </p:nvSpPr>
        <p:spPr>
          <a:xfrm>
            <a:off x="4383047" y="3086401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8847E7-91FA-43BD-961B-78C7F0929387}"/>
              </a:ext>
            </a:extLst>
          </p:cNvPr>
          <p:cNvSpPr/>
          <p:nvPr/>
        </p:nvSpPr>
        <p:spPr>
          <a:xfrm>
            <a:off x="6573022" y="3465187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52C227-47C7-4B4B-B138-CFB87AFBEC4F}"/>
              </a:ext>
            </a:extLst>
          </p:cNvPr>
          <p:cNvCxnSpPr>
            <a:cxnSpLocks/>
            <a:stCxn id="18" idx="3"/>
            <a:endCxn id="6" idx="1"/>
          </p:cNvCxnSpPr>
          <p:nvPr/>
        </p:nvCxnSpPr>
        <p:spPr>
          <a:xfrm flipV="1">
            <a:off x="3524251" y="2402655"/>
            <a:ext cx="846438" cy="41497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FCD9F4-C4A3-47C4-895D-965065DC3660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6080042" y="3288228"/>
            <a:ext cx="492980" cy="37878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52115EF-1C9C-463A-91D0-51FC93AE8777}"/>
              </a:ext>
            </a:extLst>
          </p:cNvPr>
          <p:cNvSpPr/>
          <p:nvPr/>
        </p:nvSpPr>
        <p:spPr>
          <a:xfrm>
            <a:off x="1838582" y="3341354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F76B505-8B89-4A1D-AB75-78683104C44A}"/>
              </a:ext>
            </a:extLst>
          </p:cNvPr>
          <p:cNvSpPr/>
          <p:nvPr/>
        </p:nvSpPr>
        <p:spPr>
          <a:xfrm>
            <a:off x="4370689" y="3905029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B2D6F2B-6437-4AFF-A6CC-E7D353F14968}"/>
              </a:ext>
            </a:extLst>
          </p:cNvPr>
          <p:cNvCxnSpPr>
            <a:cxnSpLocks/>
            <a:stCxn id="68" idx="3"/>
            <a:endCxn id="19" idx="1"/>
          </p:cNvCxnSpPr>
          <p:nvPr/>
        </p:nvCxnSpPr>
        <p:spPr>
          <a:xfrm flipV="1">
            <a:off x="3535577" y="3288228"/>
            <a:ext cx="847470" cy="25495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B444CE1-D90A-4599-8715-83D2B759E4A3}"/>
              </a:ext>
            </a:extLst>
          </p:cNvPr>
          <p:cNvSpPr/>
          <p:nvPr/>
        </p:nvSpPr>
        <p:spPr>
          <a:xfrm>
            <a:off x="1827256" y="4118650"/>
            <a:ext cx="1696995" cy="40365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FE6D9FC-51B7-4A47-BA68-A77E9107E979}"/>
              </a:ext>
            </a:extLst>
          </p:cNvPr>
          <p:cNvCxnSpPr>
            <a:cxnSpLocks/>
            <a:stCxn id="20" idx="3"/>
            <a:endCxn id="8" idx="1"/>
          </p:cNvCxnSpPr>
          <p:nvPr/>
        </p:nvCxnSpPr>
        <p:spPr>
          <a:xfrm flipV="1">
            <a:off x="8270017" y="3163992"/>
            <a:ext cx="575362" cy="50302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1B53C0E-74E8-4DCD-BB09-35DC1BF27745}"/>
              </a:ext>
            </a:extLst>
          </p:cNvPr>
          <p:cNvCxnSpPr>
            <a:cxnSpLocks/>
            <a:stCxn id="69" idx="3"/>
            <a:endCxn id="20" idx="1"/>
          </p:cNvCxnSpPr>
          <p:nvPr/>
        </p:nvCxnSpPr>
        <p:spPr>
          <a:xfrm flipV="1">
            <a:off x="6067684" y="3667014"/>
            <a:ext cx="505338" cy="43984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728ADC-315E-4505-A835-C448A6810827}"/>
              </a:ext>
            </a:extLst>
          </p:cNvPr>
          <p:cNvCxnSpPr>
            <a:cxnSpLocks/>
            <a:stCxn id="76" idx="3"/>
            <a:endCxn id="69" idx="1"/>
          </p:cNvCxnSpPr>
          <p:nvPr/>
        </p:nvCxnSpPr>
        <p:spPr>
          <a:xfrm flipV="1">
            <a:off x="3524251" y="4106856"/>
            <a:ext cx="846438" cy="21362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A151743-0801-47E0-951B-718098E2EB29}"/>
              </a:ext>
            </a:extLst>
          </p:cNvPr>
          <p:cNvSpPr txBox="1"/>
          <p:nvPr/>
        </p:nvSpPr>
        <p:spPr>
          <a:xfrm>
            <a:off x="3563544" y="5710019"/>
            <a:ext cx="506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Paths grow </a:t>
            </a:r>
            <a:r>
              <a:rPr lang="en-US" sz="2400" b="1" dirty="0">
                <a:solidFill>
                  <a:srgbClr val="00B050"/>
                </a:solidFill>
              </a:rPr>
              <a:t>sequentially</a:t>
            </a:r>
          </a:p>
          <a:p>
            <a:pPr algn="ctr"/>
            <a:r>
              <a:rPr lang="en-US" sz="2400" b="1" dirty="0"/>
              <a:t>Paths remain </a:t>
            </a:r>
            <a:r>
              <a:rPr lang="en-US" sz="2400" b="1" dirty="0">
                <a:solidFill>
                  <a:srgbClr val="FF0000"/>
                </a:solidFill>
              </a:rPr>
              <a:t>independent until linked</a:t>
            </a:r>
          </a:p>
          <a:p>
            <a:pPr algn="ctr"/>
            <a:r>
              <a:rPr lang="en-US" sz="2400" b="1" dirty="0"/>
              <a:t>Trees form </a:t>
            </a:r>
            <a:r>
              <a:rPr lang="en-US" sz="2400" b="1" dirty="0">
                <a:solidFill>
                  <a:srgbClr val="7030A0"/>
                </a:solidFill>
              </a:rPr>
              <a:t>spontaneously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6520A5-BCF7-4402-A865-FC3C065EB396}"/>
              </a:ext>
            </a:extLst>
          </p:cNvPr>
          <p:cNvSpPr txBox="1"/>
          <p:nvPr/>
        </p:nvSpPr>
        <p:spPr>
          <a:xfrm>
            <a:off x="2023876" y="1194245"/>
            <a:ext cx="814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Approach: maintain every path at all times, merging as they join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0FA9A9-A090-4CB7-AD55-376FF0C1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  <p:bldP spid="20" grpId="0" animBg="1"/>
      <p:bldP spid="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C608-FB08-4F68-B176-B8104FB2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Comparison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BF8055-43E0-4DD5-899A-A1909C3BB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31462"/>
            <a:ext cx="7018638" cy="484505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365AC3-131C-454F-94C4-F74B81768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344" y="1339700"/>
            <a:ext cx="5233655" cy="482033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6C1DD2-11B9-4EA0-AA2E-3C888470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8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0250-9BAA-458E-BC3F-0C5F70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B10B95D-4254-45A0-9301-635528997BE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81021218"/>
                  </p:ext>
                </p:extLst>
              </p:nvPr>
            </p:nvGraphicFramePr>
            <p:xfrm>
              <a:off x="584886" y="1828800"/>
              <a:ext cx="10025448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4657">
                      <a:extLst>
                        <a:ext uri="{9D8B030D-6E8A-4147-A177-3AD203B41FA5}">
                          <a16:colId xmlns:a16="http://schemas.microsoft.com/office/drawing/2014/main" val="2100380592"/>
                        </a:ext>
                      </a:extLst>
                    </a:gridCol>
                    <a:gridCol w="2744654">
                      <a:extLst>
                        <a:ext uri="{9D8B030D-6E8A-4147-A177-3AD203B41FA5}">
                          <a16:colId xmlns:a16="http://schemas.microsoft.com/office/drawing/2014/main" val="2294445546"/>
                        </a:ext>
                      </a:extLst>
                    </a:gridCol>
                    <a:gridCol w="2756137">
                      <a:extLst>
                        <a:ext uri="{9D8B030D-6E8A-4147-A177-3AD203B41FA5}">
                          <a16:colId xmlns:a16="http://schemas.microsoft.com/office/drawing/2014/main" val="26576273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APIN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AutoCRAT</a:t>
                          </a:r>
                          <a:endParaRPr lang="en-US" sz="24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435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Insert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39788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Rank Objects*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⊆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1165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Retrieve Paths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90898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Retrieve Trees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2214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Reinsert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⊆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3164811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Database Size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⊆</m:t>
                                </m:r>
                                <m:r>
                                  <a:rPr lang="en-US" sz="1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r>
                                  <a:rPr lang="en-US" sz="1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b="0" i="1" u="none" strike="noStrike" kern="1200" baseline="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b="0" i="1" u="none" strike="noStrike" kern="1200" baseline="0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u="none" strike="noStrike" kern="1200" baseline="0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u="none" strike="noStrike" kern="1200" baseline="0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40931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B10B95D-4254-45A0-9301-635528997BE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81021218"/>
                  </p:ext>
                </p:extLst>
              </p:nvPr>
            </p:nvGraphicFramePr>
            <p:xfrm>
              <a:off x="584886" y="1828800"/>
              <a:ext cx="10025448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4657">
                      <a:extLst>
                        <a:ext uri="{9D8B030D-6E8A-4147-A177-3AD203B41FA5}">
                          <a16:colId xmlns:a16="http://schemas.microsoft.com/office/drawing/2014/main" val="2100380592"/>
                        </a:ext>
                      </a:extLst>
                    </a:gridCol>
                    <a:gridCol w="2744654">
                      <a:extLst>
                        <a:ext uri="{9D8B030D-6E8A-4147-A177-3AD203B41FA5}">
                          <a16:colId xmlns:a16="http://schemas.microsoft.com/office/drawing/2014/main" val="2294445546"/>
                        </a:ext>
                      </a:extLst>
                    </a:gridCol>
                    <a:gridCol w="2756137">
                      <a:extLst>
                        <a:ext uri="{9D8B030D-6E8A-4147-A177-3AD203B41FA5}">
                          <a16:colId xmlns:a16="http://schemas.microsoft.com/office/drawing/2014/main" val="265762731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APIN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AutoCRAT</a:t>
                          </a:r>
                          <a:endParaRPr lang="en-US" sz="24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9404353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Insert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65333" t="-110667" r="-101333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63576" t="-110667" r="-662" b="-5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7888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Rank Objects*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65333" t="-210667" r="-101333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63576" t="-210667" r="-662" b="-4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11654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Retrieve Paths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65333" t="-310667" r="-101333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63576" t="-310667" r="-662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89801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Retrieve Trees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65333" t="-410667" r="-101333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63576" t="-410667" r="-662" b="-2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1448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Reinsert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65333" t="-510667" r="-101333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63576" t="-510667" r="-662" b="-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64811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Database Size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65333" t="-610667" r="-101333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63576" t="-610667" r="-662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9314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F4B0C-6155-4A9C-9995-6DC78CC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C00AD-6C1D-497B-B235-E8ED36BA10EC}"/>
              </a:ext>
            </a:extLst>
          </p:cNvPr>
          <p:cNvSpPr/>
          <p:nvPr/>
        </p:nvSpPr>
        <p:spPr>
          <a:xfrm>
            <a:off x="2092411" y="5865343"/>
            <a:ext cx="8196646" cy="614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*APIN ranks nodes, while </a:t>
            </a:r>
            <a:r>
              <a:rPr lang="en-US" sz="2400" dirty="0" err="1">
                <a:solidFill>
                  <a:schemeClr val="tx1"/>
                </a:solidFill>
              </a:rPr>
              <a:t>AutoCRAT</a:t>
            </a:r>
            <a:r>
              <a:rPr lang="en-US" sz="2400" dirty="0">
                <a:solidFill>
                  <a:schemeClr val="tx1"/>
                </a:solidFill>
              </a:rPr>
              <a:t> ranks endpoints and paths.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BC9053-3FC3-4271-B0B5-3059551E3522}"/>
                  </a:ext>
                </a:extLst>
              </p:cNvPr>
              <p:cNvSpPr/>
              <p:nvPr/>
            </p:nvSpPr>
            <p:spPr>
              <a:xfrm>
                <a:off x="10610333" y="2578448"/>
                <a:ext cx="1581665" cy="171152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880" indent="-182880"/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– alerts </a:t>
                </a:r>
              </a:p>
              <a:p>
                <a:pPr marL="182880" indent="-182880"/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– vertices (computers)</a:t>
                </a:r>
              </a:p>
              <a:p>
                <a:pPr marL="182880" indent="-182880"/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– endpoints</a:t>
                </a:r>
              </a:p>
              <a:p>
                <a:pPr marL="182880" indent="-182880"/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– paths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BC9053-3FC3-4271-B0B5-3059551E3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333" y="2578448"/>
                <a:ext cx="1581665" cy="1711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D549DEB-9958-438D-A9D3-6089973939CF}"/>
              </a:ext>
            </a:extLst>
          </p:cNvPr>
          <p:cNvSpPr txBox="1"/>
          <p:nvPr/>
        </p:nvSpPr>
        <p:spPr>
          <a:xfrm rot="527235">
            <a:off x="640363" y="2924325"/>
            <a:ext cx="10976082" cy="15696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APIN dominates insertion and storage;</a:t>
            </a:r>
          </a:p>
          <a:p>
            <a:pPr algn="ctr"/>
            <a:r>
              <a:rPr lang="en-US" sz="4800" dirty="0" err="1"/>
              <a:t>AutoCRAT</a:t>
            </a:r>
            <a:r>
              <a:rPr lang="en-US" sz="4800" dirty="0"/>
              <a:t> conditionally dominates retrieval</a:t>
            </a:r>
          </a:p>
        </p:txBody>
      </p:sp>
    </p:spTree>
    <p:extLst>
      <p:ext uri="{BB962C8B-B14F-4D97-AF65-F5344CB8AC3E}">
        <p14:creationId xmlns:p14="http://schemas.microsoft.com/office/powerpoint/2010/main" val="34975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0250-9BAA-458E-BC3F-0C5F70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Comparison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10B95D-4254-45A0-9301-635528997B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4843" y="1331913"/>
          <a:ext cx="1114579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174">
                  <a:extLst>
                    <a:ext uri="{9D8B030D-6E8A-4147-A177-3AD203B41FA5}">
                      <a16:colId xmlns:a16="http://schemas.microsoft.com/office/drawing/2014/main" val="2100380592"/>
                    </a:ext>
                  </a:extLst>
                </a:gridCol>
                <a:gridCol w="2011589">
                  <a:extLst>
                    <a:ext uri="{9D8B030D-6E8A-4147-A177-3AD203B41FA5}">
                      <a16:colId xmlns:a16="http://schemas.microsoft.com/office/drawing/2014/main" val="2294445546"/>
                    </a:ext>
                  </a:extLst>
                </a:gridCol>
                <a:gridCol w="2020005">
                  <a:extLst>
                    <a:ext uri="{9D8B030D-6E8A-4147-A177-3AD203B41FA5}">
                      <a16:colId xmlns:a16="http://schemas.microsoft.com/office/drawing/2014/main" val="2657627312"/>
                    </a:ext>
                  </a:extLst>
                </a:gridCol>
                <a:gridCol w="1876921">
                  <a:extLst>
                    <a:ext uri="{9D8B030D-6E8A-4147-A177-3AD203B41FA5}">
                      <a16:colId xmlns:a16="http://schemas.microsoft.com/office/drawing/2014/main" val="874146286"/>
                    </a:ext>
                  </a:extLst>
                </a:gridCol>
                <a:gridCol w="1921106">
                  <a:extLst>
                    <a:ext uri="{9D8B030D-6E8A-4147-A177-3AD203B41FA5}">
                      <a16:colId xmlns:a16="http://schemas.microsoft.com/office/drawing/2014/main" val="2410537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AutoCRAT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APIN-Internal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AutoCRAT</a:t>
                      </a:r>
                      <a:r>
                        <a:rPr lang="en-US" sz="2400" dirty="0"/>
                        <a:t>-Internal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43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Build DB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29m43s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13h42m41s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788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Rank Objects*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1h00m29s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0.28s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16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Retrieve Top 100 Paths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52s</a:t>
                      </a:r>
                      <a:r>
                        <a:rPr lang="en-US" sz="2400" b="0" dirty="0"/>
                        <a:t>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3s</a:t>
                      </a:r>
                      <a:r>
                        <a:rPr lang="en-US" sz="2400" b="0" dirty="0"/>
                        <a:t>†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23ms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48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Retrieve Top 20 Trees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52s</a:t>
                      </a:r>
                      <a:r>
                        <a:rPr lang="en-US" sz="2400" b="0" dirty="0"/>
                        <a:t>†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2m42s</a:t>
                      </a:r>
                      <a:r>
                        <a:rPr lang="en-US" sz="2400" b="0" dirty="0"/>
                        <a:t>†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3s</a:t>
                      </a:r>
                      <a:r>
                        <a:rPr lang="en-US" sz="2400" b="0" dirty="0"/>
                        <a:t>†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1.97s</a:t>
                      </a:r>
                      <a:r>
                        <a:rPr lang="en-US" sz="2400" b="0" dirty="0"/>
                        <a:t>†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35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Coverage (Nodes)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99.6%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6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Coverage (Events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61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Database Size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637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1.1 GB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2.9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2.4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3141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F4B0C-6155-4A9C-9995-6DC78CC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C00AD-6C1D-497B-B235-E8ED36BA10EC}"/>
              </a:ext>
            </a:extLst>
          </p:cNvPr>
          <p:cNvSpPr/>
          <p:nvPr/>
        </p:nvSpPr>
        <p:spPr>
          <a:xfrm>
            <a:off x="1680517" y="5526086"/>
            <a:ext cx="9020434" cy="83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*APIN ranks nodes, while </a:t>
            </a:r>
            <a:r>
              <a:rPr lang="en-US" sz="2400" dirty="0" err="1">
                <a:solidFill>
                  <a:schemeClr val="tx1"/>
                </a:solidFill>
              </a:rPr>
              <a:t>AutoCRAT</a:t>
            </a:r>
            <a:r>
              <a:rPr lang="en-US" sz="2400" dirty="0">
                <a:solidFill>
                  <a:schemeClr val="tx1"/>
                </a:solidFill>
              </a:rPr>
              <a:t> ranks endpoints and paths.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</a:rPr>
              <a:t>†These ranks are inferred from their ends (for paths) or root (for trees)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D8735-68A5-4373-8FB5-0DC501597503}"/>
              </a:ext>
            </a:extLst>
          </p:cNvPr>
          <p:cNvSpPr txBox="1"/>
          <p:nvPr/>
        </p:nvSpPr>
        <p:spPr>
          <a:xfrm rot="527235">
            <a:off x="656841" y="2558763"/>
            <a:ext cx="10976082" cy="15696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AutoCRAT</a:t>
            </a:r>
            <a:r>
              <a:rPr lang="en-US" sz="4800" dirty="0"/>
              <a:t> dominates path retrieval and, under comparable restraints, tree retrieval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E6396-F7CE-48C3-B779-7D4E87B629F2}"/>
              </a:ext>
            </a:extLst>
          </p:cNvPr>
          <p:cNvSpPr txBox="1"/>
          <p:nvPr/>
        </p:nvSpPr>
        <p:spPr>
          <a:xfrm rot="570672">
            <a:off x="-126657" y="3013502"/>
            <a:ext cx="12334782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vast majority of alerts span network borders</a:t>
            </a:r>
          </a:p>
        </p:txBody>
      </p:sp>
    </p:spTree>
    <p:extLst>
      <p:ext uri="{BB962C8B-B14F-4D97-AF65-F5344CB8AC3E}">
        <p14:creationId xmlns:p14="http://schemas.microsoft.com/office/powerpoint/2010/main" val="21757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68EB8-1FE1-42B4-8402-1C9249C1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888B-C568-4571-97F0-B0343B27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APIN: Alert Path Identification in Computer Networks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AutoCRAT</a:t>
            </a:r>
            <a:r>
              <a:rPr lang="en-US" dirty="0"/>
              <a:t>: Automatic Cumulative Reconstruction of Alert Trees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Alert Tree Reduction and Visualization</a:t>
            </a:r>
          </a:p>
          <a:p>
            <a:pPr>
              <a:lnSpc>
                <a:spcPct val="150000"/>
              </a:lnSpc>
            </a:pPr>
            <a:r>
              <a:rPr lang="en-US" dirty="0"/>
              <a:t>Conclusion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D3C99-2F58-47F9-9E1D-E53B1B51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9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FF38-FE47-4F00-83BE-20CAED7F4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22363"/>
            <a:ext cx="11430000" cy="2387600"/>
          </a:xfrm>
        </p:spPr>
        <p:txBody>
          <a:bodyPr>
            <a:noAutofit/>
          </a:bodyPr>
          <a:lstStyle/>
          <a:p>
            <a:r>
              <a:rPr lang="en-US" dirty="0"/>
              <a:t>Alert Tree </a:t>
            </a:r>
            <a:br>
              <a:rPr lang="en-US" dirty="0"/>
            </a:br>
            <a:r>
              <a:rPr lang="en-US" dirty="0"/>
              <a:t>Reduction and Visualization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E8023-85F2-46E8-9A77-1157DFF19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2600460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CB19-CDD3-459B-88DA-F43CA41D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9A81-EE84-489F-AED0-C5C5CECB7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81" y="1325563"/>
            <a:ext cx="11285838" cy="485140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Facilitate cyber triage by selectively pruning  alert trees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Reduce visual strain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“Which nodes can be removed to facilitate tree interpretation?”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Preserve salient information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“What nodes must be kept based on relevant metrics?”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14281B-7644-47A4-8C3E-613AAD1F6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8083" y="3925029"/>
            <a:ext cx="2917052" cy="293046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829AB9-370A-4FE7-A100-348A7262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CB19-CDD3-459B-88DA-F43CA41D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Motivating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D070E-4E7F-4C25-BF37-D28D6FC9E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tree (from real data) has </a:t>
            </a:r>
            <a:r>
              <a:rPr lang="en-US" b="1" dirty="0">
                <a:solidFill>
                  <a:srgbClr val="FF0000"/>
                </a:solidFill>
              </a:rPr>
              <a:t>3090 nodes</a:t>
            </a:r>
            <a:r>
              <a:rPr lang="en-US" dirty="0"/>
              <a:t>.</a:t>
            </a:r>
          </a:p>
          <a:p>
            <a:r>
              <a:rPr lang="en-US" dirty="0" err="1"/>
              <a:t>Graphviz</a:t>
            </a:r>
            <a:r>
              <a:rPr lang="en-US" dirty="0"/>
              <a:t> is forced to render it at </a:t>
            </a:r>
            <a:r>
              <a:rPr lang="en-US" b="1" dirty="0">
                <a:solidFill>
                  <a:srgbClr val="FF0000"/>
                </a:solidFill>
              </a:rPr>
              <a:t>6% of its original resolution</a:t>
            </a:r>
            <a:r>
              <a:rPr lang="en-US" dirty="0"/>
              <a:t>.*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88F42B-85FE-4283-8C9B-FA29FB834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349"/>
            <a:ext cx="12192000" cy="229271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0AE836-5820-4E9D-95D4-BC15A9F4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F4CF2-AF1B-454E-A30B-995BE75DA565}"/>
              </a:ext>
            </a:extLst>
          </p:cNvPr>
          <p:cNvSpPr txBox="1"/>
          <p:nvPr/>
        </p:nvSpPr>
        <p:spPr>
          <a:xfrm>
            <a:off x="-1" y="5850760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33CC"/>
                </a:solidFill>
              </a:rPr>
              <a:t>*If you have difficulty reading any of the node labels, that’s exactly the problem we need to solve</a:t>
            </a:r>
          </a:p>
        </p:txBody>
      </p:sp>
    </p:spTree>
    <p:extLst>
      <p:ext uri="{BB962C8B-B14F-4D97-AF65-F5344CB8AC3E}">
        <p14:creationId xmlns:p14="http://schemas.microsoft.com/office/powerpoint/2010/main" val="19389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CB19-CDD3-459B-88DA-F43CA41D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Motivating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D070E-4E7F-4C25-BF37-D28D6FC9E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reduction, 3090 nodes becomes 40 nodes </a:t>
            </a:r>
            <a:r>
              <a:rPr lang="en-US" b="1" dirty="0">
                <a:solidFill>
                  <a:srgbClr val="00B050"/>
                </a:solidFill>
              </a:rPr>
              <a:t>(98.7% reduction)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0D326-EF44-4EC2-8367-F6716BC7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4181"/>
            <a:ext cx="12192000" cy="1929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C6F01-E243-40C7-B96A-10CFFDFD850F}"/>
              </a:ext>
            </a:extLst>
          </p:cNvPr>
          <p:cNvSpPr txBox="1"/>
          <p:nvPr/>
        </p:nvSpPr>
        <p:spPr>
          <a:xfrm>
            <a:off x="2835716" y="4913419"/>
            <a:ext cx="6520568" cy="92333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5400" dirty="0"/>
              <a:t>So how do we do it???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3C0D1E9-FD35-4428-A22A-F8E8CDA1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4CC0-DA1B-452B-916D-C9D013675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B5D82-7F18-4F3F-9CED-131473A65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3645269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D2577-C20B-4C79-B95A-BF4C2EDEF22A}"/>
              </a:ext>
            </a:extLst>
          </p:cNvPr>
          <p:cNvSpPr/>
          <p:nvPr/>
        </p:nvSpPr>
        <p:spPr>
          <a:xfrm>
            <a:off x="0" y="2407504"/>
            <a:ext cx="1400431" cy="152399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Alert Trees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BB437F-E6A0-40B9-B3F7-43ED4EEC6E3D}"/>
              </a:ext>
            </a:extLst>
          </p:cNvPr>
          <p:cNvCxnSpPr>
            <a:cxnSpLocks/>
          </p:cNvCxnSpPr>
          <p:nvPr/>
        </p:nvCxnSpPr>
        <p:spPr>
          <a:xfrm>
            <a:off x="123566" y="3947984"/>
            <a:ext cx="169029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B6695-643C-43F7-B900-BF549ED19849}"/>
              </a:ext>
            </a:extLst>
          </p:cNvPr>
          <p:cNvSpPr/>
          <p:nvPr/>
        </p:nvSpPr>
        <p:spPr>
          <a:xfrm>
            <a:off x="10519719" y="2553733"/>
            <a:ext cx="1738183" cy="136747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Output Reduced Trees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1C78B1-7427-4113-BA83-86F77BC6839A}"/>
              </a:ext>
            </a:extLst>
          </p:cNvPr>
          <p:cNvCxnSpPr>
            <a:cxnSpLocks/>
          </p:cNvCxnSpPr>
          <p:nvPr/>
        </p:nvCxnSpPr>
        <p:spPr>
          <a:xfrm>
            <a:off x="10544432" y="3945925"/>
            <a:ext cx="1523999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11CE91-DDA5-4564-9A94-541139E7C4A0}"/>
              </a:ext>
            </a:extLst>
          </p:cNvPr>
          <p:cNvCxnSpPr>
            <a:cxnSpLocks/>
          </p:cNvCxnSpPr>
          <p:nvPr/>
        </p:nvCxnSpPr>
        <p:spPr>
          <a:xfrm>
            <a:off x="6008474" y="5511117"/>
            <a:ext cx="4535958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E5CCB5-3728-4962-BF59-A70E2AF6F08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561324" y="3945926"/>
            <a:ext cx="286728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893A2C-051C-433E-A6CF-57CFBCF15CEC}"/>
              </a:ext>
            </a:extLst>
          </p:cNvPr>
          <p:cNvCxnSpPr>
            <a:cxnSpLocks/>
          </p:cNvCxnSpPr>
          <p:nvPr/>
        </p:nvCxnSpPr>
        <p:spPr>
          <a:xfrm>
            <a:off x="5879767" y="2288061"/>
            <a:ext cx="4664665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5343C0-33F1-4A03-BC59-A21EF6E7BF58}"/>
              </a:ext>
            </a:extLst>
          </p:cNvPr>
          <p:cNvCxnSpPr>
            <a:cxnSpLocks/>
          </p:cNvCxnSpPr>
          <p:nvPr/>
        </p:nvCxnSpPr>
        <p:spPr>
          <a:xfrm>
            <a:off x="3561324" y="3120083"/>
            <a:ext cx="57097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C38AD4-63C7-4C4E-9870-55448CECD83B}"/>
              </a:ext>
            </a:extLst>
          </p:cNvPr>
          <p:cNvCxnSpPr>
            <a:cxnSpLocks/>
          </p:cNvCxnSpPr>
          <p:nvPr/>
        </p:nvCxnSpPr>
        <p:spPr>
          <a:xfrm>
            <a:off x="5879767" y="3113904"/>
            <a:ext cx="548839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BA7C22-2756-4542-A92D-774ECA22BDC3}"/>
              </a:ext>
            </a:extLst>
          </p:cNvPr>
          <p:cNvCxnSpPr>
            <a:cxnSpLocks/>
          </p:cNvCxnSpPr>
          <p:nvPr/>
        </p:nvCxnSpPr>
        <p:spPr>
          <a:xfrm>
            <a:off x="6008474" y="4734700"/>
            <a:ext cx="420132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90C216-6DFA-4C5C-84E7-34B05F9A9C15}"/>
              </a:ext>
            </a:extLst>
          </p:cNvPr>
          <p:cNvCxnSpPr>
            <a:cxnSpLocks/>
          </p:cNvCxnSpPr>
          <p:nvPr/>
        </p:nvCxnSpPr>
        <p:spPr>
          <a:xfrm>
            <a:off x="3561324" y="4734700"/>
            <a:ext cx="44845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58E80D-124F-4F92-9DC5-9E934A3D5442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7721944" y="3945926"/>
            <a:ext cx="2822488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BB4996F-DB57-47AF-9F79-9D2AB17D44D6}"/>
              </a:ext>
            </a:extLst>
          </p:cNvPr>
          <p:cNvCxnSpPr>
            <a:cxnSpLocks/>
          </p:cNvCxnSpPr>
          <p:nvPr/>
        </p:nvCxnSpPr>
        <p:spPr>
          <a:xfrm>
            <a:off x="7721944" y="3113904"/>
            <a:ext cx="2822488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0694B07-A1E2-4AA7-9138-97443515AEC6}"/>
              </a:ext>
            </a:extLst>
          </p:cNvPr>
          <p:cNvCxnSpPr>
            <a:cxnSpLocks/>
          </p:cNvCxnSpPr>
          <p:nvPr/>
        </p:nvCxnSpPr>
        <p:spPr>
          <a:xfrm>
            <a:off x="7721944" y="4734700"/>
            <a:ext cx="2822488" cy="0"/>
          </a:xfrm>
          <a:prstGeom prst="straightConnector1">
            <a:avLst/>
          </a:prstGeom>
          <a:noFill/>
          <a:ln w="38100">
            <a:solidFill>
              <a:srgbClr val="00C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FDA66D-3495-4142-A15D-4A8DEF308A71}"/>
              </a:ext>
            </a:extLst>
          </p:cNvPr>
          <p:cNvCxnSpPr>
            <a:cxnSpLocks/>
          </p:cNvCxnSpPr>
          <p:nvPr/>
        </p:nvCxnSpPr>
        <p:spPr>
          <a:xfrm>
            <a:off x="3561324" y="5502879"/>
            <a:ext cx="44845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44E983-C876-46FB-B470-191932CAED0B}"/>
              </a:ext>
            </a:extLst>
          </p:cNvPr>
          <p:cNvCxnSpPr>
            <a:cxnSpLocks/>
          </p:cNvCxnSpPr>
          <p:nvPr/>
        </p:nvCxnSpPr>
        <p:spPr>
          <a:xfrm>
            <a:off x="3561324" y="2288061"/>
            <a:ext cx="57097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10F2713-0B41-4F51-9839-6AF3D6B6A647}"/>
              </a:ext>
            </a:extLst>
          </p:cNvPr>
          <p:cNvSpPr/>
          <p:nvPr/>
        </p:nvSpPr>
        <p:spPr>
          <a:xfrm>
            <a:off x="1400431" y="1130711"/>
            <a:ext cx="9144001" cy="53215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D1AE21-1B59-4058-B6F2-0C902BFFE1D3}"/>
              </a:ext>
            </a:extLst>
          </p:cNvPr>
          <p:cNvSpPr/>
          <p:nvPr/>
        </p:nvSpPr>
        <p:spPr>
          <a:xfrm>
            <a:off x="4132300" y="1622855"/>
            <a:ext cx="1747467" cy="1985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Merge Similar Sibling Branches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6AF8C6-C845-47C5-AA06-C49ADA8ACF0C}"/>
              </a:ext>
            </a:extLst>
          </p:cNvPr>
          <p:cNvSpPr/>
          <p:nvPr/>
        </p:nvSpPr>
        <p:spPr>
          <a:xfrm>
            <a:off x="4009778" y="4248667"/>
            <a:ext cx="1998696" cy="17711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Truncate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Internal </a:t>
            </a:r>
            <a:r>
              <a:rPr lang="en-US" sz="3200" dirty="0" err="1">
                <a:solidFill>
                  <a:schemeClr val="tx1"/>
                </a:solidFill>
              </a:rPr>
              <a:t>Hypotrees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1DF71-A4E5-4EB7-966B-0DC80EBA2843}"/>
              </a:ext>
            </a:extLst>
          </p:cNvPr>
          <p:cNvSpPr/>
          <p:nvPr/>
        </p:nvSpPr>
        <p:spPr>
          <a:xfrm>
            <a:off x="6428606" y="2811164"/>
            <a:ext cx="1293338" cy="22695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Merge Sibling Leaves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B0E558-3FB7-469C-AEB1-5496419E3BB2}"/>
              </a:ext>
            </a:extLst>
          </p:cNvPr>
          <p:cNvSpPr/>
          <p:nvPr/>
        </p:nvSpPr>
        <p:spPr>
          <a:xfrm>
            <a:off x="1813857" y="1622854"/>
            <a:ext cx="1747467" cy="4396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Annotate Tree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3FAB71-5A61-4DBB-959E-BCC0AE6297EC}"/>
              </a:ext>
            </a:extLst>
          </p:cNvPr>
          <p:cNvSpPr txBox="1"/>
          <p:nvPr/>
        </p:nvSpPr>
        <p:spPr>
          <a:xfrm>
            <a:off x="1136822" y="33621"/>
            <a:ext cx="9918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Alert Tree Reduction Architecture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9CA4162-FAE6-4A65-908C-EB503453D9BF}"/>
              </a:ext>
            </a:extLst>
          </p:cNvPr>
          <p:cNvSpPr/>
          <p:nvPr/>
        </p:nvSpPr>
        <p:spPr>
          <a:xfrm>
            <a:off x="8065599" y="1774559"/>
            <a:ext cx="2195654" cy="496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Reduction 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45E4AAC-E766-4B8F-B3D0-BEC361FF1A8D}"/>
              </a:ext>
            </a:extLst>
          </p:cNvPr>
          <p:cNvSpPr/>
          <p:nvPr/>
        </p:nvSpPr>
        <p:spPr>
          <a:xfrm>
            <a:off x="8068692" y="2601102"/>
            <a:ext cx="2195654" cy="496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Reduction 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B404BCD-90ED-466B-AB8B-2E9591DC2B7E}"/>
              </a:ext>
            </a:extLst>
          </p:cNvPr>
          <p:cNvSpPr/>
          <p:nvPr/>
        </p:nvSpPr>
        <p:spPr>
          <a:xfrm>
            <a:off x="8074353" y="3436537"/>
            <a:ext cx="2195654" cy="496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Reduction 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A5E6D0-F01B-470F-AADC-E683FD0AF7A4}"/>
              </a:ext>
            </a:extLst>
          </p:cNvPr>
          <p:cNvSpPr/>
          <p:nvPr/>
        </p:nvSpPr>
        <p:spPr>
          <a:xfrm>
            <a:off x="8068692" y="4226014"/>
            <a:ext cx="2195654" cy="496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C0C0"/>
                </a:solidFill>
              </a:rPr>
              <a:t>Reduction 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A8250B3-22C0-443E-A2EF-01B628DFCF82}"/>
              </a:ext>
            </a:extLst>
          </p:cNvPr>
          <p:cNvSpPr/>
          <p:nvPr/>
        </p:nvSpPr>
        <p:spPr>
          <a:xfrm>
            <a:off x="8068692" y="4999015"/>
            <a:ext cx="2195654" cy="496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Reduction 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8A934-5D8B-4F99-AE98-FFC4EFD4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1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3F2C-DA36-4A64-BDC3-1E6CE385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0"/>
            <a:ext cx="10515600" cy="1325563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C83423-1E70-408A-AA02-4F8493FF6CE1}"/>
              </a:ext>
            </a:extLst>
          </p:cNvPr>
          <p:cNvSpPr/>
          <p:nvPr/>
        </p:nvSpPr>
        <p:spPr>
          <a:xfrm>
            <a:off x="3138994" y="3746886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004D6B-B5B5-4663-9098-6F9680E0A37C}"/>
              </a:ext>
            </a:extLst>
          </p:cNvPr>
          <p:cNvSpPr/>
          <p:nvPr/>
        </p:nvSpPr>
        <p:spPr>
          <a:xfrm>
            <a:off x="2105146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C0A13F-3251-49DE-9D7E-0E3F4FB17EC9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83C9C6-14E6-424B-B57F-A346AE77A77D}"/>
              </a:ext>
            </a:extLst>
          </p:cNvPr>
          <p:cNvSpPr/>
          <p:nvPr/>
        </p:nvSpPr>
        <p:spPr>
          <a:xfrm>
            <a:off x="6240538" y="3746885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66769-D31F-4E6A-BAD6-08BC60C16CC4}"/>
              </a:ext>
            </a:extLst>
          </p:cNvPr>
          <p:cNvSpPr/>
          <p:nvPr/>
        </p:nvSpPr>
        <p:spPr>
          <a:xfrm>
            <a:off x="7274386" y="3746884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05177A-FF7F-4EDF-A0B6-41768D43DB39}"/>
              </a:ext>
            </a:extLst>
          </p:cNvPr>
          <p:cNvCxnSpPr>
            <a:cxnSpLocks/>
            <a:stCxn id="6" idx="4"/>
            <a:endCxn id="9" idx="7"/>
          </p:cNvCxnSpPr>
          <p:nvPr/>
        </p:nvCxnSpPr>
        <p:spPr>
          <a:xfrm flipH="1">
            <a:off x="4063059" y="2088681"/>
            <a:ext cx="2407763" cy="7004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405654-6248-4116-BEB0-E5BA87C268B7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4831869" y="2088681"/>
            <a:ext cx="1638953" cy="590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70971D-EA35-4C10-95B1-D1D1DE7E063B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5865717" y="2088681"/>
            <a:ext cx="605105" cy="59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75DE4F-D6EB-4AE3-8E1F-64C55CC05DDF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>
            <a:off x="6470822" y="2088681"/>
            <a:ext cx="163703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22A2932-E267-4679-A380-D570AE20046D}"/>
              </a:ext>
            </a:extLst>
          </p:cNvPr>
          <p:cNvCxnSpPr>
            <a:cxnSpLocks/>
            <a:stCxn id="9" idx="4"/>
            <a:endCxn id="13" idx="7"/>
          </p:cNvCxnSpPr>
          <p:nvPr/>
        </p:nvCxnSpPr>
        <p:spPr>
          <a:xfrm flipH="1">
            <a:off x="2745006" y="3429001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D3DE22-6896-4B16-81B9-7978A12CD7C7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flipH="1">
            <a:off x="3513816" y="3429001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E3A1715-F18A-42E6-B7BE-7A120C5CDB39}"/>
              </a:ext>
            </a:extLst>
          </p:cNvPr>
          <p:cNvSpPr/>
          <p:nvPr/>
        </p:nvSpPr>
        <p:spPr>
          <a:xfrm>
            <a:off x="3423199" y="2679358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8DB87-D187-412A-9923-FAEB0252CBA0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4547664" y="3429002"/>
            <a:ext cx="284205" cy="317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4074EC-BAA8-420D-A485-F2F39EBEDC80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B167D9-752F-4542-9E0F-50B981F96843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5865717" y="3429001"/>
            <a:ext cx="604177" cy="35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2E9DB69-0CC5-481C-AF77-4D01A6178F5F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899564" y="3429000"/>
            <a:ext cx="644337" cy="352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BA19D5D-9DFE-4D49-A813-1A80A5B1DAB3}"/>
              </a:ext>
            </a:extLst>
          </p:cNvPr>
          <p:cNvSpPr/>
          <p:nvPr/>
        </p:nvSpPr>
        <p:spPr>
          <a:xfrm>
            <a:off x="5490895" y="2679358"/>
            <a:ext cx="749643" cy="74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8D1AC6-8B6F-4E06-8386-A74FDE2DA67B}"/>
              </a:ext>
            </a:extLst>
          </p:cNvPr>
          <p:cNvSpPr/>
          <p:nvPr/>
        </p:nvSpPr>
        <p:spPr>
          <a:xfrm>
            <a:off x="4457047" y="2679359"/>
            <a:ext cx="749643" cy="749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83BE5D-6F03-4695-A159-5F87B48846F0}"/>
              </a:ext>
            </a:extLst>
          </p:cNvPr>
          <p:cNvSpPr/>
          <p:nvPr/>
        </p:nvSpPr>
        <p:spPr>
          <a:xfrm>
            <a:off x="6524742" y="2679357"/>
            <a:ext cx="749643" cy="749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265312-CDE2-4742-BAC7-16632B1CA3B0}"/>
              </a:ext>
            </a:extLst>
          </p:cNvPr>
          <p:cNvSpPr/>
          <p:nvPr/>
        </p:nvSpPr>
        <p:spPr>
          <a:xfrm>
            <a:off x="7552776" y="2679357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AC19A45-D2E3-47BC-A6F3-B14A8385A081}"/>
              </a:ext>
            </a:extLst>
          </p:cNvPr>
          <p:cNvSpPr/>
          <p:nvPr/>
        </p:nvSpPr>
        <p:spPr>
          <a:xfrm>
            <a:off x="8580810" y="2666441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57DCEFE-1471-4947-B89C-074C2B1C12B5}"/>
              </a:ext>
            </a:extLst>
          </p:cNvPr>
          <p:cNvSpPr/>
          <p:nvPr/>
        </p:nvSpPr>
        <p:spPr>
          <a:xfrm>
            <a:off x="9608844" y="2666440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19E717-91F6-4FF1-8CA4-FAE8AB92B87A}"/>
              </a:ext>
            </a:extLst>
          </p:cNvPr>
          <p:cNvCxnSpPr>
            <a:cxnSpLocks/>
            <a:stCxn id="6" idx="4"/>
            <a:endCxn id="52" idx="1"/>
          </p:cNvCxnSpPr>
          <p:nvPr/>
        </p:nvCxnSpPr>
        <p:spPr>
          <a:xfrm>
            <a:off x="6470822" y="2088681"/>
            <a:ext cx="1191737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74711FA-5E80-4260-A094-97C4385033C2}"/>
              </a:ext>
            </a:extLst>
          </p:cNvPr>
          <p:cNvCxnSpPr>
            <a:cxnSpLocks/>
            <a:stCxn id="6" idx="4"/>
            <a:endCxn id="53" idx="1"/>
          </p:cNvCxnSpPr>
          <p:nvPr/>
        </p:nvCxnSpPr>
        <p:spPr>
          <a:xfrm>
            <a:off x="6470822" y="2088681"/>
            <a:ext cx="2219771" cy="687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C75AE04-4560-432B-8749-4FDCC9C2EBD2}"/>
              </a:ext>
            </a:extLst>
          </p:cNvPr>
          <p:cNvCxnSpPr>
            <a:cxnSpLocks/>
            <a:stCxn id="6" idx="4"/>
            <a:endCxn id="54" idx="1"/>
          </p:cNvCxnSpPr>
          <p:nvPr/>
        </p:nvCxnSpPr>
        <p:spPr>
          <a:xfrm>
            <a:off x="6470822" y="2088681"/>
            <a:ext cx="3247805" cy="687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3D884CD-64B7-4BFF-BFBA-B75115AC2E60}"/>
              </a:ext>
            </a:extLst>
          </p:cNvPr>
          <p:cNvSpPr/>
          <p:nvPr/>
        </p:nvSpPr>
        <p:spPr>
          <a:xfrm>
            <a:off x="6096000" y="1339038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F3596D-85B3-4905-94DD-C731B52624BC}"/>
              </a:ext>
            </a:extLst>
          </p:cNvPr>
          <p:cNvSpPr/>
          <p:nvPr/>
        </p:nvSpPr>
        <p:spPr>
          <a:xfrm>
            <a:off x="3141146" y="4843532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887C69E-6520-4BAF-960F-F5DC5F15D09B}"/>
              </a:ext>
            </a:extLst>
          </p:cNvPr>
          <p:cNvSpPr/>
          <p:nvPr/>
        </p:nvSpPr>
        <p:spPr>
          <a:xfrm>
            <a:off x="4174994" y="4843532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9A2FB6C-583D-4116-9E06-270691C8CB47}"/>
              </a:ext>
            </a:extLst>
          </p:cNvPr>
          <p:cNvSpPr/>
          <p:nvPr/>
        </p:nvSpPr>
        <p:spPr>
          <a:xfrm>
            <a:off x="5208842" y="4843531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DE4BD4E-6833-4525-A5FB-C50F13BDEC46}"/>
              </a:ext>
            </a:extLst>
          </p:cNvPr>
          <p:cNvCxnSpPr>
            <a:cxnSpLocks/>
            <a:stCxn id="11" idx="4"/>
            <a:endCxn id="69" idx="0"/>
          </p:cNvCxnSpPr>
          <p:nvPr/>
        </p:nvCxnSpPr>
        <p:spPr>
          <a:xfrm flipH="1">
            <a:off x="3515968" y="4496528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ECDD703-5B11-489D-84FB-8FCB30E25F05}"/>
              </a:ext>
            </a:extLst>
          </p:cNvPr>
          <p:cNvCxnSpPr>
            <a:cxnSpLocks/>
            <a:stCxn id="11" idx="4"/>
            <a:endCxn id="70" idx="0"/>
          </p:cNvCxnSpPr>
          <p:nvPr/>
        </p:nvCxnSpPr>
        <p:spPr>
          <a:xfrm>
            <a:off x="4547664" y="4496528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3EE98FB-E8D7-43DC-9A37-71E46E67FC8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4547664" y="4496528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062BFB6-3B3E-433F-840A-8D592B94CEB6}"/>
              </a:ext>
            </a:extLst>
          </p:cNvPr>
          <p:cNvSpPr/>
          <p:nvPr/>
        </p:nvSpPr>
        <p:spPr>
          <a:xfrm>
            <a:off x="4172842" y="3746885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B45E94-6958-4E23-AC85-D4CE1F264DC3}"/>
              </a:ext>
            </a:extLst>
          </p:cNvPr>
          <p:cNvSpPr/>
          <p:nvPr/>
        </p:nvSpPr>
        <p:spPr>
          <a:xfrm>
            <a:off x="3211348" y="2582861"/>
            <a:ext cx="7232945" cy="887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EF0AD0-A7A6-45F2-B8DA-C231DC58FE30}"/>
              </a:ext>
            </a:extLst>
          </p:cNvPr>
          <p:cNvSpPr txBox="1"/>
          <p:nvPr/>
        </p:nvSpPr>
        <p:spPr>
          <a:xfrm>
            <a:off x="1216647" y="2666440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Siblings: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5D6B4E-7097-4598-994B-DF497612BBB2}"/>
              </a:ext>
            </a:extLst>
          </p:cNvPr>
          <p:cNvSpPr/>
          <p:nvPr/>
        </p:nvSpPr>
        <p:spPr>
          <a:xfrm>
            <a:off x="1874423" y="3660703"/>
            <a:ext cx="2124750" cy="887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07A79FB-4D5C-48F6-9A0E-9CF3DD94DD1E}"/>
              </a:ext>
            </a:extLst>
          </p:cNvPr>
          <p:cNvSpPr/>
          <p:nvPr/>
        </p:nvSpPr>
        <p:spPr>
          <a:xfrm>
            <a:off x="5116000" y="3678171"/>
            <a:ext cx="2066767" cy="887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FAA5EF-78A7-4BC3-82F6-79879A78D64B}"/>
              </a:ext>
            </a:extLst>
          </p:cNvPr>
          <p:cNvSpPr/>
          <p:nvPr/>
        </p:nvSpPr>
        <p:spPr>
          <a:xfrm>
            <a:off x="2936201" y="4793136"/>
            <a:ext cx="3159800" cy="887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C602A14-8106-469E-83A3-300A68D5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41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A12A49-BBB7-499A-9D12-98AF24AA6623}"/>
              </a:ext>
            </a:extLst>
          </p:cNvPr>
          <p:cNvSpPr txBox="1"/>
          <p:nvPr/>
        </p:nvSpPr>
        <p:spPr>
          <a:xfrm>
            <a:off x="3253713" y="6277530"/>
            <a:ext cx="504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Duplicate labels may exist in a tree but not in a path</a:t>
            </a:r>
          </a:p>
        </p:txBody>
      </p:sp>
    </p:spTree>
    <p:extLst>
      <p:ext uri="{BB962C8B-B14F-4D97-AF65-F5344CB8AC3E}">
        <p14:creationId xmlns:p14="http://schemas.microsoft.com/office/powerpoint/2010/main" val="9276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/>
      <p:bldP spid="47" grpId="0" animBg="1"/>
      <p:bldP spid="48" grpId="0" animBg="1"/>
      <p:bldP spid="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3F2C-DA36-4A64-BDC3-1E6CE385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0"/>
            <a:ext cx="10515600" cy="1325563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C83423-1E70-408A-AA02-4F8493FF6CE1}"/>
              </a:ext>
            </a:extLst>
          </p:cNvPr>
          <p:cNvSpPr/>
          <p:nvPr/>
        </p:nvSpPr>
        <p:spPr>
          <a:xfrm>
            <a:off x="3138994" y="3746886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004D6B-B5B5-4663-9098-6F9680E0A37C}"/>
              </a:ext>
            </a:extLst>
          </p:cNvPr>
          <p:cNvSpPr/>
          <p:nvPr/>
        </p:nvSpPr>
        <p:spPr>
          <a:xfrm>
            <a:off x="2105146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C0A13F-3251-49DE-9D7E-0E3F4FB17EC9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83C9C6-14E6-424B-B57F-A346AE77A77D}"/>
              </a:ext>
            </a:extLst>
          </p:cNvPr>
          <p:cNvSpPr/>
          <p:nvPr/>
        </p:nvSpPr>
        <p:spPr>
          <a:xfrm>
            <a:off x="6240538" y="3746885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66769-D31F-4E6A-BAD6-08BC60C16CC4}"/>
              </a:ext>
            </a:extLst>
          </p:cNvPr>
          <p:cNvSpPr/>
          <p:nvPr/>
        </p:nvSpPr>
        <p:spPr>
          <a:xfrm>
            <a:off x="7274386" y="3746884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05177A-FF7F-4EDF-A0B6-41768D43DB39}"/>
              </a:ext>
            </a:extLst>
          </p:cNvPr>
          <p:cNvCxnSpPr>
            <a:cxnSpLocks/>
            <a:stCxn id="6" idx="4"/>
            <a:endCxn id="9" idx="7"/>
          </p:cNvCxnSpPr>
          <p:nvPr/>
        </p:nvCxnSpPr>
        <p:spPr>
          <a:xfrm flipH="1">
            <a:off x="4063059" y="2088681"/>
            <a:ext cx="2407763" cy="7004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405654-6248-4116-BEB0-E5BA87C268B7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4831869" y="2088681"/>
            <a:ext cx="1638953" cy="590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70971D-EA35-4C10-95B1-D1D1DE7E063B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5865717" y="2088681"/>
            <a:ext cx="605105" cy="59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75DE4F-D6EB-4AE3-8E1F-64C55CC05DDF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>
            <a:off x="6470822" y="2088681"/>
            <a:ext cx="163703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22A2932-E267-4679-A380-D570AE20046D}"/>
              </a:ext>
            </a:extLst>
          </p:cNvPr>
          <p:cNvCxnSpPr>
            <a:cxnSpLocks/>
            <a:stCxn id="9" idx="4"/>
            <a:endCxn id="13" idx="7"/>
          </p:cNvCxnSpPr>
          <p:nvPr/>
        </p:nvCxnSpPr>
        <p:spPr>
          <a:xfrm flipH="1">
            <a:off x="2745006" y="3429001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D3DE22-6896-4B16-81B9-7978A12CD7C7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flipH="1">
            <a:off x="3513816" y="3429001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E3A1715-F18A-42E6-B7BE-7A120C5CDB39}"/>
              </a:ext>
            </a:extLst>
          </p:cNvPr>
          <p:cNvSpPr/>
          <p:nvPr/>
        </p:nvSpPr>
        <p:spPr>
          <a:xfrm>
            <a:off x="3423199" y="2679358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8DB87-D187-412A-9923-FAEB0252CBA0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4547664" y="3429002"/>
            <a:ext cx="284205" cy="317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4074EC-BAA8-420D-A485-F2F39EBEDC80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B167D9-752F-4542-9E0F-50B981F96843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5865717" y="3429001"/>
            <a:ext cx="604177" cy="35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2E9DB69-0CC5-481C-AF77-4D01A6178F5F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899564" y="3429000"/>
            <a:ext cx="644337" cy="352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BA19D5D-9DFE-4D49-A813-1A80A5B1DAB3}"/>
              </a:ext>
            </a:extLst>
          </p:cNvPr>
          <p:cNvSpPr/>
          <p:nvPr/>
        </p:nvSpPr>
        <p:spPr>
          <a:xfrm>
            <a:off x="5490895" y="2679358"/>
            <a:ext cx="749643" cy="74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8D1AC6-8B6F-4E06-8386-A74FDE2DA67B}"/>
              </a:ext>
            </a:extLst>
          </p:cNvPr>
          <p:cNvSpPr/>
          <p:nvPr/>
        </p:nvSpPr>
        <p:spPr>
          <a:xfrm>
            <a:off x="4457047" y="2679359"/>
            <a:ext cx="749643" cy="749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83BE5D-6F03-4695-A159-5F87B48846F0}"/>
              </a:ext>
            </a:extLst>
          </p:cNvPr>
          <p:cNvSpPr/>
          <p:nvPr/>
        </p:nvSpPr>
        <p:spPr>
          <a:xfrm>
            <a:off x="6524742" y="2679357"/>
            <a:ext cx="749643" cy="749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265312-CDE2-4742-BAC7-16632B1CA3B0}"/>
              </a:ext>
            </a:extLst>
          </p:cNvPr>
          <p:cNvSpPr/>
          <p:nvPr/>
        </p:nvSpPr>
        <p:spPr>
          <a:xfrm>
            <a:off x="7552776" y="2679357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AC19A45-D2E3-47BC-A6F3-B14A8385A081}"/>
              </a:ext>
            </a:extLst>
          </p:cNvPr>
          <p:cNvSpPr/>
          <p:nvPr/>
        </p:nvSpPr>
        <p:spPr>
          <a:xfrm>
            <a:off x="8580810" y="2666441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57DCEFE-1471-4947-B89C-074C2B1C12B5}"/>
              </a:ext>
            </a:extLst>
          </p:cNvPr>
          <p:cNvSpPr/>
          <p:nvPr/>
        </p:nvSpPr>
        <p:spPr>
          <a:xfrm>
            <a:off x="9608844" y="2666440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19E717-91F6-4FF1-8CA4-FAE8AB92B87A}"/>
              </a:ext>
            </a:extLst>
          </p:cNvPr>
          <p:cNvCxnSpPr>
            <a:cxnSpLocks/>
            <a:stCxn id="6" idx="4"/>
            <a:endCxn id="52" idx="1"/>
          </p:cNvCxnSpPr>
          <p:nvPr/>
        </p:nvCxnSpPr>
        <p:spPr>
          <a:xfrm>
            <a:off x="6470822" y="2088681"/>
            <a:ext cx="1191737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74711FA-5E80-4260-A094-97C4385033C2}"/>
              </a:ext>
            </a:extLst>
          </p:cNvPr>
          <p:cNvCxnSpPr>
            <a:cxnSpLocks/>
            <a:stCxn id="6" idx="4"/>
            <a:endCxn id="53" idx="1"/>
          </p:cNvCxnSpPr>
          <p:nvPr/>
        </p:nvCxnSpPr>
        <p:spPr>
          <a:xfrm>
            <a:off x="6470822" y="2088681"/>
            <a:ext cx="2219771" cy="687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C75AE04-4560-432B-8749-4FDCC9C2EBD2}"/>
              </a:ext>
            </a:extLst>
          </p:cNvPr>
          <p:cNvCxnSpPr>
            <a:cxnSpLocks/>
            <a:stCxn id="6" idx="4"/>
            <a:endCxn id="54" idx="1"/>
          </p:cNvCxnSpPr>
          <p:nvPr/>
        </p:nvCxnSpPr>
        <p:spPr>
          <a:xfrm>
            <a:off x="6470822" y="2088681"/>
            <a:ext cx="3247805" cy="687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3D884CD-64B7-4BFF-BFBA-B75115AC2E60}"/>
              </a:ext>
            </a:extLst>
          </p:cNvPr>
          <p:cNvSpPr/>
          <p:nvPr/>
        </p:nvSpPr>
        <p:spPr>
          <a:xfrm>
            <a:off x="6096000" y="1339038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F3596D-85B3-4905-94DD-C731B52624BC}"/>
              </a:ext>
            </a:extLst>
          </p:cNvPr>
          <p:cNvSpPr/>
          <p:nvPr/>
        </p:nvSpPr>
        <p:spPr>
          <a:xfrm>
            <a:off x="3141146" y="4843532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887C69E-6520-4BAF-960F-F5DC5F15D09B}"/>
              </a:ext>
            </a:extLst>
          </p:cNvPr>
          <p:cNvSpPr/>
          <p:nvPr/>
        </p:nvSpPr>
        <p:spPr>
          <a:xfrm>
            <a:off x="4174994" y="4843532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9A2FB6C-583D-4116-9E06-270691C8CB47}"/>
              </a:ext>
            </a:extLst>
          </p:cNvPr>
          <p:cNvSpPr/>
          <p:nvPr/>
        </p:nvSpPr>
        <p:spPr>
          <a:xfrm>
            <a:off x="5208842" y="4843531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DE4BD4E-6833-4525-A5FB-C50F13BDEC46}"/>
              </a:ext>
            </a:extLst>
          </p:cNvPr>
          <p:cNvCxnSpPr>
            <a:cxnSpLocks/>
            <a:stCxn id="11" idx="4"/>
            <a:endCxn id="69" idx="0"/>
          </p:cNvCxnSpPr>
          <p:nvPr/>
        </p:nvCxnSpPr>
        <p:spPr>
          <a:xfrm flipH="1">
            <a:off x="3515968" y="4496528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ECDD703-5B11-489D-84FB-8FCB30E25F05}"/>
              </a:ext>
            </a:extLst>
          </p:cNvPr>
          <p:cNvCxnSpPr>
            <a:cxnSpLocks/>
            <a:stCxn id="11" idx="4"/>
            <a:endCxn id="70" idx="0"/>
          </p:cNvCxnSpPr>
          <p:nvPr/>
        </p:nvCxnSpPr>
        <p:spPr>
          <a:xfrm>
            <a:off x="4547664" y="4496528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3EE98FB-E8D7-43DC-9A37-71E46E67FC8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4547664" y="4496528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062BFB6-3B3E-433F-840A-8D592B94CEB6}"/>
              </a:ext>
            </a:extLst>
          </p:cNvPr>
          <p:cNvSpPr/>
          <p:nvPr/>
        </p:nvSpPr>
        <p:spPr>
          <a:xfrm>
            <a:off x="4172842" y="3746885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B45E94-6958-4E23-AC85-D4CE1F264DC3}"/>
              </a:ext>
            </a:extLst>
          </p:cNvPr>
          <p:cNvSpPr/>
          <p:nvPr/>
        </p:nvSpPr>
        <p:spPr>
          <a:xfrm>
            <a:off x="2032887" y="2561856"/>
            <a:ext cx="2199434" cy="2051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EF0AD0-A7A6-45F2-B8DA-C231DC58FE30}"/>
              </a:ext>
            </a:extLst>
          </p:cNvPr>
          <p:cNvSpPr txBox="1"/>
          <p:nvPr/>
        </p:nvSpPr>
        <p:spPr>
          <a:xfrm>
            <a:off x="287409" y="2559409"/>
            <a:ext cx="1745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Branch: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2A3040B-CDD7-43FB-9302-2D8D3CFA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3F2C-DA36-4A64-BDC3-1E6CE385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45" y="0"/>
            <a:ext cx="1087409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Terminology (</a:t>
            </a:r>
            <a:r>
              <a:rPr lang="en-US" dirty="0">
                <a:solidFill>
                  <a:srgbClr val="0070C0"/>
                </a:solidFill>
              </a:rPr>
              <a:t>Graph Theory </a:t>
            </a:r>
            <a:r>
              <a:rPr lang="en-US" dirty="0"/>
              <a:t>vs </a:t>
            </a:r>
            <a:r>
              <a:rPr lang="en-US" dirty="0">
                <a:solidFill>
                  <a:srgbClr val="00B050"/>
                </a:solidFill>
              </a:rPr>
              <a:t>Data Structures</a:t>
            </a:r>
            <a:r>
              <a:rPr lang="en-US" dirty="0"/>
              <a:t>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C83423-1E70-408A-AA02-4F8493FF6CE1}"/>
              </a:ext>
            </a:extLst>
          </p:cNvPr>
          <p:cNvSpPr/>
          <p:nvPr/>
        </p:nvSpPr>
        <p:spPr>
          <a:xfrm>
            <a:off x="3138994" y="3746886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004D6B-B5B5-4663-9098-6F9680E0A37C}"/>
              </a:ext>
            </a:extLst>
          </p:cNvPr>
          <p:cNvSpPr/>
          <p:nvPr/>
        </p:nvSpPr>
        <p:spPr>
          <a:xfrm>
            <a:off x="2105146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C0A13F-3251-49DE-9D7E-0E3F4FB17EC9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83C9C6-14E6-424B-B57F-A346AE77A77D}"/>
              </a:ext>
            </a:extLst>
          </p:cNvPr>
          <p:cNvSpPr/>
          <p:nvPr/>
        </p:nvSpPr>
        <p:spPr>
          <a:xfrm>
            <a:off x="6240538" y="3746885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66769-D31F-4E6A-BAD6-08BC60C16CC4}"/>
              </a:ext>
            </a:extLst>
          </p:cNvPr>
          <p:cNvSpPr/>
          <p:nvPr/>
        </p:nvSpPr>
        <p:spPr>
          <a:xfrm>
            <a:off x="7274386" y="3746884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05177A-FF7F-4EDF-A0B6-41768D43DB39}"/>
              </a:ext>
            </a:extLst>
          </p:cNvPr>
          <p:cNvCxnSpPr>
            <a:cxnSpLocks/>
            <a:stCxn id="6" idx="4"/>
            <a:endCxn id="9" idx="7"/>
          </p:cNvCxnSpPr>
          <p:nvPr/>
        </p:nvCxnSpPr>
        <p:spPr>
          <a:xfrm flipH="1">
            <a:off x="4063059" y="2088681"/>
            <a:ext cx="2407763" cy="7004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405654-6248-4116-BEB0-E5BA87C268B7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4831869" y="2088681"/>
            <a:ext cx="1638953" cy="590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70971D-EA35-4C10-95B1-D1D1DE7E063B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5865717" y="2088681"/>
            <a:ext cx="605105" cy="59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75DE4F-D6EB-4AE3-8E1F-64C55CC05DDF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>
            <a:off x="6470822" y="2088681"/>
            <a:ext cx="163703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22A2932-E267-4679-A380-D570AE20046D}"/>
              </a:ext>
            </a:extLst>
          </p:cNvPr>
          <p:cNvCxnSpPr>
            <a:cxnSpLocks/>
            <a:stCxn id="9" idx="4"/>
            <a:endCxn id="13" idx="7"/>
          </p:cNvCxnSpPr>
          <p:nvPr/>
        </p:nvCxnSpPr>
        <p:spPr>
          <a:xfrm flipH="1">
            <a:off x="2745006" y="3429001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D3DE22-6896-4B16-81B9-7978A12CD7C7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flipH="1">
            <a:off x="3513816" y="3429001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E3A1715-F18A-42E6-B7BE-7A120C5CDB39}"/>
              </a:ext>
            </a:extLst>
          </p:cNvPr>
          <p:cNvSpPr/>
          <p:nvPr/>
        </p:nvSpPr>
        <p:spPr>
          <a:xfrm>
            <a:off x="3423199" y="2679358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8DB87-D187-412A-9923-FAEB0252CBA0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4547664" y="3429002"/>
            <a:ext cx="284205" cy="317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4074EC-BAA8-420D-A485-F2F39EBEDC80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B167D9-752F-4542-9E0F-50B981F96843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5865717" y="3429001"/>
            <a:ext cx="604177" cy="35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2E9DB69-0CC5-481C-AF77-4D01A6178F5F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899564" y="3429000"/>
            <a:ext cx="644337" cy="352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BA19D5D-9DFE-4D49-A813-1A80A5B1DAB3}"/>
              </a:ext>
            </a:extLst>
          </p:cNvPr>
          <p:cNvSpPr/>
          <p:nvPr/>
        </p:nvSpPr>
        <p:spPr>
          <a:xfrm>
            <a:off x="5490895" y="2679358"/>
            <a:ext cx="749643" cy="74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8D1AC6-8B6F-4E06-8386-A74FDE2DA67B}"/>
              </a:ext>
            </a:extLst>
          </p:cNvPr>
          <p:cNvSpPr/>
          <p:nvPr/>
        </p:nvSpPr>
        <p:spPr>
          <a:xfrm>
            <a:off x="4457047" y="2679359"/>
            <a:ext cx="749643" cy="749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83BE5D-6F03-4695-A159-5F87B48846F0}"/>
              </a:ext>
            </a:extLst>
          </p:cNvPr>
          <p:cNvSpPr/>
          <p:nvPr/>
        </p:nvSpPr>
        <p:spPr>
          <a:xfrm>
            <a:off x="6524742" y="2679357"/>
            <a:ext cx="749643" cy="749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265312-CDE2-4742-BAC7-16632B1CA3B0}"/>
              </a:ext>
            </a:extLst>
          </p:cNvPr>
          <p:cNvSpPr/>
          <p:nvPr/>
        </p:nvSpPr>
        <p:spPr>
          <a:xfrm>
            <a:off x="7552776" y="2679357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AC19A45-D2E3-47BC-A6F3-B14A8385A081}"/>
              </a:ext>
            </a:extLst>
          </p:cNvPr>
          <p:cNvSpPr/>
          <p:nvPr/>
        </p:nvSpPr>
        <p:spPr>
          <a:xfrm>
            <a:off x="8580810" y="2666441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57DCEFE-1471-4947-B89C-074C2B1C12B5}"/>
              </a:ext>
            </a:extLst>
          </p:cNvPr>
          <p:cNvSpPr/>
          <p:nvPr/>
        </p:nvSpPr>
        <p:spPr>
          <a:xfrm>
            <a:off x="9608844" y="2666440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19E717-91F6-4FF1-8CA4-FAE8AB92B87A}"/>
              </a:ext>
            </a:extLst>
          </p:cNvPr>
          <p:cNvCxnSpPr>
            <a:cxnSpLocks/>
            <a:stCxn id="6" idx="4"/>
            <a:endCxn id="52" idx="1"/>
          </p:cNvCxnSpPr>
          <p:nvPr/>
        </p:nvCxnSpPr>
        <p:spPr>
          <a:xfrm>
            <a:off x="6470822" y="2088681"/>
            <a:ext cx="1191737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74711FA-5E80-4260-A094-97C4385033C2}"/>
              </a:ext>
            </a:extLst>
          </p:cNvPr>
          <p:cNvCxnSpPr>
            <a:cxnSpLocks/>
            <a:stCxn id="6" idx="4"/>
            <a:endCxn id="53" idx="1"/>
          </p:cNvCxnSpPr>
          <p:nvPr/>
        </p:nvCxnSpPr>
        <p:spPr>
          <a:xfrm>
            <a:off x="6470822" y="2088681"/>
            <a:ext cx="2219771" cy="687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C75AE04-4560-432B-8749-4FDCC9C2EBD2}"/>
              </a:ext>
            </a:extLst>
          </p:cNvPr>
          <p:cNvCxnSpPr>
            <a:cxnSpLocks/>
            <a:stCxn id="6" idx="4"/>
            <a:endCxn id="54" idx="1"/>
          </p:cNvCxnSpPr>
          <p:nvPr/>
        </p:nvCxnSpPr>
        <p:spPr>
          <a:xfrm>
            <a:off x="6470822" y="2088681"/>
            <a:ext cx="3247805" cy="687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3D884CD-64B7-4BFF-BFBA-B75115AC2E60}"/>
              </a:ext>
            </a:extLst>
          </p:cNvPr>
          <p:cNvSpPr/>
          <p:nvPr/>
        </p:nvSpPr>
        <p:spPr>
          <a:xfrm>
            <a:off x="6096000" y="1339038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F3596D-85B3-4905-94DD-C731B52624BC}"/>
              </a:ext>
            </a:extLst>
          </p:cNvPr>
          <p:cNvSpPr/>
          <p:nvPr/>
        </p:nvSpPr>
        <p:spPr>
          <a:xfrm>
            <a:off x="3141146" y="4843532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887C69E-6520-4BAF-960F-F5DC5F15D09B}"/>
              </a:ext>
            </a:extLst>
          </p:cNvPr>
          <p:cNvSpPr/>
          <p:nvPr/>
        </p:nvSpPr>
        <p:spPr>
          <a:xfrm>
            <a:off x="4174994" y="4843532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9A2FB6C-583D-4116-9E06-270691C8CB47}"/>
              </a:ext>
            </a:extLst>
          </p:cNvPr>
          <p:cNvSpPr/>
          <p:nvPr/>
        </p:nvSpPr>
        <p:spPr>
          <a:xfrm>
            <a:off x="5208842" y="4843531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DE4BD4E-6833-4525-A5FB-C50F13BDEC46}"/>
              </a:ext>
            </a:extLst>
          </p:cNvPr>
          <p:cNvCxnSpPr>
            <a:cxnSpLocks/>
            <a:stCxn id="11" idx="4"/>
            <a:endCxn id="69" idx="0"/>
          </p:cNvCxnSpPr>
          <p:nvPr/>
        </p:nvCxnSpPr>
        <p:spPr>
          <a:xfrm flipH="1">
            <a:off x="3515968" y="4496528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ECDD703-5B11-489D-84FB-8FCB30E25F05}"/>
              </a:ext>
            </a:extLst>
          </p:cNvPr>
          <p:cNvCxnSpPr>
            <a:cxnSpLocks/>
            <a:stCxn id="11" idx="4"/>
            <a:endCxn id="70" idx="0"/>
          </p:cNvCxnSpPr>
          <p:nvPr/>
        </p:nvCxnSpPr>
        <p:spPr>
          <a:xfrm>
            <a:off x="4547664" y="4496528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3EE98FB-E8D7-43DC-9A37-71E46E67FC8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4547664" y="4496528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062BFB6-3B3E-433F-840A-8D592B94CEB6}"/>
              </a:ext>
            </a:extLst>
          </p:cNvPr>
          <p:cNvSpPr/>
          <p:nvPr/>
        </p:nvSpPr>
        <p:spPr>
          <a:xfrm>
            <a:off x="4172842" y="3746885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0636950-1F49-4A47-9493-7F76AEA4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9623 3.7037E-7 C 0.13945 3.7037E-7 0.19271 -0.04352 0.19271 -0.07847 L 0.19271 -0.15671 " pathEditMode="relative" rAng="0" ptsTypes="AAAA">
                                      <p:cBhvr>
                                        <p:cTn id="7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784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9622 3.7037E-7 C 0.13945 3.7037E-7 0.19271 -0.04352 0.19271 -0.07847 L 0.19271 -0.15671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784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09623 3.7037E-7 C 0.13946 3.7037E-7 0.19271 -0.04352 0.19271 -0.07847 L 0.19271 -0.15671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784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9622 2.96296E-6 C 0.13945 2.96296E-6 0.19271 -0.04352 0.19271 -0.07848 L 0.19271 -0.15672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7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9622 2.96296E-6 C 0.13945 2.96296E-6 0.19271 -0.04352 0.19271 -0.07848 L 0.19271 -0.15672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784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09622 -3.33333E-6 C 0.13945 -3.33333E-6 0.19271 -0.04352 0.19271 -0.07847 L 0.19271 -0.15671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784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9622 4.07407E-6 C 0.13945 4.07407E-6 0.19271 -0.04352 0.19271 -0.07848 L 0.19271 -0.15672 " pathEditMode="relative" rAng="0" ptsTypes="AA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7" grpId="0" animBg="1"/>
      <p:bldP spid="8" grpId="0" animBg="1"/>
      <p:bldP spid="10" grpId="0" animBg="1"/>
      <p:bldP spid="52" grpId="0" animBg="1"/>
      <p:bldP spid="53" grpId="0" animBg="1"/>
      <p:bldP spid="54" grpId="0" animBg="1"/>
      <p:bldP spid="6" grpId="0" animBg="1"/>
      <p:bldP spid="69" grpId="0" animBg="1"/>
      <p:bldP spid="70" grpId="0" animBg="1"/>
      <p:bldP spid="71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3F2C-DA36-4A64-BDC3-1E6CE385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45" y="0"/>
            <a:ext cx="1087409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Terminology (</a:t>
            </a:r>
            <a:r>
              <a:rPr lang="en-US" dirty="0">
                <a:solidFill>
                  <a:srgbClr val="0070C0"/>
                </a:solidFill>
              </a:rPr>
              <a:t>Graph Theory </a:t>
            </a:r>
            <a:r>
              <a:rPr lang="en-US" dirty="0"/>
              <a:t>vs </a:t>
            </a:r>
            <a:r>
              <a:rPr lang="en-US" dirty="0">
                <a:solidFill>
                  <a:srgbClr val="00B050"/>
                </a:solidFill>
              </a:rPr>
              <a:t>Data Structures</a:t>
            </a:r>
            <a:r>
              <a:rPr lang="en-US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F810D9-C7AF-41F5-913F-8473A5AB2841}"/>
              </a:ext>
            </a:extLst>
          </p:cNvPr>
          <p:cNvGrpSpPr/>
          <p:nvPr/>
        </p:nvGrpSpPr>
        <p:grpSpPr>
          <a:xfrm>
            <a:off x="2105146" y="2679357"/>
            <a:ext cx="6197274" cy="1846290"/>
            <a:chOff x="2105146" y="2679357"/>
            <a:chExt cx="6197274" cy="18462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62BFB6-3B3E-433F-840A-8D592B94CEB6}"/>
                </a:ext>
              </a:extLst>
            </p:cNvPr>
            <p:cNvSpPr/>
            <p:nvPr/>
          </p:nvSpPr>
          <p:spPr>
            <a:xfrm>
              <a:off x="6516777" y="2679357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C83423-1E70-408A-AA02-4F8493FF6CE1}"/>
                </a:ext>
              </a:extLst>
            </p:cNvPr>
            <p:cNvSpPr/>
            <p:nvPr/>
          </p:nvSpPr>
          <p:spPr>
            <a:xfrm>
              <a:off x="3138994" y="3746886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004D6B-B5B5-4663-9098-6F9680E0A37C}"/>
                </a:ext>
              </a:extLst>
            </p:cNvPr>
            <p:cNvSpPr/>
            <p:nvPr/>
          </p:nvSpPr>
          <p:spPr>
            <a:xfrm>
              <a:off x="2105146" y="3746885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22A2932-E267-4679-A380-D570AE20046D}"/>
                </a:ext>
              </a:extLst>
            </p:cNvPr>
            <p:cNvCxnSpPr>
              <a:cxnSpLocks/>
              <a:stCxn id="9" idx="4"/>
              <a:endCxn id="13" idx="7"/>
            </p:cNvCxnSpPr>
            <p:nvPr/>
          </p:nvCxnSpPr>
          <p:spPr>
            <a:xfrm flipH="1">
              <a:off x="2745006" y="3429001"/>
              <a:ext cx="1053015" cy="4276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AD3DE22-6896-4B16-81B9-7978A12CD7C7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 flipH="1">
              <a:off x="3513816" y="3429001"/>
              <a:ext cx="284205" cy="3178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3A1715-F18A-42E6-B7BE-7A120C5CDB39}"/>
                </a:ext>
              </a:extLst>
            </p:cNvPr>
            <p:cNvSpPr/>
            <p:nvPr/>
          </p:nvSpPr>
          <p:spPr>
            <a:xfrm>
              <a:off x="3423199" y="2679358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DF3596D-85B3-4905-94DD-C731B52624BC}"/>
                </a:ext>
              </a:extLst>
            </p:cNvPr>
            <p:cNvSpPr/>
            <p:nvPr/>
          </p:nvSpPr>
          <p:spPr>
            <a:xfrm>
              <a:off x="5485081" y="3776004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887C69E-6520-4BAF-960F-F5DC5F15D09B}"/>
                </a:ext>
              </a:extLst>
            </p:cNvPr>
            <p:cNvSpPr/>
            <p:nvPr/>
          </p:nvSpPr>
          <p:spPr>
            <a:xfrm>
              <a:off x="6518929" y="3776004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9A2FB6C-583D-4116-9E06-270691C8CB47}"/>
                </a:ext>
              </a:extLst>
            </p:cNvPr>
            <p:cNvSpPr/>
            <p:nvPr/>
          </p:nvSpPr>
          <p:spPr>
            <a:xfrm>
              <a:off x="7552777" y="3776003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DE4BD4E-6833-4525-A5FB-C50F13BDEC46}"/>
                </a:ext>
              </a:extLst>
            </p:cNvPr>
            <p:cNvCxnSpPr>
              <a:cxnSpLocks/>
              <a:stCxn id="11" idx="4"/>
              <a:endCxn id="69" idx="0"/>
            </p:cNvCxnSpPr>
            <p:nvPr/>
          </p:nvCxnSpPr>
          <p:spPr>
            <a:xfrm flipH="1">
              <a:off x="5859903" y="3429000"/>
              <a:ext cx="1031696" cy="347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ECDD703-5B11-489D-84FB-8FCB30E25F05}"/>
                </a:ext>
              </a:extLst>
            </p:cNvPr>
            <p:cNvCxnSpPr>
              <a:cxnSpLocks/>
              <a:stCxn id="11" idx="4"/>
              <a:endCxn id="70" idx="0"/>
            </p:cNvCxnSpPr>
            <p:nvPr/>
          </p:nvCxnSpPr>
          <p:spPr>
            <a:xfrm>
              <a:off x="6891599" y="3429000"/>
              <a:ext cx="2152" cy="347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3EE98FB-E8D7-43DC-9A37-71E46E67FC80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6891599" y="3429000"/>
              <a:ext cx="930693" cy="3812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5FA2CC-F7B8-4984-AEE6-8B69A914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0026 -0.16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7575925E-0ABE-4B90-9128-7BD66A0B8988}"/>
              </a:ext>
            </a:extLst>
          </p:cNvPr>
          <p:cNvSpPr/>
          <p:nvPr/>
        </p:nvSpPr>
        <p:spPr>
          <a:xfrm>
            <a:off x="693064" y="4423490"/>
            <a:ext cx="372070" cy="3720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DA759A-7D0D-4AD6-A097-A1081D26A57F}"/>
              </a:ext>
            </a:extLst>
          </p:cNvPr>
          <p:cNvSpPr/>
          <p:nvPr/>
        </p:nvSpPr>
        <p:spPr>
          <a:xfrm>
            <a:off x="702896" y="5362285"/>
            <a:ext cx="372070" cy="3720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F2CEC08-06F4-48B8-A0D7-17F88CDC2897}"/>
              </a:ext>
            </a:extLst>
          </p:cNvPr>
          <p:cNvSpPr/>
          <p:nvPr/>
        </p:nvSpPr>
        <p:spPr>
          <a:xfrm>
            <a:off x="3080011" y="5377446"/>
            <a:ext cx="372070" cy="3720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8CF53F-0367-4C0C-93FC-5E60FA67837B}"/>
              </a:ext>
            </a:extLst>
          </p:cNvPr>
          <p:cNvSpPr/>
          <p:nvPr/>
        </p:nvSpPr>
        <p:spPr>
          <a:xfrm>
            <a:off x="6516777" y="1522241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BE2F02-CA3C-4FD3-9D83-F41CCCDC5771}"/>
              </a:ext>
            </a:extLst>
          </p:cNvPr>
          <p:cNvSpPr/>
          <p:nvPr/>
        </p:nvSpPr>
        <p:spPr>
          <a:xfrm>
            <a:off x="3138994" y="2589770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8D811E-FF35-418E-9E1A-63A5121B92F1}"/>
              </a:ext>
            </a:extLst>
          </p:cNvPr>
          <p:cNvSpPr/>
          <p:nvPr/>
        </p:nvSpPr>
        <p:spPr>
          <a:xfrm>
            <a:off x="2105146" y="2589769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506602-BB89-4816-8118-07E2E2CA542D}"/>
              </a:ext>
            </a:extLst>
          </p:cNvPr>
          <p:cNvCxnSpPr>
            <a:cxnSpLocks/>
            <a:stCxn id="24" idx="4"/>
            <a:endCxn id="21" idx="7"/>
          </p:cNvCxnSpPr>
          <p:nvPr/>
        </p:nvCxnSpPr>
        <p:spPr>
          <a:xfrm flipH="1">
            <a:off x="2745006" y="2271885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B49AE3-A78B-40F0-8B66-4DD9A42A00A6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 flipH="1">
            <a:off x="3513816" y="2271885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A745F2B-3C66-4241-A171-8AEE2CDA68AB}"/>
              </a:ext>
            </a:extLst>
          </p:cNvPr>
          <p:cNvSpPr/>
          <p:nvPr/>
        </p:nvSpPr>
        <p:spPr>
          <a:xfrm>
            <a:off x="3423199" y="1522242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237C9C0-9584-499C-BF23-2A512AD2A3D6}"/>
              </a:ext>
            </a:extLst>
          </p:cNvPr>
          <p:cNvSpPr/>
          <p:nvPr/>
        </p:nvSpPr>
        <p:spPr>
          <a:xfrm>
            <a:off x="5485081" y="2618888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B48CE0-AFDD-43A6-9F17-7F72F1BE7584}"/>
              </a:ext>
            </a:extLst>
          </p:cNvPr>
          <p:cNvSpPr/>
          <p:nvPr/>
        </p:nvSpPr>
        <p:spPr>
          <a:xfrm>
            <a:off x="6518929" y="2618888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61F8BC-D2E9-43ED-9297-159D6AF08017}"/>
              </a:ext>
            </a:extLst>
          </p:cNvPr>
          <p:cNvSpPr/>
          <p:nvPr/>
        </p:nvSpPr>
        <p:spPr>
          <a:xfrm>
            <a:off x="7552777" y="2618887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24EFCE-F2E2-405C-B022-911DA5C51839}"/>
              </a:ext>
            </a:extLst>
          </p:cNvPr>
          <p:cNvCxnSpPr>
            <a:cxnSpLocks/>
            <a:stCxn id="19" idx="4"/>
            <a:endCxn id="25" idx="0"/>
          </p:cNvCxnSpPr>
          <p:nvPr/>
        </p:nvCxnSpPr>
        <p:spPr>
          <a:xfrm flipH="1">
            <a:off x="5859903" y="2271884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634A5F-AA1E-4EC7-A731-38B365F84ADE}"/>
              </a:ext>
            </a:extLst>
          </p:cNvPr>
          <p:cNvCxnSpPr>
            <a:cxnSpLocks/>
            <a:stCxn id="19" idx="4"/>
            <a:endCxn id="26" idx="0"/>
          </p:cNvCxnSpPr>
          <p:nvPr/>
        </p:nvCxnSpPr>
        <p:spPr>
          <a:xfrm>
            <a:off x="6891599" y="2271884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81CEE7-C36D-4021-BE5F-8671A2CB9549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6891599" y="2271884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1361373-5C24-46D5-B9ED-849176B5B5D0}"/>
              </a:ext>
            </a:extLst>
          </p:cNvPr>
          <p:cNvSpPr txBox="1"/>
          <p:nvPr/>
        </p:nvSpPr>
        <p:spPr>
          <a:xfrm>
            <a:off x="2105146" y="1325563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T</a:t>
            </a:r>
            <a:r>
              <a:rPr lang="en-US" sz="4800" b="1" baseline="-25000" dirty="0"/>
              <a:t>1</a:t>
            </a:r>
            <a:r>
              <a:rPr lang="en-US" sz="4800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222D42-18B8-419F-ADCA-D0EE17336EC3}"/>
              </a:ext>
            </a:extLst>
          </p:cNvPr>
          <p:cNvSpPr txBox="1"/>
          <p:nvPr/>
        </p:nvSpPr>
        <p:spPr>
          <a:xfrm>
            <a:off x="5328594" y="1284886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T</a:t>
            </a:r>
            <a:r>
              <a:rPr lang="en-US" sz="4800" b="1" baseline="-25000" dirty="0"/>
              <a:t>2</a:t>
            </a:r>
            <a:r>
              <a:rPr lang="en-US" sz="4800" b="1" dirty="0"/>
              <a:t>: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D3196F8-6CE2-42BB-9819-30AD6770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45" y="0"/>
            <a:ext cx="10874090" cy="1325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Terminology (</a:t>
            </a:r>
            <a:r>
              <a:rPr lang="en-US" dirty="0">
                <a:solidFill>
                  <a:srgbClr val="0070C0"/>
                </a:solidFill>
              </a:rPr>
              <a:t>Graph Theory </a:t>
            </a:r>
            <a:r>
              <a:rPr lang="en-US" dirty="0"/>
              <a:t>vs </a:t>
            </a:r>
            <a:r>
              <a:rPr lang="en-US" dirty="0">
                <a:solidFill>
                  <a:srgbClr val="00B050"/>
                </a:solidFill>
              </a:rPr>
              <a:t>Data Structures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FD6CC-CBC2-4E81-B442-444E6AAA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3489469"/>
            <a:ext cx="11220450" cy="2940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Graph Theory:</a:t>
            </a:r>
          </a:p>
          <a:p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is a subtree of T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  <a:p>
            <a:r>
              <a:rPr lang="en-US" dirty="0">
                <a:solidFill>
                  <a:srgbClr val="00B050"/>
                </a:solidFill>
              </a:rPr>
              <a:t>F is a subtree of T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(or T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In Data Structures:</a:t>
            </a:r>
          </a:p>
          <a:p>
            <a:r>
              <a:rPr lang="en-US" dirty="0">
                <a:solidFill>
                  <a:srgbClr val="00B050"/>
                </a:solidFill>
              </a:rPr>
              <a:t>F is a subtree of B (in either tree)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We need a new term for the relationship T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:T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that eliminates ambiguity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0F7797B-6A29-413B-AAD7-B370BB6792E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EBD2CD-502A-448C-8583-F5D76932E3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8BC5D5-B113-459B-A9A0-D5F11A97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19" grpId="0" animBg="1"/>
      <p:bldP spid="21" grpId="0" animBg="1"/>
      <p:bldP spid="24" grpId="0" animBg="1"/>
      <p:bldP spid="25" grpId="0" animBg="1"/>
      <p:bldP spid="3" grpId="0"/>
      <p:bldP spid="34" grpId="0"/>
      <p:bldP spid="6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CCAD-6465-4684-8695-34C015B4E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296"/>
            <a:ext cx="10515600" cy="25196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Designate: T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is a </a:t>
            </a:r>
            <a:r>
              <a:rPr lang="en-US" dirty="0" err="1">
                <a:solidFill>
                  <a:schemeClr val="accent1"/>
                </a:solidFill>
              </a:rPr>
              <a:t>hypotree</a:t>
            </a:r>
            <a:r>
              <a:rPr lang="en-US" dirty="0">
                <a:solidFill>
                  <a:schemeClr val="accent1"/>
                </a:solidFill>
              </a:rPr>
              <a:t> of T</a:t>
            </a:r>
            <a:r>
              <a:rPr lang="en-US" baseline="-25000" dirty="0">
                <a:solidFill>
                  <a:schemeClr val="accent1"/>
                </a:solidFill>
              </a:rPr>
              <a:t>2 </a:t>
            </a:r>
            <a:r>
              <a:rPr lang="en-US" dirty="0">
                <a:solidFill>
                  <a:schemeClr val="accent1"/>
                </a:solidFill>
              </a:rPr>
              <a:t>(T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⪨ T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r>
              <a:rPr lang="en-US" dirty="0">
                <a:solidFill>
                  <a:schemeClr val="accent1"/>
                </a:solidFill>
              </a:rPr>
              <a:t>Designate: T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is a hypertree of T</a:t>
            </a:r>
            <a:r>
              <a:rPr lang="en-US" baseline="-25000" dirty="0">
                <a:solidFill>
                  <a:schemeClr val="accent1"/>
                </a:solidFill>
              </a:rPr>
              <a:t>1 </a:t>
            </a:r>
            <a:r>
              <a:rPr lang="en-US" dirty="0">
                <a:solidFill>
                  <a:schemeClr val="accent1"/>
                </a:solidFill>
              </a:rPr>
              <a:t>(T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effectLst/>
              </a:rPr>
              <a:t>⪩ T</a:t>
            </a:r>
            <a:r>
              <a:rPr lang="en-US" baseline="-25000" dirty="0">
                <a:solidFill>
                  <a:schemeClr val="accent1"/>
                </a:solidFill>
                <a:effectLst/>
              </a:rPr>
              <a:t>1</a:t>
            </a:r>
            <a:r>
              <a:rPr lang="en-US" dirty="0">
                <a:solidFill>
                  <a:schemeClr val="accent1"/>
                </a:solidFill>
                <a:effectLst/>
              </a:rPr>
              <a:t>)</a:t>
            </a:r>
            <a:endParaRPr lang="en-US" baseline="-250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Every tree is both a </a:t>
            </a:r>
            <a:r>
              <a:rPr lang="en-US" dirty="0" err="1">
                <a:solidFill>
                  <a:srgbClr val="00B050"/>
                </a:solidFill>
              </a:rPr>
              <a:t>hypotree</a:t>
            </a:r>
            <a:r>
              <a:rPr lang="en-US" dirty="0">
                <a:solidFill>
                  <a:srgbClr val="00B050"/>
                </a:solidFill>
              </a:rPr>
              <a:t> and a hypertree of itself</a:t>
            </a:r>
          </a:p>
          <a:p>
            <a:r>
              <a:rPr lang="en-US" dirty="0">
                <a:solidFill>
                  <a:srgbClr val="00B050"/>
                </a:solidFill>
              </a:rPr>
              <a:t>We also designate proper </a:t>
            </a:r>
            <a:r>
              <a:rPr lang="en-US" dirty="0" err="1">
                <a:solidFill>
                  <a:srgbClr val="00B050"/>
                </a:solidFill>
              </a:rPr>
              <a:t>hypotree</a:t>
            </a:r>
            <a:r>
              <a:rPr lang="en-US" dirty="0">
                <a:solidFill>
                  <a:srgbClr val="00B050"/>
                </a:solidFill>
              </a:rPr>
              <a:t> (⪦) and proper hypertree (</a:t>
            </a:r>
            <a:r>
              <a:rPr lang="en-US" dirty="0">
                <a:solidFill>
                  <a:srgbClr val="00B050"/>
                </a:solidFill>
                <a:effectLst/>
              </a:rPr>
              <a:t>⪧)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0C8B2-3134-42F1-AD4C-FC7FC0BB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0"/>
            <a:ext cx="10515600" cy="1325563"/>
          </a:xfrm>
        </p:spPr>
        <p:txBody>
          <a:bodyPr/>
          <a:lstStyle/>
          <a:p>
            <a:r>
              <a:rPr lang="en-US" dirty="0" err="1"/>
              <a:t>Hypotree</a:t>
            </a:r>
            <a:r>
              <a:rPr lang="en-US" dirty="0"/>
              <a:t> and Hypertree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2FDA92-2F86-485B-8E81-C0A7BFAA47B3}"/>
              </a:ext>
            </a:extLst>
          </p:cNvPr>
          <p:cNvSpPr/>
          <p:nvPr/>
        </p:nvSpPr>
        <p:spPr>
          <a:xfrm>
            <a:off x="6516777" y="1522241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A85DDE-F509-4485-AC82-F7F9C04808E0}"/>
              </a:ext>
            </a:extLst>
          </p:cNvPr>
          <p:cNvSpPr/>
          <p:nvPr/>
        </p:nvSpPr>
        <p:spPr>
          <a:xfrm>
            <a:off x="3138994" y="2589770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8A60D1-6C7A-4E90-AA7F-69B79565340C}"/>
              </a:ext>
            </a:extLst>
          </p:cNvPr>
          <p:cNvSpPr/>
          <p:nvPr/>
        </p:nvSpPr>
        <p:spPr>
          <a:xfrm>
            <a:off x="2105146" y="2589769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1C9AD8-B28B-49AE-88A1-A29AAB9CBA46}"/>
              </a:ext>
            </a:extLst>
          </p:cNvPr>
          <p:cNvCxnSpPr>
            <a:cxnSpLocks/>
            <a:stCxn id="11" idx="4"/>
            <a:endCxn id="8" idx="7"/>
          </p:cNvCxnSpPr>
          <p:nvPr/>
        </p:nvCxnSpPr>
        <p:spPr>
          <a:xfrm flipH="1">
            <a:off x="2745006" y="2271885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87C20D-42B7-4581-8AD0-3A2889CEF00A}"/>
              </a:ext>
            </a:extLst>
          </p:cNvPr>
          <p:cNvCxnSpPr>
            <a:cxnSpLocks/>
            <a:stCxn id="11" idx="4"/>
            <a:endCxn id="7" idx="0"/>
          </p:cNvCxnSpPr>
          <p:nvPr/>
        </p:nvCxnSpPr>
        <p:spPr>
          <a:xfrm flipH="1">
            <a:off x="3513816" y="2271885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029854B-FD64-4233-A886-942159E4B8AD}"/>
              </a:ext>
            </a:extLst>
          </p:cNvPr>
          <p:cNvSpPr/>
          <p:nvPr/>
        </p:nvSpPr>
        <p:spPr>
          <a:xfrm>
            <a:off x="3423199" y="1522242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9FD91B-9940-4269-AE71-3A611F121C0C}"/>
              </a:ext>
            </a:extLst>
          </p:cNvPr>
          <p:cNvSpPr/>
          <p:nvPr/>
        </p:nvSpPr>
        <p:spPr>
          <a:xfrm>
            <a:off x="5485081" y="2618888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C4278A-3C29-4D5C-9FE2-CF46FBEDBC21}"/>
              </a:ext>
            </a:extLst>
          </p:cNvPr>
          <p:cNvSpPr/>
          <p:nvPr/>
        </p:nvSpPr>
        <p:spPr>
          <a:xfrm>
            <a:off x="6518929" y="2618888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703D70-FCA5-40B3-832A-83F8874C7860}"/>
              </a:ext>
            </a:extLst>
          </p:cNvPr>
          <p:cNvSpPr/>
          <p:nvPr/>
        </p:nvSpPr>
        <p:spPr>
          <a:xfrm>
            <a:off x="7552777" y="2618887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5ED6A6-49B6-4AC1-8903-95667AD375CC}"/>
              </a:ext>
            </a:extLst>
          </p:cNvPr>
          <p:cNvCxnSpPr>
            <a:cxnSpLocks/>
            <a:stCxn id="6" idx="4"/>
            <a:endCxn id="12" idx="0"/>
          </p:cNvCxnSpPr>
          <p:nvPr/>
        </p:nvCxnSpPr>
        <p:spPr>
          <a:xfrm flipH="1">
            <a:off x="5859903" y="2271884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B05B67-6B8E-49CB-9D39-B864336D88E2}"/>
              </a:ext>
            </a:extLst>
          </p:cNvPr>
          <p:cNvCxnSpPr>
            <a:cxnSpLocks/>
            <a:stCxn id="6" idx="4"/>
            <a:endCxn id="13" idx="0"/>
          </p:cNvCxnSpPr>
          <p:nvPr/>
        </p:nvCxnSpPr>
        <p:spPr>
          <a:xfrm>
            <a:off x="6891599" y="2271884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F24EFA-1127-4481-BA4B-A5650D493FE6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6891599" y="2271884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DC041C-A0AB-4059-AA43-EE408EA0347B}"/>
              </a:ext>
            </a:extLst>
          </p:cNvPr>
          <p:cNvSpPr txBox="1"/>
          <p:nvPr/>
        </p:nvSpPr>
        <p:spPr>
          <a:xfrm>
            <a:off x="2105146" y="1325563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T</a:t>
            </a:r>
            <a:r>
              <a:rPr lang="en-US" sz="4800" b="1" baseline="-25000" dirty="0"/>
              <a:t>1</a:t>
            </a:r>
            <a:r>
              <a:rPr lang="en-US" sz="4800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CDD4B-141A-4D56-BE66-A333AE7BC72D}"/>
              </a:ext>
            </a:extLst>
          </p:cNvPr>
          <p:cNvSpPr txBox="1"/>
          <p:nvPr/>
        </p:nvSpPr>
        <p:spPr>
          <a:xfrm>
            <a:off x="5328594" y="1284886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T</a:t>
            </a:r>
            <a:r>
              <a:rPr lang="en-US" sz="4800" b="1" baseline="-25000" dirty="0"/>
              <a:t>2</a:t>
            </a:r>
            <a:r>
              <a:rPr lang="en-US" sz="4800" b="1" dirty="0"/>
              <a:t>: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069F4D6-9923-4891-821E-8B41009B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CCAD-6465-4684-8695-34C015B4E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5873"/>
            <a:ext cx="10515600" cy="25310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Definition: </a:t>
            </a:r>
            <a:r>
              <a:rPr lang="en-US" dirty="0"/>
              <a:t>A tree </a:t>
            </a:r>
            <a:r>
              <a:rPr lang="en-US" i="1" dirty="0" err="1"/>
              <a:t>T</a:t>
            </a:r>
            <a:r>
              <a:rPr lang="en-US" i="1" baseline="-25000" dirty="0" err="1"/>
              <a:t>hypo</a:t>
            </a:r>
            <a:r>
              <a:rPr lang="en-US" i="1" dirty="0"/>
              <a:t> </a:t>
            </a:r>
            <a:r>
              <a:rPr lang="en-US" dirty="0"/>
              <a:t>is a </a:t>
            </a:r>
            <a:r>
              <a:rPr lang="en-US" dirty="0" err="1"/>
              <a:t>hypotree</a:t>
            </a:r>
            <a:r>
              <a:rPr lang="en-US" dirty="0"/>
              <a:t> of a tree </a:t>
            </a:r>
            <a:r>
              <a:rPr lang="en-US" i="1" dirty="0" err="1"/>
              <a:t>T</a:t>
            </a:r>
            <a:r>
              <a:rPr lang="en-US" i="1" baseline="-25000" dirty="0" err="1"/>
              <a:t>hyper</a:t>
            </a:r>
            <a:r>
              <a:rPr lang="en-US" dirty="0"/>
              <a:t> if:</a:t>
            </a:r>
          </a:p>
          <a:p>
            <a:pPr marL="0" indent="0">
              <a:buNone/>
            </a:pPr>
            <a:r>
              <a:rPr lang="en-US" dirty="0"/>
              <a:t>∀ </a:t>
            </a:r>
            <a:r>
              <a:rPr lang="en-US" i="1" dirty="0"/>
              <a:t>n</a:t>
            </a:r>
            <a:r>
              <a:rPr lang="en-US" dirty="0"/>
              <a:t>∈𝑇</a:t>
            </a:r>
            <a:r>
              <a:rPr lang="en-US" baseline="-25000" dirty="0"/>
              <a:t>ℎ𝑦𝑝𝑜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dirty="0"/>
              <a:t>∃ 𝑛’∈𝑇</a:t>
            </a:r>
            <a:r>
              <a:rPr lang="en-US" baseline="-25000" dirty="0"/>
              <a:t>ℎ𝑦𝑝𝑒𝑟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∀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∈ {0,1, …, |𝑛.ancestors|}, 𝑛.</a:t>
            </a:r>
            <a:r>
              <a:rPr lang="en-US" dirty="0" err="1"/>
              <a:t>ancestors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i="1" dirty="0"/>
              <a:t>=n’</a:t>
            </a:r>
            <a:r>
              <a:rPr lang="en-US" dirty="0"/>
              <a:t>.</a:t>
            </a:r>
            <a:r>
              <a:rPr lang="en-US" dirty="0" err="1"/>
              <a:t>ancestors</a:t>
            </a:r>
            <a:r>
              <a:rPr lang="en-US" i="1" baseline="-25000" dirty="0" err="1"/>
              <a:t>i</a:t>
            </a:r>
            <a:endParaRPr lang="en-US" i="1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0C8B2-3134-42F1-AD4C-FC7FC0BB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0"/>
            <a:ext cx="10515600" cy="1325563"/>
          </a:xfrm>
        </p:spPr>
        <p:txBody>
          <a:bodyPr/>
          <a:lstStyle/>
          <a:p>
            <a:r>
              <a:rPr lang="en-US" dirty="0" err="1"/>
              <a:t>Hypotree</a:t>
            </a:r>
            <a:r>
              <a:rPr lang="en-US" dirty="0"/>
              <a:t> and Hypertree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2FDA92-2F86-485B-8E81-C0A7BFAA47B3}"/>
              </a:ext>
            </a:extLst>
          </p:cNvPr>
          <p:cNvSpPr/>
          <p:nvPr/>
        </p:nvSpPr>
        <p:spPr>
          <a:xfrm>
            <a:off x="6516777" y="1522241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A85DDE-F509-4485-AC82-F7F9C04808E0}"/>
              </a:ext>
            </a:extLst>
          </p:cNvPr>
          <p:cNvSpPr/>
          <p:nvPr/>
        </p:nvSpPr>
        <p:spPr>
          <a:xfrm>
            <a:off x="3138994" y="2589770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8A60D1-6C7A-4E90-AA7F-69B79565340C}"/>
              </a:ext>
            </a:extLst>
          </p:cNvPr>
          <p:cNvSpPr/>
          <p:nvPr/>
        </p:nvSpPr>
        <p:spPr>
          <a:xfrm>
            <a:off x="2105146" y="2589769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1C9AD8-B28B-49AE-88A1-A29AAB9CBA46}"/>
              </a:ext>
            </a:extLst>
          </p:cNvPr>
          <p:cNvCxnSpPr>
            <a:cxnSpLocks/>
            <a:stCxn id="11" idx="4"/>
            <a:endCxn id="8" idx="7"/>
          </p:cNvCxnSpPr>
          <p:nvPr/>
        </p:nvCxnSpPr>
        <p:spPr>
          <a:xfrm flipH="1">
            <a:off x="2745006" y="2271885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87C20D-42B7-4581-8AD0-3A2889CEF00A}"/>
              </a:ext>
            </a:extLst>
          </p:cNvPr>
          <p:cNvCxnSpPr>
            <a:cxnSpLocks/>
            <a:stCxn id="11" idx="4"/>
            <a:endCxn id="7" idx="0"/>
          </p:cNvCxnSpPr>
          <p:nvPr/>
        </p:nvCxnSpPr>
        <p:spPr>
          <a:xfrm flipH="1">
            <a:off x="3513816" y="2271885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029854B-FD64-4233-A886-942159E4B8AD}"/>
              </a:ext>
            </a:extLst>
          </p:cNvPr>
          <p:cNvSpPr/>
          <p:nvPr/>
        </p:nvSpPr>
        <p:spPr>
          <a:xfrm>
            <a:off x="3423199" y="1522242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9FD91B-9940-4269-AE71-3A611F121C0C}"/>
              </a:ext>
            </a:extLst>
          </p:cNvPr>
          <p:cNvSpPr/>
          <p:nvPr/>
        </p:nvSpPr>
        <p:spPr>
          <a:xfrm>
            <a:off x="5485081" y="2618888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C4278A-3C29-4D5C-9FE2-CF46FBEDBC21}"/>
              </a:ext>
            </a:extLst>
          </p:cNvPr>
          <p:cNvSpPr/>
          <p:nvPr/>
        </p:nvSpPr>
        <p:spPr>
          <a:xfrm>
            <a:off x="6518929" y="2618888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703D70-FCA5-40B3-832A-83F8874C7860}"/>
              </a:ext>
            </a:extLst>
          </p:cNvPr>
          <p:cNvSpPr/>
          <p:nvPr/>
        </p:nvSpPr>
        <p:spPr>
          <a:xfrm>
            <a:off x="7552777" y="2618887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5ED6A6-49B6-4AC1-8903-95667AD375CC}"/>
              </a:ext>
            </a:extLst>
          </p:cNvPr>
          <p:cNvCxnSpPr>
            <a:cxnSpLocks/>
            <a:stCxn id="6" idx="4"/>
            <a:endCxn id="12" idx="0"/>
          </p:cNvCxnSpPr>
          <p:nvPr/>
        </p:nvCxnSpPr>
        <p:spPr>
          <a:xfrm flipH="1">
            <a:off x="5859903" y="2271884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B05B67-6B8E-49CB-9D39-B864336D88E2}"/>
              </a:ext>
            </a:extLst>
          </p:cNvPr>
          <p:cNvCxnSpPr>
            <a:cxnSpLocks/>
            <a:stCxn id="6" idx="4"/>
            <a:endCxn id="13" idx="0"/>
          </p:cNvCxnSpPr>
          <p:nvPr/>
        </p:nvCxnSpPr>
        <p:spPr>
          <a:xfrm>
            <a:off x="6891599" y="2271884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F24EFA-1127-4481-BA4B-A5650D493FE6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6891599" y="2271884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DC041C-A0AB-4059-AA43-EE408EA0347B}"/>
              </a:ext>
            </a:extLst>
          </p:cNvPr>
          <p:cNvSpPr txBox="1"/>
          <p:nvPr/>
        </p:nvSpPr>
        <p:spPr>
          <a:xfrm>
            <a:off x="1736138" y="1409276"/>
            <a:ext cx="1506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T</a:t>
            </a:r>
            <a:r>
              <a:rPr lang="en-US" sz="4800" b="1" baseline="-25000" dirty="0" err="1"/>
              <a:t>hypo</a:t>
            </a:r>
            <a:r>
              <a:rPr lang="en-US" sz="4800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CDD4B-141A-4D56-BE66-A333AE7BC72D}"/>
              </a:ext>
            </a:extLst>
          </p:cNvPr>
          <p:cNvSpPr txBox="1"/>
          <p:nvPr/>
        </p:nvSpPr>
        <p:spPr>
          <a:xfrm>
            <a:off x="4856442" y="1452000"/>
            <a:ext cx="1637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T</a:t>
            </a:r>
            <a:r>
              <a:rPr lang="en-US" sz="4800" b="1" baseline="-25000" dirty="0" err="1"/>
              <a:t>hyper</a:t>
            </a:r>
            <a:r>
              <a:rPr lang="en-US" sz="48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62F44-9370-4B30-BBAF-CD0DA72700F8}"/>
              </a:ext>
            </a:extLst>
          </p:cNvPr>
          <p:cNvSpPr txBox="1"/>
          <p:nvPr/>
        </p:nvSpPr>
        <p:spPr>
          <a:xfrm>
            <a:off x="0" y="643842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*Hypertree is derived from </a:t>
            </a:r>
            <a:r>
              <a:rPr lang="en-US" dirty="0" err="1"/>
              <a:t>hypotree</a:t>
            </a:r>
            <a:r>
              <a:rPr lang="en-US" dirty="0"/>
              <a:t>. Refer to the paper for exact detail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64098DA-9508-4239-BDDA-9C2A2D48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3F2C-DA36-4A64-BDC3-1E6CE385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0"/>
            <a:ext cx="10515600" cy="1325563"/>
          </a:xfrm>
        </p:spPr>
        <p:txBody>
          <a:bodyPr/>
          <a:lstStyle/>
          <a:p>
            <a:r>
              <a:rPr lang="en-US" dirty="0"/>
              <a:t>Merging Sibling Leaves </a:t>
            </a:r>
            <a:br>
              <a:rPr lang="en-US" dirty="0"/>
            </a:br>
            <a:r>
              <a:rPr lang="en-US" dirty="0"/>
              <a:t>[MSL(A)]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C83423-1E70-408A-AA02-4F8493FF6CE1}"/>
              </a:ext>
            </a:extLst>
          </p:cNvPr>
          <p:cNvSpPr/>
          <p:nvPr/>
        </p:nvSpPr>
        <p:spPr>
          <a:xfrm>
            <a:off x="3138994" y="3746886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004D6B-B5B5-4663-9098-6F9680E0A37C}"/>
              </a:ext>
            </a:extLst>
          </p:cNvPr>
          <p:cNvSpPr/>
          <p:nvPr/>
        </p:nvSpPr>
        <p:spPr>
          <a:xfrm>
            <a:off x="2105146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C0A13F-3251-49DE-9D7E-0E3F4FB17EC9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83C9C6-14E6-424B-B57F-A346AE77A77D}"/>
              </a:ext>
            </a:extLst>
          </p:cNvPr>
          <p:cNvSpPr/>
          <p:nvPr/>
        </p:nvSpPr>
        <p:spPr>
          <a:xfrm>
            <a:off x="6240538" y="3746885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66769-D31F-4E6A-BAD6-08BC60C16CC4}"/>
              </a:ext>
            </a:extLst>
          </p:cNvPr>
          <p:cNvSpPr/>
          <p:nvPr/>
        </p:nvSpPr>
        <p:spPr>
          <a:xfrm>
            <a:off x="7274386" y="3746884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05177A-FF7F-4EDF-A0B6-41768D43DB39}"/>
              </a:ext>
            </a:extLst>
          </p:cNvPr>
          <p:cNvCxnSpPr>
            <a:cxnSpLocks/>
            <a:stCxn id="6" idx="4"/>
            <a:endCxn id="9" idx="7"/>
          </p:cNvCxnSpPr>
          <p:nvPr/>
        </p:nvCxnSpPr>
        <p:spPr>
          <a:xfrm flipH="1">
            <a:off x="4063059" y="2088681"/>
            <a:ext cx="2407763" cy="7004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405654-6248-4116-BEB0-E5BA87C268B7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4831869" y="2088681"/>
            <a:ext cx="1638953" cy="590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70971D-EA35-4C10-95B1-D1D1DE7E063B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5865717" y="2088681"/>
            <a:ext cx="605105" cy="59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75DE4F-D6EB-4AE3-8E1F-64C55CC05DDF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>
            <a:off x="6470822" y="2088681"/>
            <a:ext cx="163703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22A2932-E267-4679-A380-D570AE20046D}"/>
              </a:ext>
            </a:extLst>
          </p:cNvPr>
          <p:cNvCxnSpPr>
            <a:cxnSpLocks/>
            <a:stCxn id="9" idx="4"/>
            <a:endCxn id="13" idx="7"/>
          </p:cNvCxnSpPr>
          <p:nvPr/>
        </p:nvCxnSpPr>
        <p:spPr>
          <a:xfrm flipH="1">
            <a:off x="2745006" y="3429001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D3DE22-6896-4B16-81B9-7978A12CD7C7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flipH="1">
            <a:off x="3513816" y="3429001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E3A1715-F18A-42E6-B7BE-7A120C5CDB39}"/>
              </a:ext>
            </a:extLst>
          </p:cNvPr>
          <p:cNvSpPr/>
          <p:nvPr/>
        </p:nvSpPr>
        <p:spPr>
          <a:xfrm>
            <a:off x="3423199" y="2679358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8DB87-D187-412A-9923-FAEB0252CBA0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4547664" y="3429002"/>
            <a:ext cx="284205" cy="317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4074EC-BAA8-420D-A485-F2F39EBEDC80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B167D9-752F-4542-9E0F-50B981F96843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5865717" y="3429001"/>
            <a:ext cx="604177" cy="35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2E9DB69-0CC5-481C-AF77-4D01A6178F5F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899564" y="3429000"/>
            <a:ext cx="644337" cy="352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BA19D5D-9DFE-4D49-A813-1A80A5B1DAB3}"/>
              </a:ext>
            </a:extLst>
          </p:cNvPr>
          <p:cNvSpPr/>
          <p:nvPr/>
        </p:nvSpPr>
        <p:spPr>
          <a:xfrm>
            <a:off x="5490895" y="2679358"/>
            <a:ext cx="749643" cy="74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8D1AC6-8B6F-4E06-8386-A74FDE2DA67B}"/>
              </a:ext>
            </a:extLst>
          </p:cNvPr>
          <p:cNvSpPr/>
          <p:nvPr/>
        </p:nvSpPr>
        <p:spPr>
          <a:xfrm>
            <a:off x="4457047" y="2679359"/>
            <a:ext cx="749643" cy="749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83BE5D-6F03-4695-A159-5F87B48846F0}"/>
              </a:ext>
            </a:extLst>
          </p:cNvPr>
          <p:cNvSpPr/>
          <p:nvPr/>
        </p:nvSpPr>
        <p:spPr>
          <a:xfrm>
            <a:off x="6524742" y="2679357"/>
            <a:ext cx="749643" cy="749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265312-CDE2-4742-BAC7-16632B1CA3B0}"/>
              </a:ext>
            </a:extLst>
          </p:cNvPr>
          <p:cNvSpPr/>
          <p:nvPr/>
        </p:nvSpPr>
        <p:spPr>
          <a:xfrm>
            <a:off x="7552776" y="2679357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AC19A45-D2E3-47BC-A6F3-B14A8385A081}"/>
              </a:ext>
            </a:extLst>
          </p:cNvPr>
          <p:cNvSpPr/>
          <p:nvPr/>
        </p:nvSpPr>
        <p:spPr>
          <a:xfrm>
            <a:off x="8580810" y="2666441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57DCEFE-1471-4947-B89C-074C2B1C12B5}"/>
              </a:ext>
            </a:extLst>
          </p:cNvPr>
          <p:cNvSpPr/>
          <p:nvPr/>
        </p:nvSpPr>
        <p:spPr>
          <a:xfrm>
            <a:off x="9608844" y="2666440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19E717-91F6-4FF1-8CA4-FAE8AB92B87A}"/>
              </a:ext>
            </a:extLst>
          </p:cNvPr>
          <p:cNvCxnSpPr>
            <a:cxnSpLocks/>
            <a:stCxn id="6" idx="4"/>
            <a:endCxn id="52" idx="1"/>
          </p:cNvCxnSpPr>
          <p:nvPr/>
        </p:nvCxnSpPr>
        <p:spPr>
          <a:xfrm>
            <a:off x="6470822" y="2088681"/>
            <a:ext cx="1191737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74711FA-5E80-4260-A094-97C4385033C2}"/>
              </a:ext>
            </a:extLst>
          </p:cNvPr>
          <p:cNvCxnSpPr>
            <a:cxnSpLocks/>
            <a:stCxn id="6" idx="4"/>
            <a:endCxn id="53" idx="1"/>
          </p:cNvCxnSpPr>
          <p:nvPr/>
        </p:nvCxnSpPr>
        <p:spPr>
          <a:xfrm>
            <a:off x="6470822" y="2088681"/>
            <a:ext cx="2219771" cy="687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C75AE04-4560-432B-8749-4FDCC9C2EBD2}"/>
              </a:ext>
            </a:extLst>
          </p:cNvPr>
          <p:cNvCxnSpPr>
            <a:cxnSpLocks/>
            <a:stCxn id="6" idx="4"/>
            <a:endCxn id="54" idx="1"/>
          </p:cNvCxnSpPr>
          <p:nvPr/>
        </p:nvCxnSpPr>
        <p:spPr>
          <a:xfrm>
            <a:off x="6470822" y="2088681"/>
            <a:ext cx="3247805" cy="687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3D884CD-64B7-4BFF-BFBA-B75115AC2E60}"/>
              </a:ext>
            </a:extLst>
          </p:cNvPr>
          <p:cNvSpPr/>
          <p:nvPr/>
        </p:nvSpPr>
        <p:spPr>
          <a:xfrm>
            <a:off x="6096000" y="1339038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F3596D-85B3-4905-94DD-C731B52624BC}"/>
              </a:ext>
            </a:extLst>
          </p:cNvPr>
          <p:cNvSpPr/>
          <p:nvPr/>
        </p:nvSpPr>
        <p:spPr>
          <a:xfrm>
            <a:off x="3141146" y="4843532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887C69E-6520-4BAF-960F-F5DC5F15D09B}"/>
              </a:ext>
            </a:extLst>
          </p:cNvPr>
          <p:cNvSpPr/>
          <p:nvPr/>
        </p:nvSpPr>
        <p:spPr>
          <a:xfrm>
            <a:off x="4174994" y="4843532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9A2FB6C-583D-4116-9E06-270691C8CB47}"/>
              </a:ext>
            </a:extLst>
          </p:cNvPr>
          <p:cNvSpPr/>
          <p:nvPr/>
        </p:nvSpPr>
        <p:spPr>
          <a:xfrm>
            <a:off x="5208842" y="4843531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DE4BD4E-6833-4525-A5FB-C50F13BDEC46}"/>
              </a:ext>
            </a:extLst>
          </p:cNvPr>
          <p:cNvCxnSpPr>
            <a:cxnSpLocks/>
            <a:stCxn id="11" idx="4"/>
            <a:endCxn id="69" idx="0"/>
          </p:cNvCxnSpPr>
          <p:nvPr/>
        </p:nvCxnSpPr>
        <p:spPr>
          <a:xfrm flipH="1">
            <a:off x="3515968" y="4496528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ECDD703-5B11-489D-84FB-8FCB30E25F05}"/>
              </a:ext>
            </a:extLst>
          </p:cNvPr>
          <p:cNvCxnSpPr>
            <a:cxnSpLocks/>
            <a:stCxn id="11" idx="4"/>
            <a:endCxn id="70" idx="0"/>
          </p:cNvCxnSpPr>
          <p:nvPr/>
        </p:nvCxnSpPr>
        <p:spPr>
          <a:xfrm>
            <a:off x="4547664" y="4496528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3EE98FB-E8D7-43DC-9A37-71E46E67FC8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4547664" y="4496528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062BFB6-3B3E-433F-840A-8D592B94CEB6}"/>
              </a:ext>
            </a:extLst>
          </p:cNvPr>
          <p:cNvSpPr/>
          <p:nvPr/>
        </p:nvSpPr>
        <p:spPr>
          <a:xfrm>
            <a:off x="4172842" y="3746885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9EA8B31-E41B-44AD-8CA2-05E95C878A2D}"/>
              </a:ext>
            </a:extLst>
          </p:cNvPr>
          <p:cNvSpPr/>
          <p:nvPr/>
        </p:nvSpPr>
        <p:spPr>
          <a:xfrm>
            <a:off x="2032887" y="3607570"/>
            <a:ext cx="1942603" cy="1005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8E8E8AB-968D-4467-B374-118AA5A6549F}"/>
              </a:ext>
            </a:extLst>
          </p:cNvPr>
          <p:cNvSpPr/>
          <p:nvPr/>
        </p:nvSpPr>
        <p:spPr>
          <a:xfrm>
            <a:off x="7481093" y="2561856"/>
            <a:ext cx="2986882" cy="927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3627E6F-BD81-43C7-B2F1-56E6C87CA223}"/>
              </a:ext>
            </a:extLst>
          </p:cNvPr>
          <p:cNvSpPr/>
          <p:nvPr/>
        </p:nvSpPr>
        <p:spPr>
          <a:xfrm>
            <a:off x="5091084" y="3623176"/>
            <a:ext cx="2040989" cy="937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DDA47D0-0BDE-4789-A6AA-0F297FCAD262}"/>
              </a:ext>
            </a:extLst>
          </p:cNvPr>
          <p:cNvSpPr/>
          <p:nvPr/>
        </p:nvSpPr>
        <p:spPr>
          <a:xfrm>
            <a:off x="2982508" y="4690704"/>
            <a:ext cx="3113491" cy="1005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B5DE57D-5EFD-4DE3-BBB2-1B2C1E87D960}"/>
              </a:ext>
            </a:extLst>
          </p:cNvPr>
          <p:cNvSpPr/>
          <p:nvPr/>
        </p:nvSpPr>
        <p:spPr>
          <a:xfrm>
            <a:off x="7553426" y="2678124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C0DDB28-1E18-450C-83B3-6A645BA9B091}"/>
              </a:ext>
            </a:extLst>
          </p:cNvPr>
          <p:cNvSpPr/>
          <p:nvPr/>
        </p:nvSpPr>
        <p:spPr>
          <a:xfrm>
            <a:off x="3138621" y="3745165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F1ED948-9D9B-44FD-8BC7-CEDA4BDCB760}"/>
              </a:ext>
            </a:extLst>
          </p:cNvPr>
          <p:cNvSpPr/>
          <p:nvPr/>
        </p:nvSpPr>
        <p:spPr>
          <a:xfrm>
            <a:off x="5205108" y="3745165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0BC6983-71B7-4867-91EF-8B9B09D6AC9C}"/>
              </a:ext>
            </a:extLst>
          </p:cNvPr>
          <p:cNvSpPr/>
          <p:nvPr/>
        </p:nvSpPr>
        <p:spPr>
          <a:xfrm>
            <a:off x="4176016" y="4845543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35D664-0B06-498D-9489-EF2B4F070E23}"/>
              </a:ext>
            </a:extLst>
          </p:cNvPr>
          <p:cNvSpPr txBox="1"/>
          <p:nvPr/>
        </p:nvSpPr>
        <p:spPr>
          <a:xfrm>
            <a:off x="1724409" y="5960106"/>
            <a:ext cx="7884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labels represent IP addresses</a:t>
            </a:r>
          </a:p>
          <a:p>
            <a:r>
              <a:rPr lang="en-US" dirty="0"/>
              <a:t>Duplicate labels may exist in a tree but not in a path within that tree</a:t>
            </a:r>
          </a:p>
          <a:p>
            <a:r>
              <a:rPr lang="en-US" dirty="0"/>
              <a:t>Here, node colors show labels (rather than threat score) for ease of understanding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20D43A2-C09C-48DF-9357-0F37018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16732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08373 -0.00023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8632 4.0740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8477 4.0740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08489 3.7037E-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8464 3.7037E-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53" grpId="0" animBg="1"/>
      <p:bldP spid="53" grpId="1" animBg="1"/>
      <p:bldP spid="54" grpId="0" animBg="1"/>
      <p:bldP spid="54" grpId="1" animBg="1"/>
      <p:bldP spid="69" grpId="0" animBg="1"/>
      <p:bldP spid="69" grpId="1" animBg="1"/>
      <p:bldP spid="71" grpId="0" animBg="1"/>
      <p:bldP spid="7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43" grpId="0" animBg="1"/>
      <p:bldP spid="45" grpId="0" animBg="1"/>
      <p:bldP spid="46" grpId="0" animBg="1"/>
      <p:bldP spid="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3F2C-DA36-4A64-BDC3-1E6CE385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0"/>
            <a:ext cx="10515600" cy="1325563"/>
          </a:xfrm>
        </p:spPr>
        <p:txBody>
          <a:bodyPr/>
          <a:lstStyle/>
          <a:p>
            <a:r>
              <a:rPr lang="en-US" dirty="0"/>
              <a:t>Merging Similar Sibling Branches </a:t>
            </a:r>
            <a:br>
              <a:rPr lang="en-US" dirty="0"/>
            </a:br>
            <a:r>
              <a:rPr lang="en-US" dirty="0"/>
              <a:t>[MSB(A)]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C83423-1E70-408A-AA02-4F8493FF6CE1}"/>
              </a:ext>
            </a:extLst>
          </p:cNvPr>
          <p:cNvSpPr/>
          <p:nvPr/>
        </p:nvSpPr>
        <p:spPr>
          <a:xfrm>
            <a:off x="3138994" y="3746886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004D6B-B5B5-4663-9098-6F9680E0A37C}"/>
              </a:ext>
            </a:extLst>
          </p:cNvPr>
          <p:cNvSpPr/>
          <p:nvPr/>
        </p:nvSpPr>
        <p:spPr>
          <a:xfrm>
            <a:off x="2105146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C0A13F-3251-49DE-9D7E-0E3F4FB17EC9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83C9C6-14E6-424B-B57F-A346AE77A77D}"/>
              </a:ext>
            </a:extLst>
          </p:cNvPr>
          <p:cNvSpPr/>
          <p:nvPr/>
        </p:nvSpPr>
        <p:spPr>
          <a:xfrm>
            <a:off x="6240538" y="3746885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66769-D31F-4E6A-BAD6-08BC60C16CC4}"/>
              </a:ext>
            </a:extLst>
          </p:cNvPr>
          <p:cNvSpPr/>
          <p:nvPr/>
        </p:nvSpPr>
        <p:spPr>
          <a:xfrm>
            <a:off x="7274386" y="3746884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05177A-FF7F-4EDF-A0B6-41768D43DB39}"/>
              </a:ext>
            </a:extLst>
          </p:cNvPr>
          <p:cNvCxnSpPr>
            <a:cxnSpLocks/>
            <a:stCxn id="6" idx="4"/>
            <a:endCxn id="9" idx="7"/>
          </p:cNvCxnSpPr>
          <p:nvPr/>
        </p:nvCxnSpPr>
        <p:spPr>
          <a:xfrm flipH="1">
            <a:off x="4063059" y="2088681"/>
            <a:ext cx="2407763" cy="7004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405654-6248-4116-BEB0-E5BA87C268B7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4831869" y="2088681"/>
            <a:ext cx="1638953" cy="590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70971D-EA35-4C10-95B1-D1D1DE7E063B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5865717" y="2088681"/>
            <a:ext cx="605105" cy="59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75DE4F-D6EB-4AE3-8E1F-64C55CC05DDF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>
            <a:off x="6470822" y="2088681"/>
            <a:ext cx="163703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4C4FAF6-2722-4173-9D4F-7CC9EA4DE201}"/>
              </a:ext>
            </a:extLst>
          </p:cNvPr>
          <p:cNvSpPr txBox="1"/>
          <p:nvPr/>
        </p:nvSpPr>
        <p:spPr>
          <a:xfrm>
            <a:off x="0" y="589258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Similar Branches: A set of branches for which all subtrees </a:t>
            </a:r>
            <a:r>
              <a:rPr lang="en-US" dirty="0">
                <a:solidFill>
                  <a:srgbClr val="0070C0"/>
                </a:solidFill>
              </a:rPr>
              <a:t>excluding the branch root </a:t>
            </a:r>
            <a:r>
              <a:rPr lang="en-US" dirty="0"/>
              <a:t>exist in both branches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22A2932-E267-4679-A380-D570AE20046D}"/>
              </a:ext>
            </a:extLst>
          </p:cNvPr>
          <p:cNvCxnSpPr>
            <a:cxnSpLocks/>
            <a:stCxn id="9" idx="4"/>
            <a:endCxn id="13" idx="7"/>
          </p:cNvCxnSpPr>
          <p:nvPr/>
        </p:nvCxnSpPr>
        <p:spPr>
          <a:xfrm flipH="1">
            <a:off x="2745006" y="3429001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D3DE22-6896-4B16-81B9-7978A12CD7C7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flipH="1">
            <a:off x="3513816" y="3429001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E3A1715-F18A-42E6-B7BE-7A120C5CDB39}"/>
              </a:ext>
            </a:extLst>
          </p:cNvPr>
          <p:cNvSpPr/>
          <p:nvPr/>
        </p:nvSpPr>
        <p:spPr>
          <a:xfrm>
            <a:off x="3423199" y="2679358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8DB87-D187-412A-9923-FAEB0252CBA0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4547664" y="3429002"/>
            <a:ext cx="284205" cy="317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4074EC-BAA8-420D-A485-F2F39EBEDC80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B167D9-752F-4542-9E0F-50B981F96843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5865717" y="3429001"/>
            <a:ext cx="604177" cy="35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2E9DB69-0CC5-481C-AF77-4D01A6178F5F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899564" y="3429000"/>
            <a:ext cx="644337" cy="352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BA19D5D-9DFE-4D49-A813-1A80A5B1DAB3}"/>
              </a:ext>
            </a:extLst>
          </p:cNvPr>
          <p:cNvSpPr/>
          <p:nvPr/>
        </p:nvSpPr>
        <p:spPr>
          <a:xfrm>
            <a:off x="5490895" y="2679358"/>
            <a:ext cx="749643" cy="74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8D1AC6-8B6F-4E06-8386-A74FDE2DA67B}"/>
              </a:ext>
            </a:extLst>
          </p:cNvPr>
          <p:cNvSpPr/>
          <p:nvPr/>
        </p:nvSpPr>
        <p:spPr>
          <a:xfrm>
            <a:off x="4457047" y="2679359"/>
            <a:ext cx="749643" cy="749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83BE5D-6F03-4695-A159-5F87B48846F0}"/>
              </a:ext>
            </a:extLst>
          </p:cNvPr>
          <p:cNvSpPr/>
          <p:nvPr/>
        </p:nvSpPr>
        <p:spPr>
          <a:xfrm>
            <a:off x="6524742" y="2679357"/>
            <a:ext cx="749643" cy="749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265312-CDE2-4742-BAC7-16632B1CA3B0}"/>
              </a:ext>
            </a:extLst>
          </p:cNvPr>
          <p:cNvSpPr/>
          <p:nvPr/>
        </p:nvSpPr>
        <p:spPr>
          <a:xfrm>
            <a:off x="7552776" y="2679357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AC19A45-D2E3-47BC-A6F3-B14A8385A081}"/>
              </a:ext>
            </a:extLst>
          </p:cNvPr>
          <p:cNvSpPr/>
          <p:nvPr/>
        </p:nvSpPr>
        <p:spPr>
          <a:xfrm>
            <a:off x="8580810" y="2666441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57DCEFE-1471-4947-B89C-074C2B1C12B5}"/>
              </a:ext>
            </a:extLst>
          </p:cNvPr>
          <p:cNvSpPr/>
          <p:nvPr/>
        </p:nvSpPr>
        <p:spPr>
          <a:xfrm>
            <a:off x="9608844" y="2666440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19E717-91F6-4FF1-8CA4-FAE8AB92B87A}"/>
              </a:ext>
            </a:extLst>
          </p:cNvPr>
          <p:cNvCxnSpPr>
            <a:cxnSpLocks/>
            <a:stCxn id="6" idx="4"/>
            <a:endCxn id="52" idx="1"/>
          </p:cNvCxnSpPr>
          <p:nvPr/>
        </p:nvCxnSpPr>
        <p:spPr>
          <a:xfrm>
            <a:off x="6470822" y="2088681"/>
            <a:ext cx="1191737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74711FA-5E80-4260-A094-97C4385033C2}"/>
              </a:ext>
            </a:extLst>
          </p:cNvPr>
          <p:cNvCxnSpPr>
            <a:cxnSpLocks/>
            <a:stCxn id="6" idx="4"/>
            <a:endCxn id="53" idx="1"/>
          </p:cNvCxnSpPr>
          <p:nvPr/>
        </p:nvCxnSpPr>
        <p:spPr>
          <a:xfrm>
            <a:off x="6470822" y="2088681"/>
            <a:ext cx="2219771" cy="687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C75AE04-4560-432B-8749-4FDCC9C2EBD2}"/>
              </a:ext>
            </a:extLst>
          </p:cNvPr>
          <p:cNvCxnSpPr>
            <a:cxnSpLocks/>
            <a:stCxn id="6" idx="4"/>
            <a:endCxn id="54" idx="1"/>
          </p:cNvCxnSpPr>
          <p:nvPr/>
        </p:nvCxnSpPr>
        <p:spPr>
          <a:xfrm>
            <a:off x="6470822" y="2088681"/>
            <a:ext cx="3247805" cy="687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3D884CD-64B7-4BFF-BFBA-B75115AC2E60}"/>
              </a:ext>
            </a:extLst>
          </p:cNvPr>
          <p:cNvSpPr/>
          <p:nvPr/>
        </p:nvSpPr>
        <p:spPr>
          <a:xfrm>
            <a:off x="6096000" y="1339038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F3596D-85B3-4905-94DD-C731B52624BC}"/>
              </a:ext>
            </a:extLst>
          </p:cNvPr>
          <p:cNvSpPr/>
          <p:nvPr/>
        </p:nvSpPr>
        <p:spPr>
          <a:xfrm>
            <a:off x="3141146" y="4843532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887C69E-6520-4BAF-960F-F5DC5F15D09B}"/>
              </a:ext>
            </a:extLst>
          </p:cNvPr>
          <p:cNvSpPr/>
          <p:nvPr/>
        </p:nvSpPr>
        <p:spPr>
          <a:xfrm>
            <a:off x="4174994" y="4843532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9A2FB6C-583D-4116-9E06-270691C8CB47}"/>
              </a:ext>
            </a:extLst>
          </p:cNvPr>
          <p:cNvSpPr/>
          <p:nvPr/>
        </p:nvSpPr>
        <p:spPr>
          <a:xfrm>
            <a:off x="5208842" y="4843531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DE4BD4E-6833-4525-A5FB-C50F13BDEC46}"/>
              </a:ext>
            </a:extLst>
          </p:cNvPr>
          <p:cNvCxnSpPr>
            <a:cxnSpLocks/>
            <a:stCxn id="11" idx="4"/>
            <a:endCxn id="69" idx="0"/>
          </p:cNvCxnSpPr>
          <p:nvPr/>
        </p:nvCxnSpPr>
        <p:spPr>
          <a:xfrm flipH="1">
            <a:off x="3515968" y="4496528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ECDD703-5B11-489D-84FB-8FCB30E25F05}"/>
              </a:ext>
            </a:extLst>
          </p:cNvPr>
          <p:cNvCxnSpPr>
            <a:cxnSpLocks/>
            <a:stCxn id="11" idx="4"/>
            <a:endCxn id="70" idx="0"/>
          </p:cNvCxnSpPr>
          <p:nvPr/>
        </p:nvCxnSpPr>
        <p:spPr>
          <a:xfrm>
            <a:off x="4547664" y="4496528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3EE98FB-E8D7-43DC-9A37-71E46E67FC8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4547664" y="4496528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062BFB6-3B3E-433F-840A-8D592B94CEB6}"/>
              </a:ext>
            </a:extLst>
          </p:cNvPr>
          <p:cNvSpPr/>
          <p:nvPr/>
        </p:nvSpPr>
        <p:spPr>
          <a:xfrm>
            <a:off x="4172842" y="3746885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1C9642-66CF-4B54-8163-5ABFD89C42EE}"/>
              </a:ext>
            </a:extLst>
          </p:cNvPr>
          <p:cNvSpPr/>
          <p:nvPr/>
        </p:nvSpPr>
        <p:spPr>
          <a:xfrm>
            <a:off x="2032887" y="2524126"/>
            <a:ext cx="2193876" cy="2089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EA5EF69-EB41-4A59-8A7D-7B2E12B212CB}"/>
              </a:ext>
            </a:extLst>
          </p:cNvPr>
          <p:cNvSpPr/>
          <p:nvPr/>
        </p:nvSpPr>
        <p:spPr>
          <a:xfrm>
            <a:off x="5110261" y="2580966"/>
            <a:ext cx="1947764" cy="2032224"/>
          </a:xfrm>
          <a:custGeom>
            <a:avLst/>
            <a:gdLst>
              <a:gd name="connsiteX0" fmla="*/ 313987 w 1947764"/>
              <a:gd name="connsiteY0" fmla="*/ 0 h 2032224"/>
              <a:gd name="connsiteX1" fmla="*/ 1213872 w 1947764"/>
              <a:gd name="connsiteY1" fmla="*/ 0 h 2032224"/>
              <a:gd name="connsiteX2" fmla="*/ 1213872 w 1947764"/>
              <a:gd name="connsiteY2" fmla="*/ 1078374 h 2032224"/>
              <a:gd name="connsiteX3" fmla="*/ 1947764 w 1947764"/>
              <a:gd name="connsiteY3" fmla="*/ 1078374 h 2032224"/>
              <a:gd name="connsiteX4" fmla="*/ 1947764 w 1947764"/>
              <a:gd name="connsiteY4" fmla="*/ 2032224 h 2032224"/>
              <a:gd name="connsiteX5" fmla="*/ 1213872 w 1947764"/>
              <a:gd name="connsiteY5" fmla="*/ 2032224 h 2032224"/>
              <a:gd name="connsiteX6" fmla="*/ 313987 w 1947764"/>
              <a:gd name="connsiteY6" fmla="*/ 2032224 h 2032224"/>
              <a:gd name="connsiteX7" fmla="*/ 0 w 1947764"/>
              <a:gd name="connsiteY7" fmla="*/ 2032224 h 2032224"/>
              <a:gd name="connsiteX8" fmla="*/ 0 w 1947764"/>
              <a:gd name="connsiteY8" fmla="*/ 1078374 h 2032224"/>
              <a:gd name="connsiteX9" fmla="*/ 313987 w 1947764"/>
              <a:gd name="connsiteY9" fmla="*/ 1078374 h 20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7764" h="2032224">
                <a:moveTo>
                  <a:pt x="313987" y="0"/>
                </a:moveTo>
                <a:lnTo>
                  <a:pt x="1213872" y="0"/>
                </a:lnTo>
                <a:lnTo>
                  <a:pt x="1213872" y="1078374"/>
                </a:lnTo>
                <a:lnTo>
                  <a:pt x="1947764" y="1078374"/>
                </a:lnTo>
                <a:lnTo>
                  <a:pt x="1947764" y="2032224"/>
                </a:lnTo>
                <a:lnTo>
                  <a:pt x="1213872" y="2032224"/>
                </a:lnTo>
                <a:lnTo>
                  <a:pt x="313987" y="2032224"/>
                </a:lnTo>
                <a:lnTo>
                  <a:pt x="0" y="2032224"/>
                </a:lnTo>
                <a:lnTo>
                  <a:pt x="0" y="1078374"/>
                </a:lnTo>
                <a:lnTo>
                  <a:pt x="313987" y="107837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01B65F-51FE-488F-B045-B56025F7E045}"/>
              </a:ext>
            </a:extLst>
          </p:cNvPr>
          <p:cNvSpPr/>
          <p:nvPr/>
        </p:nvSpPr>
        <p:spPr>
          <a:xfrm>
            <a:off x="5492701" y="2679356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B1CD5C9-BB90-466D-9BB4-D757ED37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16966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9" grpId="1" animBg="1"/>
      <p:bldP spid="39" grpId="0" animBg="1"/>
      <p:bldP spid="39" grpId="1" animBg="1"/>
      <p:bldP spid="45" grpId="0" animBg="1"/>
      <p:bldP spid="45" grpId="1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8B45-0E87-43EF-ADCE-139EDE95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Alert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B9BA-D3BC-4D11-867A-3A154B305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Cyber Triage (Network-level)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Alert prioritization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Alert correlation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Attack lifecycle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Attack Prediction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Attack graphs / trees / paths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Vulnerability graphs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587DBB-C447-40D6-BBC2-8F23CC91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D5AF833-12EA-4FCC-839A-37535B398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7259" y="2140422"/>
            <a:ext cx="4036541" cy="40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6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B3C1B11-35CB-425F-ABFF-5B1967639559}"/>
              </a:ext>
            </a:extLst>
          </p:cNvPr>
          <p:cNvCxnSpPr>
            <a:cxnSpLocks/>
          </p:cNvCxnSpPr>
          <p:nvPr/>
        </p:nvCxnSpPr>
        <p:spPr>
          <a:xfrm>
            <a:off x="5865717" y="3429001"/>
            <a:ext cx="604177" cy="35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9CA74539-9528-4455-8ED6-519D17E77E09}"/>
              </a:ext>
            </a:extLst>
          </p:cNvPr>
          <p:cNvSpPr/>
          <p:nvPr/>
        </p:nvSpPr>
        <p:spPr>
          <a:xfrm>
            <a:off x="6240538" y="3746885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53F2C-DA36-4A64-BDC3-1E6CE385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Merging Sibling Branches &amp; Leaves </a:t>
            </a:r>
            <a:br>
              <a:rPr lang="en-US" dirty="0"/>
            </a:br>
            <a:r>
              <a:rPr lang="en-US" dirty="0"/>
              <a:t>[MSL(MSB(A))]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C83423-1E70-408A-AA02-4F8493FF6CE1}"/>
              </a:ext>
            </a:extLst>
          </p:cNvPr>
          <p:cNvSpPr/>
          <p:nvPr/>
        </p:nvSpPr>
        <p:spPr>
          <a:xfrm>
            <a:off x="3138994" y="3746886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004D6B-B5B5-4663-9098-6F9680E0A37C}"/>
              </a:ext>
            </a:extLst>
          </p:cNvPr>
          <p:cNvSpPr/>
          <p:nvPr/>
        </p:nvSpPr>
        <p:spPr>
          <a:xfrm>
            <a:off x="2105146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C0A13F-3251-49DE-9D7E-0E3F4FB17EC9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66769-D31F-4E6A-BAD6-08BC60C16CC4}"/>
              </a:ext>
            </a:extLst>
          </p:cNvPr>
          <p:cNvSpPr/>
          <p:nvPr/>
        </p:nvSpPr>
        <p:spPr>
          <a:xfrm>
            <a:off x="7274386" y="3746884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05177A-FF7F-4EDF-A0B6-41768D43DB39}"/>
              </a:ext>
            </a:extLst>
          </p:cNvPr>
          <p:cNvCxnSpPr>
            <a:cxnSpLocks/>
            <a:stCxn id="6" idx="4"/>
            <a:endCxn id="9" idx="7"/>
          </p:cNvCxnSpPr>
          <p:nvPr/>
        </p:nvCxnSpPr>
        <p:spPr>
          <a:xfrm flipH="1">
            <a:off x="4063059" y="2088681"/>
            <a:ext cx="2407763" cy="7004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405654-6248-4116-BEB0-E5BA87C268B7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4831869" y="2088681"/>
            <a:ext cx="1638953" cy="590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70971D-EA35-4C10-95B1-D1D1DE7E063B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5865717" y="2088681"/>
            <a:ext cx="605105" cy="59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75DE4F-D6EB-4AE3-8E1F-64C55CC05DDF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>
            <a:off x="6470822" y="2088681"/>
            <a:ext cx="163703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22A2932-E267-4679-A380-D570AE20046D}"/>
              </a:ext>
            </a:extLst>
          </p:cNvPr>
          <p:cNvCxnSpPr>
            <a:cxnSpLocks/>
            <a:stCxn id="9" idx="4"/>
            <a:endCxn id="13" idx="7"/>
          </p:cNvCxnSpPr>
          <p:nvPr/>
        </p:nvCxnSpPr>
        <p:spPr>
          <a:xfrm flipH="1">
            <a:off x="2745006" y="3429001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D3DE22-6896-4B16-81B9-7978A12CD7C7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flipH="1">
            <a:off x="3513816" y="3429001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E3A1715-F18A-42E6-B7BE-7A120C5CDB39}"/>
              </a:ext>
            </a:extLst>
          </p:cNvPr>
          <p:cNvSpPr/>
          <p:nvPr/>
        </p:nvSpPr>
        <p:spPr>
          <a:xfrm>
            <a:off x="3423199" y="2679358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8DB87-D187-412A-9923-FAEB0252CBA0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4547664" y="3429002"/>
            <a:ext cx="284205" cy="317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4074EC-BAA8-420D-A485-F2F39EBEDC80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2E9DB69-0CC5-481C-AF77-4D01A6178F5F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899564" y="3429000"/>
            <a:ext cx="644337" cy="352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BA19D5D-9DFE-4D49-A813-1A80A5B1DAB3}"/>
              </a:ext>
            </a:extLst>
          </p:cNvPr>
          <p:cNvSpPr/>
          <p:nvPr/>
        </p:nvSpPr>
        <p:spPr>
          <a:xfrm>
            <a:off x="5490895" y="2679358"/>
            <a:ext cx="749643" cy="74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8D1AC6-8B6F-4E06-8386-A74FDE2DA67B}"/>
              </a:ext>
            </a:extLst>
          </p:cNvPr>
          <p:cNvSpPr/>
          <p:nvPr/>
        </p:nvSpPr>
        <p:spPr>
          <a:xfrm>
            <a:off x="4457047" y="2679359"/>
            <a:ext cx="749643" cy="749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83BE5D-6F03-4695-A159-5F87B48846F0}"/>
              </a:ext>
            </a:extLst>
          </p:cNvPr>
          <p:cNvSpPr/>
          <p:nvPr/>
        </p:nvSpPr>
        <p:spPr>
          <a:xfrm>
            <a:off x="6524742" y="2679357"/>
            <a:ext cx="749643" cy="749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D884CD-64B7-4BFF-BFBA-B75115AC2E60}"/>
              </a:ext>
            </a:extLst>
          </p:cNvPr>
          <p:cNvSpPr/>
          <p:nvPr/>
        </p:nvSpPr>
        <p:spPr>
          <a:xfrm>
            <a:off x="6096000" y="1339038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62BFB6-3B3E-433F-840A-8D592B94CEB6}"/>
              </a:ext>
            </a:extLst>
          </p:cNvPr>
          <p:cNvSpPr/>
          <p:nvPr/>
        </p:nvSpPr>
        <p:spPr>
          <a:xfrm>
            <a:off x="4172842" y="3746885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1C9642-66CF-4B54-8163-5ABFD89C42EE}"/>
              </a:ext>
            </a:extLst>
          </p:cNvPr>
          <p:cNvSpPr/>
          <p:nvPr/>
        </p:nvSpPr>
        <p:spPr>
          <a:xfrm>
            <a:off x="2032887" y="2524126"/>
            <a:ext cx="2193876" cy="2089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01B65F-51FE-488F-B045-B56025F7E045}"/>
              </a:ext>
            </a:extLst>
          </p:cNvPr>
          <p:cNvSpPr/>
          <p:nvPr/>
        </p:nvSpPr>
        <p:spPr>
          <a:xfrm>
            <a:off x="5492224" y="2679356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D3B82E2-0C46-494B-8C73-B85C5203D18E}"/>
              </a:ext>
            </a:extLst>
          </p:cNvPr>
          <p:cNvSpPr/>
          <p:nvPr/>
        </p:nvSpPr>
        <p:spPr>
          <a:xfrm>
            <a:off x="7552776" y="2679357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5FD5411-0394-423F-9B3D-2AFDD3A8FD11}"/>
              </a:ext>
            </a:extLst>
          </p:cNvPr>
          <p:cNvSpPr/>
          <p:nvPr/>
        </p:nvSpPr>
        <p:spPr>
          <a:xfrm>
            <a:off x="8580810" y="2666441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DA32DA9-365F-4724-B7AD-211EE6561C47}"/>
              </a:ext>
            </a:extLst>
          </p:cNvPr>
          <p:cNvSpPr/>
          <p:nvPr/>
        </p:nvSpPr>
        <p:spPr>
          <a:xfrm>
            <a:off x="9608844" y="2666440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8FEF4FA-BA2C-4CAC-A49B-126A4308B7AB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6470822" y="2088681"/>
            <a:ext cx="1191737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B2DF372-CAB1-4EB1-AFE1-FD2E67B5B009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470822" y="2088681"/>
            <a:ext cx="2219771" cy="687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7F70EF-2D31-40B1-91A7-4EC6C75C5F5D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6470822" y="2088681"/>
            <a:ext cx="3247805" cy="687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5EE7A39-7DA8-4152-ADF0-6343FA825580}"/>
              </a:ext>
            </a:extLst>
          </p:cNvPr>
          <p:cNvSpPr/>
          <p:nvPr/>
        </p:nvSpPr>
        <p:spPr>
          <a:xfrm>
            <a:off x="7481093" y="2561856"/>
            <a:ext cx="2986882" cy="927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B2B705-7C0A-4C0C-AB45-69C5DD812761}"/>
              </a:ext>
            </a:extLst>
          </p:cNvPr>
          <p:cNvSpPr/>
          <p:nvPr/>
        </p:nvSpPr>
        <p:spPr>
          <a:xfrm>
            <a:off x="7552776" y="2679041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61D65DF-7E2C-4F74-B87B-220F9C541EF4}"/>
              </a:ext>
            </a:extLst>
          </p:cNvPr>
          <p:cNvSpPr/>
          <p:nvPr/>
        </p:nvSpPr>
        <p:spPr>
          <a:xfrm>
            <a:off x="3141146" y="4843532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BA1FAFE-65FC-4E62-9130-D1001968E957}"/>
              </a:ext>
            </a:extLst>
          </p:cNvPr>
          <p:cNvSpPr/>
          <p:nvPr/>
        </p:nvSpPr>
        <p:spPr>
          <a:xfrm>
            <a:off x="4174994" y="4843532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A8FDFA3-39E3-4EB6-B577-790B53F5F289}"/>
              </a:ext>
            </a:extLst>
          </p:cNvPr>
          <p:cNvSpPr/>
          <p:nvPr/>
        </p:nvSpPr>
        <p:spPr>
          <a:xfrm>
            <a:off x="5208842" y="4843531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E33028A-00DF-405B-8F4E-9118685B8CCE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3515968" y="4496528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96D892-DC86-41BA-A209-5973450879F6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4547664" y="4496528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A6BCFF2-DA2F-4BF4-954C-CF31E849517C}"/>
              </a:ext>
            </a:extLst>
          </p:cNvPr>
          <p:cNvCxnSpPr>
            <a:cxnSpLocks/>
          </p:cNvCxnSpPr>
          <p:nvPr/>
        </p:nvCxnSpPr>
        <p:spPr>
          <a:xfrm>
            <a:off x="4547664" y="4496528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2EED3B2-13EF-49EB-BA56-A807F9EA0760}"/>
              </a:ext>
            </a:extLst>
          </p:cNvPr>
          <p:cNvSpPr/>
          <p:nvPr/>
        </p:nvSpPr>
        <p:spPr>
          <a:xfrm>
            <a:off x="2982508" y="4690704"/>
            <a:ext cx="3113491" cy="1005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579D5CB-BB13-4115-B0E6-EC8A9E573324}"/>
              </a:ext>
            </a:extLst>
          </p:cNvPr>
          <p:cNvSpPr/>
          <p:nvPr/>
        </p:nvSpPr>
        <p:spPr>
          <a:xfrm>
            <a:off x="4175222" y="4843955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13E4E1B-F9AE-4E2B-BDB3-9B11AB190A28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EA2B5C0-D666-444B-AAB2-40994C612BD7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589E3D37-DE0F-4789-A127-15071E4B76AC}"/>
              </a:ext>
            </a:extLst>
          </p:cNvPr>
          <p:cNvSpPr/>
          <p:nvPr/>
        </p:nvSpPr>
        <p:spPr>
          <a:xfrm>
            <a:off x="5110261" y="3623176"/>
            <a:ext cx="1945612" cy="937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03D2F2-F211-45E4-8A28-0EC53C974318}"/>
              </a:ext>
            </a:extLst>
          </p:cNvPr>
          <p:cNvSpPr/>
          <p:nvPr/>
        </p:nvSpPr>
        <p:spPr>
          <a:xfrm>
            <a:off x="5205901" y="3745165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9DAFACD-F86E-44C2-8DA2-FEE77E8FAFA6}"/>
              </a:ext>
            </a:extLst>
          </p:cNvPr>
          <p:cNvSpPr/>
          <p:nvPr/>
        </p:nvSpPr>
        <p:spPr>
          <a:xfrm>
            <a:off x="5110261" y="2542866"/>
            <a:ext cx="1947764" cy="2032224"/>
          </a:xfrm>
          <a:custGeom>
            <a:avLst/>
            <a:gdLst>
              <a:gd name="connsiteX0" fmla="*/ 313987 w 1947764"/>
              <a:gd name="connsiteY0" fmla="*/ 0 h 2032224"/>
              <a:gd name="connsiteX1" fmla="*/ 1213872 w 1947764"/>
              <a:gd name="connsiteY1" fmla="*/ 0 h 2032224"/>
              <a:gd name="connsiteX2" fmla="*/ 1213872 w 1947764"/>
              <a:gd name="connsiteY2" fmla="*/ 1078374 h 2032224"/>
              <a:gd name="connsiteX3" fmla="*/ 1947764 w 1947764"/>
              <a:gd name="connsiteY3" fmla="*/ 1078374 h 2032224"/>
              <a:gd name="connsiteX4" fmla="*/ 1947764 w 1947764"/>
              <a:gd name="connsiteY4" fmla="*/ 2032224 h 2032224"/>
              <a:gd name="connsiteX5" fmla="*/ 1213872 w 1947764"/>
              <a:gd name="connsiteY5" fmla="*/ 2032224 h 2032224"/>
              <a:gd name="connsiteX6" fmla="*/ 313987 w 1947764"/>
              <a:gd name="connsiteY6" fmla="*/ 2032224 h 2032224"/>
              <a:gd name="connsiteX7" fmla="*/ 0 w 1947764"/>
              <a:gd name="connsiteY7" fmla="*/ 2032224 h 2032224"/>
              <a:gd name="connsiteX8" fmla="*/ 0 w 1947764"/>
              <a:gd name="connsiteY8" fmla="*/ 1078374 h 2032224"/>
              <a:gd name="connsiteX9" fmla="*/ 313987 w 1947764"/>
              <a:gd name="connsiteY9" fmla="*/ 1078374 h 20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7764" h="2032224">
                <a:moveTo>
                  <a:pt x="313987" y="0"/>
                </a:moveTo>
                <a:lnTo>
                  <a:pt x="1213872" y="0"/>
                </a:lnTo>
                <a:lnTo>
                  <a:pt x="1213872" y="1078374"/>
                </a:lnTo>
                <a:lnTo>
                  <a:pt x="1947764" y="1078374"/>
                </a:lnTo>
                <a:lnTo>
                  <a:pt x="1947764" y="2032224"/>
                </a:lnTo>
                <a:lnTo>
                  <a:pt x="1213872" y="2032224"/>
                </a:lnTo>
                <a:lnTo>
                  <a:pt x="313987" y="2032224"/>
                </a:lnTo>
                <a:lnTo>
                  <a:pt x="0" y="2032224"/>
                </a:lnTo>
                <a:lnTo>
                  <a:pt x="0" y="1078374"/>
                </a:lnTo>
                <a:lnTo>
                  <a:pt x="313987" y="107837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1162E4-EFFE-4B97-B993-4B0F58BF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16966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16732 -0.0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08373 -0.00023 " pathEditMode="fixed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8477 4.07407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08489 3.7037E-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8464 3.7037E-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12" grpId="0" animBg="1"/>
      <p:bldP spid="13" grpId="0" animBg="1"/>
      <p:bldP spid="9" grpId="0" animBg="1"/>
      <p:bldP spid="9" grpId="1" animBg="1"/>
      <p:bldP spid="39" grpId="0" animBg="1"/>
      <p:bldP spid="39" grpId="1" animBg="1"/>
      <p:bldP spid="42" grpId="0" animBg="1"/>
      <p:bldP spid="45" grpId="0" animBg="1"/>
      <p:bldP spid="45" grpId="1" animBg="1"/>
      <p:bldP spid="46" grpId="0" animBg="1"/>
      <p:bldP spid="46" grpId="1" animBg="1"/>
      <p:bldP spid="51" grpId="0" animBg="1"/>
      <p:bldP spid="51" grpId="1" animBg="1"/>
      <p:bldP spid="56" grpId="0" animBg="1"/>
      <p:bldP spid="57" grpId="0" animBg="1"/>
      <p:bldP spid="57" grpId="1" animBg="1"/>
      <p:bldP spid="60" grpId="0" animBg="1"/>
      <p:bldP spid="60" grpId="1" animBg="1"/>
      <p:bldP spid="65" grpId="0" animBg="1"/>
      <p:bldP spid="65" grpId="1" animBg="1"/>
      <p:bldP spid="66" grpId="0" animBg="1"/>
      <p:bldP spid="77" grpId="0" animBg="1"/>
      <p:bldP spid="77" grpId="1" animBg="1"/>
      <p:bldP spid="78" grpId="0" animBg="1"/>
      <p:bldP spid="52" grpId="0" animBg="1"/>
      <p:bldP spid="52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15E7-0069-4E5A-9303-9A1B4A6F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0"/>
            <a:ext cx="10515600" cy="1325563"/>
          </a:xfrm>
        </p:spPr>
        <p:txBody>
          <a:bodyPr/>
          <a:lstStyle/>
          <a:p>
            <a:r>
              <a:rPr lang="en-US" dirty="0"/>
              <a:t>Truncating </a:t>
            </a:r>
            <a:r>
              <a:rPr lang="en-US" dirty="0" err="1"/>
              <a:t>Hypotrees</a:t>
            </a:r>
            <a:br>
              <a:rPr lang="en-US" dirty="0"/>
            </a:br>
            <a:r>
              <a:rPr lang="en-US" dirty="0"/>
              <a:t>[TH(A)]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6D191A-B361-43AB-9F5C-0EC469C38725}"/>
              </a:ext>
            </a:extLst>
          </p:cNvPr>
          <p:cNvSpPr/>
          <p:nvPr/>
        </p:nvSpPr>
        <p:spPr>
          <a:xfrm>
            <a:off x="3138994" y="3746886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3A9CE7-D6AD-4DC8-A695-1B4D8715F319}"/>
              </a:ext>
            </a:extLst>
          </p:cNvPr>
          <p:cNvSpPr/>
          <p:nvPr/>
        </p:nvSpPr>
        <p:spPr>
          <a:xfrm>
            <a:off x="2105146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2A6E98-379D-4C3B-8F3A-6B6B4940AF53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A9D0C5-AC24-416A-B7BD-0C22AB5EDB93}"/>
              </a:ext>
            </a:extLst>
          </p:cNvPr>
          <p:cNvSpPr/>
          <p:nvPr/>
        </p:nvSpPr>
        <p:spPr>
          <a:xfrm>
            <a:off x="6240538" y="3746885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9E6151-BFD6-429A-8FD9-171EDFDE2608}"/>
              </a:ext>
            </a:extLst>
          </p:cNvPr>
          <p:cNvSpPr/>
          <p:nvPr/>
        </p:nvSpPr>
        <p:spPr>
          <a:xfrm>
            <a:off x="7274386" y="3746884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DEB018-B3E4-4251-9E5A-86885191F768}"/>
              </a:ext>
            </a:extLst>
          </p:cNvPr>
          <p:cNvCxnSpPr>
            <a:cxnSpLocks/>
            <a:stCxn id="30" idx="4"/>
            <a:endCxn id="16" idx="7"/>
          </p:cNvCxnSpPr>
          <p:nvPr/>
        </p:nvCxnSpPr>
        <p:spPr>
          <a:xfrm flipH="1">
            <a:off x="4063059" y="2088681"/>
            <a:ext cx="2407763" cy="7004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305AB5-B496-4A2F-A46B-26D05A990E46}"/>
              </a:ext>
            </a:extLst>
          </p:cNvPr>
          <p:cNvCxnSpPr>
            <a:cxnSpLocks/>
            <a:stCxn id="30" idx="4"/>
            <a:endCxn id="22" idx="0"/>
          </p:cNvCxnSpPr>
          <p:nvPr/>
        </p:nvCxnSpPr>
        <p:spPr>
          <a:xfrm flipH="1">
            <a:off x="4831869" y="2088681"/>
            <a:ext cx="1638953" cy="590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A69541-23D7-403E-9BD3-0900E4948D55}"/>
              </a:ext>
            </a:extLst>
          </p:cNvPr>
          <p:cNvCxnSpPr>
            <a:cxnSpLocks/>
            <a:stCxn id="30" idx="4"/>
            <a:endCxn id="21" idx="0"/>
          </p:cNvCxnSpPr>
          <p:nvPr/>
        </p:nvCxnSpPr>
        <p:spPr>
          <a:xfrm flipH="1">
            <a:off x="5865717" y="2088681"/>
            <a:ext cx="605105" cy="59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F2C69E-74B6-46B0-927E-9EE7EC1B07D9}"/>
              </a:ext>
            </a:extLst>
          </p:cNvPr>
          <p:cNvCxnSpPr>
            <a:cxnSpLocks/>
            <a:stCxn id="30" idx="4"/>
            <a:endCxn id="23" idx="1"/>
          </p:cNvCxnSpPr>
          <p:nvPr/>
        </p:nvCxnSpPr>
        <p:spPr>
          <a:xfrm>
            <a:off x="6470822" y="2088681"/>
            <a:ext cx="163703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C2BD88-A8BE-4C18-AF06-23EE0D750EB9}"/>
              </a:ext>
            </a:extLst>
          </p:cNvPr>
          <p:cNvCxnSpPr>
            <a:cxnSpLocks/>
            <a:stCxn id="16" idx="4"/>
            <a:endCxn id="6" idx="7"/>
          </p:cNvCxnSpPr>
          <p:nvPr/>
        </p:nvCxnSpPr>
        <p:spPr>
          <a:xfrm flipH="1">
            <a:off x="2745006" y="3429001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19B898-B658-4129-B41D-C5468D52F2FD}"/>
              </a:ext>
            </a:extLst>
          </p:cNvPr>
          <p:cNvCxnSpPr>
            <a:cxnSpLocks/>
            <a:stCxn id="16" idx="4"/>
            <a:endCxn id="5" idx="0"/>
          </p:cNvCxnSpPr>
          <p:nvPr/>
        </p:nvCxnSpPr>
        <p:spPr>
          <a:xfrm flipH="1">
            <a:off x="3513816" y="3429001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2DE38A3-0B90-4173-9DE2-28E268A0252B}"/>
              </a:ext>
            </a:extLst>
          </p:cNvPr>
          <p:cNvSpPr/>
          <p:nvPr/>
        </p:nvSpPr>
        <p:spPr>
          <a:xfrm>
            <a:off x="3423199" y="2679358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8DCBC6-4D2D-4B9E-B898-053357F6594B}"/>
              </a:ext>
            </a:extLst>
          </p:cNvPr>
          <p:cNvCxnSpPr>
            <a:cxnSpLocks/>
            <a:stCxn id="22" idx="4"/>
            <a:endCxn id="37" idx="0"/>
          </p:cNvCxnSpPr>
          <p:nvPr/>
        </p:nvCxnSpPr>
        <p:spPr>
          <a:xfrm flipH="1">
            <a:off x="4547664" y="3429002"/>
            <a:ext cx="284205" cy="317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800018-E7D6-431E-8426-5D0FBBD8D4DC}"/>
              </a:ext>
            </a:extLst>
          </p:cNvPr>
          <p:cNvCxnSpPr>
            <a:cxnSpLocks/>
            <a:stCxn id="21" idx="4"/>
            <a:endCxn id="7" idx="0"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17F379-91A7-430E-A909-38C495218EB0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5865717" y="3429001"/>
            <a:ext cx="604177" cy="35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9EA5D7-206A-4FC7-9EDB-7BCD66C4AF4C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6899564" y="3429000"/>
            <a:ext cx="644337" cy="352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23D93A9-2114-4BBF-98A7-0E43A4B08E93}"/>
              </a:ext>
            </a:extLst>
          </p:cNvPr>
          <p:cNvSpPr/>
          <p:nvPr/>
        </p:nvSpPr>
        <p:spPr>
          <a:xfrm>
            <a:off x="5490895" y="2679358"/>
            <a:ext cx="749643" cy="74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79E6F6-D938-4D22-8E4F-1876043636E4}"/>
              </a:ext>
            </a:extLst>
          </p:cNvPr>
          <p:cNvSpPr/>
          <p:nvPr/>
        </p:nvSpPr>
        <p:spPr>
          <a:xfrm>
            <a:off x="4457047" y="2679359"/>
            <a:ext cx="749643" cy="749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34D2FF-3F18-4CF8-A280-A1078B9DF785}"/>
              </a:ext>
            </a:extLst>
          </p:cNvPr>
          <p:cNvSpPr/>
          <p:nvPr/>
        </p:nvSpPr>
        <p:spPr>
          <a:xfrm>
            <a:off x="6524742" y="2679357"/>
            <a:ext cx="749643" cy="749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C75E3E-6A8B-4E1E-8CD0-3001C6305534}"/>
              </a:ext>
            </a:extLst>
          </p:cNvPr>
          <p:cNvSpPr/>
          <p:nvPr/>
        </p:nvSpPr>
        <p:spPr>
          <a:xfrm>
            <a:off x="7552776" y="2679357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8EC52E-AC9F-4943-A763-3DE8D89D287A}"/>
              </a:ext>
            </a:extLst>
          </p:cNvPr>
          <p:cNvSpPr/>
          <p:nvPr/>
        </p:nvSpPr>
        <p:spPr>
          <a:xfrm>
            <a:off x="8580810" y="2666441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AF8561-D940-4AE6-A4D6-0741AB99B363}"/>
              </a:ext>
            </a:extLst>
          </p:cNvPr>
          <p:cNvSpPr/>
          <p:nvPr/>
        </p:nvSpPr>
        <p:spPr>
          <a:xfrm>
            <a:off x="9608844" y="2666440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F9EF2D-50EE-4918-B30A-2F70E889A897}"/>
              </a:ext>
            </a:extLst>
          </p:cNvPr>
          <p:cNvCxnSpPr>
            <a:cxnSpLocks/>
            <a:stCxn id="30" idx="4"/>
            <a:endCxn id="24" idx="1"/>
          </p:cNvCxnSpPr>
          <p:nvPr/>
        </p:nvCxnSpPr>
        <p:spPr>
          <a:xfrm>
            <a:off x="6470822" y="2088681"/>
            <a:ext cx="1191737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C85D48-9854-40DC-B3B7-16D0D070CBBE}"/>
              </a:ext>
            </a:extLst>
          </p:cNvPr>
          <p:cNvCxnSpPr>
            <a:cxnSpLocks/>
            <a:stCxn id="30" idx="4"/>
            <a:endCxn id="25" idx="1"/>
          </p:cNvCxnSpPr>
          <p:nvPr/>
        </p:nvCxnSpPr>
        <p:spPr>
          <a:xfrm>
            <a:off x="6470822" y="2088681"/>
            <a:ext cx="2219771" cy="687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D78731-BA59-4DC8-AEC5-9C6108BB3323}"/>
              </a:ext>
            </a:extLst>
          </p:cNvPr>
          <p:cNvCxnSpPr>
            <a:cxnSpLocks/>
            <a:stCxn id="30" idx="4"/>
            <a:endCxn id="26" idx="1"/>
          </p:cNvCxnSpPr>
          <p:nvPr/>
        </p:nvCxnSpPr>
        <p:spPr>
          <a:xfrm>
            <a:off x="6470822" y="2088681"/>
            <a:ext cx="3247805" cy="687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6CA9EFBD-12C5-4B45-B322-6A76A658C6A5}"/>
              </a:ext>
            </a:extLst>
          </p:cNvPr>
          <p:cNvSpPr/>
          <p:nvPr/>
        </p:nvSpPr>
        <p:spPr>
          <a:xfrm>
            <a:off x="6096000" y="1339038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BA25C04-1373-4BC5-857C-1B44AA317A45}"/>
              </a:ext>
            </a:extLst>
          </p:cNvPr>
          <p:cNvSpPr/>
          <p:nvPr/>
        </p:nvSpPr>
        <p:spPr>
          <a:xfrm>
            <a:off x="3141146" y="4843532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857B9D-642E-4658-8F9C-088F6941088A}"/>
              </a:ext>
            </a:extLst>
          </p:cNvPr>
          <p:cNvSpPr/>
          <p:nvPr/>
        </p:nvSpPr>
        <p:spPr>
          <a:xfrm>
            <a:off x="4174994" y="4843532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06B065-9A03-4878-9078-43714B1F429C}"/>
              </a:ext>
            </a:extLst>
          </p:cNvPr>
          <p:cNvSpPr/>
          <p:nvPr/>
        </p:nvSpPr>
        <p:spPr>
          <a:xfrm>
            <a:off x="5208842" y="4843531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DC91C6-BB05-436F-A3D2-6E5B9033E078}"/>
              </a:ext>
            </a:extLst>
          </p:cNvPr>
          <p:cNvCxnSpPr>
            <a:cxnSpLocks/>
            <a:stCxn id="37" idx="4"/>
            <a:endCxn id="31" idx="0"/>
          </p:cNvCxnSpPr>
          <p:nvPr/>
        </p:nvCxnSpPr>
        <p:spPr>
          <a:xfrm flipH="1">
            <a:off x="3515968" y="4496528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08A317-C4A1-4CF1-AFAF-F6ECCD3FD970}"/>
              </a:ext>
            </a:extLst>
          </p:cNvPr>
          <p:cNvCxnSpPr>
            <a:cxnSpLocks/>
            <a:stCxn id="37" idx="4"/>
            <a:endCxn id="32" idx="0"/>
          </p:cNvCxnSpPr>
          <p:nvPr/>
        </p:nvCxnSpPr>
        <p:spPr>
          <a:xfrm>
            <a:off x="4547664" y="4496528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070E5D-7DB1-4877-9BFE-FBE928B0D0C3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4547664" y="4496528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40FC96FD-AF90-4577-B3B2-331805B7CFCA}"/>
              </a:ext>
            </a:extLst>
          </p:cNvPr>
          <p:cNvSpPr/>
          <p:nvPr/>
        </p:nvSpPr>
        <p:spPr>
          <a:xfrm>
            <a:off x="4172842" y="3746885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8FDAFFE-0949-490A-BDCE-DE6244272E5F}"/>
              </a:ext>
            </a:extLst>
          </p:cNvPr>
          <p:cNvSpPr/>
          <p:nvPr/>
        </p:nvSpPr>
        <p:spPr>
          <a:xfrm>
            <a:off x="2982508" y="3552260"/>
            <a:ext cx="3113491" cy="2144064"/>
          </a:xfrm>
          <a:custGeom>
            <a:avLst/>
            <a:gdLst>
              <a:gd name="connsiteX0" fmla="*/ 1080551 w 3113491"/>
              <a:gd name="connsiteY0" fmla="*/ 0 h 2144064"/>
              <a:gd name="connsiteX1" fmla="*/ 2088820 w 3113491"/>
              <a:gd name="connsiteY1" fmla="*/ 0 h 2144064"/>
              <a:gd name="connsiteX2" fmla="*/ 2088820 w 3113491"/>
              <a:gd name="connsiteY2" fmla="*/ 1138444 h 2144064"/>
              <a:gd name="connsiteX3" fmla="*/ 3113491 w 3113491"/>
              <a:gd name="connsiteY3" fmla="*/ 1138444 h 2144064"/>
              <a:gd name="connsiteX4" fmla="*/ 3113491 w 3113491"/>
              <a:gd name="connsiteY4" fmla="*/ 2144063 h 2144064"/>
              <a:gd name="connsiteX5" fmla="*/ 2088820 w 3113491"/>
              <a:gd name="connsiteY5" fmla="*/ 2144063 h 2144064"/>
              <a:gd name="connsiteX6" fmla="*/ 2088820 w 3113491"/>
              <a:gd name="connsiteY6" fmla="*/ 2144064 h 2144064"/>
              <a:gd name="connsiteX7" fmla="*/ 1080551 w 3113491"/>
              <a:gd name="connsiteY7" fmla="*/ 2144064 h 2144064"/>
              <a:gd name="connsiteX8" fmla="*/ 1080551 w 3113491"/>
              <a:gd name="connsiteY8" fmla="*/ 2144063 h 2144064"/>
              <a:gd name="connsiteX9" fmla="*/ 0 w 3113491"/>
              <a:gd name="connsiteY9" fmla="*/ 2144063 h 2144064"/>
              <a:gd name="connsiteX10" fmla="*/ 0 w 3113491"/>
              <a:gd name="connsiteY10" fmla="*/ 1138444 h 2144064"/>
              <a:gd name="connsiteX11" fmla="*/ 1080551 w 3113491"/>
              <a:gd name="connsiteY11" fmla="*/ 1138444 h 21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3491" h="2144064">
                <a:moveTo>
                  <a:pt x="1080551" y="0"/>
                </a:moveTo>
                <a:lnTo>
                  <a:pt x="2088820" y="0"/>
                </a:lnTo>
                <a:lnTo>
                  <a:pt x="2088820" y="1138444"/>
                </a:lnTo>
                <a:lnTo>
                  <a:pt x="3113491" y="1138444"/>
                </a:lnTo>
                <a:lnTo>
                  <a:pt x="3113491" y="2144063"/>
                </a:lnTo>
                <a:lnTo>
                  <a:pt x="2088820" y="2144063"/>
                </a:lnTo>
                <a:lnTo>
                  <a:pt x="2088820" y="2144064"/>
                </a:lnTo>
                <a:lnTo>
                  <a:pt x="1080551" y="2144064"/>
                </a:lnTo>
                <a:lnTo>
                  <a:pt x="1080551" y="2144063"/>
                </a:lnTo>
                <a:lnTo>
                  <a:pt x="0" y="2144063"/>
                </a:lnTo>
                <a:lnTo>
                  <a:pt x="0" y="1138444"/>
                </a:lnTo>
                <a:lnTo>
                  <a:pt x="1080551" y="113844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0464715-EA51-4022-A581-A2962E6FD4A3}"/>
              </a:ext>
            </a:extLst>
          </p:cNvPr>
          <p:cNvSpPr/>
          <p:nvPr/>
        </p:nvSpPr>
        <p:spPr>
          <a:xfrm>
            <a:off x="2032887" y="2522616"/>
            <a:ext cx="2250121" cy="2166065"/>
          </a:xfrm>
          <a:custGeom>
            <a:avLst/>
            <a:gdLst>
              <a:gd name="connsiteX0" fmla="*/ 228824 w 2250121"/>
              <a:gd name="connsiteY0" fmla="*/ 0 h 2166065"/>
              <a:gd name="connsiteX1" fmla="*/ 2250121 w 2250121"/>
              <a:gd name="connsiteY1" fmla="*/ 0 h 2166065"/>
              <a:gd name="connsiteX2" fmla="*/ 2250121 w 2250121"/>
              <a:gd name="connsiteY2" fmla="*/ 1029643 h 2166065"/>
              <a:gd name="connsiteX3" fmla="*/ 2021297 w 2250121"/>
              <a:gd name="connsiteY3" fmla="*/ 1029643 h 2166065"/>
              <a:gd name="connsiteX4" fmla="*/ 2021297 w 2250121"/>
              <a:gd name="connsiteY4" fmla="*/ 2166065 h 2166065"/>
              <a:gd name="connsiteX5" fmla="*/ 0 w 2250121"/>
              <a:gd name="connsiteY5" fmla="*/ 2166065 h 2166065"/>
              <a:gd name="connsiteX6" fmla="*/ 0 w 2250121"/>
              <a:gd name="connsiteY6" fmla="*/ 1509 h 2166065"/>
              <a:gd name="connsiteX7" fmla="*/ 228824 w 2250121"/>
              <a:gd name="connsiteY7" fmla="*/ 1509 h 216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0121" h="2166065">
                <a:moveTo>
                  <a:pt x="228824" y="0"/>
                </a:moveTo>
                <a:lnTo>
                  <a:pt x="2250121" y="0"/>
                </a:lnTo>
                <a:lnTo>
                  <a:pt x="2250121" y="1029643"/>
                </a:lnTo>
                <a:lnTo>
                  <a:pt x="2021297" y="1029643"/>
                </a:lnTo>
                <a:lnTo>
                  <a:pt x="2021297" y="2166065"/>
                </a:lnTo>
                <a:lnTo>
                  <a:pt x="0" y="2166065"/>
                </a:lnTo>
                <a:lnTo>
                  <a:pt x="0" y="1509"/>
                </a:lnTo>
                <a:lnTo>
                  <a:pt x="228824" y="150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DC4395-2B6E-40D7-BA01-529976CF43B4}"/>
              </a:ext>
            </a:extLst>
          </p:cNvPr>
          <p:cNvSpPr txBox="1"/>
          <p:nvPr/>
        </p:nvSpPr>
        <p:spPr>
          <a:xfrm>
            <a:off x="439750" y="2594461"/>
            <a:ext cx="1506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T</a:t>
            </a:r>
            <a:r>
              <a:rPr lang="en-US" sz="4800" b="1" baseline="-25000" dirty="0" err="1"/>
              <a:t>hypo</a:t>
            </a:r>
            <a:r>
              <a:rPr lang="en-US" sz="4800" b="1" dirty="0"/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B16705-1F98-4512-B4D9-FA0F95CAB8EF}"/>
              </a:ext>
            </a:extLst>
          </p:cNvPr>
          <p:cNvSpPr txBox="1"/>
          <p:nvPr/>
        </p:nvSpPr>
        <p:spPr>
          <a:xfrm>
            <a:off x="1265625" y="4707117"/>
            <a:ext cx="1637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T</a:t>
            </a:r>
            <a:r>
              <a:rPr lang="en-US" sz="4800" b="1" baseline="-25000" dirty="0" err="1"/>
              <a:t>hyper</a:t>
            </a:r>
            <a:r>
              <a:rPr lang="en-US" sz="4800" b="1" dirty="0"/>
              <a:t>: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7987E66-79F5-4195-AB2C-CEA91630A61D}"/>
              </a:ext>
            </a:extLst>
          </p:cNvPr>
          <p:cNvSpPr/>
          <p:nvPr/>
        </p:nvSpPr>
        <p:spPr>
          <a:xfrm>
            <a:off x="3143299" y="3746883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T2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C9C31F95-AED1-4965-8BEA-F23CDF99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8463 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0" grpId="0" animBg="1"/>
      <p:bldP spid="40" grpId="1" animBg="1"/>
      <p:bldP spid="43" grpId="0" animBg="1"/>
      <p:bldP spid="43" grpId="1" animBg="1"/>
      <p:bldP spid="44" grpId="0"/>
      <p:bldP spid="44" grpId="1"/>
      <p:bldP spid="45" grpId="0"/>
      <p:bldP spid="45" grpId="1"/>
      <p:bldP spid="4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4D3245-D24F-426F-B313-7C895D66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TH∘MSSB(T)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624BD83-02FF-45D1-9616-A67A031FA4C0}"/>
              </a:ext>
            </a:extLst>
          </p:cNvPr>
          <p:cNvSpPr/>
          <p:nvPr/>
        </p:nvSpPr>
        <p:spPr>
          <a:xfrm>
            <a:off x="3138994" y="3746886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541A14E-1377-4FD7-99C5-E1BCD751FF99}"/>
              </a:ext>
            </a:extLst>
          </p:cNvPr>
          <p:cNvSpPr/>
          <p:nvPr/>
        </p:nvSpPr>
        <p:spPr>
          <a:xfrm>
            <a:off x="2105146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887F4-3111-4AE6-94C1-7D6AAED2C958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20B0DCA-DA45-4977-BB9B-88FE400F57C2}"/>
              </a:ext>
            </a:extLst>
          </p:cNvPr>
          <p:cNvSpPr/>
          <p:nvPr/>
        </p:nvSpPr>
        <p:spPr>
          <a:xfrm>
            <a:off x="6240538" y="3746885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644DE5-D0C7-46D2-A72D-9DC967B46DB0}"/>
              </a:ext>
            </a:extLst>
          </p:cNvPr>
          <p:cNvSpPr/>
          <p:nvPr/>
        </p:nvSpPr>
        <p:spPr>
          <a:xfrm>
            <a:off x="7274386" y="3746884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751714-BBEE-41F1-BF60-B5D10CE838DF}"/>
              </a:ext>
            </a:extLst>
          </p:cNvPr>
          <p:cNvCxnSpPr>
            <a:cxnSpLocks/>
            <a:stCxn id="65" idx="4"/>
            <a:endCxn id="51" idx="7"/>
          </p:cNvCxnSpPr>
          <p:nvPr/>
        </p:nvCxnSpPr>
        <p:spPr>
          <a:xfrm flipH="1">
            <a:off x="4063059" y="2088681"/>
            <a:ext cx="2407763" cy="7004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923EBF-18DC-42CF-9B38-1269FBE46C6D}"/>
              </a:ext>
            </a:extLst>
          </p:cNvPr>
          <p:cNvCxnSpPr>
            <a:cxnSpLocks/>
            <a:stCxn id="65" idx="4"/>
            <a:endCxn id="57" idx="0"/>
          </p:cNvCxnSpPr>
          <p:nvPr/>
        </p:nvCxnSpPr>
        <p:spPr>
          <a:xfrm flipH="1">
            <a:off x="4831869" y="2088681"/>
            <a:ext cx="1638953" cy="590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1C8D8C-1948-4AD7-BA10-AA0AC1CD71D2}"/>
              </a:ext>
            </a:extLst>
          </p:cNvPr>
          <p:cNvCxnSpPr>
            <a:cxnSpLocks/>
            <a:stCxn id="65" idx="4"/>
            <a:endCxn id="56" idx="0"/>
          </p:cNvCxnSpPr>
          <p:nvPr/>
        </p:nvCxnSpPr>
        <p:spPr>
          <a:xfrm flipH="1">
            <a:off x="5865717" y="2088681"/>
            <a:ext cx="605105" cy="59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E4F693C-A6EC-4B1B-8249-92E696BDB0BF}"/>
              </a:ext>
            </a:extLst>
          </p:cNvPr>
          <p:cNvCxnSpPr>
            <a:cxnSpLocks/>
            <a:stCxn id="65" idx="4"/>
            <a:endCxn id="58" idx="1"/>
          </p:cNvCxnSpPr>
          <p:nvPr/>
        </p:nvCxnSpPr>
        <p:spPr>
          <a:xfrm>
            <a:off x="6470822" y="2088681"/>
            <a:ext cx="163703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8594135-B83C-4475-A4B7-8E034AC6A3CF}"/>
              </a:ext>
            </a:extLst>
          </p:cNvPr>
          <p:cNvCxnSpPr>
            <a:cxnSpLocks/>
            <a:stCxn id="51" idx="4"/>
            <a:endCxn id="41" idx="7"/>
          </p:cNvCxnSpPr>
          <p:nvPr/>
        </p:nvCxnSpPr>
        <p:spPr>
          <a:xfrm flipH="1">
            <a:off x="2745006" y="3429001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15B908F-0F0F-426C-8A17-965BF5857316}"/>
              </a:ext>
            </a:extLst>
          </p:cNvPr>
          <p:cNvCxnSpPr>
            <a:cxnSpLocks/>
            <a:stCxn id="51" idx="4"/>
            <a:endCxn id="40" idx="0"/>
          </p:cNvCxnSpPr>
          <p:nvPr/>
        </p:nvCxnSpPr>
        <p:spPr>
          <a:xfrm flipH="1">
            <a:off x="3513816" y="3429001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2554A913-F147-406D-9E9A-FD666E03F862}"/>
              </a:ext>
            </a:extLst>
          </p:cNvPr>
          <p:cNvSpPr/>
          <p:nvPr/>
        </p:nvSpPr>
        <p:spPr>
          <a:xfrm>
            <a:off x="3423199" y="2679358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C012595-1742-42EA-A3A5-2BC06FFDB3C0}"/>
              </a:ext>
            </a:extLst>
          </p:cNvPr>
          <p:cNvCxnSpPr>
            <a:cxnSpLocks/>
            <a:stCxn id="57" idx="4"/>
            <a:endCxn id="72" idx="0"/>
          </p:cNvCxnSpPr>
          <p:nvPr/>
        </p:nvCxnSpPr>
        <p:spPr>
          <a:xfrm flipH="1">
            <a:off x="4547664" y="3429002"/>
            <a:ext cx="284205" cy="317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4EBE955-7DC8-4F22-B2CE-89483F62A09F}"/>
              </a:ext>
            </a:extLst>
          </p:cNvPr>
          <p:cNvCxnSpPr>
            <a:cxnSpLocks/>
            <a:stCxn id="56" idx="4"/>
            <a:endCxn id="42" idx="0"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251DEB-00A4-4E96-970E-AE4CC894BDDA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5865717" y="3429001"/>
            <a:ext cx="604177" cy="35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7C0E192-EB0D-475A-BC66-B9B749E4317A}"/>
              </a:ext>
            </a:extLst>
          </p:cNvPr>
          <p:cNvCxnSpPr>
            <a:cxnSpLocks/>
            <a:stCxn id="58" idx="4"/>
          </p:cNvCxnSpPr>
          <p:nvPr/>
        </p:nvCxnSpPr>
        <p:spPr>
          <a:xfrm>
            <a:off x="6899564" y="3429000"/>
            <a:ext cx="644337" cy="352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7E8112F5-00B6-46D3-AD08-92C5EE6838D5}"/>
              </a:ext>
            </a:extLst>
          </p:cNvPr>
          <p:cNvSpPr/>
          <p:nvPr/>
        </p:nvSpPr>
        <p:spPr>
          <a:xfrm>
            <a:off x="5490895" y="2679358"/>
            <a:ext cx="749643" cy="74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6C13823-30A8-4E97-9DAB-CA74A67E3888}"/>
              </a:ext>
            </a:extLst>
          </p:cNvPr>
          <p:cNvSpPr/>
          <p:nvPr/>
        </p:nvSpPr>
        <p:spPr>
          <a:xfrm>
            <a:off x="4457047" y="2679359"/>
            <a:ext cx="749643" cy="749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37D58C5-BD3C-472D-A871-759175ECE5B0}"/>
              </a:ext>
            </a:extLst>
          </p:cNvPr>
          <p:cNvSpPr/>
          <p:nvPr/>
        </p:nvSpPr>
        <p:spPr>
          <a:xfrm>
            <a:off x="6524742" y="2679357"/>
            <a:ext cx="749643" cy="749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BD56368-A1B3-4508-9B77-07721A08B1AF}"/>
              </a:ext>
            </a:extLst>
          </p:cNvPr>
          <p:cNvSpPr/>
          <p:nvPr/>
        </p:nvSpPr>
        <p:spPr>
          <a:xfrm>
            <a:off x="7552776" y="2679357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075E8C0-BBD4-441A-B9F7-BC9D0D65AC62}"/>
              </a:ext>
            </a:extLst>
          </p:cNvPr>
          <p:cNvSpPr/>
          <p:nvPr/>
        </p:nvSpPr>
        <p:spPr>
          <a:xfrm>
            <a:off x="8580810" y="2666441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E05EE50-E9F9-4F37-A117-0CC7F0EA870C}"/>
              </a:ext>
            </a:extLst>
          </p:cNvPr>
          <p:cNvSpPr/>
          <p:nvPr/>
        </p:nvSpPr>
        <p:spPr>
          <a:xfrm>
            <a:off x="9608844" y="2666440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EFC66FC-36A9-4726-AAEB-3431C599828C}"/>
              </a:ext>
            </a:extLst>
          </p:cNvPr>
          <p:cNvCxnSpPr>
            <a:cxnSpLocks/>
            <a:stCxn id="65" idx="4"/>
            <a:endCxn id="59" idx="1"/>
          </p:cNvCxnSpPr>
          <p:nvPr/>
        </p:nvCxnSpPr>
        <p:spPr>
          <a:xfrm>
            <a:off x="6470822" y="2088681"/>
            <a:ext cx="1191737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1108B16-3687-41A1-8A09-046FB76B5367}"/>
              </a:ext>
            </a:extLst>
          </p:cNvPr>
          <p:cNvCxnSpPr>
            <a:cxnSpLocks/>
            <a:stCxn id="65" idx="4"/>
            <a:endCxn id="60" idx="1"/>
          </p:cNvCxnSpPr>
          <p:nvPr/>
        </p:nvCxnSpPr>
        <p:spPr>
          <a:xfrm>
            <a:off x="6470822" y="2088681"/>
            <a:ext cx="2219771" cy="687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DFDA885-E495-454E-A7B4-009C3D7AFF97}"/>
              </a:ext>
            </a:extLst>
          </p:cNvPr>
          <p:cNvCxnSpPr>
            <a:cxnSpLocks/>
            <a:stCxn id="65" idx="4"/>
            <a:endCxn id="61" idx="1"/>
          </p:cNvCxnSpPr>
          <p:nvPr/>
        </p:nvCxnSpPr>
        <p:spPr>
          <a:xfrm>
            <a:off x="6470822" y="2088681"/>
            <a:ext cx="3247805" cy="687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F8DC5DC-1471-4FEE-BB0F-7C998B12FDDD}"/>
              </a:ext>
            </a:extLst>
          </p:cNvPr>
          <p:cNvSpPr/>
          <p:nvPr/>
        </p:nvSpPr>
        <p:spPr>
          <a:xfrm>
            <a:off x="6096000" y="1339038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80D16FA-725C-4C25-90CA-8F3C331F5F92}"/>
              </a:ext>
            </a:extLst>
          </p:cNvPr>
          <p:cNvSpPr/>
          <p:nvPr/>
        </p:nvSpPr>
        <p:spPr>
          <a:xfrm>
            <a:off x="3141146" y="4843532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055F845-9EC7-42FA-AFCF-2999BF1CD1EB}"/>
              </a:ext>
            </a:extLst>
          </p:cNvPr>
          <p:cNvSpPr/>
          <p:nvPr/>
        </p:nvSpPr>
        <p:spPr>
          <a:xfrm>
            <a:off x="4174994" y="4843532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BCF355A-03F5-4E6F-821D-09F5B4300D48}"/>
              </a:ext>
            </a:extLst>
          </p:cNvPr>
          <p:cNvSpPr/>
          <p:nvPr/>
        </p:nvSpPr>
        <p:spPr>
          <a:xfrm>
            <a:off x="5208842" y="4843531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1ACCFE6-1D91-4062-99EC-80D0408875F5}"/>
              </a:ext>
            </a:extLst>
          </p:cNvPr>
          <p:cNvCxnSpPr>
            <a:cxnSpLocks/>
            <a:stCxn id="72" idx="4"/>
            <a:endCxn id="66" idx="0"/>
          </p:cNvCxnSpPr>
          <p:nvPr/>
        </p:nvCxnSpPr>
        <p:spPr>
          <a:xfrm flipH="1">
            <a:off x="3515968" y="4496528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0F6F65C-D6B9-46E0-921F-DA8FF94A1B66}"/>
              </a:ext>
            </a:extLst>
          </p:cNvPr>
          <p:cNvCxnSpPr>
            <a:cxnSpLocks/>
            <a:stCxn id="72" idx="4"/>
            <a:endCxn id="67" idx="0"/>
          </p:cNvCxnSpPr>
          <p:nvPr/>
        </p:nvCxnSpPr>
        <p:spPr>
          <a:xfrm>
            <a:off x="4547664" y="4496528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357C6E1-5094-4FE7-86CB-AD503B9DEE17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4547664" y="4496528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6D786BC0-8CC8-47E7-9FD5-15396E030449}"/>
              </a:ext>
            </a:extLst>
          </p:cNvPr>
          <p:cNvSpPr/>
          <p:nvPr/>
        </p:nvSpPr>
        <p:spPr>
          <a:xfrm>
            <a:off x="4172842" y="3746885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E7BED94-A35B-4664-B2CD-BF324E84FBF7}"/>
              </a:ext>
            </a:extLst>
          </p:cNvPr>
          <p:cNvSpPr/>
          <p:nvPr/>
        </p:nvSpPr>
        <p:spPr>
          <a:xfrm>
            <a:off x="2032887" y="2524126"/>
            <a:ext cx="2193876" cy="2089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9CDF567-87D4-4F8E-AC03-AB546A5F0A59}"/>
              </a:ext>
            </a:extLst>
          </p:cNvPr>
          <p:cNvSpPr/>
          <p:nvPr/>
        </p:nvSpPr>
        <p:spPr>
          <a:xfrm>
            <a:off x="5110261" y="2580966"/>
            <a:ext cx="1947764" cy="2032224"/>
          </a:xfrm>
          <a:custGeom>
            <a:avLst/>
            <a:gdLst>
              <a:gd name="connsiteX0" fmla="*/ 313987 w 1947764"/>
              <a:gd name="connsiteY0" fmla="*/ 0 h 2032224"/>
              <a:gd name="connsiteX1" fmla="*/ 1213872 w 1947764"/>
              <a:gd name="connsiteY1" fmla="*/ 0 h 2032224"/>
              <a:gd name="connsiteX2" fmla="*/ 1213872 w 1947764"/>
              <a:gd name="connsiteY2" fmla="*/ 1078374 h 2032224"/>
              <a:gd name="connsiteX3" fmla="*/ 1947764 w 1947764"/>
              <a:gd name="connsiteY3" fmla="*/ 1078374 h 2032224"/>
              <a:gd name="connsiteX4" fmla="*/ 1947764 w 1947764"/>
              <a:gd name="connsiteY4" fmla="*/ 2032224 h 2032224"/>
              <a:gd name="connsiteX5" fmla="*/ 1213872 w 1947764"/>
              <a:gd name="connsiteY5" fmla="*/ 2032224 h 2032224"/>
              <a:gd name="connsiteX6" fmla="*/ 313987 w 1947764"/>
              <a:gd name="connsiteY6" fmla="*/ 2032224 h 2032224"/>
              <a:gd name="connsiteX7" fmla="*/ 0 w 1947764"/>
              <a:gd name="connsiteY7" fmla="*/ 2032224 h 2032224"/>
              <a:gd name="connsiteX8" fmla="*/ 0 w 1947764"/>
              <a:gd name="connsiteY8" fmla="*/ 1078374 h 2032224"/>
              <a:gd name="connsiteX9" fmla="*/ 313987 w 1947764"/>
              <a:gd name="connsiteY9" fmla="*/ 1078374 h 20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7764" h="2032224">
                <a:moveTo>
                  <a:pt x="313987" y="0"/>
                </a:moveTo>
                <a:lnTo>
                  <a:pt x="1213872" y="0"/>
                </a:lnTo>
                <a:lnTo>
                  <a:pt x="1213872" y="1078374"/>
                </a:lnTo>
                <a:lnTo>
                  <a:pt x="1947764" y="1078374"/>
                </a:lnTo>
                <a:lnTo>
                  <a:pt x="1947764" y="2032224"/>
                </a:lnTo>
                <a:lnTo>
                  <a:pt x="1213872" y="2032224"/>
                </a:lnTo>
                <a:lnTo>
                  <a:pt x="313987" y="2032224"/>
                </a:lnTo>
                <a:lnTo>
                  <a:pt x="0" y="2032224"/>
                </a:lnTo>
                <a:lnTo>
                  <a:pt x="0" y="1078374"/>
                </a:lnTo>
                <a:lnTo>
                  <a:pt x="313987" y="107837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BEF5AE-7A43-40E8-89BE-4429C3BE52F6}"/>
              </a:ext>
            </a:extLst>
          </p:cNvPr>
          <p:cNvSpPr/>
          <p:nvPr/>
        </p:nvSpPr>
        <p:spPr>
          <a:xfrm>
            <a:off x="5492701" y="2679356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E05D2F08-DF94-4598-A0F3-DC443D0FDEE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EBD2CD-502A-448C-8583-F5D76932E3F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46E09-A8C0-476C-9485-77BFD99E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16966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1" grpId="0" animBg="1"/>
      <p:bldP spid="51" grpId="1" animBg="1"/>
      <p:bldP spid="73" grpId="0" animBg="1"/>
      <p:bldP spid="73" grpId="1" animBg="1"/>
      <p:bldP spid="74" grpId="0" animBg="1"/>
      <p:bldP spid="74" grpId="1" animBg="1"/>
      <p:bldP spid="7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4D3245-D24F-426F-B313-7C895D66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MSSB∘TH(T)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479477-4118-46AA-B089-2705497EDA32}"/>
              </a:ext>
            </a:extLst>
          </p:cNvPr>
          <p:cNvSpPr/>
          <p:nvPr/>
        </p:nvSpPr>
        <p:spPr>
          <a:xfrm>
            <a:off x="3138994" y="3746886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D6B5A7-6146-4BAD-B7FE-3BDFEC7931B0}"/>
              </a:ext>
            </a:extLst>
          </p:cNvPr>
          <p:cNvSpPr/>
          <p:nvPr/>
        </p:nvSpPr>
        <p:spPr>
          <a:xfrm>
            <a:off x="2105146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15541A-566A-424C-8F96-D364909940A2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F1971C-EAB3-4BF1-AF2A-9A9174D9FF96}"/>
              </a:ext>
            </a:extLst>
          </p:cNvPr>
          <p:cNvSpPr/>
          <p:nvPr/>
        </p:nvSpPr>
        <p:spPr>
          <a:xfrm>
            <a:off x="6240538" y="3746885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8D0A55-16E8-4661-8035-AE4C5C5FE8F9}"/>
              </a:ext>
            </a:extLst>
          </p:cNvPr>
          <p:cNvSpPr/>
          <p:nvPr/>
        </p:nvSpPr>
        <p:spPr>
          <a:xfrm>
            <a:off x="7274386" y="3746884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344260-0255-45B8-9ECE-1C6DB70515A6}"/>
              </a:ext>
            </a:extLst>
          </p:cNvPr>
          <p:cNvCxnSpPr>
            <a:cxnSpLocks/>
            <a:stCxn id="29" idx="4"/>
            <a:endCxn id="15" idx="7"/>
          </p:cNvCxnSpPr>
          <p:nvPr/>
        </p:nvCxnSpPr>
        <p:spPr>
          <a:xfrm flipH="1">
            <a:off x="4063059" y="2088681"/>
            <a:ext cx="2407763" cy="7004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61756B-8A09-4E8F-9884-68001900B70B}"/>
              </a:ext>
            </a:extLst>
          </p:cNvPr>
          <p:cNvCxnSpPr>
            <a:cxnSpLocks/>
            <a:stCxn id="29" idx="4"/>
            <a:endCxn id="21" idx="0"/>
          </p:cNvCxnSpPr>
          <p:nvPr/>
        </p:nvCxnSpPr>
        <p:spPr>
          <a:xfrm flipH="1">
            <a:off x="4831869" y="2088681"/>
            <a:ext cx="1638953" cy="590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891E00-29AF-45E1-8118-07451CF565B5}"/>
              </a:ext>
            </a:extLst>
          </p:cNvPr>
          <p:cNvCxnSpPr>
            <a:cxnSpLocks/>
            <a:stCxn id="29" idx="4"/>
            <a:endCxn id="20" idx="0"/>
          </p:cNvCxnSpPr>
          <p:nvPr/>
        </p:nvCxnSpPr>
        <p:spPr>
          <a:xfrm flipH="1">
            <a:off x="5865717" y="2088681"/>
            <a:ext cx="605105" cy="59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7C9B04-B74D-49A2-9220-E5FB06C0E3EB}"/>
              </a:ext>
            </a:extLst>
          </p:cNvPr>
          <p:cNvCxnSpPr>
            <a:cxnSpLocks/>
            <a:stCxn id="29" idx="4"/>
            <a:endCxn id="22" idx="1"/>
          </p:cNvCxnSpPr>
          <p:nvPr/>
        </p:nvCxnSpPr>
        <p:spPr>
          <a:xfrm>
            <a:off x="6470822" y="2088681"/>
            <a:ext cx="163703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030136-E69B-4AFD-8163-DF7503C43EA3}"/>
              </a:ext>
            </a:extLst>
          </p:cNvPr>
          <p:cNvCxnSpPr>
            <a:cxnSpLocks/>
            <a:stCxn id="15" idx="4"/>
            <a:endCxn id="5" idx="7"/>
          </p:cNvCxnSpPr>
          <p:nvPr/>
        </p:nvCxnSpPr>
        <p:spPr>
          <a:xfrm flipH="1">
            <a:off x="2745006" y="3429001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E7AE65-9487-4F86-A4CB-6DE401651516}"/>
              </a:ext>
            </a:extLst>
          </p:cNvPr>
          <p:cNvCxnSpPr>
            <a:cxnSpLocks/>
            <a:stCxn id="15" idx="4"/>
            <a:endCxn id="4" idx="0"/>
          </p:cNvCxnSpPr>
          <p:nvPr/>
        </p:nvCxnSpPr>
        <p:spPr>
          <a:xfrm flipH="1">
            <a:off x="3513816" y="3429001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AEF9AD0-60DC-4748-96B6-361B3F474824}"/>
              </a:ext>
            </a:extLst>
          </p:cNvPr>
          <p:cNvSpPr/>
          <p:nvPr/>
        </p:nvSpPr>
        <p:spPr>
          <a:xfrm>
            <a:off x="3423199" y="2679358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607520-63A6-4A99-8D3D-245DD169CE57}"/>
              </a:ext>
            </a:extLst>
          </p:cNvPr>
          <p:cNvCxnSpPr>
            <a:cxnSpLocks/>
            <a:stCxn id="21" idx="4"/>
            <a:endCxn id="36" idx="0"/>
          </p:cNvCxnSpPr>
          <p:nvPr/>
        </p:nvCxnSpPr>
        <p:spPr>
          <a:xfrm flipH="1">
            <a:off x="4547664" y="3429002"/>
            <a:ext cx="284205" cy="317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61FE35-C8F2-45FE-9868-A9EAA721AFD9}"/>
              </a:ext>
            </a:extLst>
          </p:cNvPr>
          <p:cNvCxnSpPr>
            <a:cxnSpLocks/>
            <a:stCxn id="20" idx="4"/>
            <a:endCxn id="6" idx="0"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FBF81C-AC05-4563-84C3-D779949F9586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5865717" y="3429001"/>
            <a:ext cx="604177" cy="35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8EE6B7-51C6-4416-8882-DE5FF99D30D2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6899564" y="3429000"/>
            <a:ext cx="644337" cy="352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57D2E3B-4B5A-40CB-9D75-1888F9536D2B}"/>
              </a:ext>
            </a:extLst>
          </p:cNvPr>
          <p:cNvSpPr/>
          <p:nvPr/>
        </p:nvSpPr>
        <p:spPr>
          <a:xfrm>
            <a:off x="5490895" y="2679358"/>
            <a:ext cx="749643" cy="74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5FC41C-BD4C-4D70-983E-C832A2FC97C0}"/>
              </a:ext>
            </a:extLst>
          </p:cNvPr>
          <p:cNvSpPr/>
          <p:nvPr/>
        </p:nvSpPr>
        <p:spPr>
          <a:xfrm>
            <a:off x="4457047" y="2679359"/>
            <a:ext cx="749643" cy="749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D6C489-34A4-4219-A305-C60B09718242}"/>
              </a:ext>
            </a:extLst>
          </p:cNvPr>
          <p:cNvSpPr/>
          <p:nvPr/>
        </p:nvSpPr>
        <p:spPr>
          <a:xfrm>
            <a:off x="6524742" y="2679357"/>
            <a:ext cx="749643" cy="749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D4C4C9-C3A2-4D71-B57C-788C8D5398D2}"/>
              </a:ext>
            </a:extLst>
          </p:cNvPr>
          <p:cNvSpPr/>
          <p:nvPr/>
        </p:nvSpPr>
        <p:spPr>
          <a:xfrm>
            <a:off x="7552776" y="2679357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7FDB25-3331-4018-BBEA-934AA65D4F80}"/>
              </a:ext>
            </a:extLst>
          </p:cNvPr>
          <p:cNvSpPr/>
          <p:nvPr/>
        </p:nvSpPr>
        <p:spPr>
          <a:xfrm>
            <a:off x="8580810" y="2666441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3C4721-20D5-424D-B2A8-F3D693F325EE}"/>
              </a:ext>
            </a:extLst>
          </p:cNvPr>
          <p:cNvSpPr/>
          <p:nvPr/>
        </p:nvSpPr>
        <p:spPr>
          <a:xfrm>
            <a:off x="9608844" y="2666440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3DE056-AAEB-444F-9FFE-C8A9E0C3E071}"/>
              </a:ext>
            </a:extLst>
          </p:cNvPr>
          <p:cNvCxnSpPr>
            <a:cxnSpLocks/>
            <a:stCxn id="29" idx="4"/>
            <a:endCxn id="23" idx="1"/>
          </p:cNvCxnSpPr>
          <p:nvPr/>
        </p:nvCxnSpPr>
        <p:spPr>
          <a:xfrm>
            <a:off x="6470822" y="2088681"/>
            <a:ext cx="1191737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176EC0-F110-40BD-A094-CCF2B20C54FC}"/>
              </a:ext>
            </a:extLst>
          </p:cNvPr>
          <p:cNvCxnSpPr>
            <a:cxnSpLocks/>
            <a:stCxn id="29" idx="4"/>
            <a:endCxn id="24" idx="1"/>
          </p:cNvCxnSpPr>
          <p:nvPr/>
        </p:nvCxnSpPr>
        <p:spPr>
          <a:xfrm>
            <a:off x="6470822" y="2088681"/>
            <a:ext cx="2219771" cy="687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14E1377-F554-43C6-A9EB-6517E207958B}"/>
              </a:ext>
            </a:extLst>
          </p:cNvPr>
          <p:cNvCxnSpPr>
            <a:cxnSpLocks/>
            <a:stCxn id="29" idx="4"/>
            <a:endCxn id="25" idx="1"/>
          </p:cNvCxnSpPr>
          <p:nvPr/>
        </p:nvCxnSpPr>
        <p:spPr>
          <a:xfrm>
            <a:off x="6470822" y="2088681"/>
            <a:ext cx="3247805" cy="687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CAC7FC9-1E29-4A11-8751-1E5F0AB73424}"/>
              </a:ext>
            </a:extLst>
          </p:cNvPr>
          <p:cNvSpPr/>
          <p:nvPr/>
        </p:nvSpPr>
        <p:spPr>
          <a:xfrm>
            <a:off x="6096000" y="1339038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29CE1-1821-4F0C-AC58-245FA68A43CF}"/>
              </a:ext>
            </a:extLst>
          </p:cNvPr>
          <p:cNvSpPr/>
          <p:nvPr/>
        </p:nvSpPr>
        <p:spPr>
          <a:xfrm>
            <a:off x="3141146" y="4843532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87CC34-04B2-4617-B667-70D57127D7E5}"/>
              </a:ext>
            </a:extLst>
          </p:cNvPr>
          <p:cNvSpPr/>
          <p:nvPr/>
        </p:nvSpPr>
        <p:spPr>
          <a:xfrm>
            <a:off x="4174994" y="4843532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96CAA7E-9E35-43B8-BDA1-144E78B2114A}"/>
              </a:ext>
            </a:extLst>
          </p:cNvPr>
          <p:cNvSpPr/>
          <p:nvPr/>
        </p:nvSpPr>
        <p:spPr>
          <a:xfrm>
            <a:off x="5208842" y="4843531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76AC931-E68D-4805-A428-8A28BCA706B5}"/>
              </a:ext>
            </a:extLst>
          </p:cNvPr>
          <p:cNvCxnSpPr>
            <a:cxnSpLocks/>
            <a:stCxn id="36" idx="4"/>
            <a:endCxn id="30" idx="0"/>
          </p:cNvCxnSpPr>
          <p:nvPr/>
        </p:nvCxnSpPr>
        <p:spPr>
          <a:xfrm flipH="1">
            <a:off x="3515968" y="4496528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7E9BFA1-12E7-4A5C-996E-EA450606A4C3}"/>
              </a:ext>
            </a:extLst>
          </p:cNvPr>
          <p:cNvCxnSpPr>
            <a:cxnSpLocks/>
            <a:stCxn id="36" idx="4"/>
            <a:endCxn id="31" idx="0"/>
          </p:cNvCxnSpPr>
          <p:nvPr/>
        </p:nvCxnSpPr>
        <p:spPr>
          <a:xfrm>
            <a:off x="4547664" y="4496528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540DCD-C818-4B6C-B5A2-39A54787726F}"/>
              </a:ext>
            </a:extLst>
          </p:cNvPr>
          <p:cNvCxnSpPr>
            <a:cxnSpLocks/>
            <a:stCxn id="36" idx="4"/>
          </p:cNvCxnSpPr>
          <p:nvPr/>
        </p:nvCxnSpPr>
        <p:spPr>
          <a:xfrm>
            <a:off x="4547664" y="4496528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46B32FAF-664B-4876-A293-C977602BD4E8}"/>
              </a:ext>
            </a:extLst>
          </p:cNvPr>
          <p:cNvSpPr/>
          <p:nvPr/>
        </p:nvSpPr>
        <p:spPr>
          <a:xfrm>
            <a:off x="4172842" y="3746885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14C635C-66A6-4D32-AE1C-DE67DD81B751}"/>
              </a:ext>
            </a:extLst>
          </p:cNvPr>
          <p:cNvSpPr/>
          <p:nvPr/>
        </p:nvSpPr>
        <p:spPr>
          <a:xfrm>
            <a:off x="2982508" y="3552260"/>
            <a:ext cx="3113491" cy="2144064"/>
          </a:xfrm>
          <a:custGeom>
            <a:avLst/>
            <a:gdLst>
              <a:gd name="connsiteX0" fmla="*/ 1080551 w 3113491"/>
              <a:gd name="connsiteY0" fmla="*/ 0 h 2144064"/>
              <a:gd name="connsiteX1" fmla="*/ 2088820 w 3113491"/>
              <a:gd name="connsiteY1" fmla="*/ 0 h 2144064"/>
              <a:gd name="connsiteX2" fmla="*/ 2088820 w 3113491"/>
              <a:gd name="connsiteY2" fmla="*/ 1138444 h 2144064"/>
              <a:gd name="connsiteX3" fmla="*/ 3113491 w 3113491"/>
              <a:gd name="connsiteY3" fmla="*/ 1138444 h 2144064"/>
              <a:gd name="connsiteX4" fmla="*/ 3113491 w 3113491"/>
              <a:gd name="connsiteY4" fmla="*/ 2144063 h 2144064"/>
              <a:gd name="connsiteX5" fmla="*/ 2088820 w 3113491"/>
              <a:gd name="connsiteY5" fmla="*/ 2144063 h 2144064"/>
              <a:gd name="connsiteX6" fmla="*/ 2088820 w 3113491"/>
              <a:gd name="connsiteY6" fmla="*/ 2144064 h 2144064"/>
              <a:gd name="connsiteX7" fmla="*/ 1080551 w 3113491"/>
              <a:gd name="connsiteY7" fmla="*/ 2144064 h 2144064"/>
              <a:gd name="connsiteX8" fmla="*/ 1080551 w 3113491"/>
              <a:gd name="connsiteY8" fmla="*/ 2144063 h 2144064"/>
              <a:gd name="connsiteX9" fmla="*/ 0 w 3113491"/>
              <a:gd name="connsiteY9" fmla="*/ 2144063 h 2144064"/>
              <a:gd name="connsiteX10" fmla="*/ 0 w 3113491"/>
              <a:gd name="connsiteY10" fmla="*/ 1138444 h 2144064"/>
              <a:gd name="connsiteX11" fmla="*/ 1080551 w 3113491"/>
              <a:gd name="connsiteY11" fmla="*/ 1138444 h 21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3491" h="2144064">
                <a:moveTo>
                  <a:pt x="1080551" y="0"/>
                </a:moveTo>
                <a:lnTo>
                  <a:pt x="2088820" y="0"/>
                </a:lnTo>
                <a:lnTo>
                  <a:pt x="2088820" y="1138444"/>
                </a:lnTo>
                <a:lnTo>
                  <a:pt x="3113491" y="1138444"/>
                </a:lnTo>
                <a:lnTo>
                  <a:pt x="3113491" y="2144063"/>
                </a:lnTo>
                <a:lnTo>
                  <a:pt x="2088820" y="2144063"/>
                </a:lnTo>
                <a:lnTo>
                  <a:pt x="2088820" y="2144064"/>
                </a:lnTo>
                <a:lnTo>
                  <a:pt x="1080551" y="2144064"/>
                </a:lnTo>
                <a:lnTo>
                  <a:pt x="1080551" y="2144063"/>
                </a:lnTo>
                <a:lnTo>
                  <a:pt x="0" y="2144063"/>
                </a:lnTo>
                <a:lnTo>
                  <a:pt x="0" y="1138444"/>
                </a:lnTo>
                <a:lnTo>
                  <a:pt x="1080551" y="113844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4BB54C3-86F8-4B61-85D5-CD4D90BD74A7}"/>
              </a:ext>
            </a:extLst>
          </p:cNvPr>
          <p:cNvSpPr/>
          <p:nvPr/>
        </p:nvSpPr>
        <p:spPr>
          <a:xfrm>
            <a:off x="2032887" y="2522616"/>
            <a:ext cx="2250121" cy="2166065"/>
          </a:xfrm>
          <a:custGeom>
            <a:avLst/>
            <a:gdLst>
              <a:gd name="connsiteX0" fmla="*/ 228824 w 2250121"/>
              <a:gd name="connsiteY0" fmla="*/ 0 h 2166065"/>
              <a:gd name="connsiteX1" fmla="*/ 2250121 w 2250121"/>
              <a:gd name="connsiteY1" fmla="*/ 0 h 2166065"/>
              <a:gd name="connsiteX2" fmla="*/ 2250121 w 2250121"/>
              <a:gd name="connsiteY2" fmla="*/ 1029643 h 2166065"/>
              <a:gd name="connsiteX3" fmla="*/ 2021297 w 2250121"/>
              <a:gd name="connsiteY3" fmla="*/ 1029643 h 2166065"/>
              <a:gd name="connsiteX4" fmla="*/ 2021297 w 2250121"/>
              <a:gd name="connsiteY4" fmla="*/ 2166065 h 2166065"/>
              <a:gd name="connsiteX5" fmla="*/ 0 w 2250121"/>
              <a:gd name="connsiteY5" fmla="*/ 2166065 h 2166065"/>
              <a:gd name="connsiteX6" fmla="*/ 0 w 2250121"/>
              <a:gd name="connsiteY6" fmla="*/ 1509 h 2166065"/>
              <a:gd name="connsiteX7" fmla="*/ 228824 w 2250121"/>
              <a:gd name="connsiteY7" fmla="*/ 1509 h 216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0121" h="2166065">
                <a:moveTo>
                  <a:pt x="228824" y="0"/>
                </a:moveTo>
                <a:lnTo>
                  <a:pt x="2250121" y="0"/>
                </a:lnTo>
                <a:lnTo>
                  <a:pt x="2250121" y="1029643"/>
                </a:lnTo>
                <a:lnTo>
                  <a:pt x="2021297" y="1029643"/>
                </a:lnTo>
                <a:lnTo>
                  <a:pt x="2021297" y="2166065"/>
                </a:lnTo>
                <a:lnTo>
                  <a:pt x="0" y="2166065"/>
                </a:lnTo>
                <a:lnTo>
                  <a:pt x="0" y="1509"/>
                </a:lnTo>
                <a:lnTo>
                  <a:pt x="228824" y="150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DA4FD4-7C31-4996-86E6-051A2C02E3C1}"/>
              </a:ext>
            </a:extLst>
          </p:cNvPr>
          <p:cNvSpPr/>
          <p:nvPr/>
        </p:nvSpPr>
        <p:spPr>
          <a:xfrm>
            <a:off x="3143299" y="3746883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F056354A-BEA5-4F3A-A9D7-09864022377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EBD2CD-502A-448C-8583-F5D76932E3F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08C65C8B-4F34-4B44-AC9F-7CB3A8ED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8463 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15E7-0069-4E5A-9303-9A1B4A6F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Truncating </a:t>
            </a:r>
            <a:r>
              <a:rPr lang="en-US" sz="3600" dirty="0" err="1"/>
              <a:t>Hypotrees</a:t>
            </a:r>
            <a:r>
              <a:rPr lang="en-US" sz="3600" dirty="0"/>
              <a:t> &amp; Merging Sibling Leaves</a:t>
            </a:r>
            <a:br>
              <a:rPr lang="en-US" sz="3600" dirty="0"/>
            </a:br>
            <a:r>
              <a:rPr lang="en-US" sz="3600" dirty="0"/>
              <a:t>[MSL(TH(A))]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6D191A-B361-43AB-9F5C-0EC469C38725}"/>
              </a:ext>
            </a:extLst>
          </p:cNvPr>
          <p:cNvSpPr/>
          <p:nvPr/>
        </p:nvSpPr>
        <p:spPr>
          <a:xfrm>
            <a:off x="3138994" y="3746886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3A9CE7-D6AD-4DC8-A695-1B4D8715F319}"/>
              </a:ext>
            </a:extLst>
          </p:cNvPr>
          <p:cNvSpPr/>
          <p:nvPr/>
        </p:nvSpPr>
        <p:spPr>
          <a:xfrm>
            <a:off x="2105146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9E6151-BFD6-429A-8FD9-171EDFDE2608}"/>
              </a:ext>
            </a:extLst>
          </p:cNvPr>
          <p:cNvSpPr/>
          <p:nvPr/>
        </p:nvSpPr>
        <p:spPr>
          <a:xfrm>
            <a:off x="7274386" y="3746884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DEB018-B3E4-4251-9E5A-86885191F768}"/>
              </a:ext>
            </a:extLst>
          </p:cNvPr>
          <p:cNvCxnSpPr>
            <a:cxnSpLocks/>
            <a:stCxn id="30" idx="4"/>
            <a:endCxn id="16" idx="7"/>
          </p:cNvCxnSpPr>
          <p:nvPr/>
        </p:nvCxnSpPr>
        <p:spPr>
          <a:xfrm flipH="1">
            <a:off x="4063059" y="2088681"/>
            <a:ext cx="2407763" cy="7004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305AB5-B496-4A2F-A46B-26D05A990E46}"/>
              </a:ext>
            </a:extLst>
          </p:cNvPr>
          <p:cNvCxnSpPr>
            <a:cxnSpLocks/>
            <a:stCxn id="30" idx="4"/>
            <a:endCxn id="22" idx="0"/>
          </p:cNvCxnSpPr>
          <p:nvPr/>
        </p:nvCxnSpPr>
        <p:spPr>
          <a:xfrm flipH="1">
            <a:off x="4831869" y="2088681"/>
            <a:ext cx="1638953" cy="590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A69541-23D7-403E-9BD3-0900E4948D55}"/>
              </a:ext>
            </a:extLst>
          </p:cNvPr>
          <p:cNvCxnSpPr>
            <a:cxnSpLocks/>
            <a:stCxn id="30" idx="4"/>
            <a:endCxn id="21" idx="0"/>
          </p:cNvCxnSpPr>
          <p:nvPr/>
        </p:nvCxnSpPr>
        <p:spPr>
          <a:xfrm flipH="1">
            <a:off x="5865717" y="2088681"/>
            <a:ext cx="605105" cy="590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F2C69E-74B6-46B0-927E-9EE7EC1B07D9}"/>
              </a:ext>
            </a:extLst>
          </p:cNvPr>
          <p:cNvCxnSpPr>
            <a:cxnSpLocks/>
            <a:stCxn id="30" idx="4"/>
            <a:endCxn id="23" idx="1"/>
          </p:cNvCxnSpPr>
          <p:nvPr/>
        </p:nvCxnSpPr>
        <p:spPr>
          <a:xfrm>
            <a:off x="6470822" y="2088681"/>
            <a:ext cx="163703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C2BD88-A8BE-4C18-AF06-23EE0D750EB9}"/>
              </a:ext>
            </a:extLst>
          </p:cNvPr>
          <p:cNvCxnSpPr>
            <a:cxnSpLocks/>
            <a:stCxn id="16" idx="4"/>
            <a:endCxn id="6" idx="7"/>
          </p:cNvCxnSpPr>
          <p:nvPr/>
        </p:nvCxnSpPr>
        <p:spPr>
          <a:xfrm flipH="1">
            <a:off x="2745006" y="3429001"/>
            <a:ext cx="1053015" cy="427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19B898-B658-4129-B41D-C5468D52F2FD}"/>
              </a:ext>
            </a:extLst>
          </p:cNvPr>
          <p:cNvCxnSpPr>
            <a:cxnSpLocks/>
            <a:stCxn id="16" idx="4"/>
            <a:endCxn id="5" idx="0"/>
          </p:cNvCxnSpPr>
          <p:nvPr/>
        </p:nvCxnSpPr>
        <p:spPr>
          <a:xfrm flipH="1">
            <a:off x="3513816" y="3429001"/>
            <a:ext cx="284205" cy="317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2DE38A3-0B90-4173-9DE2-28E268A0252B}"/>
              </a:ext>
            </a:extLst>
          </p:cNvPr>
          <p:cNvSpPr/>
          <p:nvPr/>
        </p:nvSpPr>
        <p:spPr>
          <a:xfrm>
            <a:off x="3423199" y="2679358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8DCBC6-4D2D-4B9E-B898-053357F6594B}"/>
              </a:ext>
            </a:extLst>
          </p:cNvPr>
          <p:cNvCxnSpPr>
            <a:cxnSpLocks/>
            <a:stCxn id="22" idx="4"/>
            <a:endCxn id="37" idx="0"/>
          </p:cNvCxnSpPr>
          <p:nvPr/>
        </p:nvCxnSpPr>
        <p:spPr>
          <a:xfrm flipH="1">
            <a:off x="4547664" y="3429002"/>
            <a:ext cx="284205" cy="317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9EA5D7-206A-4FC7-9EDB-7BCD66C4AF4C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6899564" y="3429000"/>
            <a:ext cx="644337" cy="352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23D93A9-2114-4BBF-98A7-0E43A4B08E93}"/>
              </a:ext>
            </a:extLst>
          </p:cNvPr>
          <p:cNvSpPr/>
          <p:nvPr/>
        </p:nvSpPr>
        <p:spPr>
          <a:xfrm>
            <a:off x="5490895" y="2679358"/>
            <a:ext cx="749643" cy="74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79E6F6-D938-4D22-8E4F-1876043636E4}"/>
              </a:ext>
            </a:extLst>
          </p:cNvPr>
          <p:cNvSpPr/>
          <p:nvPr/>
        </p:nvSpPr>
        <p:spPr>
          <a:xfrm>
            <a:off x="4457047" y="2679359"/>
            <a:ext cx="749643" cy="749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34D2FF-3F18-4CF8-A280-A1078B9DF785}"/>
              </a:ext>
            </a:extLst>
          </p:cNvPr>
          <p:cNvSpPr/>
          <p:nvPr/>
        </p:nvSpPr>
        <p:spPr>
          <a:xfrm>
            <a:off x="6524742" y="2679357"/>
            <a:ext cx="749643" cy="749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A9EFBD-12C5-4B45-B322-6A76A658C6A5}"/>
              </a:ext>
            </a:extLst>
          </p:cNvPr>
          <p:cNvSpPr/>
          <p:nvPr/>
        </p:nvSpPr>
        <p:spPr>
          <a:xfrm>
            <a:off x="6096000" y="1339038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FC96FD-AF90-4577-B3B2-331805B7CFCA}"/>
              </a:ext>
            </a:extLst>
          </p:cNvPr>
          <p:cNvSpPr/>
          <p:nvPr/>
        </p:nvSpPr>
        <p:spPr>
          <a:xfrm>
            <a:off x="4172842" y="3746885"/>
            <a:ext cx="749643" cy="74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8FDAFFE-0949-490A-BDCE-DE6244272E5F}"/>
              </a:ext>
            </a:extLst>
          </p:cNvPr>
          <p:cNvSpPr/>
          <p:nvPr/>
        </p:nvSpPr>
        <p:spPr>
          <a:xfrm>
            <a:off x="2982508" y="3552260"/>
            <a:ext cx="3113491" cy="2144064"/>
          </a:xfrm>
          <a:custGeom>
            <a:avLst/>
            <a:gdLst>
              <a:gd name="connsiteX0" fmla="*/ 1080551 w 3113491"/>
              <a:gd name="connsiteY0" fmla="*/ 0 h 2144064"/>
              <a:gd name="connsiteX1" fmla="*/ 2088820 w 3113491"/>
              <a:gd name="connsiteY1" fmla="*/ 0 h 2144064"/>
              <a:gd name="connsiteX2" fmla="*/ 2088820 w 3113491"/>
              <a:gd name="connsiteY2" fmla="*/ 1138444 h 2144064"/>
              <a:gd name="connsiteX3" fmla="*/ 3113491 w 3113491"/>
              <a:gd name="connsiteY3" fmla="*/ 1138444 h 2144064"/>
              <a:gd name="connsiteX4" fmla="*/ 3113491 w 3113491"/>
              <a:gd name="connsiteY4" fmla="*/ 2144063 h 2144064"/>
              <a:gd name="connsiteX5" fmla="*/ 2088820 w 3113491"/>
              <a:gd name="connsiteY5" fmla="*/ 2144063 h 2144064"/>
              <a:gd name="connsiteX6" fmla="*/ 2088820 w 3113491"/>
              <a:gd name="connsiteY6" fmla="*/ 2144064 h 2144064"/>
              <a:gd name="connsiteX7" fmla="*/ 1080551 w 3113491"/>
              <a:gd name="connsiteY7" fmla="*/ 2144064 h 2144064"/>
              <a:gd name="connsiteX8" fmla="*/ 1080551 w 3113491"/>
              <a:gd name="connsiteY8" fmla="*/ 2144063 h 2144064"/>
              <a:gd name="connsiteX9" fmla="*/ 0 w 3113491"/>
              <a:gd name="connsiteY9" fmla="*/ 2144063 h 2144064"/>
              <a:gd name="connsiteX10" fmla="*/ 0 w 3113491"/>
              <a:gd name="connsiteY10" fmla="*/ 1138444 h 2144064"/>
              <a:gd name="connsiteX11" fmla="*/ 1080551 w 3113491"/>
              <a:gd name="connsiteY11" fmla="*/ 1138444 h 21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3491" h="2144064">
                <a:moveTo>
                  <a:pt x="1080551" y="0"/>
                </a:moveTo>
                <a:lnTo>
                  <a:pt x="2088820" y="0"/>
                </a:lnTo>
                <a:lnTo>
                  <a:pt x="2088820" y="1138444"/>
                </a:lnTo>
                <a:lnTo>
                  <a:pt x="3113491" y="1138444"/>
                </a:lnTo>
                <a:lnTo>
                  <a:pt x="3113491" y="2144063"/>
                </a:lnTo>
                <a:lnTo>
                  <a:pt x="2088820" y="2144063"/>
                </a:lnTo>
                <a:lnTo>
                  <a:pt x="2088820" y="2144064"/>
                </a:lnTo>
                <a:lnTo>
                  <a:pt x="1080551" y="2144064"/>
                </a:lnTo>
                <a:lnTo>
                  <a:pt x="1080551" y="2144063"/>
                </a:lnTo>
                <a:lnTo>
                  <a:pt x="0" y="2144063"/>
                </a:lnTo>
                <a:lnTo>
                  <a:pt x="0" y="1138444"/>
                </a:lnTo>
                <a:lnTo>
                  <a:pt x="1080551" y="113844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0464715-EA51-4022-A581-A2962E6FD4A3}"/>
              </a:ext>
            </a:extLst>
          </p:cNvPr>
          <p:cNvSpPr/>
          <p:nvPr/>
        </p:nvSpPr>
        <p:spPr>
          <a:xfrm>
            <a:off x="2032887" y="2522616"/>
            <a:ext cx="2250121" cy="2166065"/>
          </a:xfrm>
          <a:custGeom>
            <a:avLst/>
            <a:gdLst>
              <a:gd name="connsiteX0" fmla="*/ 228824 w 2250121"/>
              <a:gd name="connsiteY0" fmla="*/ 0 h 2166065"/>
              <a:gd name="connsiteX1" fmla="*/ 2250121 w 2250121"/>
              <a:gd name="connsiteY1" fmla="*/ 0 h 2166065"/>
              <a:gd name="connsiteX2" fmla="*/ 2250121 w 2250121"/>
              <a:gd name="connsiteY2" fmla="*/ 1029643 h 2166065"/>
              <a:gd name="connsiteX3" fmla="*/ 2021297 w 2250121"/>
              <a:gd name="connsiteY3" fmla="*/ 1029643 h 2166065"/>
              <a:gd name="connsiteX4" fmla="*/ 2021297 w 2250121"/>
              <a:gd name="connsiteY4" fmla="*/ 2166065 h 2166065"/>
              <a:gd name="connsiteX5" fmla="*/ 0 w 2250121"/>
              <a:gd name="connsiteY5" fmla="*/ 2166065 h 2166065"/>
              <a:gd name="connsiteX6" fmla="*/ 0 w 2250121"/>
              <a:gd name="connsiteY6" fmla="*/ 1509 h 2166065"/>
              <a:gd name="connsiteX7" fmla="*/ 228824 w 2250121"/>
              <a:gd name="connsiteY7" fmla="*/ 1509 h 216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0121" h="2166065">
                <a:moveTo>
                  <a:pt x="228824" y="0"/>
                </a:moveTo>
                <a:lnTo>
                  <a:pt x="2250121" y="0"/>
                </a:lnTo>
                <a:lnTo>
                  <a:pt x="2250121" y="1029643"/>
                </a:lnTo>
                <a:lnTo>
                  <a:pt x="2021297" y="1029643"/>
                </a:lnTo>
                <a:lnTo>
                  <a:pt x="2021297" y="2166065"/>
                </a:lnTo>
                <a:lnTo>
                  <a:pt x="0" y="2166065"/>
                </a:lnTo>
                <a:lnTo>
                  <a:pt x="0" y="1509"/>
                </a:lnTo>
                <a:lnTo>
                  <a:pt x="228824" y="150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DC4395-2B6E-40D7-BA01-529976CF43B4}"/>
              </a:ext>
            </a:extLst>
          </p:cNvPr>
          <p:cNvSpPr txBox="1"/>
          <p:nvPr/>
        </p:nvSpPr>
        <p:spPr>
          <a:xfrm>
            <a:off x="439750" y="2594461"/>
            <a:ext cx="1506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T</a:t>
            </a:r>
            <a:r>
              <a:rPr lang="en-US" sz="4800" b="1" baseline="-25000" dirty="0" err="1"/>
              <a:t>hypo</a:t>
            </a:r>
            <a:r>
              <a:rPr lang="en-US" sz="4800" b="1" dirty="0"/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B16705-1F98-4512-B4D9-FA0F95CAB8EF}"/>
              </a:ext>
            </a:extLst>
          </p:cNvPr>
          <p:cNvSpPr txBox="1"/>
          <p:nvPr/>
        </p:nvSpPr>
        <p:spPr>
          <a:xfrm>
            <a:off x="1265625" y="4707117"/>
            <a:ext cx="1637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T</a:t>
            </a:r>
            <a:r>
              <a:rPr lang="en-US" sz="4800" b="1" baseline="-25000" dirty="0" err="1"/>
              <a:t>hyper</a:t>
            </a:r>
            <a:r>
              <a:rPr lang="en-US" sz="4800" b="1" dirty="0"/>
              <a:t>: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7987E66-79F5-4195-AB2C-CEA91630A61D}"/>
              </a:ext>
            </a:extLst>
          </p:cNvPr>
          <p:cNvSpPr/>
          <p:nvPr/>
        </p:nvSpPr>
        <p:spPr>
          <a:xfrm>
            <a:off x="3143299" y="3746883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T2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C99D6C2-3986-4FF7-883E-7B7A7EE28F6C}"/>
              </a:ext>
            </a:extLst>
          </p:cNvPr>
          <p:cNvCxnSpPr>
            <a:cxnSpLocks/>
          </p:cNvCxnSpPr>
          <p:nvPr/>
        </p:nvCxnSpPr>
        <p:spPr>
          <a:xfrm>
            <a:off x="5865717" y="3429001"/>
            <a:ext cx="604177" cy="3521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7D4712C6-BA46-417C-BE27-09E155D82AC9}"/>
              </a:ext>
            </a:extLst>
          </p:cNvPr>
          <p:cNvSpPr/>
          <p:nvPr/>
        </p:nvSpPr>
        <p:spPr>
          <a:xfrm>
            <a:off x="6240538" y="3746885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C32B814-0BB5-4D3E-9A03-4142D0133576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B977CBE-4C3E-4A66-A800-0197055C5647}"/>
              </a:ext>
            </a:extLst>
          </p:cNvPr>
          <p:cNvSpPr/>
          <p:nvPr/>
        </p:nvSpPr>
        <p:spPr>
          <a:xfrm>
            <a:off x="7552776" y="2679357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D19CF3C-6BAA-440F-A2F7-5108D6A1F02D}"/>
              </a:ext>
            </a:extLst>
          </p:cNvPr>
          <p:cNvSpPr/>
          <p:nvPr/>
        </p:nvSpPr>
        <p:spPr>
          <a:xfrm>
            <a:off x="8580810" y="2666441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D1479A3-E05F-419F-9729-716C22F9FCEC}"/>
              </a:ext>
            </a:extLst>
          </p:cNvPr>
          <p:cNvSpPr/>
          <p:nvPr/>
        </p:nvSpPr>
        <p:spPr>
          <a:xfrm>
            <a:off x="9608844" y="2666440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985E7B1-4EB8-42FE-836A-AF7306D9E9AE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6470822" y="2088681"/>
            <a:ext cx="1191737" cy="700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7203692-F3FF-4ACB-87EB-46BFF24DCC64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6470822" y="2088681"/>
            <a:ext cx="2219771" cy="687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761F667-C7E1-4D1A-A1DA-1FEA022D91C8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6470822" y="2088681"/>
            <a:ext cx="3247805" cy="687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4CFF8947-7C29-454C-927A-1C9EBB2A7753}"/>
              </a:ext>
            </a:extLst>
          </p:cNvPr>
          <p:cNvSpPr/>
          <p:nvPr/>
        </p:nvSpPr>
        <p:spPr>
          <a:xfrm>
            <a:off x="7481093" y="2561856"/>
            <a:ext cx="2986882" cy="927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DAC58BA-CA08-49F6-9590-301FCFA09257}"/>
              </a:ext>
            </a:extLst>
          </p:cNvPr>
          <p:cNvSpPr/>
          <p:nvPr/>
        </p:nvSpPr>
        <p:spPr>
          <a:xfrm>
            <a:off x="7552776" y="2679041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620FC5A-DA6C-4F24-ABDA-40EE69989C4E}"/>
              </a:ext>
            </a:extLst>
          </p:cNvPr>
          <p:cNvSpPr/>
          <p:nvPr/>
        </p:nvSpPr>
        <p:spPr>
          <a:xfrm>
            <a:off x="3141146" y="4843532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B8B0E6C-C5CD-4366-B2DE-9214DCDAC4EC}"/>
              </a:ext>
            </a:extLst>
          </p:cNvPr>
          <p:cNvSpPr/>
          <p:nvPr/>
        </p:nvSpPr>
        <p:spPr>
          <a:xfrm>
            <a:off x="4174994" y="4843532"/>
            <a:ext cx="749643" cy="74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9607AF7-84F4-47EA-AB3D-23FBB5053BCB}"/>
              </a:ext>
            </a:extLst>
          </p:cNvPr>
          <p:cNvSpPr/>
          <p:nvPr/>
        </p:nvSpPr>
        <p:spPr>
          <a:xfrm>
            <a:off x="5208842" y="4843531"/>
            <a:ext cx="749643" cy="749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4A4184E-F406-4063-BC8B-EDDE606FDA01}"/>
              </a:ext>
            </a:extLst>
          </p:cNvPr>
          <p:cNvCxnSpPr>
            <a:cxnSpLocks/>
            <a:endCxn id="79" idx="0"/>
          </p:cNvCxnSpPr>
          <p:nvPr/>
        </p:nvCxnSpPr>
        <p:spPr>
          <a:xfrm flipH="1">
            <a:off x="3515968" y="4496528"/>
            <a:ext cx="1031696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5EFC068-42AF-4536-94E0-FCD0C785C618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4547664" y="4496528"/>
            <a:ext cx="2152" cy="347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72DD92A-45F2-4FC3-9B32-29B6AAD5EB8D}"/>
              </a:ext>
            </a:extLst>
          </p:cNvPr>
          <p:cNvCxnSpPr>
            <a:cxnSpLocks/>
          </p:cNvCxnSpPr>
          <p:nvPr/>
        </p:nvCxnSpPr>
        <p:spPr>
          <a:xfrm>
            <a:off x="4547664" y="4496528"/>
            <a:ext cx="930693" cy="381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4F20B69-858E-4995-8514-F4607481C0EF}"/>
              </a:ext>
            </a:extLst>
          </p:cNvPr>
          <p:cNvSpPr/>
          <p:nvPr/>
        </p:nvSpPr>
        <p:spPr>
          <a:xfrm>
            <a:off x="2982508" y="4690704"/>
            <a:ext cx="3113491" cy="1005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3A5963D-18AD-46B8-8181-BF9977247899}"/>
              </a:ext>
            </a:extLst>
          </p:cNvPr>
          <p:cNvSpPr/>
          <p:nvPr/>
        </p:nvSpPr>
        <p:spPr>
          <a:xfrm>
            <a:off x="4175222" y="4843955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F4856FA-D2DF-4A8D-9705-D543D94328C5}"/>
              </a:ext>
            </a:extLst>
          </p:cNvPr>
          <p:cNvSpPr/>
          <p:nvPr/>
        </p:nvSpPr>
        <p:spPr>
          <a:xfrm>
            <a:off x="5206690" y="3746885"/>
            <a:ext cx="749643" cy="749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5E7F14A-F622-4700-B8C2-978C9548EC59}"/>
              </a:ext>
            </a:extLst>
          </p:cNvPr>
          <p:cNvSpPr/>
          <p:nvPr/>
        </p:nvSpPr>
        <p:spPr>
          <a:xfrm>
            <a:off x="5110261" y="3623176"/>
            <a:ext cx="1945612" cy="937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5EEDB96-ACBF-45BD-B720-B82B37790BED}"/>
              </a:ext>
            </a:extLst>
          </p:cNvPr>
          <p:cNvSpPr/>
          <p:nvPr/>
        </p:nvSpPr>
        <p:spPr>
          <a:xfrm>
            <a:off x="5205901" y="3745165"/>
            <a:ext cx="749643" cy="7496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C7276BD-E095-4DD7-8C2E-2D1DCAD3E7C7}"/>
              </a:ext>
            </a:extLst>
          </p:cNvPr>
          <p:cNvCxnSpPr>
            <a:cxnSpLocks/>
          </p:cNvCxnSpPr>
          <p:nvPr/>
        </p:nvCxnSpPr>
        <p:spPr>
          <a:xfrm flipH="1">
            <a:off x="5581512" y="3429001"/>
            <a:ext cx="284205" cy="3178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A3D6049-35B5-4DA5-9EDD-34C17A01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8463 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16732 -0.00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08373 -0.00023 " pathEditMode="fixed" rAng="0" ptsTypes="AA">
                                      <p:cBhvr>
                                        <p:cTn id="6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8477 4.07407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08489 3.7037E-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8464 3.7037E-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0" grpId="0" animBg="1"/>
      <p:bldP spid="40" grpId="1" animBg="1"/>
      <p:bldP spid="43" grpId="0" animBg="1"/>
      <p:bldP spid="43" grpId="1" animBg="1"/>
      <p:bldP spid="44" grpId="0"/>
      <p:bldP spid="44" grpId="1"/>
      <p:bldP spid="45" grpId="0"/>
      <p:bldP spid="45" grpId="1"/>
      <p:bldP spid="46" grpId="0" animBg="1"/>
      <p:bldP spid="69" grpId="0" animBg="1"/>
      <p:bldP spid="69" grpId="1" animBg="1"/>
      <p:bldP spid="72" grpId="0" animBg="1"/>
      <p:bldP spid="72" grpId="1" animBg="1"/>
      <p:bldP spid="73" grpId="0" animBg="1"/>
      <p:bldP spid="73" grpId="1" animBg="1"/>
      <p:bldP spid="77" grpId="0" animBg="1"/>
      <p:bldP spid="77" grpId="1" animBg="1"/>
      <p:bldP spid="78" grpId="0" animBg="1"/>
      <p:bldP spid="79" grpId="0" animBg="1"/>
      <p:bldP spid="79" grpId="1" animBg="1"/>
      <p:bldP spid="81" grpId="0" animBg="1"/>
      <p:bldP spid="81" grpId="1" animBg="1"/>
      <p:bldP spid="85" grpId="0" animBg="1"/>
      <p:bldP spid="85" grpId="1" animBg="1"/>
      <p:bldP spid="86" grpId="0" animBg="1"/>
      <p:bldP spid="88" grpId="0" animBg="1"/>
      <p:bldP spid="88" grpId="1" animBg="1"/>
      <p:bldP spid="8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E07B43-20E7-4A45-9882-05A2099DC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MSL makes some trees similar (because “M2” = “M2”)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MSB(MSL(T)) is unsafe </a:t>
            </a:r>
            <a:r>
              <a:rPr lang="en-US" dirty="0">
                <a:solidFill>
                  <a:srgbClr val="00B050"/>
                </a:solidFill>
              </a:rPr>
              <a:t>(but MSL(MSB(T)) is safe)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TH(MSL(T)) is unsafe </a:t>
            </a:r>
            <a:r>
              <a:rPr lang="en-US" dirty="0">
                <a:solidFill>
                  <a:srgbClr val="00B050"/>
                </a:solidFill>
              </a:rPr>
              <a:t>(but MSL(TH(T)) is safe)</a:t>
            </a:r>
          </a:p>
          <a:p>
            <a:r>
              <a:rPr lang="en-US" dirty="0"/>
              <a:t>MSB and TH may target the same branches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MSB(TH(T)) ≠ TH(MSB(T))</a:t>
            </a:r>
          </a:p>
          <a:p>
            <a:r>
              <a:rPr lang="en-US" dirty="0"/>
              <a:t>The 5 valid reduction schedules: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MSB(T)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MSL(MSB(T))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MSL(T)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MSL(TH(T))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TH(T)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125563-C864-4227-ACB1-965C04D7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Restrictions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DAA1A2-69BE-4510-AEB4-7EE7FF41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013556-EF6C-42DF-BA14-16AF39ACB97D}"/>
              </a:ext>
            </a:extLst>
          </p:cNvPr>
          <p:cNvGrpSpPr/>
          <p:nvPr/>
        </p:nvGrpSpPr>
        <p:grpSpPr>
          <a:xfrm>
            <a:off x="8302626" y="5501305"/>
            <a:ext cx="3778850" cy="923330"/>
            <a:chOff x="8413150" y="5920159"/>
            <a:chExt cx="377885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EC5A8-8F15-4031-8D1E-1A84EDB2B12F}"/>
                </a:ext>
              </a:extLst>
            </p:cNvPr>
            <p:cNvSpPr txBox="1"/>
            <p:nvPr/>
          </p:nvSpPr>
          <p:spPr>
            <a:xfrm>
              <a:off x="9229156" y="5920159"/>
              <a:ext cx="29628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Merge Sibling Leaves</a:t>
              </a:r>
            </a:p>
            <a:p>
              <a:r>
                <a:rPr lang="en-US" dirty="0"/>
                <a:t>Merge Sibling Branches</a:t>
              </a:r>
            </a:p>
            <a:p>
              <a:r>
                <a:rPr lang="en-US" dirty="0"/>
                <a:t>Truncate </a:t>
              </a:r>
              <a:r>
                <a:rPr lang="en-US" dirty="0" err="1"/>
                <a:t>Hypotrees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72112B-A36D-463A-9D03-BF0CAC19C8C4}"/>
                </a:ext>
              </a:extLst>
            </p:cNvPr>
            <p:cNvSpPr txBox="1"/>
            <p:nvPr/>
          </p:nvSpPr>
          <p:spPr>
            <a:xfrm>
              <a:off x="8413150" y="5920159"/>
              <a:ext cx="973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MSL: </a:t>
              </a:r>
            </a:p>
            <a:p>
              <a:pPr algn="r"/>
              <a:r>
                <a:rPr lang="en-US" dirty="0"/>
                <a:t>MSB: </a:t>
              </a:r>
            </a:p>
            <a:p>
              <a:pPr algn="r"/>
              <a:r>
                <a:rPr lang="en-US" dirty="0"/>
                <a:t>TH: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0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>
            <a:extLst>
              <a:ext uri="{FF2B5EF4-FFF2-40B4-BE49-F238E27FC236}">
                <a16:creationId xmlns:a16="http://schemas.microsoft.com/office/drawing/2014/main" id="{783E560E-57F6-462B-B54D-6CFE31A033D9}"/>
              </a:ext>
            </a:extLst>
          </p:cNvPr>
          <p:cNvSpPr/>
          <p:nvPr/>
        </p:nvSpPr>
        <p:spPr>
          <a:xfrm>
            <a:off x="3573522" y="4084137"/>
            <a:ext cx="4749994" cy="2686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8C9C4D4-F55E-46A9-A1AA-A803540AF3DC}"/>
              </a:ext>
            </a:extLst>
          </p:cNvPr>
          <p:cNvSpPr/>
          <p:nvPr/>
        </p:nvSpPr>
        <p:spPr>
          <a:xfrm>
            <a:off x="5510002" y="943896"/>
            <a:ext cx="5206543" cy="3138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73B9D-E231-4DBA-9895-EADC244E7F99}"/>
              </a:ext>
            </a:extLst>
          </p:cNvPr>
          <p:cNvSpPr/>
          <p:nvPr/>
        </p:nvSpPr>
        <p:spPr>
          <a:xfrm>
            <a:off x="1425677" y="943896"/>
            <a:ext cx="4093651" cy="3138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B15E7-0069-4E5A-9303-9A1B4A6F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Comparisons (Toy Example)</a:t>
            </a:r>
            <a:br>
              <a:rPr lang="en-US" dirty="0"/>
            </a:b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FA03DC-1852-4122-8D11-21012C70EF8D}"/>
              </a:ext>
            </a:extLst>
          </p:cNvPr>
          <p:cNvGrpSpPr/>
          <p:nvPr/>
        </p:nvGrpSpPr>
        <p:grpSpPr>
          <a:xfrm>
            <a:off x="3805954" y="4194921"/>
            <a:ext cx="4192540" cy="2471220"/>
            <a:chOff x="3141146" y="1339038"/>
            <a:chExt cx="7217341" cy="4254137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BCB1392-4C51-42C3-9D63-9D5EDB1541DD}"/>
                </a:ext>
              </a:extLst>
            </p:cNvPr>
            <p:cNvSpPr/>
            <p:nvPr/>
          </p:nvSpPr>
          <p:spPr>
            <a:xfrm>
              <a:off x="3143299" y="3746883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T2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0E88D5B-765E-4D00-8480-6E5067349D30}"/>
                </a:ext>
              </a:extLst>
            </p:cNvPr>
            <p:cNvSpPr/>
            <p:nvPr/>
          </p:nvSpPr>
          <p:spPr>
            <a:xfrm>
              <a:off x="5206690" y="3746885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EAEE030-38B1-4BF1-9136-74A34F8C231B}"/>
                </a:ext>
              </a:extLst>
            </p:cNvPr>
            <p:cNvSpPr/>
            <p:nvPr/>
          </p:nvSpPr>
          <p:spPr>
            <a:xfrm>
              <a:off x="6240538" y="3746885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969CBBF-38F0-499D-A918-84C8EC770632}"/>
                </a:ext>
              </a:extLst>
            </p:cNvPr>
            <p:cNvSpPr/>
            <p:nvPr/>
          </p:nvSpPr>
          <p:spPr>
            <a:xfrm>
              <a:off x="7274386" y="3746884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656DCF2-4618-49D0-8DFA-460AFD48BCB9}"/>
                </a:ext>
              </a:extLst>
            </p:cNvPr>
            <p:cNvCxnSpPr>
              <a:cxnSpLocks/>
              <a:stCxn id="99" idx="4"/>
              <a:endCxn id="62" idx="7"/>
            </p:cNvCxnSpPr>
            <p:nvPr/>
          </p:nvCxnSpPr>
          <p:spPr>
            <a:xfrm flipH="1">
              <a:off x="4063059" y="2088681"/>
              <a:ext cx="2407763" cy="7004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97D1C8C-98B9-4000-9F33-6E77B7A9300B}"/>
                </a:ext>
              </a:extLst>
            </p:cNvPr>
            <p:cNvCxnSpPr>
              <a:cxnSpLocks/>
              <a:stCxn id="99" idx="4"/>
              <a:endCxn id="91" idx="0"/>
            </p:cNvCxnSpPr>
            <p:nvPr/>
          </p:nvCxnSpPr>
          <p:spPr>
            <a:xfrm flipH="1">
              <a:off x="4831869" y="2088681"/>
              <a:ext cx="1638953" cy="5906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94C91C1-B9F6-4833-A51D-8BE355633A20}"/>
                </a:ext>
              </a:extLst>
            </p:cNvPr>
            <p:cNvCxnSpPr>
              <a:cxnSpLocks/>
              <a:stCxn id="99" idx="4"/>
              <a:endCxn id="67" idx="0"/>
            </p:cNvCxnSpPr>
            <p:nvPr/>
          </p:nvCxnSpPr>
          <p:spPr>
            <a:xfrm flipH="1">
              <a:off x="5865717" y="2088681"/>
              <a:ext cx="605105" cy="5906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60E8143-380C-47CF-AAFE-7766E7970BBB}"/>
                </a:ext>
              </a:extLst>
            </p:cNvPr>
            <p:cNvCxnSpPr>
              <a:cxnSpLocks/>
              <a:stCxn id="99" idx="4"/>
              <a:endCxn id="92" idx="1"/>
            </p:cNvCxnSpPr>
            <p:nvPr/>
          </p:nvCxnSpPr>
          <p:spPr>
            <a:xfrm>
              <a:off x="6470822" y="2088681"/>
              <a:ext cx="163703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5220749-5B96-41A3-AA4D-524220BCA822}"/>
                </a:ext>
              </a:extLst>
            </p:cNvPr>
            <p:cNvCxnSpPr>
              <a:cxnSpLocks/>
              <a:stCxn id="62" idx="4"/>
            </p:cNvCxnSpPr>
            <p:nvPr/>
          </p:nvCxnSpPr>
          <p:spPr>
            <a:xfrm flipH="1">
              <a:off x="3513816" y="3429001"/>
              <a:ext cx="284205" cy="3178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F3B1C59-0F4B-4B92-A8D9-33B08EB367CA}"/>
                </a:ext>
              </a:extLst>
            </p:cNvPr>
            <p:cNvSpPr/>
            <p:nvPr/>
          </p:nvSpPr>
          <p:spPr>
            <a:xfrm>
              <a:off x="3423199" y="2679358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7039278-38DA-44E8-B9DC-75FE539DDECD}"/>
                </a:ext>
              </a:extLst>
            </p:cNvPr>
            <p:cNvCxnSpPr>
              <a:cxnSpLocks/>
              <a:stCxn id="91" idx="4"/>
              <a:endCxn id="106" idx="0"/>
            </p:cNvCxnSpPr>
            <p:nvPr/>
          </p:nvCxnSpPr>
          <p:spPr>
            <a:xfrm flipH="1">
              <a:off x="4547664" y="3429002"/>
              <a:ext cx="284205" cy="3178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AE2914A-5675-4ED4-BF29-52FB0949DAC8}"/>
                </a:ext>
              </a:extLst>
            </p:cNvPr>
            <p:cNvCxnSpPr>
              <a:cxnSpLocks/>
              <a:stCxn id="67" idx="4"/>
              <a:endCxn id="53" idx="0"/>
            </p:cNvCxnSpPr>
            <p:nvPr/>
          </p:nvCxnSpPr>
          <p:spPr>
            <a:xfrm flipH="1">
              <a:off x="5581512" y="3429001"/>
              <a:ext cx="284205" cy="3178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FB9BB2D-D6EF-40E2-ACD6-455733DE4609}"/>
                </a:ext>
              </a:extLst>
            </p:cNvPr>
            <p:cNvCxnSpPr>
              <a:cxnSpLocks/>
              <a:stCxn id="67" idx="4"/>
            </p:cNvCxnSpPr>
            <p:nvPr/>
          </p:nvCxnSpPr>
          <p:spPr>
            <a:xfrm>
              <a:off x="5865717" y="3429001"/>
              <a:ext cx="604177" cy="3521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06352D7-54D9-487A-91A3-7CA56DC11306}"/>
                </a:ext>
              </a:extLst>
            </p:cNvPr>
            <p:cNvCxnSpPr>
              <a:cxnSpLocks/>
              <a:stCxn id="92" idx="4"/>
            </p:cNvCxnSpPr>
            <p:nvPr/>
          </p:nvCxnSpPr>
          <p:spPr>
            <a:xfrm>
              <a:off x="6899564" y="3429000"/>
              <a:ext cx="644337" cy="3521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9E0A6FE-BE73-4AE1-B0CE-5224D98778EE}"/>
                </a:ext>
              </a:extLst>
            </p:cNvPr>
            <p:cNvSpPr/>
            <p:nvPr/>
          </p:nvSpPr>
          <p:spPr>
            <a:xfrm>
              <a:off x="5490895" y="2679358"/>
              <a:ext cx="749643" cy="7496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5877CAC-4F49-4D66-937E-8A6029460753}"/>
                </a:ext>
              </a:extLst>
            </p:cNvPr>
            <p:cNvSpPr/>
            <p:nvPr/>
          </p:nvSpPr>
          <p:spPr>
            <a:xfrm>
              <a:off x="4457047" y="2679359"/>
              <a:ext cx="749643" cy="749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D8DB4EA-8F71-43FC-9171-FA8DA3F8B6A1}"/>
                </a:ext>
              </a:extLst>
            </p:cNvPr>
            <p:cNvSpPr/>
            <p:nvPr/>
          </p:nvSpPr>
          <p:spPr>
            <a:xfrm>
              <a:off x="6524742" y="2679357"/>
              <a:ext cx="749643" cy="7496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F3B4FB8-B10D-4C28-9EDE-51E36A100A61}"/>
                </a:ext>
              </a:extLst>
            </p:cNvPr>
            <p:cNvSpPr/>
            <p:nvPr/>
          </p:nvSpPr>
          <p:spPr>
            <a:xfrm>
              <a:off x="7552776" y="2679357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A993A20-119C-44D4-AB14-FC4F03118716}"/>
                </a:ext>
              </a:extLst>
            </p:cNvPr>
            <p:cNvSpPr/>
            <p:nvPr/>
          </p:nvSpPr>
          <p:spPr>
            <a:xfrm>
              <a:off x="8580810" y="2666441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AD46B49-FB8C-4866-BBF7-CD9AA82A8048}"/>
                </a:ext>
              </a:extLst>
            </p:cNvPr>
            <p:cNvSpPr/>
            <p:nvPr/>
          </p:nvSpPr>
          <p:spPr>
            <a:xfrm>
              <a:off x="9608844" y="2666440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9AD644C-735E-4D45-BD5B-84DE6F53E317}"/>
                </a:ext>
              </a:extLst>
            </p:cNvPr>
            <p:cNvCxnSpPr>
              <a:cxnSpLocks/>
              <a:stCxn id="99" idx="4"/>
              <a:endCxn id="93" idx="1"/>
            </p:cNvCxnSpPr>
            <p:nvPr/>
          </p:nvCxnSpPr>
          <p:spPr>
            <a:xfrm>
              <a:off x="6470822" y="2088681"/>
              <a:ext cx="1191737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592C81B9-2E71-40CC-805B-4CE26C55292A}"/>
                </a:ext>
              </a:extLst>
            </p:cNvPr>
            <p:cNvCxnSpPr>
              <a:cxnSpLocks/>
              <a:stCxn id="99" idx="4"/>
              <a:endCxn id="94" idx="1"/>
            </p:cNvCxnSpPr>
            <p:nvPr/>
          </p:nvCxnSpPr>
          <p:spPr>
            <a:xfrm>
              <a:off x="6470822" y="2088681"/>
              <a:ext cx="2219771" cy="6875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DAB0449-FF91-495A-941C-3F4D7AAA8EB5}"/>
                </a:ext>
              </a:extLst>
            </p:cNvPr>
            <p:cNvCxnSpPr>
              <a:cxnSpLocks/>
              <a:stCxn id="99" idx="4"/>
              <a:endCxn id="95" idx="1"/>
            </p:cNvCxnSpPr>
            <p:nvPr/>
          </p:nvCxnSpPr>
          <p:spPr>
            <a:xfrm>
              <a:off x="6470822" y="2088681"/>
              <a:ext cx="3247805" cy="687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C222FE8-2038-414E-8FDF-9769BD855191}"/>
                </a:ext>
              </a:extLst>
            </p:cNvPr>
            <p:cNvSpPr/>
            <p:nvPr/>
          </p:nvSpPr>
          <p:spPr>
            <a:xfrm>
              <a:off x="6096000" y="1339038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818AA77-AFA1-4E7D-834C-073F2A9BF6C4}"/>
                </a:ext>
              </a:extLst>
            </p:cNvPr>
            <p:cNvSpPr/>
            <p:nvPr/>
          </p:nvSpPr>
          <p:spPr>
            <a:xfrm>
              <a:off x="3141146" y="4843532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F2A8F4A-F128-4726-A7F1-D450480D02E9}"/>
                </a:ext>
              </a:extLst>
            </p:cNvPr>
            <p:cNvSpPr/>
            <p:nvPr/>
          </p:nvSpPr>
          <p:spPr>
            <a:xfrm>
              <a:off x="4174994" y="4843532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D504117-21A0-4A28-8408-E26592B18240}"/>
                </a:ext>
              </a:extLst>
            </p:cNvPr>
            <p:cNvSpPr/>
            <p:nvPr/>
          </p:nvSpPr>
          <p:spPr>
            <a:xfrm>
              <a:off x="5208842" y="4843531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52322557-0AF9-4C3D-B33F-59B5BEF555E5}"/>
                </a:ext>
              </a:extLst>
            </p:cNvPr>
            <p:cNvCxnSpPr>
              <a:cxnSpLocks/>
              <a:stCxn id="106" idx="4"/>
              <a:endCxn id="100" idx="0"/>
            </p:cNvCxnSpPr>
            <p:nvPr/>
          </p:nvCxnSpPr>
          <p:spPr>
            <a:xfrm flipH="1">
              <a:off x="3515968" y="4496528"/>
              <a:ext cx="1031696" cy="347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79EDDA2-E122-4D6F-97D4-70E68AAEC7C7}"/>
                </a:ext>
              </a:extLst>
            </p:cNvPr>
            <p:cNvCxnSpPr>
              <a:cxnSpLocks/>
              <a:stCxn id="106" idx="4"/>
              <a:endCxn id="101" idx="0"/>
            </p:cNvCxnSpPr>
            <p:nvPr/>
          </p:nvCxnSpPr>
          <p:spPr>
            <a:xfrm>
              <a:off x="4547664" y="4496528"/>
              <a:ext cx="2152" cy="347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5FEF604-3DC7-4925-94B0-5F098F9A6FD7}"/>
                </a:ext>
              </a:extLst>
            </p:cNvPr>
            <p:cNvCxnSpPr>
              <a:cxnSpLocks/>
              <a:stCxn id="106" idx="4"/>
            </p:cNvCxnSpPr>
            <p:nvPr/>
          </p:nvCxnSpPr>
          <p:spPr>
            <a:xfrm>
              <a:off x="4547664" y="4496528"/>
              <a:ext cx="930693" cy="3812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75483AD-3EA8-419D-AE19-FC5803103A4C}"/>
                </a:ext>
              </a:extLst>
            </p:cNvPr>
            <p:cNvSpPr/>
            <p:nvPr/>
          </p:nvSpPr>
          <p:spPr>
            <a:xfrm>
              <a:off x="4172842" y="3746885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1EFB6A-551A-4BA3-A00F-37E0901B6DA5}"/>
              </a:ext>
            </a:extLst>
          </p:cNvPr>
          <p:cNvSpPr txBox="1"/>
          <p:nvPr/>
        </p:nvSpPr>
        <p:spPr>
          <a:xfrm>
            <a:off x="4109195" y="4157095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TH(A):</a:t>
            </a:r>
            <a:endParaRPr lang="en-US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2882C6-E1BE-4D56-A16A-B26A74E503CB}"/>
              </a:ext>
            </a:extLst>
          </p:cNvPr>
          <p:cNvGrpSpPr/>
          <p:nvPr/>
        </p:nvGrpSpPr>
        <p:grpSpPr>
          <a:xfrm>
            <a:off x="1721131" y="1063089"/>
            <a:ext cx="3507999" cy="2891028"/>
            <a:chOff x="3138621" y="1339038"/>
            <a:chExt cx="5164448" cy="4256148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A92D612-57F2-4EEB-A4D4-10284B5C604E}"/>
                </a:ext>
              </a:extLst>
            </p:cNvPr>
            <p:cNvSpPr/>
            <p:nvPr/>
          </p:nvSpPr>
          <p:spPr>
            <a:xfrm>
              <a:off x="3138621" y="3745165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M2</a:t>
              </a: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A45705E-40D9-4BA5-AD92-243BE24B0F68}"/>
                </a:ext>
              </a:extLst>
            </p:cNvPr>
            <p:cNvSpPr/>
            <p:nvPr/>
          </p:nvSpPr>
          <p:spPr>
            <a:xfrm>
              <a:off x="4176016" y="4845543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M3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37C4AE-B976-4D5E-9082-794CA2FBE768}"/>
                </a:ext>
              </a:extLst>
            </p:cNvPr>
            <p:cNvSpPr/>
            <p:nvPr/>
          </p:nvSpPr>
          <p:spPr>
            <a:xfrm>
              <a:off x="5205108" y="3745165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M2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EA60DDD-E3BB-4E1B-ACA6-03A8882FCF80}"/>
                </a:ext>
              </a:extLst>
            </p:cNvPr>
            <p:cNvSpPr/>
            <p:nvPr/>
          </p:nvSpPr>
          <p:spPr>
            <a:xfrm>
              <a:off x="7553426" y="2678124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M3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0C435B0-3193-4BBD-A6D6-B9A4BFE3B7C8}"/>
                </a:ext>
              </a:extLst>
            </p:cNvPr>
            <p:cNvSpPr/>
            <p:nvPr/>
          </p:nvSpPr>
          <p:spPr>
            <a:xfrm>
              <a:off x="7274386" y="3746884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2C0D7EC-A779-4BE5-8A2B-CCB41AE35EEE}"/>
                </a:ext>
              </a:extLst>
            </p:cNvPr>
            <p:cNvCxnSpPr>
              <a:cxnSpLocks/>
              <a:stCxn id="135" idx="4"/>
              <a:endCxn id="121" idx="7"/>
            </p:cNvCxnSpPr>
            <p:nvPr/>
          </p:nvCxnSpPr>
          <p:spPr>
            <a:xfrm flipH="1">
              <a:off x="4063059" y="2088681"/>
              <a:ext cx="2407763" cy="7004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4290018-3E30-4E0A-94E0-FE05C1B060CE}"/>
                </a:ext>
              </a:extLst>
            </p:cNvPr>
            <p:cNvCxnSpPr>
              <a:cxnSpLocks/>
              <a:stCxn id="135" idx="4"/>
              <a:endCxn id="127" idx="0"/>
            </p:cNvCxnSpPr>
            <p:nvPr/>
          </p:nvCxnSpPr>
          <p:spPr>
            <a:xfrm flipH="1">
              <a:off x="4831869" y="2088681"/>
              <a:ext cx="1638953" cy="5906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4D062061-BF95-413F-BC25-13C0A45C0022}"/>
                </a:ext>
              </a:extLst>
            </p:cNvPr>
            <p:cNvCxnSpPr>
              <a:cxnSpLocks/>
              <a:stCxn id="135" idx="4"/>
              <a:endCxn id="126" idx="0"/>
            </p:cNvCxnSpPr>
            <p:nvPr/>
          </p:nvCxnSpPr>
          <p:spPr>
            <a:xfrm flipH="1">
              <a:off x="5865717" y="2088681"/>
              <a:ext cx="605105" cy="5906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5098592-F114-4E51-8082-FCFFEA137005}"/>
                </a:ext>
              </a:extLst>
            </p:cNvPr>
            <p:cNvCxnSpPr>
              <a:cxnSpLocks/>
              <a:stCxn id="135" idx="4"/>
              <a:endCxn id="128" idx="1"/>
            </p:cNvCxnSpPr>
            <p:nvPr/>
          </p:nvCxnSpPr>
          <p:spPr>
            <a:xfrm>
              <a:off x="6470822" y="2088681"/>
              <a:ext cx="163703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06A937B-8B78-4A51-B2C8-7676F39BDFCB}"/>
                </a:ext>
              </a:extLst>
            </p:cNvPr>
            <p:cNvCxnSpPr>
              <a:cxnSpLocks/>
              <a:stCxn id="121" idx="4"/>
            </p:cNvCxnSpPr>
            <p:nvPr/>
          </p:nvCxnSpPr>
          <p:spPr>
            <a:xfrm flipH="1">
              <a:off x="3513816" y="3429001"/>
              <a:ext cx="284205" cy="3178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FC4A770-CA64-483D-978B-6BF9CAADD214}"/>
                </a:ext>
              </a:extLst>
            </p:cNvPr>
            <p:cNvSpPr/>
            <p:nvPr/>
          </p:nvSpPr>
          <p:spPr>
            <a:xfrm>
              <a:off x="3423199" y="2679358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5D615C19-7881-4C81-8166-E66E0FC5AB49}"/>
                </a:ext>
              </a:extLst>
            </p:cNvPr>
            <p:cNvCxnSpPr>
              <a:cxnSpLocks/>
              <a:stCxn id="127" idx="4"/>
              <a:endCxn id="142" idx="0"/>
            </p:cNvCxnSpPr>
            <p:nvPr/>
          </p:nvCxnSpPr>
          <p:spPr>
            <a:xfrm flipH="1">
              <a:off x="4547664" y="3429002"/>
              <a:ext cx="284205" cy="3178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C2D3B60-7979-4498-AFB7-423FCE068190}"/>
                </a:ext>
              </a:extLst>
            </p:cNvPr>
            <p:cNvCxnSpPr>
              <a:cxnSpLocks/>
              <a:stCxn id="126" idx="4"/>
            </p:cNvCxnSpPr>
            <p:nvPr/>
          </p:nvCxnSpPr>
          <p:spPr>
            <a:xfrm flipH="1">
              <a:off x="5581512" y="3429001"/>
              <a:ext cx="284205" cy="3178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3090D0A-6266-4F29-8099-2337D0482CE4}"/>
                </a:ext>
              </a:extLst>
            </p:cNvPr>
            <p:cNvCxnSpPr>
              <a:cxnSpLocks/>
              <a:stCxn id="128" idx="4"/>
            </p:cNvCxnSpPr>
            <p:nvPr/>
          </p:nvCxnSpPr>
          <p:spPr>
            <a:xfrm>
              <a:off x="6899564" y="3429000"/>
              <a:ext cx="644337" cy="3521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77B5BF9-CFE4-4C52-8191-7E2F79337127}"/>
                </a:ext>
              </a:extLst>
            </p:cNvPr>
            <p:cNvSpPr/>
            <p:nvPr/>
          </p:nvSpPr>
          <p:spPr>
            <a:xfrm>
              <a:off x="5490895" y="2679358"/>
              <a:ext cx="749643" cy="7496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110BE5A-B2D5-4DD2-9DCF-081D785EB741}"/>
                </a:ext>
              </a:extLst>
            </p:cNvPr>
            <p:cNvSpPr/>
            <p:nvPr/>
          </p:nvSpPr>
          <p:spPr>
            <a:xfrm>
              <a:off x="4457047" y="2679359"/>
              <a:ext cx="749643" cy="749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87D9190-E412-422A-84D3-480A3DE6F3B6}"/>
                </a:ext>
              </a:extLst>
            </p:cNvPr>
            <p:cNvSpPr/>
            <p:nvPr/>
          </p:nvSpPr>
          <p:spPr>
            <a:xfrm>
              <a:off x="6524742" y="2679357"/>
              <a:ext cx="749643" cy="7496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3AD9B25B-2895-4C04-98DA-992E6BF539A4}"/>
                </a:ext>
              </a:extLst>
            </p:cNvPr>
            <p:cNvCxnSpPr>
              <a:cxnSpLocks/>
              <a:stCxn id="135" idx="4"/>
            </p:cNvCxnSpPr>
            <p:nvPr/>
          </p:nvCxnSpPr>
          <p:spPr>
            <a:xfrm>
              <a:off x="6470822" y="2088681"/>
              <a:ext cx="1191737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205EC0B-F7B6-4FD4-A0E1-257797817491}"/>
                </a:ext>
              </a:extLst>
            </p:cNvPr>
            <p:cNvSpPr/>
            <p:nvPr/>
          </p:nvSpPr>
          <p:spPr>
            <a:xfrm>
              <a:off x="6096000" y="1339038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29D41DFD-E6E2-444C-8E5F-6D34764B1309}"/>
                </a:ext>
              </a:extLst>
            </p:cNvPr>
            <p:cNvCxnSpPr>
              <a:cxnSpLocks/>
              <a:stCxn id="142" idx="4"/>
            </p:cNvCxnSpPr>
            <p:nvPr/>
          </p:nvCxnSpPr>
          <p:spPr>
            <a:xfrm>
              <a:off x="4547664" y="4496528"/>
              <a:ext cx="2152" cy="347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6B6242D-7CCA-4EEB-8E13-7BAC35B3296B}"/>
                </a:ext>
              </a:extLst>
            </p:cNvPr>
            <p:cNvSpPr/>
            <p:nvPr/>
          </p:nvSpPr>
          <p:spPr>
            <a:xfrm>
              <a:off x="4172842" y="3746885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4685264C-E02D-426E-AA4A-F1FCB54BC616}"/>
              </a:ext>
            </a:extLst>
          </p:cNvPr>
          <p:cNvSpPr txBox="1"/>
          <p:nvPr/>
        </p:nvSpPr>
        <p:spPr>
          <a:xfrm>
            <a:off x="1938389" y="1109776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MSL(A):</a:t>
            </a:r>
            <a:endParaRPr lang="en-US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4347AF-6696-4CF4-9D91-96C0A4DA8E2B}"/>
              </a:ext>
            </a:extLst>
          </p:cNvPr>
          <p:cNvGrpSpPr/>
          <p:nvPr/>
        </p:nvGrpSpPr>
        <p:grpSpPr>
          <a:xfrm>
            <a:off x="5719948" y="1092054"/>
            <a:ext cx="4907151" cy="2892436"/>
            <a:chOff x="3141146" y="1339038"/>
            <a:chExt cx="7217341" cy="4254137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A213C7A-D089-4B78-8308-8A2511F9D3F9}"/>
                </a:ext>
              </a:extLst>
            </p:cNvPr>
            <p:cNvSpPr/>
            <p:nvPr/>
          </p:nvSpPr>
          <p:spPr>
            <a:xfrm>
              <a:off x="5492701" y="2679356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M2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2BC0748-6E27-4BE8-A24F-9083499D7788}"/>
                </a:ext>
              </a:extLst>
            </p:cNvPr>
            <p:cNvSpPr/>
            <p:nvPr/>
          </p:nvSpPr>
          <p:spPr>
            <a:xfrm>
              <a:off x="5206690" y="3746885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C96FE6E-F095-40E7-8650-DF426D458A47}"/>
                </a:ext>
              </a:extLst>
            </p:cNvPr>
            <p:cNvSpPr/>
            <p:nvPr/>
          </p:nvSpPr>
          <p:spPr>
            <a:xfrm>
              <a:off x="6240538" y="3746885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0839F0B-0274-430A-921D-04B50020CC8E}"/>
                </a:ext>
              </a:extLst>
            </p:cNvPr>
            <p:cNvSpPr/>
            <p:nvPr/>
          </p:nvSpPr>
          <p:spPr>
            <a:xfrm>
              <a:off x="7274386" y="3746884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0392ECF-BD30-4A20-84CB-5A695CAC9B95}"/>
                </a:ext>
              </a:extLst>
            </p:cNvPr>
            <p:cNvCxnSpPr>
              <a:cxnSpLocks/>
              <a:stCxn id="177" idx="4"/>
              <a:endCxn id="169" idx="0"/>
            </p:cNvCxnSpPr>
            <p:nvPr/>
          </p:nvCxnSpPr>
          <p:spPr>
            <a:xfrm flipH="1">
              <a:off x="4831869" y="2088681"/>
              <a:ext cx="1638953" cy="5906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3D290FF3-9873-42AF-B618-13B31B20A3ED}"/>
                </a:ext>
              </a:extLst>
            </p:cNvPr>
            <p:cNvCxnSpPr>
              <a:cxnSpLocks/>
              <a:stCxn id="177" idx="4"/>
            </p:cNvCxnSpPr>
            <p:nvPr/>
          </p:nvCxnSpPr>
          <p:spPr>
            <a:xfrm flipH="1">
              <a:off x="5865717" y="2088681"/>
              <a:ext cx="605105" cy="5906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7A373DB9-EB55-4677-BA27-B209E39E4B47}"/>
                </a:ext>
              </a:extLst>
            </p:cNvPr>
            <p:cNvCxnSpPr>
              <a:cxnSpLocks/>
              <a:stCxn id="177" idx="4"/>
              <a:endCxn id="170" idx="1"/>
            </p:cNvCxnSpPr>
            <p:nvPr/>
          </p:nvCxnSpPr>
          <p:spPr>
            <a:xfrm>
              <a:off x="6470822" y="2088681"/>
              <a:ext cx="163703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1D102809-1D63-4E14-95FC-7EF0ADF730BF}"/>
                </a:ext>
              </a:extLst>
            </p:cNvPr>
            <p:cNvCxnSpPr>
              <a:cxnSpLocks/>
              <a:stCxn id="169" idx="4"/>
              <a:endCxn id="184" idx="0"/>
            </p:cNvCxnSpPr>
            <p:nvPr/>
          </p:nvCxnSpPr>
          <p:spPr>
            <a:xfrm flipH="1">
              <a:off x="4547664" y="3429002"/>
              <a:ext cx="284205" cy="3178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2955A435-D6FC-45E1-8716-30579FAC7ABF}"/>
                </a:ext>
              </a:extLst>
            </p:cNvPr>
            <p:cNvCxnSpPr>
              <a:cxnSpLocks/>
              <a:endCxn id="154" idx="0"/>
            </p:cNvCxnSpPr>
            <p:nvPr/>
          </p:nvCxnSpPr>
          <p:spPr>
            <a:xfrm flipH="1">
              <a:off x="5581512" y="3429001"/>
              <a:ext cx="284205" cy="3178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F7F67F0-A945-4D42-A717-49A6AE194950}"/>
                </a:ext>
              </a:extLst>
            </p:cNvPr>
            <p:cNvCxnSpPr>
              <a:cxnSpLocks/>
            </p:cNvCxnSpPr>
            <p:nvPr/>
          </p:nvCxnSpPr>
          <p:spPr>
            <a:xfrm>
              <a:off x="5865717" y="3429001"/>
              <a:ext cx="604177" cy="3521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809B385A-5A31-416D-ABC8-FFDC0870439A}"/>
                </a:ext>
              </a:extLst>
            </p:cNvPr>
            <p:cNvCxnSpPr>
              <a:cxnSpLocks/>
              <a:stCxn id="170" idx="4"/>
            </p:cNvCxnSpPr>
            <p:nvPr/>
          </p:nvCxnSpPr>
          <p:spPr>
            <a:xfrm>
              <a:off x="6899564" y="3429000"/>
              <a:ext cx="644337" cy="3521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4A22A9D-056B-40B6-B499-B8B361F7B2F4}"/>
                </a:ext>
              </a:extLst>
            </p:cNvPr>
            <p:cNvSpPr/>
            <p:nvPr/>
          </p:nvSpPr>
          <p:spPr>
            <a:xfrm>
              <a:off x="4457047" y="2679359"/>
              <a:ext cx="749643" cy="749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A27910B4-78AA-41B3-A51B-A44A333ACEC8}"/>
                </a:ext>
              </a:extLst>
            </p:cNvPr>
            <p:cNvSpPr/>
            <p:nvPr/>
          </p:nvSpPr>
          <p:spPr>
            <a:xfrm>
              <a:off x="6524742" y="2679357"/>
              <a:ext cx="749643" cy="7496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F613227-462F-4126-B543-54E7B9801914}"/>
                </a:ext>
              </a:extLst>
            </p:cNvPr>
            <p:cNvSpPr/>
            <p:nvPr/>
          </p:nvSpPr>
          <p:spPr>
            <a:xfrm>
              <a:off x="7552776" y="2679357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EA5803C-0AAC-4C7F-B352-46C9A61A9C74}"/>
                </a:ext>
              </a:extLst>
            </p:cNvPr>
            <p:cNvSpPr/>
            <p:nvPr/>
          </p:nvSpPr>
          <p:spPr>
            <a:xfrm>
              <a:off x="8580810" y="2666441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6175C15-48EA-4380-9884-0ED6720F2005}"/>
                </a:ext>
              </a:extLst>
            </p:cNvPr>
            <p:cNvSpPr/>
            <p:nvPr/>
          </p:nvSpPr>
          <p:spPr>
            <a:xfrm>
              <a:off x="9608844" y="2666440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BAF20DA0-AB81-4122-919B-E24DB8B9F02C}"/>
                </a:ext>
              </a:extLst>
            </p:cNvPr>
            <p:cNvCxnSpPr>
              <a:cxnSpLocks/>
              <a:stCxn id="177" idx="4"/>
              <a:endCxn id="171" idx="1"/>
            </p:cNvCxnSpPr>
            <p:nvPr/>
          </p:nvCxnSpPr>
          <p:spPr>
            <a:xfrm>
              <a:off x="6470822" y="2088681"/>
              <a:ext cx="1191737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26608311-4AF8-4D5E-8B44-FCE52A8EED2E}"/>
                </a:ext>
              </a:extLst>
            </p:cNvPr>
            <p:cNvCxnSpPr>
              <a:cxnSpLocks/>
              <a:stCxn id="177" idx="4"/>
              <a:endCxn id="172" idx="1"/>
            </p:cNvCxnSpPr>
            <p:nvPr/>
          </p:nvCxnSpPr>
          <p:spPr>
            <a:xfrm>
              <a:off x="6470822" y="2088681"/>
              <a:ext cx="2219771" cy="6875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26A66C00-47E8-4B52-BF19-F51D2806E783}"/>
                </a:ext>
              </a:extLst>
            </p:cNvPr>
            <p:cNvCxnSpPr>
              <a:cxnSpLocks/>
              <a:stCxn id="177" idx="4"/>
              <a:endCxn id="173" idx="1"/>
            </p:cNvCxnSpPr>
            <p:nvPr/>
          </p:nvCxnSpPr>
          <p:spPr>
            <a:xfrm>
              <a:off x="6470822" y="2088681"/>
              <a:ext cx="3247805" cy="687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0950DF3-6DC9-47A4-9345-4A30DAF31BBB}"/>
                </a:ext>
              </a:extLst>
            </p:cNvPr>
            <p:cNvSpPr/>
            <p:nvPr/>
          </p:nvSpPr>
          <p:spPr>
            <a:xfrm>
              <a:off x="6096000" y="1339038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F4DDF70-5127-45DC-AA5F-E057926E192D}"/>
                </a:ext>
              </a:extLst>
            </p:cNvPr>
            <p:cNvSpPr/>
            <p:nvPr/>
          </p:nvSpPr>
          <p:spPr>
            <a:xfrm>
              <a:off x="3141146" y="4843532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2B0D991-455E-4854-B628-FB83C23A6A7E}"/>
                </a:ext>
              </a:extLst>
            </p:cNvPr>
            <p:cNvSpPr/>
            <p:nvPr/>
          </p:nvSpPr>
          <p:spPr>
            <a:xfrm>
              <a:off x="4174994" y="4843532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522545F-2708-4F8D-B391-E1E03BB3BC1B}"/>
                </a:ext>
              </a:extLst>
            </p:cNvPr>
            <p:cNvSpPr/>
            <p:nvPr/>
          </p:nvSpPr>
          <p:spPr>
            <a:xfrm>
              <a:off x="5208842" y="4843531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D69EA40F-F9CF-4833-80F1-0952A3265EED}"/>
                </a:ext>
              </a:extLst>
            </p:cNvPr>
            <p:cNvCxnSpPr>
              <a:cxnSpLocks/>
              <a:stCxn id="184" idx="4"/>
              <a:endCxn id="178" idx="0"/>
            </p:cNvCxnSpPr>
            <p:nvPr/>
          </p:nvCxnSpPr>
          <p:spPr>
            <a:xfrm flipH="1">
              <a:off x="3515968" y="4496528"/>
              <a:ext cx="1031696" cy="347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6AE3BA38-680D-46BC-AFF2-760067AAEDFB}"/>
                </a:ext>
              </a:extLst>
            </p:cNvPr>
            <p:cNvCxnSpPr>
              <a:cxnSpLocks/>
              <a:stCxn id="184" idx="4"/>
              <a:endCxn id="179" idx="0"/>
            </p:cNvCxnSpPr>
            <p:nvPr/>
          </p:nvCxnSpPr>
          <p:spPr>
            <a:xfrm>
              <a:off x="4547664" y="4496528"/>
              <a:ext cx="2152" cy="347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5C54DF33-C38C-4FCB-91E3-44E50D665527}"/>
                </a:ext>
              </a:extLst>
            </p:cNvPr>
            <p:cNvCxnSpPr>
              <a:cxnSpLocks/>
              <a:stCxn id="184" idx="4"/>
            </p:cNvCxnSpPr>
            <p:nvPr/>
          </p:nvCxnSpPr>
          <p:spPr>
            <a:xfrm>
              <a:off x="4547664" y="4496528"/>
              <a:ext cx="930693" cy="3812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D62D9848-6697-4836-B67D-8702AE50198E}"/>
                </a:ext>
              </a:extLst>
            </p:cNvPr>
            <p:cNvSpPr/>
            <p:nvPr/>
          </p:nvSpPr>
          <p:spPr>
            <a:xfrm>
              <a:off x="4172842" y="3746885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AB69CEB4-41CD-4598-8583-8968FDDFEFE0}"/>
              </a:ext>
            </a:extLst>
          </p:cNvPr>
          <p:cNvSpPr txBox="1"/>
          <p:nvPr/>
        </p:nvSpPr>
        <p:spPr>
          <a:xfrm>
            <a:off x="5828642" y="1113181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MSB(A):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E10F31-10B3-47D2-9A97-18A8A23736EA}"/>
              </a:ext>
            </a:extLst>
          </p:cNvPr>
          <p:cNvSpPr txBox="1"/>
          <p:nvPr/>
        </p:nvSpPr>
        <p:spPr>
          <a:xfrm>
            <a:off x="3343347" y="3445502"/>
            <a:ext cx="202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35% reduction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8D41ABA-AC23-4B79-A00D-9B3BA4452B4F}"/>
              </a:ext>
            </a:extLst>
          </p:cNvPr>
          <p:cNvSpPr txBox="1"/>
          <p:nvPr/>
        </p:nvSpPr>
        <p:spPr>
          <a:xfrm>
            <a:off x="8335264" y="3388301"/>
            <a:ext cx="202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18% reduction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CDDE3A5-91E2-48E9-A3CC-498180BBDD41}"/>
              </a:ext>
            </a:extLst>
          </p:cNvPr>
          <p:cNvSpPr txBox="1"/>
          <p:nvPr/>
        </p:nvSpPr>
        <p:spPr>
          <a:xfrm>
            <a:off x="6037867" y="6123787"/>
            <a:ext cx="1865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6% reduction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AD8EA-D6D6-4754-B8F0-22555A9F8DC7}"/>
              </a:ext>
            </a:extLst>
          </p:cNvPr>
          <p:cNvGrpSpPr/>
          <p:nvPr/>
        </p:nvGrpSpPr>
        <p:grpSpPr>
          <a:xfrm>
            <a:off x="8323516" y="4808632"/>
            <a:ext cx="3778850" cy="923330"/>
            <a:chOff x="8413150" y="5920159"/>
            <a:chExt cx="3778850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A50CAD-F41C-4640-956B-148753954DEF}"/>
                </a:ext>
              </a:extLst>
            </p:cNvPr>
            <p:cNvSpPr txBox="1"/>
            <p:nvPr/>
          </p:nvSpPr>
          <p:spPr>
            <a:xfrm>
              <a:off x="9229156" y="5920159"/>
              <a:ext cx="29628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Merge Sibling Leaves</a:t>
              </a:r>
            </a:p>
            <a:p>
              <a:r>
                <a:rPr lang="en-US" dirty="0"/>
                <a:t>Merge Sibling Branches</a:t>
              </a:r>
            </a:p>
            <a:p>
              <a:r>
                <a:rPr lang="en-US" dirty="0"/>
                <a:t>Truncate </a:t>
              </a:r>
              <a:r>
                <a:rPr lang="en-US" dirty="0" err="1"/>
                <a:t>Hypotrees</a:t>
              </a:r>
              <a:endParaRPr lang="en-US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C1EF29C1-1FDC-4262-9E0C-DC0C10375A8E}"/>
                </a:ext>
              </a:extLst>
            </p:cNvPr>
            <p:cNvSpPr txBox="1"/>
            <p:nvPr/>
          </p:nvSpPr>
          <p:spPr>
            <a:xfrm>
              <a:off x="8413150" y="5920159"/>
              <a:ext cx="973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MSL: </a:t>
              </a:r>
            </a:p>
            <a:p>
              <a:pPr algn="r"/>
              <a:r>
                <a:rPr lang="en-US" dirty="0"/>
                <a:t>MSB: </a:t>
              </a:r>
            </a:p>
            <a:p>
              <a:pPr algn="r"/>
              <a:r>
                <a:rPr lang="en-US" dirty="0"/>
                <a:t>TH: 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62A69-C683-4E03-B8FA-6247D5A6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1" grpId="0"/>
      <p:bldP spid="188" grpId="0"/>
      <p:bldP spid="28" grpId="0"/>
      <p:bldP spid="191" grpId="0"/>
      <p:bldP spid="19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>
            <a:extLst>
              <a:ext uri="{FF2B5EF4-FFF2-40B4-BE49-F238E27FC236}">
                <a16:creationId xmlns:a16="http://schemas.microsoft.com/office/drawing/2014/main" id="{783E560E-57F6-462B-B54D-6CFE31A033D9}"/>
              </a:ext>
            </a:extLst>
          </p:cNvPr>
          <p:cNvSpPr/>
          <p:nvPr/>
        </p:nvSpPr>
        <p:spPr>
          <a:xfrm>
            <a:off x="3573522" y="4084137"/>
            <a:ext cx="4749994" cy="2686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8C9C4D4-F55E-46A9-A1AA-A803540AF3DC}"/>
              </a:ext>
            </a:extLst>
          </p:cNvPr>
          <p:cNvSpPr/>
          <p:nvPr/>
        </p:nvSpPr>
        <p:spPr>
          <a:xfrm>
            <a:off x="5510002" y="943896"/>
            <a:ext cx="5206543" cy="3138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73B9D-E231-4DBA-9895-EADC244E7F99}"/>
              </a:ext>
            </a:extLst>
          </p:cNvPr>
          <p:cNvSpPr/>
          <p:nvPr/>
        </p:nvSpPr>
        <p:spPr>
          <a:xfrm>
            <a:off x="1425677" y="943896"/>
            <a:ext cx="4093651" cy="3138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B15E7-0069-4E5A-9303-9A1B4A6F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Comparisons (Toy Example)</a:t>
            </a:r>
            <a:br>
              <a:rPr lang="en-US" dirty="0"/>
            </a:b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1EFB6A-551A-4BA3-A00F-37E0901B6DA5}"/>
              </a:ext>
            </a:extLst>
          </p:cNvPr>
          <p:cNvSpPr txBox="1"/>
          <p:nvPr/>
        </p:nvSpPr>
        <p:spPr>
          <a:xfrm>
            <a:off x="3594845" y="4157095"/>
            <a:ext cx="25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MSL(TH(A)):</a:t>
            </a:r>
            <a:endParaRPr lang="en-US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2882C6-E1BE-4D56-A16A-B26A74E503CB}"/>
              </a:ext>
            </a:extLst>
          </p:cNvPr>
          <p:cNvGrpSpPr/>
          <p:nvPr/>
        </p:nvGrpSpPr>
        <p:grpSpPr>
          <a:xfrm>
            <a:off x="1721131" y="1063089"/>
            <a:ext cx="3507999" cy="2891028"/>
            <a:chOff x="3138621" y="1339038"/>
            <a:chExt cx="5164448" cy="4256148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A1AE143-99E8-4769-A983-553578E369E0}"/>
                </a:ext>
              </a:extLst>
            </p:cNvPr>
            <p:cNvSpPr/>
            <p:nvPr/>
          </p:nvSpPr>
          <p:spPr>
            <a:xfrm>
              <a:off x="3138994" y="3746886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A7CBD8-0EF6-476A-AF43-06352CCA7DE7}"/>
                </a:ext>
              </a:extLst>
            </p:cNvPr>
            <p:cNvSpPr/>
            <p:nvPr/>
          </p:nvSpPr>
          <p:spPr>
            <a:xfrm>
              <a:off x="5206690" y="3746885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F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0C435B0-3193-4BBD-A6D6-B9A4BFE3B7C8}"/>
                </a:ext>
              </a:extLst>
            </p:cNvPr>
            <p:cNvSpPr/>
            <p:nvPr/>
          </p:nvSpPr>
          <p:spPr>
            <a:xfrm>
              <a:off x="7274386" y="3746884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2C0D7EC-A779-4BE5-8A2B-CCB41AE35EEE}"/>
                </a:ext>
              </a:extLst>
            </p:cNvPr>
            <p:cNvCxnSpPr>
              <a:cxnSpLocks/>
              <a:stCxn id="135" idx="4"/>
              <a:endCxn id="121" idx="7"/>
            </p:cNvCxnSpPr>
            <p:nvPr/>
          </p:nvCxnSpPr>
          <p:spPr>
            <a:xfrm flipH="1">
              <a:off x="4063059" y="2088681"/>
              <a:ext cx="2407763" cy="7004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4290018-3E30-4E0A-94E0-FE05C1B060CE}"/>
                </a:ext>
              </a:extLst>
            </p:cNvPr>
            <p:cNvCxnSpPr>
              <a:cxnSpLocks/>
              <a:stCxn id="135" idx="4"/>
              <a:endCxn id="127" idx="0"/>
            </p:cNvCxnSpPr>
            <p:nvPr/>
          </p:nvCxnSpPr>
          <p:spPr>
            <a:xfrm flipH="1">
              <a:off x="4831869" y="2088681"/>
              <a:ext cx="1638953" cy="5906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4D062061-BF95-413F-BC25-13C0A45C0022}"/>
                </a:ext>
              </a:extLst>
            </p:cNvPr>
            <p:cNvCxnSpPr>
              <a:cxnSpLocks/>
              <a:stCxn id="135" idx="4"/>
              <a:endCxn id="126" idx="0"/>
            </p:cNvCxnSpPr>
            <p:nvPr/>
          </p:nvCxnSpPr>
          <p:spPr>
            <a:xfrm flipH="1">
              <a:off x="5865717" y="2088681"/>
              <a:ext cx="605105" cy="5906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5098592-F114-4E51-8082-FCFFEA137005}"/>
                </a:ext>
              </a:extLst>
            </p:cNvPr>
            <p:cNvCxnSpPr>
              <a:cxnSpLocks/>
              <a:stCxn id="135" idx="4"/>
              <a:endCxn id="128" idx="1"/>
            </p:cNvCxnSpPr>
            <p:nvPr/>
          </p:nvCxnSpPr>
          <p:spPr>
            <a:xfrm>
              <a:off x="6470822" y="2088681"/>
              <a:ext cx="163703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06A937B-8B78-4A51-B2C8-7676F39BDFCB}"/>
                </a:ext>
              </a:extLst>
            </p:cNvPr>
            <p:cNvCxnSpPr>
              <a:cxnSpLocks/>
              <a:stCxn id="121" idx="4"/>
              <a:endCxn id="110" idx="0"/>
            </p:cNvCxnSpPr>
            <p:nvPr/>
          </p:nvCxnSpPr>
          <p:spPr>
            <a:xfrm flipH="1">
              <a:off x="3513816" y="3429001"/>
              <a:ext cx="284205" cy="3178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FC4A770-CA64-483D-978B-6BF9CAADD214}"/>
                </a:ext>
              </a:extLst>
            </p:cNvPr>
            <p:cNvSpPr/>
            <p:nvPr/>
          </p:nvSpPr>
          <p:spPr>
            <a:xfrm>
              <a:off x="3423199" y="2679358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5D615C19-7881-4C81-8166-E66E0FC5AB49}"/>
                </a:ext>
              </a:extLst>
            </p:cNvPr>
            <p:cNvCxnSpPr>
              <a:cxnSpLocks/>
              <a:stCxn id="127" idx="4"/>
              <a:endCxn id="142" idx="0"/>
            </p:cNvCxnSpPr>
            <p:nvPr/>
          </p:nvCxnSpPr>
          <p:spPr>
            <a:xfrm flipH="1">
              <a:off x="4547664" y="3429002"/>
              <a:ext cx="284205" cy="3178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C2D3B60-7979-4498-AFB7-423FCE068190}"/>
                </a:ext>
              </a:extLst>
            </p:cNvPr>
            <p:cNvCxnSpPr>
              <a:cxnSpLocks/>
              <a:stCxn id="126" idx="4"/>
              <a:endCxn id="112" idx="0"/>
            </p:cNvCxnSpPr>
            <p:nvPr/>
          </p:nvCxnSpPr>
          <p:spPr>
            <a:xfrm flipH="1">
              <a:off x="5581512" y="3429001"/>
              <a:ext cx="284205" cy="3178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3090D0A-6266-4F29-8099-2337D0482CE4}"/>
                </a:ext>
              </a:extLst>
            </p:cNvPr>
            <p:cNvCxnSpPr>
              <a:cxnSpLocks/>
              <a:stCxn id="128" idx="4"/>
            </p:cNvCxnSpPr>
            <p:nvPr/>
          </p:nvCxnSpPr>
          <p:spPr>
            <a:xfrm>
              <a:off x="6899564" y="3429000"/>
              <a:ext cx="644337" cy="3521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77B5BF9-CFE4-4C52-8191-7E2F79337127}"/>
                </a:ext>
              </a:extLst>
            </p:cNvPr>
            <p:cNvSpPr/>
            <p:nvPr/>
          </p:nvSpPr>
          <p:spPr>
            <a:xfrm>
              <a:off x="5490895" y="2679358"/>
              <a:ext cx="749643" cy="7496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110BE5A-B2D5-4DD2-9DCF-081D785EB741}"/>
                </a:ext>
              </a:extLst>
            </p:cNvPr>
            <p:cNvSpPr/>
            <p:nvPr/>
          </p:nvSpPr>
          <p:spPr>
            <a:xfrm>
              <a:off x="4457047" y="2679359"/>
              <a:ext cx="749643" cy="749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87D9190-E412-422A-84D3-480A3DE6F3B6}"/>
                </a:ext>
              </a:extLst>
            </p:cNvPr>
            <p:cNvSpPr/>
            <p:nvPr/>
          </p:nvSpPr>
          <p:spPr>
            <a:xfrm>
              <a:off x="6524742" y="2679357"/>
              <a:ext cx="749643" cy="7496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504E209-262A-470B-AFCB-08A5A0612AC4}"/>
                </a:ext>
              </a:extLst>
            </p:cNvPr>
            <p:cNvSpPr/>
            <p:nvPr/>
          </p:nvSpPr>
          <p:spPr>
            <a:xfrm>
              <a:off x="7552776" y="2679357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3AD9B25B-2895-4C04-98DA-992E6BF539A4}"/>
                </a:ext>
              </a:extLst>
            </p:cNvPr>
            <p:cNvCxnSpPr>
              <a:cxnSpLocks/>
              <a:stCxn id="135" idx="4"/>
              <a:endCxn id="129" idx="1"/>
            </p:cNvCxnSpPr>
            <p:nvPr/>
          </p:nvCxnSpPr>
          <p:spPr>
            <a:xfrm>
              <a:off x="6470822" y="2088681"/>
              <a:ext cx="1191737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205EC0B-F7B6-4FD4-A0E1-257797817491}"/>
                </a:ext>
              </a:extLst>
            </p:cNvPr>
            <p:cNvSpPr/>
            <p:nvPr/>
          </p:nvSpPr>
          <p:spPr>
            <a:xfrm>
              <a:off x="6096000" y="1339038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99461584-30B9-4F5C-8E3F-1ED6A58958A6}"/>
                </a:ext>
              </a:extLst>
            </p:cNvPr>
            <p:cNvSpPr/>
            <p:nvPr/>
          </p:nvSpPr>
          <p:spPr>
            <a:xfrm>
              <a:off x="4174994" y="4843532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29D41DFD-E6E2-444C-8E5F-6D34764B1309}"/>
                </a:ext>
              </a:extLst>
            </p:cNvPr>
            <p:cNvCxnSpPr>
              <a:cxnSpLocks/>
              <a:stCxn id="142" idx="4"/>
              <a:endCxn id="137" idx="0"/>
            </p:cNvCxnSpPr>
            <p:nvPr/>
          </p:nvCxnSpPr>
          <p:spPr>
            <a:xfrm>
              <a:off x="4547664" y="4496528"/>
              <a:ext cx="2152" cy="347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6B6242D-7CCA-4EEB-8E13-7BAC35B3296B}"/>
                </a:ext>
              </a:extLst>
            </p:cNvPr>
            <p:cNvSpPr/>
            <p:nvPr/>
          </p:nvSpPr>
          <p:spPr>
            <a:xfrm>
              <a:off x="4172842" y="3746885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EA60DDD-E3BB-4E1B-ACA6-03A8882FCF80}"/>
                </a:ext>
              </a:extLst>
            </p:cNvPr>
            <p:cNvSpPr/>
            <p:nvPr/>
          </p:nvSpPr>
          <p:spPr>
            <a:xfrm>
              <a:off x="7553426" y="2678124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M3</a:t>
              </a: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A92D612-57F2-4EEB-A4D4-10284B5C604E}"/>
                </a:ext>
              </a:extLst>
            </p:cNvPr>
            <p:cNvSpPr/>
            <p:nvPr/>
          </p:nvSpPr>
          <p:spPr>
            <a:xfrm>
              <a:off x="3138621" y="3745165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M2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B37C4AE-B976-4D5E-9082-794CA2FBE768}"/>
                </a:ext>
              </a:extLst>
            </p:cNvPr>
            <p:cNvSpPr/>
            <p:nvPr/>
          </p:nvSpPr>
          <p:spPr>
            <a:xfrm>
              <a:off x="5205108" y="3745165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M2</a:t>
              </a: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A45705E-40D9-4BA5-AD92-243BE24B0F68}"/>
                </a:ext>
              </a:extLst>
            </p:cNvPr>
            <p:cNvSpPr/>
            <p:nvPr/>
          </p:nvSpPr>
          <p:spPr>
            <a:xfrm>
              <a:off x="4176016" y="4845543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M3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4685264C-E02D-426E-AA4A-F1FCB54BC616}"/>
              </a:ext>
            </a:extLst>
          </p:cNvPr>
          <p:cNvSpPr txBox="1"/>
          <p:nvPr/>
        </p:nvSpPr>
        <p:spPr>
          <a:xfrm>
            <a:off x="1919339" y="1109776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MSL(A):</a:t>
            </a:r>
            <a:endParaRPr lang="en-US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B69CEB4-41CD-4598-8583-8968FDDFEFE0}"/>
              </a:ext>
            </a:extLst>
          </p:cNvPr>
          <p:cNvSpPr txBox="1"/>
          <p:nvPr/>
        </p:nvSpPr>
        <p:spPr>
          <a:xfrm>
            <a:off x="5505931" y="1140553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MSL(MSB(A)):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E10F31-10B3-47D2-9A97-18A8A23736EA}"/>
              </a:ext>
            </a:extLst>
          </p:cNvPr>
          <p:cNvSpPr txBox="1"/>
          <p:nvPr/>
        </p:nvSpPr>
        <p:spPr>
          <a:xfrm>
            <a:off x="3343347" y="3445502"/>
            <a:ext cx="202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35% reduction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8D41ABA-AC23-4B79-A00D-9B3BA4452B4F}"/>
              </a:ext>
            </a:extLst>
          </p:cNvPr>
          <p:cNvSpPr txBox="1"/>
          <p:nvPr/>
        </p:nvSpPr>
        <p:spPr>
          <a:xfrm>
            <a:off x="8335264" y="3388301"/>
            <a:ext cx="202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47% reduction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CDDE3A5-91E2-48E9-A3CC-498180BBDD41}"/>
              </a:ext>
            </a:extLst>
          </p:cNvPr>
          <p:cNvSpPr txBox="1"/>
          <p:nvPr/>
        </p:nvSpPr>
        <p:spPr>
          <a:xfrm>
            <a:off x="6037867" y="6123787"/>
            <a:ext cx="202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35% reduction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0C6131-7E79-4ACD-8442-C62953D39D69}"/>
              </a:ext>
            </a:extLst>
          </p:cNvPr>
          <p:cNvGrpSpPr/>
          <p:nvPr/>
        </p:nvGrpSpPr>
        <p:grpSpPr>
          <a:xfrm>
            <a:off x="6986726" y="1063089"/>
            <a:ext cx="2837659" cy="2923542"/>
            <a:chOff x="4172842" y="1339038"/>
            <a:chExt cx="4129577" cy="425456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C308667-9D61-46CE-A0D3-F42A185EB264}"/>
                </a:ext>
              </a:extLst>
            </p:cNvPr>
            <p:cNvSpPr/>
            <p:nvPr/>
          </p:nvSpPr>
          <p:spPr>
            <a:xfrm>
              <a:off x="5206690" y="3746885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4FCAC9E-786D-4D2C-A49E-35E1BB704B3B}"/>
                </a:ext>
              </a:extLst>
            </p:cNvPr>
            <p:cNvSpPr/>
            <p:nvPr/>
          </p:nvSpPr>
          <p:spPr>
            <a:xfrm>
              <a:off x="7274386" y="3746884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35285DD6-DBA7-4BC6-B906-B7A54746C4C8}"/>
                </a:ext>
              </a:extLst>
            </p:cNvPr>
            <p:cNvCxnSpPr>
              <a:cxnSpLocks/>
              <a:stCxn id="153" idx="4"/>
              <a:endCxn id="146" idx="0"/>
            </p:cNvCxnSpPr>
            <p:nvPr/>
          </p:nvCxnSpPr>
          <p:spPr>
            <a:xfrm flipH="1">
              <a:off x="4831869" y="2088681"/>
              <a:ext cx="1638953" cy="5906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0C92DFF0-EDA7-4E98-B02D-A656B80937E5}"/>
                </a:ext>
              </a:extLst>
            </p:cNvPr>
            <p:cNvCxnSpPr>
              <a:cxnSpLocks/>
              <a:stCxn id="153" idx="4"/>
              <a:endCxn id="145" idx="0"/>
            </p:cNvCxnSpPr>
            <p:nvPr/>
          </p:nvCxnSpPr>
          <p:spPr>
            <a:xfrm flipH="1">
              <a:off x="5865717" y="2088681"/>
              <a:ext cx="605105" cy="5906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CFA4F31-8F84-40BF-88E6-356405D3E129}"/>
                </a:ext>
              </a:extLst>
            </p:cNvPr>
            <p:cNvCxnSpPr>
              <a:cxnSpLocks/>
              <a:stCxn id="153" idx="4"/>
              <a:endCxn id="152" idx="1"/>
            </p:cNvCxnSpPr>
            <p:nvPr/>
          </p:nvCxnSpPr>
          <p:spPr>
            <a:xfrm>
              <a:off x="6470822" y="2088681"/>
              <a:ext cx="163703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8E6D0A0-629A-4927-AAF9-FD6923CAF6FA}"/>
                </a:ext>
              </a:extLst>
            </p:cNvPr>
            <p:cNvCxnSpPr>
              <a:cxnSpLocks/>
              <a:stCxn id="146" idx="4"/>
              <a:endCxn id="157" idx="0"/>
            </p:cNvCxnSpPr>
            <p:nvPr/>
          </p:nvCxnSpPr>
          <p:spPr>
            <a:xfrm flipH="1">
              <a:off x="4547664" y="3429002"/>
              <a:ext cx="284205" cy="3178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8C45CFE-5175-44CD-AAA5-99F8BF96854B}"/>
                </a:ext>
              </a:extLst>
            </p:cNvPr>
            <p:cNvCxnSpPr>
              <a:cxnSpLocks/>
              <a:stCxn id="145" idx="4"/>
              <a:endCxn id="119" idx="0"/>
            </p:cNvCxnSpPr>
            <p:nvPr/>
          </p:nvCxnSpPr>
          <p:spPr>
            <a:xfrm flipH="1">
              <a:off x="5581512" y="3429001"/>
              <a:ext cx="284205" cy="3178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3E1FAA54-26E4-4AE5-AC9A-319B3C947BCB}"/>
                </a:ext>
              </a:extLst>
            </p:cNvPr>
            <p:cNvCxnSpPr>
              <a:cxnSpLocks/>
              <a:stCxn id="152" idx="4"/>
            </p:cNvCxnSpPr>
            <p:nvPr/>
          </p:nvCxnSpPr>
          <p:spPr>
            <a:xfrm>
              <a:off x="6899564" y="3429000"/>
              <a:ext cx="644337" cy="3521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8A4A2C1-E87C-45DE-B31C-BAD47F719A43}"/>
                </a:ext>
              </a:extLst>
            </p:cNvPr>
            <p:cNvSpPr/>
            <p:nvPr/>
          </p:nvSpPr>
          <p:spPr>
            <a:xfrm>
              <a:off x="5490895" y="2679358"/>
              <a:ext cx="749643" cy="7496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8AE7BCE-E51B-41C3-A2AE-2DFBE1D9602C}"/>
                </a:ext>
              </a:extLst>
            </p:cNvPr>
            <p:cNvSpPr/>
            <p:nvPr/>
          </p:nvSpPr>
          <p:spPr>
            <a:xfrm>
              <a:off x="4457047" y="2679359"/>
              <a:ext cx="749643" cy="749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97528B8-F5A9-4942-9A9A-FC8AA43B380D}"/>
                </a:ext>
              </a:extLst>
            </p:cNvPr>
            <p:cNvSpPr/>
            <p:nvPr/>
          </p:nvSpPr>
          <p:spPr>
            <a:xfrm>
              <a:off x="6524742" y="2679357"/>
              <a:ext cx="749643" cy="7496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359F4DD1-B968-4C61-9075-50F3A5F3F9A9}"/>
                </a:ext>
              </a:extLst>
            </p:cNvPr>
            <p:cNvSpPr/>
            <p:nvPr/>
          </p:nvSpPr>
          <p:spPr>
            <a:xfrm>
              <a:off x="6096000" y="1339038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59B5D86-03AC-42EC-BB5C-50D5C0120A60}"/>
                </a:ext>
              </a:extLst>
            </p:cNvPr>
            <p:cNvSpPr/>
            <p:nvPr/>
          </p:nvSpPr>
          <p:spPr>
            <a:xfrm>
              <a:off x="4172842" y="3746885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11E4133-48FD-4E35-8085-C1DC3BB78F71}"/>
                </a:ext>
              </a:extLst>
            </p:cNvPr>
            <p:cNvSpPr/>
            <p:nvPr/>
          </p:nvSpPr>
          <p:spPr>
            <a:xfrm>
              <a:off x="5492224" y="2679356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M2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DC890A1-8EA9-44DB-BA8A-873CF3742BF2}"/>
                </a:ext>
              </a:extLst>
            </p:cNvPr>
            <p:cNvSpPr/>
            <p:nvPr/>
          </p:nvSpPr>
          <p:spPr>
            <a:xfrm>
              <a:off x="7552776" y="2679357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BC42AC49-45FA-4E8D-B069-6A0F9919A404}"/>
                </a:ext>
              </a:extLst>
            </p:cNvPr>
            <p:cNvCxnSpPr>
              <a:cxnSpLocks/>
              <a:endCxn id="163" idx="1"/>
            </p:cNvCxnSpPr>
            <p:nvPr/>
          </p:nvCxnSpPr>
          <p:spPr>
            <a:xfrm>
              <a:off x="6470822" y="2088681"/>
              <a:ext cx="1191737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95ED91C-A289-4AC1-9182-3202B958C643}"/>
                </a:ext>
              </a:extLst>
            </p:cNvPr>
            <p:cNvSpPr/>
            <p:nvPr/>
          </p:nvSpPr>
          <p:spPr>
            <a:xfrm>
              <a:off x="7552776" y="2679041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M3</a:t>
              </a: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6FC74C3-3F73-4FDF-BF79-390FD1D137E4}"/>
                </a:ext>
              </a:extLst>
            </p:cNvPr>
            <p:cNvSpPr/>
            <p:nvPr/>
          </p:nvSpPr>
          <p:spPr>
            <a:xfrm>
              <a:off x="4174994" y="4843532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CC14F55A-0DBF-4A8E-8D81-7013900A3669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>
              <a:off x="4547664" y="4496528"/>
              <a:ext cx="2152" cy="347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8F372C93-FD87-414D-A522-BF99094BB53D}"/>
                </a:ext>
              </a:extLst>
            </p:cNvPr>
            <p:cNvSpPr/>
            <p:nvPr/>
          </p:nvSpPr>
          <p:spPr>
            <a:xfrm>
              <a:off x="4175222" y="4843955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M3</a:t>
              </a: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F2ACAEB-A74E-47AC-8EAF-97828E3DF7C8}"/>
                </a:ext>
              </a:extLst>
            </p:cNvPr>
            <p:cNvSpPr/>
            <p:nvPr/>
          </p:nvSpPr>
          <p:spPr>
            <a:xfrm>
              <a:off x="5206690" y="3746885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F219588B-E228-451E-8E32-B32E9E747D38}"/>
                </a:ext>
              </a:extLst>
            </p:cNvPr>
            <p:cNvCxnSpPr>
              <a:cxnSpLocks/>
              <a:endCxn id="207" idx="0"/>
            </p:cNvCxnSpPr>
            <p:nvPr/>
          </p:nvCxnSpPr>
          <p:spPr>
            <a:xfrm flipH="1">
              <a:off x="5581512" y="3429001"/>
              <a:ext cx="284205" cy="3178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FAB925CF-78C6-4342-9B3D-F82905ECEDE3}"/>
                </a:ext>
              </a:extLst>
            </p:cNvPr>
            <p:cNvSpPr/>
            <p:nvPr/>
          </p:nvSpPr>
          <p:spPr>
            <a:xfrm>
              <a:off x="5205901" y="3745165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840B01-DA6E-4BD9-AF76-EF9C39957794}"/>
              </a:ext>
            </a:extLst>
          </p:cNvPr>
          <p:cNvGrpSpPr/>
          <p:nvPr/>
        </p:nvGrpSpPr>
        <p:grpSpPr>
          <a:xfrm>
            <a:off x="4486746" y="4291734"/>
            <a:ext cx="2764743" cy="2278094"/>
            <a:chOff x="3138994" y="1339038"/>
            <a:chExt cx="5163425" cy="4254560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EB28B8F5-306C-4117-B1E7-BE2DE8B1A1C4}"/>
                </a:ext>
              </a:extLst>
            </p:cNvPr>
            <p:cNvSpPr/>
            <p:nvPr/>
          </p:nvSpPr>
          <p:spPr>
            <a:xfrm>
              <a:off x="3138994" y="3746886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C40004FD-78EE-4711-B797-ADBC3B3E20C7}"/>
                </a:ext>
              </a:extLst>
            </p:cNvPr>
            <p:cNvSpPr/>
            <p:nvPr/>
          </p:nvSpPr>
          <p:spPr>
            <a:xfrm>
              <a:off x="7274386" y="3746884"/>
              <a:ext cx="749643" cy="7496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AC022CCD-5825-40A1-ABB5-7155C41ABAEA}"/>
                </a:ext>
              </a:extLst>
            </p:cNvPr>
            <p:cNvCxnSpPr>
              <a:cxnSpLocks/>
              <a:stCxn id="227" idx="4"/>
              <a:endCxn id="221" idx="7"/>
            </p:cNvCxnSpPr>
            <p:nvPr/>
          </p:nvCxnSpPr>
          <p:spPr>
            <a:xfrm flipH="1">
              <a:off x="4063059" y="2088681"/>
              <a:ext cx="2407763" cy="7004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DD045818-53EF-4287-84AD-27114104B0C4}"/>
                </a:ext>
              </a:extLst>
            </p:cNvPr>
            <p:cNvCxnSpPr>
              <a:cxnSpLocks/>
              <a:stCxn id="227" idx="4"/>
              <a:endCxn id="225" idx="0"/>
            </p:cNvCxnSpPr>
            <p:nvPr/>
          </p:nvCxnSpPr>
          <p:spPr>
            <a:xfrm flipH="1">
              <a:off x="4831869" y="2088681"/>
              <a:ext cx="1638953" cy="5906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DA31DB5C-84E7-42D9-85C1-75A7E2B5AAF9}"/>
                </a:ext>
              </a:extLst>
            </p:cNvPr>
            <p:cNvCxnSpPr>
              <a:cxnSpLocks/>
              <a:stCxn id="227" idx="4"/>
              <a:endCxn id="224" idx="0"/>
            </p:cNvCxnSpPr>
            <p:nvPr/>
          </p:nvCxnSpPr>
          <p:spPr>
            <a:xfrm flipH="1">
              <a:off x="5865717" y="2088681"/>
              <a:ext cx="605105" cy="5906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64D03EA9-3A9C-4C34-B0B5-C9A161BCFFB2}"/>
                </a:ext>
              </a:extLst>
            </p:cNvPr>
            <p:cNvCxnSpPr>
              <a:cxnSpLocks/>
              <a:stCxn id="227" idx="4"/>
              <a:endCxn id="226" idx="1"/>
            </p:cNvCxnSpPr>
            <p:nvPr/>
          </p:nvCxnSpPr>
          <p:spPr>
            <a:xfrm>
              <a:off x="6470822" y="2088681"/>
              <a:ext cx="163703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59A006F0-375F-4D0C-8BC0-8A5756A22468}"/>
                </a:ext>
              </a:extLst>
            </p:cNvPr>
            <p:cNvCxnSpPr>
              <a:cxnSpLocks/>
              <a:stCxn id="221" idx="4"/>
              <a:endCxn id="212" idx="0"/>
            </p:cNvCxnSpPr>
            <p:nvPr/>
          </p:nvCxnSpPr>
          <p:spPr>
            <a:xfrm flipH="1">
              <a:off x="3513816" y="3429001"/>
              <a:ext cx="284205" cy="3178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2975FB0-C4A5-4631-BA31-0B1A8AF6F07E}"/>
                </a:ext>
              </a:extLst>
            </p:cNvPr>
            <p:cNvSpPr/>
            <p:nvPr/>
          </p:nvSpPr>
          <p:spPr>
            <a:xfrm>
              <a:off x="3423199" y="2679358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51448266-28EB-44C5-BC35-AA50D03C1372}"/>
                </a:ext>
              </a:extLst>
            </p:cNvPr>
            <p:cNvCxnSpPr>
              <a:cxnSpLocks/>
              <a:stCxn id="225" idx="4"/>
              <a:endCxn id="228" idx="0"/>
            </p:cNvCxnSpPr>
            <p:nvPr/>
          </p:nvCxnSpPr>
          <p:spPr>
            <a:xfrm flipH="1">
              <a:off x="4547664" y="3429002"/>
              <a:ext cx="284205" cy="3178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DD0E5ED8-4177-44F1-BFC4-45D0181C1792}"/>
                </a:ext>
              </a:extLst>
            </p:cNvPr>
            <p:cNvCxnSpPr>
              <a:cxnSpLocks/>
              <a:stCxn id="226" idx="4"/>
            </p:cNvCxnSpPr>
            <p:nvPr/>
          </p:nvCxnSpPr>
          <p:spPr>
            <a:xfrm>
              <a:off x="6899564" y="3429000"/>
              <a:ext cx="644337" cy="3521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D83C55E-CEEA-4AC4-B975-5FBE0C99D014}"/>
                </a:ext>
              </a:extLst>
            </p:cNvPr>
            <p:cNvSpPr/>
            <p:nvPr/>
          </p:nvSpPr>
          <p:spPr>
            <a:xfrm>
              <a:off x="5490895" y="2679358"/>
              <a:ext cx="749643" cy="7496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93B87DE-54A5-41DF-BCCB-5F4F1D069B39}"/>
                </a:ext>
              </a:extLst>
            </p:cNvPr>
            <p:cNvSpPr/>
            <p:nvPr/>
          </p:nvSpPr>
          <p:spPr>
            <a:xfrm>
              <a:off x="4457047" y="2679359"/>
              <a:ext cx="749643" cy="749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C13E56D4-CB1C-46CA-8633-E8036D93F5B8}"/>
                </a:ext>
              </a:extLst>
            </p:cNvPr>
            <p:cNvSpPr/>
            <p:nvPr/>
          </p:nvSpPr>
          <p:spPr>
            <a:xfrm>
              <a:off x="6524742" y="2679357"/>
              <a:ext cx="749643" cy="7496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5AA32A5E-96C2-4CE1-AFE5-9F2FE6D68E13}"/>
                </a:ext>
              </a:extLst>
            </p:cNvPr>
            <p:cNvSpPr/>
            <p:nvPr/>
          </p:nvSpPr>
          <p:spPr>
            <a:xfrm>
              <a:off x="6096001" y="1339038"/>
              <a:ext cx="749644" cy="7496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159F198D-2D26-47F7-9F85-9518718E9F38}"/>
                </a:ext>
              </a:extLst>
            </p:cNvPr>
            <p:cNvSpPr/>
            <p:nvPr/>
          </p:nvSpPr>
          <p:spPr>
            <a:xfrm>
              <a:off x="4172842" y="3746885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5AB328C-0D7F-408A-9DB1-EF754C924A6E}"/>
                </a:ext>
              </a:extLst>
            </p:cNvPr>
            <p:cNvSpPr/>
            <p:nvPr/>
          </p:nvSpPr>
          <p:spPr>
            <a:xfrm>
              <a:off x="3143299" y="3746883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T2</a:t>
              </a: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E02CAE7D-4CA9-4AF0-AB31-91A75CBB905A}"/>
                </a:ext>
              </a:extLst>
            </p:cNvPr>
            <p:cNvSpPr/>
            <p:nvPr/>
          </p:nvSpPr>
          <p:spPr>
            <a:xfrm>
              <a:off x="5206690" y="3746885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C63B740D-F239-470C-8EA2-DDDC54EF6AEE}"/>
                </a:ext>
              </a:extLst>
            </p:cNvPr>
            <p:cNvSpPr/>
            <p:nvPr/>
          </p:nvSpPr>
          <p:spPr>
            <a:xfrm>
              <a:off x="7552776" y="2679357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8C75BEFB-5092-4BE8-9268-096AD51EEBC8}"/>
                </a:ext>
              </a:extLst>
            </p:cNvPr>
            <p:cNvCxnSpPr>
              <a:cxnSpLocks/>
              <a:endCxn id="235" idx="1"/>
            </p:cNvCxnSpPr>
            <p:nvPr/>
          </p:nvCxnSpPr>
          <p:spPr>
            <a:xfrm>
              <a:off x="6470822" y="2088681"/>
              <a:ext cx="1191737" cy="7004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0825929-3190-4A37-B26A-B8B13AA9094D}"/>
                </a:ext>
              </a:extLst>
            </p:cNvPr>
            <p:cNvSpPr/>
            <p:nvPr/>
          </p:nvSpPr>
          <p:spPr>
            <a:xfrm>
              <a:off x="7552776" y="2679041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M3</a:t>
              </a: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2024CD9-5774-4015-A3DE-9CA8D5565A6A}"/>
                </a:ext>
              </a:extLst>
            </p:cNvPr>
            <p:cNvSpPr/>
            <p:nvPr/>
          </p:nvSpPr>
          <p:spPr>
            <a:xfrm>
              <a:off x="4174994" y="4843532"/>
              <a:ext cx="749643" cy="7496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FC679E09-CB5F-4BB6-851C-D28BB031D253}"/>
                </a:ext>
              </a:extLst>
            </p:cNvPr>
            <p:cNvCxnSpPr>
              <a:cxnSpLocks/>
              <a:endCxn id="244" idx="0"/>
            </p:cNvCxnSpPr>
            <p:nvPr/>
          </p:nvCxnSpPr>
          <p:spPr>
            <a:xfrm>
              <a:off x="4547664" y="4496528"/>
              <a:ext cx="2152" cy="347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2F5C1E1-1B5C-4C1F-8765-8DCFB70BBDF2}"/>
                </a:ext>
              </a:extLst>
            </p:cNvPr>
            <p:cNvSpPr/>
            <p:nvPr/>
          </p:nvSpPr>
          <p:spPr>
            <a:xfrm>
              <a:off x="4175222" y="4843955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M3</a:t>
              </a: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8DD01B1-71A2-4516-A05B-F377760D4D21}"/>
                </a:ext>
              </a:extLst>
            </p:cNvPr>
            <p:cNvSpPr/>
            <p:nvPr/>
          </p:nvSpPr>
          <p:spPr>
            <a:xfrm>
              <a:off x="5206690" y="3746885"/>
              <a:ext cx="749643" cy="7496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26950729-6F69-445B-B915-977DF6DF65E7}"/>
                </a:ext>
              </a:extLst>
            </p:cNvPr>
            <p:cNvSpPr/>
            <p:nvPr/>
          </p:nvSpPr>
          <p:spPr>
            <a:xfrm>
              <a:off x="5205901" y="3745165"/>
              <a:ext cx="749643" cy="7496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M2</a:t>
              </a:r>
            </a:p>
          </p:txBody>
        </p: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BB39470C-04D4-46AE-9DA7-FB530F1662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1512" y="3429001"/>
              <a:ext cx="284205" cy="3178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D3974D-533F-4FCF-812A-0B23F29E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57</a:t>
            </a:fld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DABE976-8E8B-4985-85A0-4859D9BB8E96}"/>
              </a:ext>
            </a:extLst>
          </p:cNvPr>
          <p:cNvGrpSpPr/>
          <p:nvPr/>
        </p:nvGrpSpPr>
        <p:grpSpPr>
          <a:xfrm>
            <a:off x="8323516" y="4808632"/>
            <a:ext cx="3778850" cy="923330"/>
            <a:chOff x="8413150" y="5920159"/>
            <a:chExt cx="3778850" cy="92333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E8D973D-6758-4443-AF50-B2DE61CD4B2D}"/>
                </a:ext>
              </a:extLst>
            </p:cNvPr>
            <p:cNvSpPr txBox="1"/>
            <p:nvPr/>
          </p:nvSpPr>
          <p:spPr>
            <a:xfrm>
              <a:off x="9229156" y="5920159"/>
              <a:ext cx="29628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Merge Sibling Leaves</a:t>
              </a:r>
            </a:p>
            <a:p>
              <a:r>
                <a:rPr lang="en-US" dirty="0"/>
                <a:t>Merge Sibling Branches</a:t>
              </a:r>
            </a:p>
            <a:p>
              <a:r>
                <a:rPr lang="en-US" dirty="0"/>
                <a:t>Truncate </a:t>
              </a:r>
              <a:r>
                <a:rPr lang="en-US" dirty="0" err="1"/>
                <a:t>Hypotrees</a:t>
              </a:r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A681108-05DC-4D5F-AEDA-EEC1C15EFCC7}"/>
                </a:ext>
              </a:extLst>
            </p:cNvPr>
            <p:cNvSpPr txBox="1"/>
            <p:nvPr/>
          </p:nvSpPr>
          <p:spPr>
            <a:xfrm>
              <a:off x="8413150" y="5920159"/>
              <a:ext cx="973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MSL: </a:t>
              </a:r>
            </a:p>
            <a:p>
              <a:pPr algn="r"/>
              <a:r>
                <a:rPr lang="en-US" dirty="0"/>
                <a:t>MSB: </a:t>
              </a:r>
            </a:p>
            <a:p>
              <a:pPr algn="r"/>
              <a:r>
                <a:rPr lang="en-US" dirty="0"/>
                <a:t>TH: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8" grpId="0"/>
      <p:bldP spid="191" grpId="0"/>
      <p:bldP spid="19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211C-F5C3-4AAF-81F4-82E4B7CA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469F-EABC-4C79-82F4-0DEB1A74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 (low threat) -&gt; </a:t>
            </a:r>
            <a:r>
              <a:rPr lang="en-US" dirty="0">
                <a:solidFill>
                  <a:srgbClr val="FF0000"/>
                </a:solidFill>
              </a:rPr>
              <a:t>red (high threat)</a:t>
            </a:r>
          </a:p>
          <a:p>
            <a:pPr lvl="1"/>
            <a:r>
              <a:rPr lang="en-US" dirty="0"/>
              <a:t>Min-</a:t>
            </a:r>
            <a:r>
              <a:rPr lang="en-US" dirty="0">
                <a:solidFill>
                  <a:srgbClr val="FF0000"/>
                </a:solidFill>
              </a:rPr>
              <a:t>max</a:t>
            </a:r>
            <a:r>
              <a:rPr lang="en-US" dirty="0"/>
              <a:t> normalized</a:t>
            </a:r>
          </a:p>
          <a:p>
            <a:r>
              <a:rPr lang="en-US" dirty="0"/>
              <a:t>Merged nodes</a:t>
            </a:r>
          </a:p>
          <a:p>
            <a:pPr lvl="1"/>
            <a:r>
              <a:rPr lang="en-US" dirty="0"/>
              <a:t>Color shows </a:t>
            </a:r>
            <a:r>
              <a:rPr lang="en-US" dirty="0">
                <a:solidFill>
                  <a:srgbClr val="FF0000"/>
                </a:solidFill>
              </a:rPr>
              <a:t>highest threat </a:t>
            </a:r>
            <a:r>
              <a:rPr lang="en-US" dirty="0"/>
              <a:t>of those merged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CF2B2-05CB-4712-9D15-8D8E0373F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 t="22815" r="67534" b="66169"/>
          <a:stretch/>
        </p:blipFill>
        <p:spPr>
          <a:xfrm>
            <a:off x="4616690" y="4160108"/>
            <a:ext cx="3266716" cy="122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D9857-28E1-46A9-880B-829458C90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65993" r="80780" b="22991"/>
          <a:stretch/>
        </p:blipFill>
        <p:spPr>
          <a:xfrm>
            <a:off x="1041880" y="4160108"/>
            <a:ext cx="3266716" cy="1222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B1FED5-1AE8-47B5-8745-1AB3950AE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1" t="65977" r="68752" b="22375"/>
          <a:stretch/>
        </p:blipFill>
        <p:spPr>
          <a:xfrm>
            <a:off x="8247384" y="4160108"/>
            <a:ext cx="3266716" cy="122243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32F5AF6-341D-4859-82EA-7DBC5F4F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29DE-B399-4D8F-9242-6D7B9081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(Visual): </a:t>
            </a:r>
            <a:br>
              <a:rPr lang="en-US" dirty="0"/>
            </a:br>
            <a:r>
              <a:rPr lang="en-US" dirty="0"/>
              <a:t>Forward Tree 204.237.142.47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8E91-18E8-4856-AC0E-4369A7AC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Tree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Tree with branches merged (R1)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Tree with branches and leaves merged (R2)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737BF-55B3-43DA-ADCF-377E64D8B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0" y="1713470"/>
            <a:ext cx="12192000" cy="943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D5498B-692A-4B87-B302-ED96980DA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0" y="3328087"/>
            <a:ext cx="12192000" cy="909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92500-969B-482C-8556-6E0F3DA43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0" y="4836225"/>
            <a:ext cx="12192000" cy="139981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789313-4B23-4268-BB7C-E198DCEF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8B45-0E87-43EF-ADCE-139EDE95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1E961-8D1B-4503-A6D7-E80140671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Alert Trees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ED310-2FA7-4B85-88BA-58C9D3A1A3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Attack tracking</a:t>
            </a:r>
          </a:p>
          <a:p>
            <a:pPr lvl="1"/>
            <a:r>
              <a:rPr lang="en-US" dirty="0"/>
              <a:t>Prioritization / Triage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8E5C0-F704-400B-BF45-BCF00983A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Attack Trees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513490-EC71-4C8E-B48D-1BC1081DE25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Attack prediction</a:t>
            </a:r>
          </a:p>
          <a:p>
            <a:pPr lvl="1"/>
            <a:r>
              <a:rPr lang="en-US" dirty="0"/>
              <a:t>Formulation</a:t>
            </a:r>
          </a:p>
          <a:p>
            <a:pPr lvl="1"/>
            <a:r>
              <a:rPr lang="en-US" dirty="0"/>
              <a:t>Outcomes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FC0B5B-704A-4FAB-BCFE-D1B98F6C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09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C6C7-5310-45AD-8254-D747CBE1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D85EC-D8BA-4F1A-BC1F-C7E00F8CF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/>
                <a:r>
                  <a:rPr lang="en-US" dirty="0">
                    <a:solidFill>
                      <a:schemeClr val="tx1"/>
                    </a:solidFill>
                  </a:rPr>
                  <a:t>Visual Strain Reduction (VSR)</a:t>
                </a:r>
              </a:p>
              <a:p>
                <a:pPr marL="457200" indent="-457200"/>
                <a:r>
                  <a:rPr lang="en-US" dirty="0">
                    <a:solidFill>
                      <a:schemeClr val="tx1"/>
                    </a:solidFill>
                  </a:rPr>
                  <a:t>Node Retention (NR)</a:t>
                </a:r>
              </a:p>
              <a:p>
                <a:pPr marL="457200" indent="-457200"/>
                <a:r>
                  <a:rPr lang="en-US" dirty="0">
                    <a:solidFill>
                      <a:schemeClr val="tx1"/>
                    </a:solidFill>
                  </a:rPr>
                  <a:t>Threat Score Retention (TSR)</a:t>
                </a:r>
              </a:p>
              <a:p>
                <a:pPr marL="457200" indent="-457200"/>
                <a:r>
                  <a:rPr lang="en-US" dirty="0">
                    <a:solidFill>
                      <a:schemeClr val="tx1"/>
                    </a:solidFill>
                  </a:rPr>
                  <a:t>Reduction Index (RI)</a:t>
                </a:r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𝑉𝑆𝑅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𝑁𝑅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𝑇𝑆𝑅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D85EC-D8BA-4F1A-BC1F-C7E00F8CF8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01DFB-B7FA-40CB-972F-8308DEC3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60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0FB83B5-F382-4E58-BC70-D99B27EBE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7758" y="2069886"/>
            <a:ext cx="4859356" cy="42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356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7826-5FD7-4DFB-A089-10AAEC69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(Numerical)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B46B117-EF36-4E7F-826D-61E317792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814036"/>
              </p:ext>
            </p:extLst>
          </p:nvPr>
        </p:nvGraphicFramePr>
        <p:xfrm>
          <a:off x="838200" y="1331462"/>
          <a:ext cx="9495811" cy="4895810"/>
        </p:xfrm>
        <a:graphic>
          <a:graphicData uri="http://schemas.openxmlformats.org/drawingml/2006/table">
            <a:tbl>
              <a:tblPr/>
              <a:tblGrid>
                <a:gridCol w="1717671">
                  <a:extLst>
                    <a:ext uri="{9D8B030D-6E8A-4147-A177-3AD203B41FA5}">
                      <a16:colId xmlns:a16="http://schemas.microsoft.com/office/drawing/2014/main" val="1200228790"/>
                    </a:ext>
                  </a:extLst>
                </a:gridCol>
                <a:gridCol w="1555628">
                  <a:extLst>
                    <a:ext uri="{9D8B030D-6E8A-4147-A177-3AD203B41FA5}">
                      <a16:colId xmlns:a16="http://schemas.microsoft.com/office/drawing/2014/main" val="3172748357"/>
                    </a:ext>
                  </a:extLst>
                </a:gridCol>
                <a:gridCol w="1555628">
                  <a:extLst>
                    <a:ext uri="{9D8B030D-6E8A-4147-A177-3AD203B41FA5}">
                      <a16:colId xmlns:a16="http://schemas.microsoft.com/office/drawing/2014/main" val="501352834"/>
                    </a:ext>
                  </a:extLst>
                </a:gridCol>
                <a:gridCol w="1555628">
                  <a:extLst>
                    <a:ext uri="{9D8B030D-6E8A-4147-A177-3AD203B41FA5}">
                      <a16:colId xmlns:a16="http://schemas.microsoft.com/office/drawing/2014/main" val="3953864133"/>
                    </a:ext>
                  </a:extLst>
                </a:gridCol>
                <a:gridCol w="1555628">
                  <a:extLst>
                    <a:ext uri="{9D8B030D-6E8A-4147-A177-3AD203B41FA5}">
                      <a16:colId xmlns:a16="http://schemas.microsoft.com/office/drawing/2014/main" val="2775236133"/>
                    </a:ext>
                  </a:extLst>
                </a:gridCol>
                <a:gridCol w="1555628">
                  <a:extLst>
                    <a:ext uri="{9D8B030D-6E8A-4147-A177-3AD203B41FA5}">
                      <a16:colId xmlns:a16="http://schemas.microsoft.com/office/drawing/2014/main" val="1409570192"/>
                    </a:ext>
                  </a:extLst>
                </a:gridCol>
              </a:tblGrid>
              <a:tr h="489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 Set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VSR</a:t>
                      </a:r>
                    </a:p>
                  </a:txBody>
                  <a:tcPr marL="9838" marR="9838" marT="9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TSR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181185"/>
                  </a:ext>
                </a:extLst>
              </a:tr>
              <a:tr h="4895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93421" marR="93421" marT="46710" marB="467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0.243</a:t>
                      </a:r>
                    </a:p>
                  </a:txBody>
                  <a:tcPr marL="9838" marR="9838" marT="9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B1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0.539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0.278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0.313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73582"/>
                  </a:ext>
                </a:extLst>
              </a:tr>
              <a:tr h="489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Random 5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0.352</a:t>
                      </a:r>
                    </a:p>
                  </a:txBody>
                  <a:tcPr marL="9838" marR="9838" marT="9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0.553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0.254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0.349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06373"/>
                  </a:ext>
                </a:extLst>
              </a:tr>
              <a:tr h="489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</a:t>
                      </a:r>
                    </a:p>
                  </a:txBody>
                  <a:tcPr marL="9838" marR="9838" marT="9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0.493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08690"/>
                  </a:ext>
                </a:extLst>
              </a:tr>
              <a:tr h="4895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MSL</a:t>
                      </a:r>
                    </a:p>
                  </a:txBody>
                  <a:tcPr marL="93421" marR="93421" marT="46710" marB="4671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0.363</a:t>
                      </a:r>
                    </a:p>
                  </a:txBody>
                  <a:tcPr marL="9838" marR="9838" marT="9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0.577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0.611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0.489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37615"/>
                  </a:ext>
                </a:extLst>
              </a:tr>
              <a:tr h="489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Random 5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0.282</a:t>
                      </a:r>
                    </a:p>
                  </a:txBody>
                  <a:tcPr marL="9838" marR="9838" marT="9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0.824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0.799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0.499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76958"/>
                  </a:ext>
                </a:extLst>
              </a:tr>
              <a:tr h="489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0.791</a:t>
                      </a:r>
                    </a:p>
                  </a:txBody>
                  <a:tcPr marL="9838" marR="9838" marT="9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8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0.744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0.754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565598"/>
                  </a:ext>
                </a:extLst>
              </a:tr>
              <a:tr h="4895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93421" marR="93421" marT="46710" marB="4671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9838" marR="9838" marT="9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B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7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489512"/>
                  </a:ext>
                </a:extLst>
              </a:tr>
              <a:tr h="489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Random 5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38" marR="9838" marT="9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558706"/>
                  </a:ext>
                </a:extLst>
              </a:tr>
              <a:tr h="489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5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</a:t>
                      </a:r>
                    </a:p>
                  </a:txBody>
                  <a:tcPr marL="9838" marR="9838" marT="9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0.983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</a:t>
                      </a:r>
                    </a:p>
                  </a:txBody>
                  <a:tcPr marL="9838" marR="9838" marT="9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7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4975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4B29CBF-1165-47FB-B361-C0827623E4BD}"/>
              </a:ext>
            </a:extLst>
          </p:cNvPr>
          <p:cNvSpPr/>
          <p:nvPr/>
        </p:nvSpPr>
        <p:spPr>
          <a:xfrm>
            <a:off x="10334012" y="3976926"/>
            <a:ext cx="1857988" cy="22503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dirty="0">
                <a:solidFill>
                  <a:schemeClr val="tx1"/>
                </a:solidFill>
              </a:rPr>
              <a:t>VSR: Visual Strain Reduction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NR: Node Retention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TSR: Threat Score Retention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RI: Reduction Index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97EE7-FEFF-4DA6-9E37-A9335BDD78D4}"/>
              </a:ext>
            </a:extLst>
          </p:cNvPr>
          <p:cNvSpPr/>
          <p:nvPr/>
        </p:nvSpPr>
        <p:spPr>
          <a:xfrm>
            <a:off x="10334011" y="1804086"/>
            <a:ext cx="1857988" cy="21728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dirty="0">
                <a:solidFill>
                  <a:schemeClr val="tx1"/>
                </a:solidFill>
              </a:rPr>
              <a:t>MSB: Merge Sibling Branches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MSL: Merge Sibling Leaves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TH: Truncate </a:t>
            </a:r>
            <a:r>
              <a:rPr lang="en-US" dirty="0" err="1">
                <a:solidFill>
                  <a:schemeClr val="tx1"/>
                </a:solidFill>
              </a:rPr>
              <a:t>Hypotrees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202D10-D346-477A-B6E0-4D7BCF3C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053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68EB8-1FE1-42B4-8402-1C9249C1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888B-C568-4571-97F0-B0343B27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APIN: Alert Path Identification in Computer Networks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AutoCRAT</a:t>
            </a:r>
            <a:r>
              <a:rPr lang="en-US" dirty="0"/>
              <a:t>: Automatic Cumulative Reconstruction of Alert Trees</a:t>
            </a:r>
          </a:p>
          <a:p>
            <a:pPr>
              <a:lnSpc>
                <a:spcPct val="150000"/>
              </a:lnSpc>
            </a:pPr>
            <a:r>
              <a:rPr lang="en-US" dirty="0"/>
              <a:t>Alert Tree Reduction and Visualization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C4C2D-5B86-4700-B4CB-6985F19E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20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FF38-FE47-4F00-83BE-20CAED7F4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22363"/>
            <a:ext cx="11430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E8023-85F2-46E8-9A77-1157DFF19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3026389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BC40-4899-4A62-84A3-6C36ADDA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FE09-AF08-4B3C-96B7-F971DD2FF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4"/>
            <a:ext cx="10515600" cy="51440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APIN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Relies on </a:t>
            </a:r>
            <a:r>
              <a:rPr lang="en-US" dirty="0">
                <a:solidFill>
                  <a:srgbClr val="FF0000"/>
                </a:solidFill>
              </a:rPr>
              <a:t>network segmentation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Dominates </a:t>
            </a:r>
            <a:r>
              <a:rPr lang="en-US" dirty="0">
                <a:solidFill>
                  <a:srgbClr val="00B050"/>
                </a:solidFill>
              </a:rPr>
              <a:t>maintenance time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AutoCRAT</a:t>
            </a:r>
            <a:r>
              <a:rPr lang="en-US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Relies on </a:t>
            </a:r>
            <a:r>
              <a:rPr lang="en-US" dirty="0">
                <a:solidFill>
                  <a:srgbClr val="FF0000"/>
                </a:solidFill>
              </a:rPr>
              <a:t>ordering assumption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Dominates </a:t>
            </a:r>
            <a:r>
              <a:rPr lang="en-US" dirty="0">
                <a:solidFill>
                  <a:srgbClr val="00B050"/>
                </a:solidFill>
              </a:rPr>
              <a:t>retrieval time</a:t>
            </a:r>
          </a:p>
          <a:p>
            <a:pPr>
              <a:lnSpc>
                <a:spcPct val="150000"/>
              </a:lnSpc>
            </a:pPr>
            <a:r>
              <a:rPr lang="en-US" dirty="0"/>
              <a:t>Reduction improves visualization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A06368-908E-4370-8E94-E715E2E99E8E}"/>
              </a:ext>
            </a:extLst>
          </p:cNvPr>
          <p:cNvSpPr txBox="1">
            <a:spLocks/>
          </p:cNvSpPr>
          <p:nvPr/>
        </p:nvSpPr>
        <p:spPr>
          <a:xfrm>
            <a:off x="1524000" y="6117914"/>
            <a:ext cx="9144000" cy="744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hlinkClick r:id="rId2"/>
              </a:rPr>
              <a:t>eric.ficke@utsa.edu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6A54BE-46AA-4363-AD7C-E3DA345DC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55" y="1700981"/>
            <a:ext cx="4275700" cy="42757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AC826E-31C4-45D3-A27A-39B2F187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64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C747B6-00D7-42E4-AFB2-01105F4F466A}"/>
              </a:ext>
            </a:extLst>
          </p:cNvPr>
          <p:cNvSpPr txBox="1">
            <a:spLocks/>
          </p:cNvSpPr>
          <p:nvPr/>
        </p:nvSpPr>
        <p:spPr>
          <a:xfrm>
            <a:off x="838200" y="6558306"/>
            <a:ext cx="10515600" cy="5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/>
              <a:t>Images courtesy of pixabay.com and publicdomainvectors.org</a:t>
            </a:r>
          </a:p>
          <a:p>
            <a:pPr lvl="1"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22076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C448-4E96-4CA4-A1D9-58ED70747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Thanks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050C-F7AE-4D52-9DD6-B15225517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eric.ficke@utsa.edu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1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3DECC7-EFF5-40DD-A988-2F700E0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6CF200-9949-41AB-BBD7-A0CA86443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Alert volume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Unrealistically low in ad hoc datasets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Overwhelms human analysis </a:t>
            </a:r>
            <a:r>
              <a:rPr lang="en-US" dirty="0"/>
              <a:t>in real data</a:t>
            </a:r>
          </a:p>
          <a:p>
            <a:pPr>
              <a:lnSpc>
                <a:spcPct val="150000"/>
              </a:lnSpc>
            </a:pPr>
            <a:r>
              <a:rPr lang="en-US" dirty="0"/>
              <a:t>Alert graph / tree / path formalization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Varies by usage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Depends on </a:t>
            </a:r>
            <a:r>
              <a:rPr lang="en-US" b="1" dirty="0">
                <a:solidFill>
                  <a:srgbClr val="FF0000"/>
                </a:solidFill>
              </a:rPr>
              <a:t>spatial and temporal dependencies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F2FE0-529E-4B76-A256-3E929805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1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BC40-4899-4A62-84A3-6C36ADDA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FE09-AF08-4B3C-96B7-F971DD2F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Alert Path Identification (</a:t>
            </a:r>
            <a:r>
              <a:rPr lang="en-US" b="1" dirty="0"/>
              <a:t>APIN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Alert path </a:t>
            </a:r>
            <a:r>
              <a:rPr lang="en-US" dirty="0"/>
              <a:t>reconstruction</a:t>
            </a:r>
          </a:p>
          <a:p>
            <a:pPr lvl="1"/>
            <a:r>
              <a:rPr lang="en-US" dirty="0"/>
              <a:t>Threat score (TS) ranking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Cumulative Reconstruction (</a:t>
            </a:r>
            <a:r>
              <a:rPr lang="en-US" b="1" dirty="0" err="1"/>
              <a:t>AutoCRAT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Alert tree </a:t>
            </a:r>
            <a:r>
              <a:rPr lang="en-US" dirty="0"/>
              <a:t>reconstruction</a:t>
            </a:r>
          </a:p>
          <a:p>
            <a:pPr lvl="1"/>
            <a:r>
              <a:rPr lang="en-US" dirty="0"/>
              <a:t>Alternative path reconstruction method</a:t>
            </a:r>
          </a:p>
          <a:p>
            <a:pPr lvl="1"/>
            <a:r>
              <a:rPr lang="en-US" dirty="0"/>
              <a:t>Asymptotic and real analysis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Reduction and Visualization</a:t>
            </a:r>
          </a:p>
          <a:p>
            <a:pPr lvl="1"/>
            <a:r>
              <a:rPr lang="en-US" dirty="0"/>
              <a:t>Mitigates emergent problem of </a:t>
            </a:r>
            <a:r>
              <a:rPr lang="en-US" dirty="0">
                <a:solidFill>
                  <a:srgbClr val="0070C0"/>
                </a:solidFill>
              </a:rPr>
              <a:t>tree size</a:t>
            </a:r>
          </a:p>
          <a:p>
            <a:pPr lvl="1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282348-0CF8-4636-A375-B938B6C5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96D03-C350-41C3-AEC2-7F4F96BF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698" y1="79479" x2="13698" y2="79479"/>
                        <a14:foregroundMark x1="17448" y1="79271" x2="17448" y2="79271"/>
                        <a14:foregroundMark x1="22500" y1="79479" x2="22500" y2="79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4" y="1952624"/>
            <a:ext cx="46958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6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68EB8-1FE1-42B4-8402-1C9249C1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888B-C568-4571-97F0-B0343B27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APIN: Alert Path Identification in Computer Networks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AutoCRAT</a:t>
            </a:r>
            <a:r>
              <a:rPr lang="en-US" dirty="0"/>
              <a:t>: Automatic Cumulative Reconstruction of Alert Trees</a:t>
            </a:r>
          </a:p>
          <a:p>
            <a:pPr>
              <a:lnSpc>
                <a:spcPct val="150000"/>
              </a:lnSpc>
            </a:pPr>
            <a:r>
              <a:rPr lang="en-US" dirty="0"/>
              <a:t>Alert Tree Reduction and Visualization</a:t>
            </a:r>
          </a:p>
          <a:p>
            <a:pPr>
              <a:lnSpc>
                <a:spcPct val="150000"/>
              </a:lnSpc>
            </a:pPr>
            <a:r>
              <a:rPr lang="en-US" dirty="0"/>
              <a:t>Conclusion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88E65-7FF7-4A03-800E-8628CD8F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D2CD-502A-448C-8583-F5D76932E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1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12838</TotalTime>
  <Words>2970</Words>
  <Application>Microsoft Office PowerPoint</Application>
  <PresentationFormat>Widescreen</PresentationFormat>
  <Paragraphs>1148</Paragraphs>
  <Slides>65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LMRoman12-Regular-Identity-H</vt:lpstr>
      <vt:lpstr>Office Theme</vt:lpstr>
      <vt:lpstr>Reconstructing Alert Trees for Cyber Triage</vt:lpstr>
      <vt:lpstr>Publications</vt:lpstr>
      <vt:lpstr>Dissertation Outline</vt:lpstr>
      <vt:lpstr>Introduction</vt:lpstr>
      <vt:lpstr>Background – Alert Trees</vt:lpstr>
      <vt:lpstr>Background</vt:lpstr>
      <vt:lpstr>Motivation</vt:lpstr>
      <vt:lpstr>Chapter Themes</vt:lpstr>
      <vt:lpstr>Dissertation Outline</vt:lpstr>
      <vt:lpstr>APIN: Alert Path Identification in Computer Networks</vt:lpstr>
      <vt:lpstr>Motivation: Cyber Triage</vt:lpstr>
      <vt:lpstr>Contributions</vt:lpstr>
      <vt:lpstr>PowerPoint Presentation</vt:lpstr>
      <vt:lpstr>Metric: Independent Threat Score</vt:lpstr>
      <vt:lpstr>Methods (Alert Path Identification)</vt:lpstr>
      <vt:lpstr>Preliminary Analysis</vt:lpstr>
      <vt:lpstr>Metric: Weighted Independent Threat Score</vt:lpstr>
      <vt:lpstr>Metric: Composite Threat Score</vt:lpstr>
      <vt:lpstr>Preliminary Results: DARPA ’99</vt:lpstr>
      <vt:lpstr>Results: CSE-CIC-IDS2018</vt:lpstr>
      <vt:lpstr>Results: CSE-CIC-IDS2018</vt:lpstr>
      <vt:lpstr>Results: CSE-CIC-IDS2018</vt:lpstr>
      <vt:lpstr>Results: CSE-CIC-IDS2018</vt:lpstr>
      <vt:lpstr>Dissertation Outline</vt:lpstr>
      <vt:lpstr>AutoCRAT: Automatic Cumulative Reconstruction of Alert Trees</vt:lpstr>
      <vt:lpstr>Motivation: Alert Tree Optimization</vt:lpstr>
      <vt:lpstr>AutoCRAT Architecture</vt:lpstr>
      <vt:lpstr>Methods (Path Maintenance)</vt:lpstr>
      <vt:lpstr>Methods (Tree Reconstruction)</vt:lpstr>
      <vt:lpstr>Methods (Tree Reconstruction)</vt:lpstr>
      <vt:lpstr>Methods (Tree Reconstruction)</vt:lpstr>
      <vt:lpstr>Results Comparison</vt:lpstr>
      <vt:lpstr>Asymptotic Comparison</vt:lpstr>
      <vt:lpstr>Results Comparison</vt:lpstr>
      <vt:lpstr>Dissertation Outline</vt:lpstr>
      <vt:lpstr>Alert Tree  Reduction and Visualization</vt:lpstr>
      <vt:lpstr>Motivation</vt:lpstr>
      <vt:lpstr>Motivating Example</vt:lpstr>
      <vt:lpstr>Motivating Example</vt:lpstr>
      <vt:lpstr>PowerPoint Presentation</vt:lpstr>
      <vt:lpstr>Terminology</vt:lpstr>
      <vt:lpstr>Terminology</vt:lpstr>
      <vt:lpstr> Terminology (Graph Theory vs Data Structures)</vt:lpstr>
      <vt:lpstr> Terminology (Graph Theory vs Data Structures)</vt:lpstr>
      <vt:lpstr> Terminology (Graph Theory vs Data Structures)</vt:lpstr>
      <vt:lpstr>Hypotree and Hypertree</vt:lpstr>
      <vt:lpstr>Hypotree and Hypertree</vt:lpstr>
      <vt:lpstr>Merging Sibling Leaves  [MSL(A)]</vt:lpstr>
      <vt:lpstr>Merging Similar Sibling Branches  [MSB(A)]</vt:lpstr>
      <vt:lpstr>Merging Sibling Branches &amp; Leaves  [MSL(MSB(A))]</vt:lpstr>
      <vt:lpstr>Truncating Hypotrees [TH(A)]</vt:lpstr>
      <vt:lpstr>TH∘MSSB(T)</vt:lpstr>
      <vt:lpstr>MSSB∘TH(T)</vt:lpstr>
      <vt:lpstr>Truncating Hypotrees &amp; Merging Sibling Leaves [MSL(TH(A))]</vt:lpstr>
      <vt:lpstr>Method Restrictions</vt:lpstr>
      <vt:lpstr>Method Comparisons (Toy Example) </vt:lpstr>
      <vt:lpstr>Method Comparisons (Toy Example) </vt:lpstr>
      <vt:lpstr>Visualization</vt:lpstr>
      <vt:lpstr>Results (Visual):  Forward Tree 204.237.142.47</vt:lpstr>
      <vt:lpstr>Metrics</vt:lpstr>
      <vt:lpstr>Results (Numerical)</vt:lpstr>
      <vt:lpstr>Dissertation Outline</vt:lpstr>
      <vt:lpstr> Conclusion</vt:lpstr>
      <vt:lpstr>Discussion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APIN: Automatic Attack Path Identification in Computer Networks</dc:title>
  <dc:creator>EFicke</dc:creator>
  <cp:lastModifiedBy>EFicke</cp:lastModifiedBy>
  <cp:revision>153</cp:revision>
  <dcterms:created xsi:type="dcterms:W3CDTF">2020-06-15T13:40:32Z</dcterms:created>
  <dcterms:modified xsi:type="dcterms:W3CDTF">2022-04-13T16:06:42Z</dcterms:modified>
</cp:coreProperties>
</file>