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1"/>
  </p:notesMasterIdLst>
  <p:sldIdLst>
    <p:sldId id="256" r:id="rId3"/>
    <p:sldId id="289" r:id="rId4"/>
    <p:sldId id="303" r:id="rId5"/>
    <p:sldId id="311" r:id="rId6"/>
    <p:sldId id="314" r:id="rId7"/>
    <p:sldId id="291" r:id="rId8"/>
    <p:sldId id="271" r:id="rId9"/>
    <p:sldId id="310" r:id="rId10"/>
    <p:sldId id="299" r:id="rId11"/>
    <p:sldId id="304" r:id="rId12"/>
    <p:sldId id="305" r:id="rId13"/>
    <p:sldId id="306" r:id="rId14"/>
    <p:sldId id="307" r:id="rId15"/>
    <p:sldId id="308" r:id="rId16"/>
    <p:sldId id="292" r:id="rId17"/>
    <p:sldId id="301" r:id="rId18"/>
    <p:sldId id="296" r:id="rId19"/>
    <p:sldId id="258" r:id="rId20"/>
    <p:sldId id="259" r:id="rId21"/>
    <p:sldId id="297" r:id="rId22"/>
    <p:sldId id="316" r:id="rId23"/>
    <p:sldId id="260" r:id="rId24"/>
    <p:sldId id="266" r:id="rId25"/>
    <p:sldId id="267" r:id="rId26"/>
    <p:sldId id="268" r:id="rId27"/>
    <p:sldId id="269" r:id="rId28"/>
    <p:sldId id="270" r:id="rId29"/>
    <p:sldId id="293" r:id="rId30"/>
    <p:sldId id="275" r:id="rId31"/>
    <p:sldId id="281" r:id="rId32"/>
    <p:sldId id="283" r:id="rId33"/>
    <p:sldId id="284" r:id="rId34"/>
    <p:sldId id="276" r:id="rId35"/>
    <p:sldId id="285" r:id="rId36"/>
    <p:sldId id="288" r:id="rId37"/>
    <p:sldId id="312" r:id="rId38"/>
    <p:sldId id="277" r:id="rId39"/>
    <p:sldId id="278" r:id="rId4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F0F"/>
    <a:srgbClr val="E97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612" autoAdjust="0"/>
  </p:normalViewPr>
  <p:slideViewPr>
    <p:cSldViewPr snapToGrid="0" showGuides="1">
      <p:cViewPr varScale="1">
        <p:scale>
          <a:sx n="78" d="100"/>
          <a:sy n="78" d="100"/>
        </p:scale>
        <p:origin x="1522" y="62"/>
      </p:cViewPr>
      <p:guideLst>
        <p:guide orient="horz" pos="2208"/>
        <p:guide pos="2880"/>
      </p:guideLst>
    </p:cSldViewPr>
  </p:slideViewPr>
  <p:outlineViewPr>
    <p:cViewPr>
      <p:scale>
        <a:sx n="33" d="100"/>
        <a:sy n="33" d="100"/>
      </p:scale>
      <p:origin x="0" y="-724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1" tIns="46745" rIns="93491" bIns="46745" rtlCol="0"/>
          <a:lstStyle>
            <a:lvl1pPr algn="l">
              <a:defRPr sz="1200"/>
            </a:lvl1pPr>
          </a:lstStyle>
          <a:p>
            <a:endParaRPr lang="en-US"/>
          </a:p>
        </p:txBody>
      </p:sp>
      <p:sp>
        <p:nvSpPr>
          <p:cNvPr id="3" name="Date Placeholder 2"/>
          <p:cNvSpPr>
            <a:spLocks noGrp="1"/>
          </p:cNvSpPr>
          <p:nvPr>
            <p:ph type="dt" idx="1"/>
          </p:nvPr>
        </p:nvSpPr>
        <p:spPr>
          <a:xfrm>
            <a:off x="3995218" y="0"/>
            <a:ext cx="3056414" cy="467072"/>
          </a:xfrm>
          <a:prstGeom prst="rect">
            <a:avLst/>
          </a:prstGeom>
        </p:spPr>
        <p:txBody>
          <a:bodyPr vert="horz" lIns="93491" tIns="46745" rIns="93491" bIns="46745" rtlCol="0"/>
          <a:lstStyle>
            <a:lvl1pPr algn="r">
              <a:defRPr sz="1200"/>
            </a:lvl1pPr>
          </a:lstStyle>
          <a:p>
            <a:fld id="{C65D0EB0-87D9-47F6-8AA1-883DC8FC5F55}" type="datetimeFigureOut">
              <a:rPr lang="en-US" smtClean="0"/>
              <a:t>11/30/2018</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1" tIns="46745" rIns="93491" bIns="46745" rtlCol="0" anchor="ctr"/>
          <a:lstStyle/>
          <a:p>
            <a:endParaRPr lang="en-US"/>
          </a:p>
        </p:txBody>
      </p:sp>
      <p:sp>
        <p:nvSpPr>
          <p:cNvPr id="5" name="Notes Placeholder 4"/>
          <p:cNvSpPr>
            <a:spLocks noGrp="1"/>
          </p:cNvSpPr>
          <p:nvPr>
            <p:ph type="body" sz="quarter" idx="3"/>
          </p:nvPr>
        </p:nvSpPr>
        <p:spPr>
          <a:xfrm>
            <a:off x="705327" y="4480005"/>
            <a:ext cx="5642610" cy="3665459"/>
          </a:xfrm>
          <a:prstGeom prst="rect">
            <a:avLst/>
          </a:prstGeom>
        </p:spPr>
        <p:txBody>
          <a:bodyPr vert="horz" lIns="93491" tIns="46745" rIns="93491" bIns="467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56414" cy="467071"/>
          </a:xfrm>
          <a:prstGeom prst="rect">
            <a:avLst/>
          </a:prstGeom>
        </p:spPr>
        <p:txBody>
          <a:bodyPr vert="horz" lIns="93491" tIns="46745" rIns="93491" bIns="46745" rtlCol="0" anchor="b"/>
          <a:lstStyle>
            <a:lvl1pPr algn="l">
              <a:defRPr sz="1200"/>
            </a:lvl1pPr>
          </a:lstStyle>
          <a:p>
            <a:endParaRPr lang="en-US"/>
          </a:p>
        </p:txBody>
      </p:sp>
      <p:sp>
        <p:nvSpPr>
          <p:cNvPr id="7" name="Slide Number Placeholder 6"/>
          <p:cNvSpPr>
            <a:spLocks noGrp="1"/>
          </p:cNvSpPr>
          <p:nvPr>
            <p:ph type="sldNum" sz="quarter" idx="5"/>
          </p:nvPr>
        </p:nvSpPr>
        <p:spPr>
          <a:xfrm>
            <a:off x="3995218" y="8842031"/>
            <a:ext cx="3056414" cy="467071"/>
          </a:xfrm>
          <a:prstGeom prst="rect">
            <a:avLst/>
          </a:prstGeom>
        </p:spPr>
        <p:txBody>
          <a:bodyPr vert="horz" lIns="93491" tIns="46745" rIns="93491" bIns="46745" rtlCol="0" anchor="b"/>
          <a:lstStyle>
            <a:lvl1pPr algn="r">
              <a:defRPr sz="1200"/>
            </a:lvl1pPr>
          </a:lstStyle>
          <a:p>
            <a:fld id="{03606299-1C85-4344-8F32-DE862AAA9080}" type="slidenum">
              <a:rPr lang="en-US" smtClean="0"/>
              <a:t>‹#›</a:t>
            </a:fld>
            <a:endParaRPr lang="en-US"/>
          </a:p>
        </p:txBody>
      </p:sp>
    </p:spTree>
    <p:extLst>
      <p:ext uri="{BB962C8B-B14F-4D97-AF65-F5344CB8AC3E}">
        <p14:creationId xmlns:p14="http://schemas.microsoft.com/office/powerpoint/2010/main" val="53703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06299-1C85-4344-8F32-DE862AAA9080}" type="slidenum">
              <a:rPr lang="en-US" smtClean="0"/>
              <a:t>1</a:t>
            </a:fld>
            <a:endParaRPr lang="en-US"/>
          </a:p>
        </p:txBody>
      </p:sp>
    </p:spTree>
    <p:extLst>
      <p:ext uri="{BB962C8B-B14F-4D97-AF65-F5344CB8AC3E}">
        <p14:creationId xmlns:p14="http://schemas.microsoft.com/office/powerpoint/2010/main" val="34313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10</a:t>
            </a:fld>
            <a:endParaRPr lang="en-US"/>
          </a:p>
        </p:txBody>
      </p:sp>
    </p:spTree>
    <p:extLst>
      <p:ext uri="{BB962C8B-B14F-4D97-AF65-F5344CB8AC3E}">
        <p14:creationId xmlns:p14="http://schemas.microsoft.com/office/powerpoint/2010/main" val="295447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06299-1C85-4344-8F32-DE862AAA9080}" type="slidenum">
              <a:rPr lang="en-US" smtClean="0"/>
              <a:t>11</a:t>
            </a:fld>
            <a:endParaRPr lang="en-US"/>
          </a:p>
        </p:txBody>
      </p:sp>
    </p:spTree>
    <p:extLst>
      <p:ext uri="{BB962C8B-B14F-4D97-AF65-F5344CB8AC3E}">
        <p14:creationId xmlns:p14="http://schemas.microsoft.com/office/powerpoint/2010/main" val="298951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12</a:t>
            </a:fld>
            <a:endParaRPr lang="en-US"/>
          </a:p>
        </p:txBody>
      </p:sp>
    </p:spTree>
    <p:extLst>
      <p:ext uri="{BB962C8B-B14F-4D97-AF65-F5344CB8AC3E}">
        <p14:creationId xmlns:p14="http://schemas.microsoft.com/office/powerpoint/2010/main" val="291638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13</a:t>
            </a:fld>
            <a:endParaRPr lang="en-US"/>
          </a:p>
        </p:txBody>
      </p:sp>
    </p:spTree>
    <p:extLst>
      <p:ext uri="{BB962C8B-B14F-4D97-AF65-F5344CB8AC3E}">
        <p14:creationId xmlns:p14="http://schemas.microsoft.com/office/powerpoint/2010/main" val="252669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14</a:t>
            </a:fld>
            <a:endParaRPr lang="en-US"/>
          </a:p>
        </p:txBody>
      </p:sp>
    </p:spTree>
    <p:extLst>
      <p:ext uri="{BB962C8B-B14F-4D97-AF65-F5344CB8AC3E}">
        <p14:creationId xmlns:p14="http://schemas.microsoft.com/office/powerpoint/2010/main" val="421170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15</a:t>
            </a:fld>
            <a:endParaRPr lang="en-US"/>
          </a:p>
        </p:txBody>
      </p:sp>
    </p:spTree>
    <p:extLst>
      <p:ext uri="{BB962C8B-B14F-4D97-AF65-F5344CB8AC3E}">
        <p14:creationId xmlns:p14="http://schemas.microsoft.com/office/powerpoint/2010/main" val="315791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16</a:t>
            </a:fld>
            <a:endParaRPr lang="en-US"/>
          </a:p>
        </p:txBody>
      </p:sp>
    </p:spTree>
    <p:extLst>
      <p:ext uri="{BB962C8B-B14F-4D97-AF65-F5344CB8AC3E}">
        <p14:creationId xmlns:p14="http://schemas.microsoft.com/office/powerpoint/2010/main" val="87736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17</a:t>
            </a:fld>
            <a:endParaRPr lang="en-US"/>
          </a:p>
        </p:txBody>
      </p:sp>
    </p:spTree>
    <p:extLst>
      <p:ext uri="{BB962C8B-B14F-4D97-AF65-F5344CB8AC3E}">
        <p14:creationId xmlns:p14="http://schemas.microsoft.com/office/powerpoint/2010/main" val="299159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18</a:t>
            </a:fld>
            <a:endParaRPr lang="en-US"/>
          </a:p>
        </p:txBody>
      </p:sp>
    </p:spTree>
    <p:extLst>
      <p:ext uri="{BB962C8B-B14F-4D97-AF65-F5344CB8AC3E}">
        <p14:creationId xmlns:p14="http://schemas.microsoft.com/office/powerpoint/2010/main" val="367439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19</a:t>
            </a:fld>
            <a:endParaRPr lang="en-US"/>
          </a:p>
        </p:txBody>
      </p:sp>
    </p:spTree>
    <p:extLst>
      <p:ext uri="{BB962C8B-B14F-4D97-AF65-F5344CB8AC3E}">
        <p14:creationId xmlns:p14="http://schemas.microsoft.com/office/powerpoint/2010/main" val="41523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a:t>
            </a:fld>
            <a:endParaRPr lang="en-US"/>
          </a:p>
        </p:txBody>
      </p:sp>
    </p:spTree>
    <p:extLst>
      <p:ext uri="{BB962C8B-B14F-4D97-AF65-F5344CB8AC3E}">
        <p14:creationId xmlns:p14="http://schemas.microsoft.com/office/powerpoint/2010/main" val="331399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20</a:t>
            </a:fld>
            <a:endParaRPr lang="en-US"/>
          </a:p>
        </p:txBody>
      </p:sp>
    </p:spTree>
    <p:extLst>
      <p:ext uri="{BB962C8B-B14F-4D97-AF65-F5344CB8AC3E}">
        <p14:creationId xmlns:p14="http://schemas.microsoft.com/office/powerpoint/2010/main" val="2441369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06299-1C85-4344-8F32-DE862AAA9080}" type="slidenum">
              <a:rPr lang="en-US" smtClean="0"/>
              <a:t>21</a:t>
            </a:fld>
            <a:endParaRPr lang="en-US"/>
          </a:p>
        </p:txBody>
      </p:sp>
    </p:spTree>
    <p:extLst>
      <p:ext uri="{BB962C8B-B14F-4D97-AF65-F5344CB8AC3E}">
        <p14:creationId xmlns:p14="http://schemas.microsoft.com/office/powerpoint/2010/main" val="145505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06299-1C85-4344-8F32-DE862AAA9080}" type="slidenum">
              <a:rPr lang="en-US" smtClean="0"/>
              <a:t>22</a:t>
            </a:fld>
            <a:endParaRPr lang="en-US"/>
          </a:p>
        </p:txBody>
      </p:sp>
    </p:spTree>
    <p:extLst>
      <p:ext uri="{BB962C8B-B14F-4D97-AF65-F5344CB8AC3E}">
        <p14:creationId xmlns:p14="http://schemas.microsoft.com/office/powerpoint/2010/main" val="152321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23</a:t>
            </a:fld>
            <a:endParaRPr lang="en-US"/>
          </a:p>
        </p:txBody>
      </p:sp>
    </p:spTree>
    <p:extLst>
      <p:ext uri="{BB962C8B-B14F-4D97-AF65-F5344CB8AC3E}">
        <p14:creationId xmlns:p14="http://schemas.microsoft.com/office/powerpoint/2010/main" val="4155274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24</a:t>
            </a:fld>
            <a:endParaRPr lang="en-US"/>
          </a:p>
        </p:txBody>
      </p:sp>
    </p:spTree>
    <p:extLst>
      <p:ext uri="{BB962C8B-B14F-4D97-AF65-F5344CB8AC3E}">
        <p14:creationId xmlns:p14="http://schemas.microsoft.com/office/powerpoint/2010/main" val="2245884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25</a:t>
            </a:fld>
            <a:endParaRPr lang="en-US"/>
          </a:p>
        </p:txBody>
      </p:sp>
    </p:spTree>
    <p:extLst>
      <p:ext uri="{BB962C8B-B14F-4D97-AF65-F5344CB8AC3E}">
        <p14:creationId xmlns:p14="http://schemas.microsoft.com/office/powerpoint/2010/main" val="128352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26</a:t>
            </a:fld>
            <a:endParaRPr lang="en-US"/>
          </a:p>
        </p:txBody>
      </p:sp>
    </p:spTree>
    <p:extLst>
      <p:ext uri="{BB962C8B-B14F-4D97-AF65-F5344CB8AC3E}">
        <p14:creationId xmlns:p14="http://schemas.microsoft.com/office/powerpoint/2010/main" val="36183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27</a:t>
            </a:fld>
            <a:endParaRPr lang="en-US"/>
          </a:p>
        </p:txBody>
      </p:sp>
    </p:spTree>
    <p:extLst>
      <p:ext uri="{BB962C8B-B14F-4D97-AF65-F5344CB8AC3E}">
        <p14:creationId xmlns:p14="http://schemas.microsoft.com/office/powerpoint/2010/main" val="4160062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28</a:t>
            </a:fld>
            <a:endParaRPr lang="en-US"/>
          </a:p>
        </p:txBody>
      </p:sp>
    </p:spTree>
    <p:extLst>
      <p:ext uri="{BB962C8B-B14F-4D97-AF65-F5344CB8AC3E}">
        <p14:creationId xmlns:p14="http://schemas.microsoft.com/office/powerpoint/2010/main" val="3541364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29</a:t>
            </a:fld>
            <a:endParaRPr lang="en-US"/>
          </a:p>
        </p:txBody>
      </p:sp>
    </p:spTree>
    <p:extLst>
      <p:ext uri="{BB962C8B-B14F-4D97-AF65-F5344CB8AC3E}">
        <p14:creationId xmlns:p14="http://schemas.microsoft.com/office/powerpoint/2010/main" val="400288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a:t>
            </a:fld>
            <a:endParaRPr lang="en-US"/>
          </a:p>
        </p:txBody>
      </p:sp>
    </p:spTree>
    <p:extLst>
      <p:ext uri="{BB962C8B-B14F-4D97-AF65-F5344CB8AC3E}">
        <p14:creationId xmlns:p14="http://schemas.microsoft.com/office/powerpoint/2010/main" val="2862376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30</a:t>
            </a:fld>
            <a:endParaRPr lang="en-US"/>
          </a:p>
        </p:txBody>
      </p:sp>
    </p:spTree>
    <p:extLst>
      <p:ext uri="{BB962C8B-B14F-4D97-AF65-F5344CB8AC3E}">
        <p14:creationId xmlns:p14="http://schemas.microsoft.com/office/powerpoint/2010/main" val="3241402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D68D0-3A83-4620-AC54-31C96529CF6F}" type="slidenum">
              <a:rPr lang="en-US" smtClean="0"/>
              <a:t>31</a:t>
            </a:fld>
            <a:endParaRPr lang="en-US"/>
          </a:p>
        </p:txBody>
      </p:sp>
    </p:spTree>
    <p:extLst>
      <p:ext uri="{BB962C8B-B14F-4D97-AF65-F5344CB8AC3E}">
        <p14:creationId xmlns:p14="http://schemas.microsoft.com/office/powerpoint/2010/main" val="310708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32</a:t>
            </a:fld>
            <a:endParaRPr lang="en-US"/>
          </a:p>
        </p:txBody>
      </p:sp>
    </p:spTree>
    <p:extLst>
      <p:ext uri="{BB962C8B-B14F-4D97-AF65-F5344CB8AC3E}">
        <p14:creationId xmlns:p14="http://schemas.microsoft.com/office/powerpoint/2010/main" val="114430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33</a:t>
            </a:fld>
            <a:endParaRPr lang="en-US"/>
          </a:p>
        </p:txBody>
      </p:sp>
    </p:spTree>
    <p:extLst>
      <p:ext uri="{BB962C8B-B14F-4D97-AF65-F5344CB8AC3E}">
        <p14:creationId xmlns:p14="http://schemas.microsoft.com/office/powerpoint/2010/main" val="2378480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34</a:t>
            </a:fld>
            <a:endParaRPr lang="en-US"/>
          </a:p>
        </p:txBody>
      </p:sp>
    </p:spTree>
    <p:extLst>
      <p:ext uri="{BB962C8B-B14F-4D97-AF65-F5344CB8AC3E}">
        <p14:creationId xmlns:p14="http://schemas.microsoft.com/office/powerpoint/2010/main" val="3741933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35</a:t>
            </a:fld>
            <a:endParaRPr lang="en-US"/>
          </a:p>
        </p:txBody>
      </p:sp>
    </p:spTree>
    <p:extLst>
      <p:ext uri="{BB962C8B-B14F-4D97-AF65-F5344CB8AC3E}">
        <p14:creationId xmlns:p14="http://schemas.microsoft.com/office/powerpoint/2010/main" val="1975190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36</a:t>
            </a:fld>
            <a:endParaRPr lang="en-US"/>
          </a:p>
        </p:txBody>
      </p:sp>
    </p:spTree>
    <p:extLst>
      <p:ext uri="{BB962C8B-B14F-4D97-AF65-F5344CB8AC3E}">
        <p14:creationId xmlns:p14="http://schemas.microsoft.com/office/powerpoint/2010/main" val="1932960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37</a:t>
            </a:fld>
            <a:endParaRPr lang="en-US"/>
          </a:p>
        </p:txBody>
      </p:sp>
    </p:spTree>
    <p:extLst>
      <p:ext uri="{BB962C8B-B14F-4D97-AF65-F5344CB8AC3E}">
        <p14:creationId xmlns:p14="http://schemas.microsoft.com/office/powerpoint/2010/main" val="3255816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38</a:t>
            </a:fld>
            <a:endParaRPr lang="en-US"/>
          </a:p>
        </p:txBody>
      </p:sp>
    </p:spTree>
    <p:extLst>
      <p:ext uri="{BB962C8B-B14F-4D97-AF65-F5344CB8AC3E}">
        <p14:creationId xmlns:p14="http://schemas.microsoft.com/office/powerpoint/2010/main" val="22116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4</a:t>
            </a:fld>
            <a:endParaRPr lang="en-US"/>
          </a:p>
        </p:txBody>
      </p:sp>
    </p:spTree>
    <p:extLst>
      <p:ext uri="{BB962C8B-B14F-4D97-AF65-F5344CB8AC3E}">
        <p14:creationId xmlns:p14="http://schemas.microsoft.com/office/powerpoint/2010/main" val="213949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5</a:t>
            </a:fld>
            <a:endParaRPr lang="en-US"/>
          </a:p>
        </p:txBody>
      </p:sp>
    </p:spTree>
    <p:extLst>
      <p:ext uri="{BB962C8B-B14F-4D97-AF65-F5344CB8AC3E}">
        <p14:creationId xmlns:p14="http://schemas.microsoft.com/office/powerpoint/2010/main" val="27691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6</a:t>
            </a:fld>
            <a:endParaRPr lang="en-US"/>
          </a:p>
        </p:txBody>
      </p:sp>
    </p:spTree>
    <p:extLst>
      <p:ext uri="{BB962C8B-B14F-4D97-AF65-F5344CB8AC3E}">
        <p14:creationId xmlns:p14="http://schemas.microsoft.com/office/powerpoint/2010/main" val="367616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7</a:t>
            </a:fld>
            <a:endParaRPr lang="en-US"/>
          </a:p>
        </p:txBody>
      </p:sp>
    </p:spTree>
    <p:extLst>
      <p:ext uri="{BB962C8B-B14F-4D97-AF65-F5344CB8AC3E}">
        <p14:creationId xmlns:p14="http://schemas.microsoft.com/office/powerpoint/2010/main" val="133231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8</a:t>
            </a:fld>
            <a:endParaRPr lang="en-US"/>
          </a:p>
        </p:txBody>
      </p:sp>
    </p:spTree>
    <p:extLst>
      <p:ext uri="{BB962C8B-B14F-4D97-AF65-F5344CB8AC3E}">
        <p14:creationId xmlns:p14="http://schemas.microsoft.com/office/powerpoint/2010/main" val="115301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06299-1C85-4344-8F32-DE862AAA9080}" type="slidenum">
              <a:rPr lang="en-US" smtClean="0"/>
              <a:t>9</a:t>
            </a:fld>
            <a:endParaRPr lang="en-US"/>
          </a:p>
        </p:txBody>
      </p:sp>
    </p:spTree>
    <p:extLst>
      <p:ext uri="{BB962C8B-B14F-4D97-AF65-F5344CB8AC3E}">
        <p14:creationId xmlns:p14="http://schemas.microsoft.com/office/powerpoint/2010/main" val="26126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8"/>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71"/>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1"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23467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3"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49252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4981"/>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1034979"/>
            <a:ext cx="5800725" cy="51419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0"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89998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8"/>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71"/>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ooter Placeholder 4"/>
          <p:cNvSpPr>
            <a:spLocks noGrp="1"/>
          </p:cNvSpPr>
          <p:nvPr>
            <p:ph type="ftr" sz="quarter" idx="3"/>
          </p:nvPr>
        </p:nvSpPr>
        <p:spPr>
          <a:xfrm>
            <a:off x="2743200" y="5537456"/>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dirty="0"/>
          </a:p>
        </p:txBody>
      </p:sp>
      <p:sp>
        <p:nvSpPr>
          <p:cNvPr id="8"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876214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1000">
                <a:solidFill>
                  <a:schemeClr val="bg1">
                    <a:lumMod val="65000"/>
                  </a:schemeClr>
                </a:solidFill>
              </a:defRPr>
            </a:lvl1pPr>
          </a:lstStyle>
          <a:p>
            <a:fld id="{7AAD83C6-9F02-4628-B8AF-0048A49AE521}" type="slidenum">
              <a:rPr lang="en-US" smtClean="0"/>
              <a:pPr/>
              <a:t>‹#›</a:t>
            </a:fld>
            <a:endParaRPr lang="en-US"/>
          </a:p>
        </p:txBody>
      </p:sp>
      <p:sp>
        <p:nvSpPr>
          <p:cNvPr id="8"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3"/>
          <p:cNvSpPr>
            <a:spLocks noGrp="1"/>
          </p:cNvSpPr>
          <p:nvPr>
            <p:ph type="dt" sz="half" idx="2"/>
          </p:nvPr>
        </p:nvSpPr>
        <p:spPr>
          <a:xfrm>
            <a:off x="443550" y="6231148"/>
            <a:ext cx="2512087" cy="332678"/>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Tree>
    <p:extLst>
      <p:ext uri="{BB962C8B-B14F-4D97-AF65-F5344CB8AC3E}">
        <p14:creationId xmlns:p14="http://schemas.microsoft.com/office/powerpoint/2010/main" val="68309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1"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75563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4"/>
            <a:ext cx="3886200" cy="5212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4"/>
            <a:ext cx="3886200" cy="5212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2"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04065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04916"/>
            <a:ext cx="3887391" cy="438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4" name="Footer Placeholder 4"/>
          <p:cNvSpPr>
            <a:spLocks noGrp="1"/>
          </p:cNvSpPr>
          <p:nvPr>
            <p:ph type="ftr" sz="quarter" idx="1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3175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0"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42734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8"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4021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3"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56335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1000">
                <a:solidFill>
                  <a:schemeClr val="tx1"/>
                </a:solidFill>
              </a:defRPr>
            </a:lvl1pPr>
          </a:lstStyle>
          <a:p>
            <a:fld id="{7AAD83C6-9F02-4628-B8AF-0048A49AE521}" type="slidenum">
              <a:rPr lang="en-US" smtClean="0"/>
              <a:t>‹#›</a:t>
            </a:fld>
            <a:endParaRPr lang="en-US"/>
          </a:p>
        </p:txBody>
      </p:sp>
      <p:sp>
        <p:nvSpPr>
          <p:cNvPr id="8"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9" name="Date Placeholder 3"/>
          <p:cNvSpPr>
            <a:spLocks noGrp="1"/>
          </p:cNvSpPr>
          <p:nvPr>
            <p:ph type="dt" sz="half" idx="2"/>
          </p:nvPr>
        </p:nvSpPr>
        <p:spPr>
          <a:xfrm>
            <a:off x="443550" y="6231148"/>
            <a:ext cx="2512087" cy="332678"/>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Tree>
    <p:extLst>
      <p:ext uri="{BB962C8B-B14F-4D97-AF65-F5344CB8AC3E}">
        <p14:creationId xmlns:p14="http://schemas.microsoft.com/office/powerpoint/2010/main" val="1370329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2"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71807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3"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403695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4981"/>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1034979"/>
            <a:ext cx="5800725" cy="51419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0"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49849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1"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77885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4"/>
            <a:ext cx="3886200" cy="5212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4"/>
            <a:ext cx="3886200" cy="5212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2"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98389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04916"/>
            <a:ext cx="3887391" cy="438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4" name="Footer Placeholder 4"/>
          <p:cNvSpPr>
            <a:spLocks noGrp="1"/>
          </p:cNvSpPr>
          <p:nvPr>
            <p:ph type="ftr" sz="quarter" idx="1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408219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0"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04463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8"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7816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3"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04604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AD83C6-9F02-4628-B8AF-0048A49AE521}" type="slidenum">
              <a:rPr lang="en-US" smtClean="0"/>
              <a:t>‹#›</a:t>
            </a:fld>
            <a:endParaRPr lang="en-US"/>
          </a:p>
        </p:txBody>
      </p:sp>
      <p:sp>
        <p:nvSpPr>
          <p:cNvPr id="12"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3"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65980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0618" y="6231148"/>
            <a:ext cx="2512087" cy="332678"/>
          </a:xfrm>
          <a:prstGeom prst="rect">
            <a:avLst/>
          </a:prstGeom>
        </p:spPr>
        <p:txBody>
          <a:bodyPr vert="horz" lIns="91440" tIns="45720" rIns="91440" bIns="45720" rtlCol="0" anchor="ctr"/>
          <a:lstStyle>
            <a:lvl1pPr algn="l">
              <a:defRPr sz="1000">
                <a:solidFill>
                  <a:schemeClr val="tx1"/>
                </a:solidFill>
              </a:defRPr>
            </a:lvl1pPr>
          </a:lstStyle>
          <a:p>
            <a:endParaRPr lang="en-US"/>
          </a:p>
        </p:txBody>
      </p:sp>
      <p:pic>
        <p:nvPicPr>
          <p:cNvPr id="8" name="Content Placeholder 3"/>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7" y="6235089"/>
            <a:ext cx="1269547" cy="45720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69265" y="222704"/>
            <a:ext cx="1887192" cy="7527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73859" y="888380"/>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5407" y="6221100"/>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7"/>
            <a:ext cx="367080" cy="365125"/>
          </a:xfrm>
          <a:prstGeom prst="rect">
            <a:avLst/>
          </a:prstGeom>
        </p:spPr>
        <p:txBody>
          <a:bodyPr vert="horz" lIns="91440" tIns="45720" rIns="91440" bIns="45720" rtlCol="0" anchor="ctr"/>
          <a:lstStyle>
            <a:lvl1pPr algn="r">
              <a:defRPr sz="900">
                <a:solidFill>
                  <a:schemeClr val="tx1"/>
                </a:solidFill>
              </a:defRPr>
            </a:lvl1pPr>
          </a:lstStyle>
          <a:p>
            <a:fld id="{7AAD83C6-9F02-4628-B8AF-0048A49AE521}" type="slidenum">
              <a:rPr lang="en-US" smtClean="0"/>
              <a:t>‹#›</a:t>
            </a:fld>
            <a:endParaRPr lang="en-US"/>
          </a:p>
        </p:txBody>
      </p:sp>
      <p:sp>
        <p:nvSpPr>
          <p:cNvPr id="27" name="Footer Placeholder 4"/>
          <p:cNvSpPr>
            <a:spLocks noGrp="1"/>
          </p:cNvSpPr>
          <p:nvPr>
            <p:ph type="ftr" sz="quarter" idx="3"/>
          </p:nvPr>
        </p:nvSpPr>
        <p:spPr>
          <a:xfrm>
            <a:off x="2743200" y="6237203"/>
            <a:ext cx="3992021" cy="365125"/>
          </a:xfrm>
          <a:prstGeom prst="rect">
            <a:avLst/>
          </a:prstGeom>
        </p:spPr>
        <p:txBody>
          <a:bodyPr vert="horz" lIns="91440" tIns="45720" rIns="91440" bIns="45720" rtlCol="0" anchor="ctr"/>
          <a:lstStyle>
            <a:lvl1pPr algn="ctr">
              <a:defRPr sz="1400" i="1">
                <a:solidFill>
                  <a:schemeClr val="tx1"/>
                </a:solidFill>
              </a:defRPr>
            </a:lvl1pPr>
          </a:lstStyle>
          <a:p>
            <a:endParaRPr lang="en-US"/>
          </a:p>
        </p:txBody>
      </p:sp>
    </p:spTree>
    <p:extLst>
      <p:ext uri="{BB962C8B-B14F-4D97-AF65-F5344CB8AC3E}">
        <p14:creationId xmlns:p14="http://schemas.microsoft.com/office/powerpoint/2010/main" val="3321475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3"/>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7" y="6235089"/>
            <a:ext cx="1269547" cy="45720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69265" y="222704"/>
            <a:ext cx="1887192" cy="7527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73859" y="888380"/>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2460" y="6189286"/>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CDE4AF-1ED6-4A10-944A-E4021B6C8364}"/>
              </a:ext>
            </a:extLst>
          </p:cNvPr>
          <p:cNvSpPr txBox="1"/>
          <p:nvPr/>
        </p:nvSpPr>
        <p:spPr>
          <a:xfrm>
            <a:off x="402460" y="6251654"/>
            <a:ext cx="17023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65000"/>
                  </a:schemeClr>
                </a:solidFill>
              </a:rPr>
              <a:t>© </a:t>
            </a:r>
            <a:r>
              <a:rPr lang="en-US" sz="1000" dirty="0" err="1">
                <a:solidFill>
                  <a:schemeClr val="bg1">
                    <a:lumMod val="65000"/>
                  </a:schemeClr>
                </a:solidFill>
              </a:rPr>
              <a:t>Maanak</a:t>
            </a:r>
            <a:r>
              <a:rPr lang="en-US" sz="1000" dirty="0">
                <a:solidFill>
                  <a:schemeClr val="bg1">
                    <a:lumMod val="65000"/>
                  </a:schemeClr>
                </a:solidFill>
              </a:rPr>
              <a:t> Gupta</a:t>
            </a:r>
            <a:endParaRPr lang="en-US" dirty="0">
              <a:solidFill>
                <a:schemeClr val="bg1">
                  <a:lumMod val="65000"/>
                </a:schemeClr>
              </a:solidFill>
            </a:endParaRPr>
          </a:p>
        </p:txBody>
      </p:sp>
      <p:sp>
        <p:nvSpPr>
          <p:cNvPr id="5" name="TextBox 4">
            <a:extLst>
              <a:ext uri="{FF2B5EF4-FFF2-40B4-BE49-F238E27FC236}">
                <a16:creationId xmlns:a16="http://schemas.microsoft.com/office/drawing/2014/main" id="{4D061C57-E88A-43FA-9B56-2C97E7EFDFFD}"/>
              </a:ext>
            </a:extLst>
          </p:cNvPr>
          <p:cNvSpPr txBox="1"/>
          <p:nvPr/>
        </p:nvSpPr>
        <p:spPr>
          <a:xfrm>
            <a:off x="3155339" y="6215462"/>
            <a:ext cx="3200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World Leading Research with Real World Impact!</a:t>
            </a:r>
            <a:endParaRPr lang="en-US" sz="1200" dirty="0">
              <a:solidFill>
                <a:schemeClr val="bg1">
                  <a:lumMod val="65000"/>
                </a:schemeClr>
              </a:solidFill>
            </a:endParaRPr>
          </a:p>
        </p:txBody>
      </p:sp>
    </p:spTree>
    <p:extLst>
      <p:ext uri="{BB962C8B-B14F-4D97-AF65-F5344CB8AC3E}">
        <p14:creationId xmlns:p14="http://schemas.microsoft.com/office/powerpoint/2010/main" val="265092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F059D0-4B8C-4003-BA77-575B62F699A6}"/>
              </a:ext>
            </a:extLst>
          </p:cNvPr>
          <p:cNvSpPr txBox="1">
            <a:spLocks/>
          </p:cNvSpPr>
          <p:nvPr/>
        </p:nvSpPr>
        <p:spPr bwMode="auto">
          <a:xfrm>
            <a:off x="296319" y="866951"/>
            <a:ext cx="8752466" cy="1470240"/>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lgn="ctr" rtl="0" eaLnBrk="1" fontAlgn="base" hangingPunct="1">
              <a:spcBef>
                <a:spcPct val="0"/>
              </a:spcBef>
              <a:spcAft>
                <a:spcPct val="0"/>
              </a:spcAft>
              <a:defRPr sz="3628" b="1" kern="1200">
                <a:solidFill>
                  <a:srgbClr val="131F49"/>
                </a:solidFill>
                <a:latin typeface="+mj-lt"/>
                <a:ea typeface="ＭＳ Ｐゴシック" charset="-128"/>
                <a:cs typeface="ＭＳ Ｐゴシック" charset="-128"/>
              </a:defRPr>
            </a:lvl1pPr>
            <a:lvl2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2903">
                <a:solidFill>
                  <a:schemeClr val="tx1"/>
                </a:solidFill>
                <a:latin typeface="Calibri" pitchFamily="34" charset="0"/>
                <a:ea typeface="ＭＳ Ｐゴシック" charset="-128"/>
                <a:cs typeface="ＭＳ Ｐゴシック" charset="-128"/>
              </a:defRPr>
            </a:lvl5pPr>
            <a:lvl6pPr marL="414683" algn="ctr" rtl="0" eaLnBrk="1" fontAlgn="base" hangingPunct="1">
              <a:spcBef>
                <a:spcPct val="0"/>
              </a:spcBef>
              <a:spcAft>
                <a:spcPct val="0"/>
              </a:spcAft>
              <a:defRPr sz="3991">
                <a:solidFill>
                  <a:schemeClr val="tx1"/>
                </a:solidFill>
                <a:latin typeface="Calibri" pitchFamily="34" charset="0"/>
              </a:defRPr>
            </a:lvl6pPr>
            <a:lvl7pPr marL="829366" algn="ctr" rtl="0" eaLnBrk="1" fontAlgn="base" hangingPunct="1">
              <a:spcBef>
                <a:spcPct val="0"/>
              </a:spcBef>
              <a:spcAft>
                <a:spcPct val="0"/>
              </a:spcAft>
              <a:defRPr sz="3991">
                <a:solidFill>
                  <a:schemeClr val="tx1"/>
                </a:solidFill>
                <a:latin typeface="Calibri" pitchFamily="34" charset="0"/>
              </a:defRPr>
            </a:lvl7pPr>
            <a:lvl8pPr marL="1244049" algn="ctr" rtl="0" eaLnBrk="1" fontAlgn="base" hangingPunct="1">
              <a:spcBef>
                <a:spcPct val="0"/>
              </a:spcBef>
              <a:spcAft>
                <a:spcPct val="0"/>
              </a:spcAft>
              <a:defRPr sz="3991">
                <a:solidFill>
                  <a:schemeClr val="tx1"/>
                </a:solidFill>
                <a:latin typeface="Calibri" pitchFamily="34" charset="0"/>
              </a:defRPr>
            </a:lvl8pPr>
            <a:lvl9pPr marL="1658732" algn="ctr" rtl="0" eaLnBrk="1" fontAlgn="base" hangingPunct="1">
              <a:spcBef>
                <a:spcPct val="0"/>
              </a:spcBef>
              <a:spcAft>
                <a:spcPct val="0"/>
              </a:spcAft>
              <a:defRPr sz="3991">
                <a:solidFill>
                  <a:schemeClr val="tx1"/>
                </a:solidFill>
                <a:latin typeface="Calibri" pitchFamily="34" charset="0"/>
              </a:defRPr>
            </a:lvl9pPr>
          </a:lstStyle>
          <a:p>
            <a:r>
              <a:rPr kumimoji="0" lang="en-US" sz="3400" b="0" i="0" u="none" strike="noStrike" kern="1200" cap="none" spc="0" normalizeH="0" baseline="0" noProof="0" dirty="0">
                <a:ln>
                  <a:noFill/>
                </a:ln>
                <a:solidFill>
                  <a:schemeClr val="accent2">
                    <a:lumMod val="75000"/>
                  </a:schemeClr>
                </a:solidFill>
                <a:uLnTx/>
                <a:uFillTx/>
                <a:latin typeface="+mn-lt"/>
              </a:rPr>
              <a:t>Secure Cloud Assisted Smart Cars and Big Data: </a:t>
            </a:r>
          </a:p>
          <a:p>
            <a:r>
              <a:rPr kumimoji="0" lang="en-US" sz="3400" b="0" i="0" u="none" strike="noStrike" kern="1200" cap="none" spc="0" normalizeH="0" baseline="0" noProof="0" dirty="0">
                <a:ln>
                  <a:noFill/>
                </a:ln>
                <a:solidFill>
                  <a:schemeClr val="accent2">
                    <a:lumMod val="75000"/>
                  </a:schemeClr>
                </a:solidFill>
                <a:uLnTx/>
                <a:uFillTx/>
                <a:latin typeface="+mn-lt"/>
              </a:rPr>
              <a:t>Access Control </a:t>
            </a:r>
            <a:r>
              <a:rPr lang="en-US" sz="3400" b="0" dirty="0">
                <a:solidFill>
                  <a:schemeClr val="accent2">
                    <a:lumMod val="75000"/>
                  </a:schemeClr>
                </a:solidFill>
                <a:latin typeface="+mn-lt"/>
              </a:rPr>
              <a:t>Models and Implementation</a:t>
            </a:r>
            <a:endParaRPr kumimoji="0" lang="en-US" sz="3400" b="0" i="0" u="none" strike="noStrike" kern="1200" cap="none" spc="0" normalizeH="0" baseline="0" noProof="0" dirty="0">
              <a:ln>
                <a:noFill/>
              </a:ln>
              <a:solidFill>
                <a:schemeClr val="accent2">
                  <a:lumMod val="75000"/>
                </a:schemeClr>
              </a:solidFill>
              <a:uLnTx/>
              <a:uFillTx/>
              <a:latin typeface="+mn-lt"/>
            </a:endParaRPr>
          </a:p>
        </p:txBody>
      </p:sp>
      <p:sp>
        <p:nvSpPr>
          <p:cNvPr id="5" name="Subtitle 2">
            <a:extLst>
              <a:ext uri="{FF2B5EF4-FFF2-40B4-BE49-F238E27FC236}">
                <a16:creationId xmlns:a16="http://schemas.microsoft.com/office/drawing/2014/main" id="{375BDB63-F630-4B32-9EE7-899859DAA758}"/>
              </a:ext>
            </a:extLst>
          </p:cNvPr>
          <p:cNvSpPr txBox="1">
            <a:spLocks/>
          </p:cNvSpPr>
          <p:nvPr/>
        </p:nvSpPr>
        <p:spPr>
          <a:xfrm>
            <a:off x="327199" y="2251586"/>
            <a:ext cx="8520482" cy="4139381"/>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b="1" kern="0" dirty="0">
                <a:solidFill>
                  <a:schemeClr val="tx1"/>
                </a:solidFill>
                <a:latin typeface="Calibri" panose="020F0502020204030204" pitchFamily="34" charset="0"/>
              </a:rPr>
              <a:t>Ph.D. Dissertation Defense </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b="1" kern="0" dirty="0">
                <a:solidFill>
                  <a:schemeClr val="tx1"/>
                </a:solidFill>
                <a:latin typeface="Calibri" panose="020F0502020204030204" pitchFamily="34" charset="0"/>
              </a:rPr>
              <a:t>Maanak Gupta</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a:solidFill>
                  <a:schemeClr val="tx1"/>
                </a:solidFill>
                <a:latin typeface="Calibri" panose="020F0502020204030204" pitchFamily="34" charset="0"/>
              </a:rPr>
              <a:t>Institute for Cyber Security, </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a:solidFill>
                  <a:schemeClr val="tx1"/>
                </a:solidFill>
                <a:latin typeface="Calibri" panose="020F0502020204030204" pitchFamily="34" charset="0"/>
              </a:rPr>
              <a:t>Department of Computer Science</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a:solidFill>
                  <a:schemeClr val="tx1"/>
                </a:solidFill>
                <a:latin typeface="Calibri" panose="020F0502020204030204" pitchFamily="34" charset="0"/>
              </a:rPr>
              <a:t>The University of Texas at San Antonio</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kern="0" dirty="0">
              <a:solidFill>
                <a:schemeClr val="accent1">
                  <a:lumMod val="50000"/>
                </a:schemeClr>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kern="0" dirty="0">
              <a:solidFill>
                <a:schemeClr val="accent1">
                  <a:lumMod val="50000"/>
                </a:schemeClr>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b="1" kern="0" dirty="0">
                <a:solidFill>
                  <a:schemeClr val="tx1"/>
                </a:solidFill>
                <a:latin typeface="Calibri" panose="020F0502020204030204" pitchFamily="34" charset="0"/>
              </a:rPr>
              <a:t>Committee:</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a:solidFill>
                  <a:schemeClr val="tx1"/>
                </a:solidFill>
                <a:latin typeface="Calibri" panose="020F0502020204030204" pitchFamily="34" charset="0"/>
              </a:rPr>
              <a:t>Ravi Sandhu, Ph.D. (Advisor and Chair)</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err="1">
                <a:solidFill>
                  <a:schemeClr val="tx1"/>
                </a:solidFill>
                <a:latin typeface="Calibri" panose="020F0502020204030204" pitchFamily="34" charset="0"/>
              </a:rPr>
              <a:t>Murtuza</a:t>
            </a:r>
            <a:r>
              <a:rPr lang="en-US" sz="1600" kern="0" dirty="0">
                <a:solidFill>
                  <a:schemeClr val="tx1"/>
                </a:solidFill>
                <a:latin typeface="Calibri" panose="020F0502020204030204" pitchFamily="34" charset="0"/>
              </a:rPr>
              <a:t> </a:t>
            </a:r>
            <a:r>
              <a:rPr lang="en-US" sz="1600" kern="0" dirty="0" err="1">
                <a:solidFill>
                  <a:schemeClr val="tx1"/>
                </a:solidFill>
                <a:latin typeface="Calibri" panose="020F0502020204030204" pitchFamily="34" charset="0"/>
              </a:rPr>
              <a:t>Jadliwala</a:t>
            </a:r>
            <a:r>
              <a:rPr lang="en-US" sz="1600" kern="0" dirty="0">
                <a:solidFill>
                  <a:schemeClr val="tx1"/>
                </a:solidFill>
                <a:latin typeface="Calibri" panose="020F0502020204030204" pitchFamily="34" charset="0"/>
              </a:rPr>
              <a:t>, Ph.D. </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err="1">
                <a:solidFill>
                  <a:schemeClr val="tx1"/>
                </a:solidFill>
                <a:latin typeface="Calibri" panose="020F0502020204030204" pitchFamily="34" charset="0"/>
              </a:rPr>
              <a:t>Palden</a:t>
            </a:r>
            <a:r>
              <a:rPr lang="en-US" sz="1600" kern="0" dirty="0">
                <a:solidFill>
                  <a:schemeClr val="tx1"/>
                </a:solidFill>
                <a:latin typeface="Calibri" panose="020F0502020204030204" pitchFamily="34" charset="0"/>
              </a:rPr>
              <a:t> Lama, Ph.D. </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a:solidFill>
                  <a:schemeClr val="tx1"/>
                </a:solidFill>
                <a:latin typeface="Calibri" panose="020F0502020204030204" pitchFamily="34" charset="0"/>
              </a:rPr>
              <a:t>Gregory B. White, Ph.D. </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kern="0" dirty="0">
                <a:solidFill>
                  <a:schemeClr val="tx1"/>
                </a:solidFill>
                <a:latin typeface="Calibri" panose="020F0502020204030204" pitchFamily="34" charset="0"/>
              </a:rPr>
              <a:t>Ram Krishnan, Ph.D. </a:t>
            </a:r>
            <a:endParaRPr lang="en-US" sz="1600" b="1" kern="0" dirty="0">
              <a:solidFill>
                <a:schemeClr val="accent2"/>
              </a:solidFill>
              <a:latin typeface="Calibri" panose="020F0502020204030204" pitchFamily="34" charset="0"/>
            </a:endParaRPr>
          </a:p>
          <a:p>
            <a:pPr marL="107950" indent="0" algn="ctr">
              <a:buNone/>
            </a:pPr>
            <a:endParaRPr lang="en-US" sz="600" b="1" kern="0" dirty="0">
              <a:solidFill>
                <a:schemeClr val="accent2"/>
              </a:solidFill>
              <a:latin typeface="Calibri" panose="020F0502020204030204" pitchFamily="34" charset="0"/>
            </a:endParaRPr>
          </a:p>
          <a:p>
            <a:pPr marL="107950" indent="0" algn="ctr">
              <a:buNone/>
            </a:pPr>
            <a:endParaRPr lang="en-US" sz="1000" b="1" kern="0" dirty="0">
              <a:solidFill>
                <a:schemeClr val="accent2"/>
              </a:solidFill>
              <a:latin typeface="Calibri" panose="020F0502020204030204" pitchFamily="34" charset="0"/>
            </a:endParaRPr>
          </a:p>
          <a:p>
            <a:pPr marL="107950" indent="0" algn="ctr">
              <a:buNone/>
            </a:pPr>
            <a:r>
              <a:rPr lang="en-US" sz="1400" b="1" kern="0" dirty="0">
                <a:solidFill>
                  <a:schemeClr val="accent2"/>
                </a:solidFill>
                <a:latin typeface="Calibri" panose="020F0502020204030204" pitchFamily="34" charset="0"/>
              </a:rPr>
              <a:t>November 27, 2018</a:t>
            </a: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b="1" kern="0" dirty="0">
              <a:solidFill>
                <a:schemeClr val="bg2">
                  <a:lumMod val="75000"/>
                </a:schemeClr>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kern="0" dirty="0">
              <a:solidFill>
                <a:srgbClr val="1F497D"/>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kern="0" dirty="0">
              <a:solidFill>
                <a:srgbClr val="1F497D"/>
              </a:solidFill>
              <a:latin typeface="Calibri" panose="020F0502020204030204" pitchFamily="34" charset="0"/>
            </a:endParaRPr>
          </a:p>
          <a:p>
            <a:pPr marL="107950" indent="0" algn="ct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800" kern="0" dirty="0">
              <a:latin typeface="Calibri" panose="020F0502020204030204" pitchFamily="34" charset="0"/>
            </a:endParaRPr>
          </a:p>
        </p:txBody>
      </p:sp>
    </p:spTree>
    <p:extLst>
      <p:ext uri="{BB962C8B-B14F-4D97-AF65-F5344CB8AC3E}">
        <p14:creationId xmlns:p14="http://schemas.microsoft.com/office/powerpoint/2010/main" val="46432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B3D9F5-D1B0-4068-A1AA-9E39E37379FA}"/>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5BE869FC-5C36-4E73-8F23-F183AFF6E5D2}"/>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Hierarchical Group - ABAC</a:t>
            </a:r>
          </a:p>
        </p:txBody>
      </p:sp>
      <p:sp>
        <p:nvSpPr>
          <p:cNvPr id="4" name="Slide Number Placeholder 3">
            <a:extLst>
              <a:ext uri="{FF2B5EF4-FFF2-40B4-BE49-F238E27FC236}">
                <a16:creationId xmlns:a16="http://schemas.microsoft.com/office/drawing/2014/main" id="{9B8E43DB-102F-47D7-AF32-CAD3B529593F}"/>
              </a:ext>
            </a:extLst>
          </p:cNvPr>
          <p:cNvSpPr>
            <a:spLocks noGrp="1"/>
          </p:cNvSpPr>
          <p:nvPr>
            <p:ph type="sldNum" sz="quarter" idx="4"/>
          </p:nvPr>
        </p:nvSpPr>
        <p:spPr/>
        <p:txBody>
          <a:bodyPr/>
          <a:lstStyle/>
          <a:p>
            <a:fld id="{7AAD83C6-9F02-4628-B8AF-0048A49AE521}" type="slidenum">
              <a:rPr lang="en-US" smtClean="0"/>
              <a:pPr/>
              <a:t>10</a:t>
            </a:fld>
            <a:endParaRPr lang="en-US"/>
          </a:p>
        </p:txBody>
      </p:sp>
      <p:pic>
        <p:nvPicPr>
          <p:cNvPr id="5" name="Picture 4" descr="F:\PhD Courses\Research Material\HGABAC material and paper\Final HGABAC--NSS submission\Camera Ready Submission\GURA-G latex\Images\hgabac3.png">
            <a:extLst>
              <a:ext uri="{FF2B5EF4-FFF2-40B4-BE49-F238E27FC236}">
                <a16:creationId xmlns:a16="http://schemas.microsoft.com/office/drawing/2014/main" id="{C73D6636-F93E-4785-87BF-E8A3DCFFF5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563" y="1089522"/>
            <a:ext cx="6262874" cy="3454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454F5E6D-E585-4B4A-8F02-FF7B31DC73C1}"/>
              </a:ext>
            </a:extLst>
          </p:cNvPr>
          <p:cNvSpPr txBox="1"/>
          <p:nvPr/>
        </p:nvSpPr>
        <p:spPr>
          <a:xfrm>
            <a:off x="503736" y="4846143"/>
            <a:ext cx="653410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Ø"/>
            </a:pPr>
            <a:r>
              <a:rPr lang="en-US" sz="2400" dirty="0"/>
              <a:t> </a:t>
            </a:r>
            <a:r>
              <a:rPr lang="en-US" dirty="0"/>
              <a:t>Hierarchical Group and Attribute Based Access Control (</a:t>
            </a:r>
            <a:r>
              <a:rPr lang="en-US" dirty="0">
                <a:effectLst>
                  <a:outerShdw blurRad="38100" dist="38100" dir="2700000" algn="tl">
                    <a:srgbClr val="000000">
                      <a:alpha val="43137"/>
                    </a:srgbClr>
                  </a:outerShdw>
                </a:effectLst>
              </a:rPr>
              <a:t>HGABAC)</a:t>
            </a:r>
            <a:endParaRPr lang="en-US" dirty="0"/>
          </a:p>
          <a:p>
            <a:pPr marL="1121686" lvl="1" indent="-503972" algn="just">
              <a:buFont typeface="Wingdings" pitchFamily="2" charset="2"/>
              <a:buChar char="v"/>
            </a:pPr>
            <a:r>
              <a:rPr lang="en-US" sz="1600" dirty="0"/>
              <a:t>Introduces User and Object Groups</a:t>
            </a:r>
          </a:p>
          <a:p>
            <a:pPr marL="1121686" lvl="1" indent="-503972" algn="just">
              <a:buFont typeface="Wingdings" pitchFamily="2" charset="2"/>
              <a:buChar char="v"/>
            </a:pPr>
            <a:r>
              <a:rPr lang="en-US" sz="1600" dirty="0"/>
              <a:t>Simplifies administration of attributes</a:t>
            </a:r>
          </a:p>
        </p:txBody>
      </p:sp>
      <p:sp>
        <p:nvSpPr>
          <p:cNvPr id="7" name="TextBox 9">
            <a:extLst>
              <a:ext uri="{FF2B5EF4-FFF2-40B4-BE49-F238E27FC236}">
                <a16:creationId xmlns:a16="http://schemas.microsoft.com/office/drawing/2014/main" id="{5E9B9FB0-203C-4E28-B42C-7F8C614F506A}"/>
              </a:ext>
            </a:extLst>
          </p:cNvPr>
          <p:cNvSpPr txBox="1"/>
          <p:nvPr/>
        </p:nvSpPr>
        <p:spPr>
          <a:xfrm>
            <a:off x="6272733" y="5409594"/>
            <a:ext cx="2721186" cy="369314"/>
          </a:xfrm>
          <a:prstGeom prst="rect">
            <a:avLst/>
          </a:prstGeom>
          <a:noFill/>
          <a:ln w="31750">
            <a:noFill/>
          </a:ln>
        </p:spPr>
        <p:txBody>
          <a:bodyPr wrap="square" lIns="91423" tIns="45711" rIns="91423" bIns="4571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Servos and Osborn, 2015</a:t>
            </a:r>
          </a:p>
        </p:txBody>
      </p:sp>
    </p:spTree>
    <p:extLst>
      <p:ext uri="{BB962C8B-B14F-4D97-AF65-F5344CB8AC3E}">
        <p14:creationId xmlns:p14="http://schemas.microsoft.com/office/powerpoint/2010/main" val="33825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B0279-543B-4788-A75A-03D233DA9878}"/>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5734F9E9-896E-4049-8CA1-ABFAA1677354}"/>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rPr>
              <a:t>GURA</a:t>
            </a:r>
            <a:r>
              <a:rPr lang="en-US" sz="2600" baseline="-25000" dirty="0">
                <a:solidFill>
                  <a:srgbClr val="002060"/>
                </a:solidFill>
              </a:rPr>
              <a:t>G</a:t>
            </a:r>
            <a:r>
              <a:rPr lang="en-US" sz="2600" dirty="0">
                <a:solidFill>
                  <a:srgbClr val="002060"/>
                </a:solidFill>
              </a:rPr>
              <a:t> Administrative Model</a:t>
            </a:r>
          </a:p>
        </p:txBody>
      </p:sp>
      <p:sp>
        <p:nvSpPr>
          <p:cNvPr id="4" name="Slide Number Placeholder 3">
            <a:extLst>
              <a:ext uri="{FF2B5EF4-FFF2-40B4-BE49-F238E27FC236}">
                <a16:creationId xmlns:a16="http://schemas.microsoft.com/office/drawing/2014/main" id="{32B63F54-7EA0-4DDD-B10F-4A1A4086A1E9}"/>
              </a:ext>
            </a:extLst>
          </p:cNvPr>
          <p:cNvSpPr>
            <a:spLocks noGrp="1"/>
          </p:cNvSpPr>
          <p:nvPr>
            <p:ph type="sldNum" sz="quarter" idx="4"/>
          </p:nvPr>
        </p:nvSpPr>
        <p:spPr/>
        <p:txBody>
          <a:bodyPr/>
          <a:lstStyle/>
          <a:p>
            <a:fld id="{7AAD83C6-9F02-4628-B8AF-0048A49AE521}" type="slidenum">
              <a:rPr lang="en-US" smtClean="0"/>
              <a:pPr/>
              <a:t>11</a:t>
            </a:fld>
            <a:endParaRPr lang="en-US"/>
          </a:p>
        </p:txBody>
      </p:sp>
      <p:pic>
        <p:nvPicPr>
          <p:cNvPr id="5" name="Picture 2" descr="F:\PhD Courses\Research Material\HGABAC material and paper\Final HGABAC--NSS submission\hgabac3.png">
            <a:extLst>
              <a:ext uri="{FF2B5EF4-FFF2-40B4-BE49-F238E27FC236}">
                <a16:creationId xmlns:a16="http://schemas.microsoft.com/office/drawing/2014/main" id="{9DE89979-A628-46FD-90D6-C12261CB5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77" y="1109410"/>
            <a:ext cx="4464460" cy="2594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4AC814-930F-4DAF-B613-4F89183A3DFC}"/>
              </a:ext>
            </a:extLst>
          </p:cNvPr>
          <p:cNvSpPr txBox="1"/>
          <p:nvPr/>
        </p:nvSpPr>
        <p:spPr>
          <a:xfrm>
            <a:off x="5338102" y="1925601"/>
            <a:ext cx="3578939" cy="830997"/>
          </a:xfrm>
          <a:prstGeom prst="rect">
            <a:avLst/>
          </a:prstGeom>
          <a:noFill/>
          <a:ln>
            <a:solidFill>
              <a:srgbClr val="FF0000"/>
            </a:solidFill>
          </a:ln>
        </p:spPr>
        <p:txBody>
          <a:bodyPr wrap="square" rtlCol="0">
            <a:spAutoFit/>
          </a:bodyPr>
          <a:lstStyle/>
          <a:p>
            <a:pPr algn="just"/>
            <a:r>
              <a:rPr lang="en-US" sz="1600" dirty="0">
                <a:solidFill>
                  <a:srgbClr val="FF0000"/>
                </a:solidFill>
              </a:rPr>
              <a:t>UAA: User Attribute Assignment</a:t>
            </a:r>
          </a:p>
          <a:p>
            <a:pPr algn="just"/>
            <a:r>
              <a:rPr lang="en-US" sz="1600" dirty="0">
                <a:solidFill>
                  <a:srgbClr val="FF0000"/>
                </a:solidFill>
              </a:rPr>
              <a:t>UGAA: User Group Attribute Assignment</a:t>
            </a:r>
          </a:p>
          <a:p>
            <a:pPr algn="just"/>
            <a:r>
              <a:rPr lang="en-US" sz="1600" dirty="0">
                <a:solidFill>
                  <a:srgbClr val="FF0000"/>
                </a:solidFill>
              </a:rPr>
              <a:t>UGA: User to User-Group Assignment</a:t>
            </a:r>
          </a:p>
        </p:txBody>
      </p:sp>
      <p:pic>
        <p:nvPicPr>
          <p:cNvPr id="7" name="Picture 5" descr="F:\PhD Courses\Research Material\HGABAC material and paper\Final HGABAC--NSS submission\Presentation\GURA.png">
            <a:extLst>
              <a:ext uri="{FF2B5EF4-FFF2-40B4-BE49-F238E27FC236}">
                <a16:creationId xmlns:a16="http://schemas.microsoft.com/office/drawing/2014/main" id="{49F965AA-0BD9-4ECA-BA57-ACC311B49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168" y="3934840"/>
            <a:ext cx="7312742" cy="21064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2D0C351-50C1-47A0-AF01-D45841D18520}"/>
              </a:ext>
            </a:extLst>
          </p:cNvPr>
          <p:cNvSpPr/>
          <p:nvPr/>
        </p:nvSpPr>
        <p:spPr>
          <a:xfrm>
            <a:off x="1099168" y="1063274"/>
            <a:ext cx="1280238" cy="2555652"/>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15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30ABD-8013-4AD3-BAE7-484B8D6E3E4B}"/>
              </a:ext>
            </a:extLst>
          </p:cNvPr>
          <p:cNvSpPr>
            <a:spLocks noGrp="1"/>
          </p:cNvSpPr>
          <p:nvPr>
            <p:ph idx="1"/>
          </p:nvPr>
        </p:nvSpPr>
        <p:spPr>
          <a:xfrm>
            <a:off x="628649" y="1055077"/>
            <a:ext cx="8082731" cy="5121886"/>
          </a:xfrm>
        </p:spPr>
        <p:txBody>
          <a:bodyPr>
            <a:normAutofit/>
          </a:bodyPr>
          <a:lstStyle/>
          <a:p>
            <a:pPr>
              <a:buFont typeface="Wingdings" panose="05000000000000000000" pitchFamily="2" charset="2"/>
              <a:buChar char="q"/>
            </a:pPr>
            <a:r>
              <a:rPr lang="en-US" dirty="0"/>
              <a:t> Administrators request to </a:t>
            </a:r>
          </a:p>
          <a:p>
            <a:pPr lvl="1"/>
            <a:r>
              <a:rPr lang="en-US" dirty="0">
                <a:solidFill>
                  <a:srgbClr val="FF0000"/>
                </a:solidFill>
              </a:rPr>
              <a:t>add </a:t>
            </a:r>
            <a:r>
              <a:rPr lang="en-US" dirty="0"/>
              <a:t>or</a:t>
            </a:r>
            <a:r>
              <a:rPr lang="en-US" dirty="0">
                <a:solidFill>
                  <a:srgbClr val="FF0000"/>
                </a:solidFill>
              </a:rPr>
              <a:t> delete </a:t>
            </a:r>
            <a:r>
              <a:rPr lang="en-US" dirty="0"/>
              <a:t>attributes of users</a:t>
            </a:r>
          </a:p>
          <a:p>
            <a:pPr lvl="1"/>
            <a:r>
              <a:rPr lang="en-US" dirty="0">
                <a:solidFill>
                  <a:srgbClr val="FF0000"/>
                </a:solidFill>
              </a:rPr>
              <a:t>add </a:t>
            </a:r>
            <a:r>
              <a:rPr lang="en-US" dirty="0"/>
              <a:t>or</a:t>
            </a:r>
            <a:r>
              <a:rPr lang="en-US" dirty="0">
                <a:solidFill>
                  <a:srgbClr val="FF0000"/>
                </a:solidFill>
              </a:rPr>
              <a:t> delete</a:t>
            </a:r>
            <a:r>
              <a:rPr lang="en-US" dirty="0"/>
              <a:t> attributes of user groups</a:t>
            </a:r>
          </a:p>
          <a:p>
            <a:pPr lvl="1"/>
            <a:r>
              <a:rPr lang="en-US" dirty="0">
                <a:solidFill>
                  <a:srgbClr val="FF0000"/>
                </a:solidFill>
              </a:rPr>
              <a:t>assign </a:t>
            </a:r>
            <a:r>
              <a:rPr lang="en-US" dirty="0"/>
              <a:t>or</a:t>
            </a:r>
            <a:r>
              <a:rPr lang="en-US" dirty="0">
                <a:solidFill>
                  <a:srgbClr val="FF0000"/>
                </a:solidFill>
              </a:rPr>
              <a:t> remove </a:t>
            </a:r>
            <a:r>
              <a:rPr lang="en-US" dirty="0"/>
              <a:t>users from user groups</a:t>
            </a:r>
          </a:p>
          <a:p>
            <a:pPr lvl="1"/>
            <a:endParaRPr lang="en-US" dirty="0"/>
          </a:p>
          <a:p>
            <a:pPr marL="171450" lvl="1">
              <a:buFont typeface="Wingdings" panose="05000000000000000000" pitchFamily="2" charset="2"/>
              <a:buChar char="q"/>
            </a:pPr>
            <a:r>
              <a:rPr lang="en-US" sz="2100" dirty="0"/>
              <a:t>  Administrative Polices</a:t>
            </a:r>
          </a:p>
          <a:p>
            <a:pPr marL="342900" lvl="1" indent="-342900"/>
            <a:r>
              <a:rPr lang="en-US" sz="2000" dirty="0"/>
              <a:t>UAA -- Administrative users with [</a:t>
            </a:r>
            <a:r>
              <a:rPr lang="en-US" sz="2000" dirty="0">
                <a:solidFill>
                  <a:srgbClr val="FF0000"/>
                </a:solidFill>
              </a:rPr>
              <a:t>administrative roles</a:t>
            </a:r>
            <a:r>
              <a:rPr lang="en-US" sz="2000" dirty="0"/>
              <a:t>] can [</a:t>
            </a:r>
            <a:r>
              <a:rPr lang="en-US" sz="2000" dirty="0">
                <a:solidFill>
                  <a:srgbClr val="FF0000"/>
                </a:solidFill>
              </a:rPr>
              <a:t>modify</a:t>
            </a:r>
            <a:r>
              <a:rPr lang="en-US" sz="2000" dirty="0"/>
              <a:t>] value [</a:t>
            </a:r>
            <a:r>
              <a:rPr lang="en-US" sz="2000" dirty="0">
                <a:solidFill>
                  <a:srgbClr val="FF0000"/>
                </a:solidFill>
              </a:rPr>
              <a:t>value</a:t>
            </a:r>
            <a:r>
              <a:rPr lang="en-US" sz="2000" dirty="0"/>
              <a:t>] to [</a:t>
            </a:r>
            <a:r>
              <a:rPr lang="en-US" sz="2000" dirty="0">
                <a:solidFill>
                  <a:srgbClr val="FF0000"/>
                </a:solidFill>
              </a:rPr>
              <a:t>attribute name</a:t>
            </a:r>
            <a:r>
              <a:rPr lang="en-US" sz="2000" dirty="0"/>
              <a:t>] attribute of a user if [</a:t>
            </a:r>
            <a:r>
              <a:rPr lang="en-US" sz="2000" dirty="0">
                <a:solidFill>
                  <a:srgbClr val="FF0000"/>
                </a:solidFill>
              </a:rPr>
              <a:t>condition</a:t>
            </a:r>
            <a:r>
              <a:rPr lang="en-US" sz="2000" dirty="0"/>
              <a:t>].</a:t>
            </a:r>
          </a:p>
          <a:p>
            <a:pPr marL="0" lvl="1" indent="0">
              <a:buNone/>
            </a:pPr>
            <a:endParaRPr lang="en-US" sz="2000" dirty="0"/>
          </a:p>
          <a:p>
            <a:pPr marL="342900" lvl="1" indent="-342900"/>
            <a:r>
              <a:rPr lang="en-US" sz="2000" dirty="0"/>
              <a:t>UGAA -- Administrative users with [</a:t>
            </a:r>
            <a:r>
              <a:rPr lang="en-US" sz="2000" dirty="0">
                <a:solidFill>
                  <a:srgbClr val="FF0000"/>
                </a:solidFill>
              </a:rPr>
              <a:t>administrative roles</a:t>
            </a:r>
            <a:r>
              <a:rPr lang="en-US" sz="2000" dirty="0"/>
              <a:t>] can [</a:t>
            </a:r>
            <a:r>
              <a:rPr lang="en-US" sz="2000" dirty="0">
                <a:solidFill>
                  <a:srgbClr val="FF0000"/>
                </a:solidFill>
              </a:rPr>
              <a:t>modify</a:t>
            </a:r>
            <a:r>
              <a:rPr lang="en-US" sz="2000" dirty="0"/>
              <a:t>] value [</a:t>
            </a:r>
            <a:r>
              <a:rPr lang="en-US" sz="2000" dirty="0">
                <a:solidFill>
                  <a:srgbClr val="FF0000"/>
                </a:solidFill>
              </a:rPr>
              <a:t>value</a:t>
            </a:r>
            <a:r>
              <a:rPr lang="en-US" sz="2000" dirty="0"/>
              <a:t>] to [</a:t>
            </a:r>
            <a:r>
              <a:rPr lang="en-US" sz="2000" dirty="0">
                <a:solidFill>
                  <a:srgbClr val="FF0000"/>
                </a:solidFill>
              </a:rPr>
              <a:t>attribute name</a:t>
            </a:r>
            <a:r>
              <a:rPr lang="en-US" sz="2000" dirty="0"/>
              <a:t>] attribute of a user groups if [</a:t>
            </a:r>
            <a:r>
              <a:rPr lang="en-US" sz="2000" dirty="0">
                <a:solidFill>
                  <a:srgbClr val="FF0000"/>
                </a:solidFill>
              </a:rPr>
              <a:t>condition</a:t>
            </a:r>
            <a:r>
              <a:rPr lang="en-US" sz="2000" dirty="0"/>
              <a:t>].</a:t>
            </a:r>
          </a:p>
          <a:p>
            <a:pPr marL="0" lvl="1" indent="0">
              <a:buNone/>
            </a:pPr>
            <a:endParaRPr lang="en-US" sz="2000" dirty="0"/>
          </a:p>
          <a:p>
            <a:pPr marL="342900" lvl="1" indent="-342900"/>
            <a:r>
              <a:rPr lang="en-US" sz="2000" dirty="0"/>
              <a:t>UGA -- Administrative users with [</a:t>
            </a:r>
            <a:r>
              <a:rPr lang="en-US" sz="2000" dirty="0">
                <a:solidFill>
                  <a:srgbClr val="FF0000"/>
                </a:solidFill>
              </a:rPr>
              <a:t>administrative roles</a:t>
            </a:r>
            <a:r>
              <a:rPr lang="en-US" sz="2000" dirty="0"/>
              <a:t>] can [</a:t>
            </a:r>
            <a:r>
              <a:rPr lang="en-US" sz="2000" dirty="0">
                <a:solidFill>
                  <a:srgbClr val="FF0000"/>
                </a:solidFill>
              </a:rPr>
              <a:t>modify</a:t>
            </a:r>
            <a:r>
              <a:rPr lang="en-US" sz="2000" dirty="0"/>
              <a:t>] membership in user-group [</a:t>
            </a:r>
            <a:r>
              <a:rPr lang="en-US" sz="2000" dirty="0">
                <a:solidFill>
                  <a:srgbClr val="FF0000"/>
                </a:solidFill>
              </a:rPr>
              <a:t>group name</a:t>
            </a:r>
            <a:r>
              <a:rPr lang="en-US" sz="2000" dirty="0"/>
              <a:t>] of a user if [</a:t>
            </a:r>
            <a:r>
              <a:rPr lang="en-US" sz="2000" dirty="0">
                <a:solidFill>
                  <a:srgbClr val="FF0000"/>
                </a:solidFill>
              </a:rPr>
              <a:t>condition</a:t>
            </a:r>
            <a:r>
              <a:rPr lang="en-US" sz="2000" dirty="0"/>
              <a:t>].</a:t>
            </a:r>
          </a:p>
          <a:p>
            <a:pPr marL="0" lvl="1" indent="0">
              <a:buNone/>
            </a:pPr>
            <a:endParaRPr lang="en-US" sz="2400" dirty="0"/>
          </a:p>
          <a:p>
            <a:pPr lvl="1"/>
            <a:endParaRPr lang="en-US" dirty="0"/>
          </a:p>
        </p:txBody>
      </p:sp>
      <p:sp>
        <p:nvSpPr>
          <p:cNvPr id="3" name="Title 2">
            <a:extLst>
              <a:ext uri="{FF2B5EF4-FFF2-40B4-BE49-F238E27FC236}">
                <a16:creationId xmlns:a16="http://schemas.microsoft.com/office/drawing/2014/main" id="{779E55C3-6C97-4DB9-8A8A-3C7E2A39C1C2}"/>
              </a:ext>
            </a:extLst>
          </p:cNvPr>
          <p:cNvSpPr>
            <a:spLocks noGrp="1"/>
          </p:cNvSpPr>
          <p:nvPr>
            <p:ph type="ctrTitle"/>
          </p:nvPr>
        </p:nvSpPr>
        <p:spPr/>
        <p:txBody>
          <a:bodyPr/>
          <a:lstStyle/>
          <a:p>
            <a:r>
              <a:rPr lang="en-US" sz="2600" dirty="0">
                <a:solidFill>
                  <a:srgbClr val="002060"/>
                </a:solidFill>
              </a:rPr>
              <a:t>GURA</a:t>
            </a:r>
            <a:r>
              <a:rPr lang="en-US" sz="2600" baseline="-25000" dirty="0">
                <a:solidFill>
                  <a:srgbClr val="002060"/>
                </a:solidFill>
              </a:rPr>
              <a:t>G</a:t>
            </a:r>
            <a:r>
              <a:rPr lang="en-US" sz="2600" dirty="0">
                <a:solidFill>
                  <a:srgbClr val="002060"/>
                </a:solidFill>
              </a:rPr>
              <a:t> Policies</a:t>
            </a:r>
          </a:p>
        </p:txBody>
      </p:sp>
      <p:sp>
        <p:nvSpPr>
          <p:cNvPr id="4" name="Slide Number Placeholder 3">
            <a:extLst>
              <a:ext uri="{FF2B5EF4-FFF2-40B4-BE49-F238E27FC236}">
                <a16:creationId xmlns:a16="http://schemas.microsoft.com/office/drawing/2014/main" id="{CF37932D-5586-45E9-903D-1D698836AE07}"/>
              </a:ext>
            </a:extLst>
          </p:cNvPr>
          <p:cNvSpPr>
            <a:spLocks noGrp="1"/>
          </p:cNvSpPr>
          <p:nvPr>
            <p:ph type="sldNum" sz="quarter" idx="4"/>
          </p:nvPr>
        </p:nvSpPr>
        <p:spPr/>
        <p:txBody>
          <a:bodyPr/>
          <a:lstStyle/>
          <a:p>
            <a:fld id="{7AAD83C6-9F02-4628-B8AF-0048A49AE521}" type="slidenum">
              <a:rPr lang="en-US" smtClean="0"/>
              <a:pPr/>
              <a:t>12</a:t>
            </a:fld>
            <a:endParaRPr lang="en-US"/>
          </a:p>
        </p:txBody>
      </p:sp>
    </p:spTree>
    <p:extLst>
      <p:ext uri="{BB962C8B-B14F-4D97-AF65-F5344CB8AC3E}">
        <p14:creationId xmlns:p14="http://schemas.microsoft.com/office/powerpoint/2010/main" val="3064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5608A0A-6CA1-424B-A63D-614BD78696A5}"/>
              </a:ext>
            </a:extLst>
          </p:cNvPr>
          <p:cNvSpPr/>
          <p:nvPr/>
        </p:nvSpPr>
        <p:spPr>
          <a:xfrm>
            <a:off x="304800" y="1052052"/>
            <a:ext cx="5427406" cy="174164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3C6DD0-0C99-43FB-BD1F-847BBE614BFB}"/>
              </a:ext>
            </a:extLst>
          </p:cNvPr>
          <p:cNvSpPr>
            <a:spLocks noGrp="1"/>
          </p:cNvSpPr>
          <p:nvPr>
            <p:ph type="ctrTitle"/>
          </p:nvPr>
        </p:nvSpPr>
        <p:spPr/>
        <p:txBody>
          <a:bodyPr/>
          <a:lstStyle/>
          <a:p>
            <a:r>
              <a:rPr lang="en-US" sz="2600" dirty="0">
                <a:solidFill>
                  <a:srgbClr val="002060"/>
                </a:solidFill>
              </a:rPr>
              <a:t>Reachability Analysis Problem</a:t>
            </a:r>
          </a:p>
        </p:txBody>
      </p:sp>
      <p:sp>
        <p:nvSpPr>
          <p:cNvPr id="4" name="Slide Number Placeholder 3">
            <a:extLst>
              <a:ext uri="{FF2B5EF4-FFF2-40B4-BE49-F238E27FC236}">
                <a16:creationId xmlns:a16="http://schemas.microsoft.com/office/drawing/2014/main" id="{509756F2-7746-4E9A-8669-464CC1E3472B}"/>
              </a:ext>
            </a:extLst>
          </p:cNvPr>
          <p:cNvSpPr>
            <a:spLocks noGrp="1"/>
          </p:cNvSpPr>
          <p:nvPr>
            <p:ph type="sldNum" sz="quarter" idx="4"/>
          </p:nvPr>
        </p:nvSpPr>
        <p:spPr/>
        <p:txBody>
          <a:bodyPr/>
          <a:lstStyle/>
          <a:p>
            <a:fld id="{7AAD83C6-9F02-4628-B8AF-0048A49AE521}" type="slidenum">
              <a:rPr lang="en-US" smtClean="0"/>
              <a:pPr/>
              <a:t>13</a:t>
            </a:fld>
            <a:endParaRPr lang="en-US"/>
          </a:p>
        </p:txBody>
      </p:sp>
      <p:sp>
        <p:nvSpPr>
          <p:cNvPr id="10" name="TextBox 9">
            <a:extLst>
              <a:ext uri="{FF2B5EF4-FFF2-40B4-BE49-F238E27FC236}">
                <a16:creationId xmlns:a16="http://schemas.microsoft.com/office/drawing/2014/main" id="{E61FBA97-6666-4858-A0EB-7C1C383E67C3}"/>
              </a:ext>
            </a:extLst>
          </p:cNvPr>
          <p:cNvSpPr txBox="1"/>
          <p:nvPr/>
        </p:nvSpPr>
        <p:spPr>
          <a:xfrm>
            <a:off x="533396" y="1251578"/>
            <a:ext cx="1710814" cy="1384995"/>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r>
              <a:rPr lang="en-US" sz="1400" dirty="0"/>
              <a:t>att1(u1)={v1}</a:t>
            </a:r>
          </a:p>
          <a:p>
            <a:r>
              <a:rPr lang="en-US" sz="1400" dirty="0"/>
              <a:t>att2(u2)={v2}</a:t>
            </a:r>
          </a:p>
          <a:p>
            <a:r>
              <a:rPr lang="en-US" sz="1400" dirty="0"/>
              <a:t>att1(g1)={v3} </a:t>
            </a:r>
          </a:p>
          <a:p>
            <a:r>
              <a:rPr lang="en-US" sz="1400" dirty="0"/>
              <a:t>att4(g2)={v4}</a:t>
            </a:r>
          </a:p>
          <a:p>
            <a:r>
              <a:rPr lang="en-US" sz="1400" dirty="0" err="1"/>
              <a:t>directUg</a:t>
            </a:r>
            <a:r>
              <a:rPr lang="en-US" sz="1400" dirty="0"/>
              <a:t>(u1)={g1} </a:t>
            </a:r>
          </a:p>
          <a:p>
            <a:r>
              <a:rPr lang="en-US" sz="1400" dirty="0" err="1"/>
              <a:t>directUg</a:t>
            </a:r>
            <a:r>
              <a:rPr lang="en-US" sz="1400" dirty="0"/>
              <a:t>(u2)={g2}</a:t>
            </a:r>
          </a:p>
        </p:txBody>
      </p:sp>
      <p:sp>
        <p:nvSpPr>
          <p:cNvPr id="11" name="Cross 10">
            <a:extLst>
              <a:ext uri="{FF2B5EF4-FFF2-40B4-BE49-F238E27FC236}">
                <a16:creationId xmlns:a16="http://schemas.microsoft.com/office/drawing/2014/main" id="{46E5F055-8917-4C2F-A1C3-3AD40D789D95}"/>
              </a:ext>
            </a:extLst>
          </p:cNvPr>
          <p:cNvSpPr/>
          <p:nvPr/>
        </p:nvSpPr>
        <p:spPr>
          <a:xfrm>
            <a:off x="2428568" y="1563328"/>
            <a:ext cx="717758" cy="717756"/>
          </a:xfrm>
          <a:prstGeom prst="plus">
            <a:avLst>
              <a:gd name="adj" fmla="val 4112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040B24-CF12-4BE3-AA01-39529AC50850}"/>
              </a:ext>
            </a:extLst>
          </p:cNvPr>
          <p:cNvSpPr txBox="1"/>
          <p:nvPr/>
        </p:nvSpPr>
        <p:spPr>
          <a:xfrm>
            <a:off x="3272496" y="1626071"/>
            <a:ext cx="2231926" cy="646331"/>
          </a:xfrm>
          <a:prstGeom prst="rect">
            <a:avLst/>
          </a:prstGeom>
          <a:solidFill>
            <a:schemeClr val="accent5">
              <a:lumMod val="20000"/>
              <a:lumOff val="80000"/>
            </a:schemeClr>
          </a:solidFill>
          <a:ln>
            <a:solidFill>
              <a:schemeClr val="accent1">
                <a:lumMod val="75000"/>
              </a:schemeClr>
            </a:solidFill>
          </a:ln>
        </p:spPr>
        <p:txBody>
          <a:bodyPr wrap="square" rtlCol="0">
            <a:spAutoFit/>
          </a:bodyPr>
          <a:lstStyle/>
          <a:p>
            <a:pPr algn="ctr"/>
            <a:r>
              <a:rPr lang="en-US" dirty="0"/>
              <a:t>GURA</a:t>
            </a:r>
            <a:r>
              <a:rPr lang="en-US" baseline="-25000" dirty="0"/>
              <a:t>G</a:t>
            </a:r>
            <a:r>
              <a:rPr lang="en-US" dirty="0"/>
              <a:t> Administrative </a:t>
            </a:r>
          </a:p>
          <a:p>
            <a:pPr algn="ctr"/>
            <a:r>
              <a:rPr lang="en-US" dirty="0"/>
              <a:t>Policies </a:t>
            </a:r>
            <a:endParaRPr lang="en-US" baseline="-25000" dirty="0"/>
          </a:p>
        </p:txBody>
      </p:sp>
      <p:sp>
        <p:nvSpPr>
          <p:cNvPr id="13" name="Equals 12">
            <a:extLst>
              <a:ext uri="{FF2B5EF4-FFF2-40B4-BE49-F238E27FC236}">
                <a16:creationId xmlns:a16="http://schemas.microsoft.com/office/drawing/2014/main" id="{7B9E0831-820F-47BF-B65F-7BA9A5BB9A05}"/>
              </a:ext>
            </a:extLst>
          </p:cNvPr>
          <p:cNvSpPr/>
          <p:nvPr/>
        </p:nvSpPr>
        <p:spPr>
          <a:xfrm>
            <a:off x="5857571" y="1519480"/>
            <a:ext cx="1042219" cy="849192"/>
          </a:xfrm>
          <a:prstGeom prst="mathEqual">
            <a:avLst>
              <a:gd name="adj1" fmla="val 17177"/>
              <a:gd name="adj2" fmla="val 16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355A8947-EDBA-4928-BAA0-A10C467FF830}"/>
              </a:ext>
            </a:extLst>
          </p:cNvPr>
          <p:cNvSpPr txBox="1"/>
          <p:nvPr/>
        </p:nvSpPr>
        <p:spPr>
          <a:xfrm>
            <a:off x="6607274" y="1590490"/>
            <a:ext cx="2231926" cy="646331"/>
          </a:xfrm>
          <a:prstGeom prst="rect">
            <a:avLst/>
          </a:prstGeom>
          <a:noFill/>
        </p:spPr>
        <p:txBody>
          <a:bodyPr wrap="square" rtlCol="0">
            <a:spAutoFit/>
          </a:bodyPr>
          <a:lstStyle/>
          <a:p>
            <a:pPr algn="ctr"/>
            <a:r>
              <a:rPr lang="en-US" sz="3600" b="1" dirty="0"/>
              <a:t>STATE</a:t>
            </a:r>
            <a:endParaRPr lang="en-US" sz="3600" b="1" baseline="-25000" dirty="0"/>
          </a:p>
        </p:txBody>
      </p:sp>
      <p:sp>
        <p:nvSpPr>
          <p:cNvPr id="17" name="Oval 16">
            <a:extLst>
              <a:ext uri="{FF2B5EF4-FFF2-40B4-BE49-F238E27FC236}">
                <a16:creationId xmlns:a16="http://schemas.microsoft.com/office/drawing/2014/main" id="{189683C7-9082-4BE6-AD43-FCEC1F3AA450}"/>
              </a:ext>
            </a:extLst>
          </p:cNvPr>
          <p:cNvSpPr/>
          <p:nvPr/>
        </p:nvSpPr>
        <p:spPr>
          <a:xfrm>
            <a:off x="904568" y="3323303"/>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67809A-3B6C-44D8-99A8-B9874BC7156A}"/>
              </a:ext>
            </a:extLst>
          </p:cNvPr>
          <p:cNvSpPr/>
          <p:nvPr/>
        </p:nvSpPr>
        <p:spPr>
          <a:xfrm>
            <a:off x="2136062" y="3369800"/>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9D9CB85-595D-48C9-AAA5-4059F313B0F5}"/>
              </a:ext>
            </a:extLst>
          </p:cNvPr>
          <p:cNvSpPr/>
          <p:nvPr/>
        </p:nvSpPr>
        <p:spPr>
          <a:xfrm>
            <a:off x="1705897" y="4257368"/>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2998ECF-6BE3-4EBC-A80F-3875A317D337}"/>
              </a:ext>
            </a:extLst>
          </p:cNvPr>
          <p:cNvSpPr/>
          <p:nvPr/>
        </p:nvSpPr>
        <p:spPr>
          <a:xfrm>
            <a:off x="3682181" y="4110216"/>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1EAED9C-D3BF-468D-9D50-C672B731EB1C}"/>
              </a:ext>
            </a:extLst>
          </p:cNvPr>
          <p:cNvSpPr/>
          <p:nvPr/>
        </p:nvSpPr>
        <p:spPr>
          <a:xfrm>
            <a:off x="3416710" y="5102942"/>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6104DE3-F8AC-4BE5-B9DF-F79005FE4FF8}"/>
              </a:ext>
            </a:extLst>
          </p:cNvPr>
          <p:cNvSpPr/>
          <p:nvPr/>
        </p:nvSpPr>
        <p:spPr>
          <a:xfrm>
            <a:off x="3490452" y="3176485"/>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B16D8F9-37FF-4014-8F39-432DA927796B}"/>
              </a:ext>
            </a:extLst>
          </p:cNvPr>
          <p:cNvSpPr/>
          <p:nvPr/>
        </p:nvSpPr>
        <p:spPr>
          <a:xfrm>
            <a:off x="4767826" y="4842387"/>
            <a:ext cx="530942" cy="5211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4D7A51C-DA0E-43E3-B032-D56F492EBD76}"/>
              </a:ext>
            </a:extLst>
          </p:cNvPr>
          <p:cNvSpPr/>
          <p:nvPr/>
        </p:nvSpPr>
        <p:spPr>
          <a:xfrm>
            <a:off x="4735876" y="3543197"/>
            <a:ext cx="530942" cy="521110"/>
          </a:xfrm>
          <a:prstGeom prst="ellipse">
            <a:avLst/>
          </a:prstGeom>
          <a:solidFill>
            <a:srgbClr val="E97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0F0F"/>
              </a:solidFill>
            </a:endParaRPr>
          </a:p>
        </p:txBody>
      </p:sp>
      <p:sp>
        <p:nvSpPr>
          <p:cNvPr id="25" name="Oval 24">
            <a:extLst>
              <a:ext uri="{FF2B5EF4-FFF2-40B4-BE49-F238E27FC236}">
                <a16:creationId xmlns:a16="http://schemas.microsoft.com/office/drawing/2014/main" id="{56934170-59D6-4F36-ABC2-EF23838D62B3}"/>
              </a:ext>
            </a:extLst>
          </p:cNvPr>
          <p:cNvSpPr/>
          <p:nvPr/>
        </p:nvSpPr>
        <p:spPr>
          <a:xfrm>
            <a:off x="2331065" y="5103274"/>
            <a:ext cx="530942" cy="5211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7D8A0AD-A632-4A44-BC6B-99F9274A1A5E}"/>
              </a:ext>
            </a:extLst>
          </p:cNvPr>
          <p:cNvSpPr txBox="1"/>
          <p:nvPr/>
        </p:nvSpPr>
        <p:spPr>
          <a:xfrm>
            <a:off x="1004529" y="3358531"/>
            <a:ext cx="530941" cy="369332"/>
          </a:xfrm>
          <a:prstGeom prst="rect">
            <a:avLst/>
          </a:prstGeom>
          <a:noFill/>
        </p:spPr>
        <p:txBody>
          <a:bodyPr wrap="square" rtlCol="0">
            <a:spAutoFit/>
          </a:bodyPr>
          <a:lstStyle/>
          <a:p>
            <a:r>
              <a:rPr lang="en-US" dirty="0"/>
              <a:t>S</a:t>
            </a:r>
            <a:r>
              <a:rPr lang="en-US" baseline="-25000" dirty="0"/>
              <a:t>0</a:t>
            </a:r>
          </a:p>
        </p:txBody>
      </p:sp>
      <p:cxnSp>
        <p:nvCxnSpPr>
          <p:cNvPr id="29" name="Straight Arrow Connector 28">
            <a:extLst>
              <a:ext uri="{FF2B5EF4-FFF2-40B4-BE49-F238E27FC236}">
                <a16:creationId xmlns:a16="http://schemas.microsoft.com/office/drawing/2014/main" id="{D5F81E39-68CA-447A-9C7F-0A8E4292CD96}"/>
              </a:ext>
            </a:extLst>
          </p:cNvPr>
          <p:cNvCxnSpPr>
            <a:cxnSpLocks/>
          </p:cNvCxnSpPr>
          <p:nvPr/>
        </p:nvCxnSpPr>
        <p:spPr>
          <a:xfrm>
            <a:off x="1448373" y="3525416"/>
            <a:ext cx="682939" cy="1189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9C5D7FC-6961-4FC8-B88A-6ACF0F892BFC}"/>
              </a:ext>
            </a:extLst>
          </p:cNvPr>
          <p:cNvCxnSpPr>
            <a:cxnSpLocks/>
            <a:stCxn id="17" idx="5"/>
            <a:endCxn id="19" idx="1"/>
          </p:cNvCxnSpPr>
          <p:nvPr/>
        </p:nvCxnSpPr>
        <p:spPr>
          <a:xfrm>
            <a:off x="1357755" y="3768098"/>
            <a:ext cx="425897" cy="565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5B428B8F-56AE-49D7-B448-9D9DD403AFB7}"/>
              </a:ext>
            </a:extLst>
          </p:cNvPr>
          <p:cNvCxnSpPr>
            <a:cxnSpLocks/>
          </p:cNvCxnSpPr>
          <p:nvPr/>
        </p:nvCxnSpPr>
        <p:spPr>
          <a:xfrm>
            <a:off x="2674626" y="3739256"/>
            <a:ext cx="1026814" cy="4299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07D1C6D-8710-4B72-9E5B-E9A2C72F0B30}"/>
              </a:ext>
            </a:extLst>
          </p:cNvPr>
          <p:cNvCxnSpPr>
            <a:cxnSpLocks/>
            <a:endCxn id="25" idx="0"/>
          </p:cNvCxnSpPr>
          <p:nvPr/>
        </p:nvCxnSpPr>
        <p:spPr>
          <a:xfrm>
            <a:off x="2453684" y="3881411"/>
            <a:ext cx="142852" cy="12218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B062DA2-4926-4553-98C1-5E90E25AC449}"/>
              </a:ext>
            </a:extLst>
          </p:cNvPr>
          <p:cNvCxnSpPr>
            <a:cxnSpLocks/>
            <a:endCxn id="20" idx="2"/>
          </p:cNvCxnSpPr>
          <p:nvPr/>
        </p:nvCxnSpPr>
        <p:spPr>
          <a:xfrm flipV="1">
            <a:off x="2244210" y="4370771"/>
            <a:ext cx="1437971" cy="201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C915350C-1861-4C5C-92AD-B7BBB230BDB3}"/>
              </a:ext>
            </a:extLst>
          </p:cNvPr>
          <p:cNvSpPr txBox="1"/>
          <p:nvPr/>
        </p:nvSpPr>
        <p:spPr>
          <a:xfrm>
            <a:off x="2204475" y="3429000"/>
            <a:ext cx="530941" cy="369332"/>
          </a:xfrm>
          <a:prstGeom prst="rect">
            <a:avLst/>
          </a:prstGeom>
          <a:noFill/>
        </p:spPr>
        <p:txBody>
          <a:bodyPr wrap="square" rtlCol="0">
            <a:spAutoFit/>
          </a:bodyPr>
          <a:lstStyle/>
          <a:p>
            <a:r>
              <a:rPr lang="en-US" dirty="0"/>
              <a:t>…..</a:t>
            </a:r>
            <a:endParaRPr lang="en-US" baseline="-25000" dirty="0"/>
          </a:p>
        </p:txBody>
      </p:sp>
      <p:sp>
        <p:nvSpPr>
          <p:cNvPr id="49" name="TextBox 48">
            <a:extLst>
              <a:ext uri="{FF2B5EF4-FFF2-40B4-BE49-F238E27FC236}">
                <a16:creationId xmlns:a16="http://schemas.microsoft.com/office/drawing/2014/main" id="{9F23F6EF-BFC8-4FBF-85EA-9AD8ACEE0361}"/>
              </a:ext>
            </a:extLst>
          </p:cNvPr>
          <p:cNvSpPr txBox="1"/>
          <p:nvPr/>
        </p:nvSpPr>
        <p:spPr>
          <a:xfrm>
            <a:off x="3535930" y="3256107"/>
            <a:ext cx="530941" cy="369332"/>
          </a:xfrm>
          <a:prstGeom prst="rect">
            <a:avLst/>
          </a:prstGeom>
          <a:noFill/>
        </p:spPr>
        <p:txBody>
          <a:bodyPr wrap="square" rtlCol="0">
            <a:spAutoFit/>
          </a:bodyPr>
          <a:lstStyle/>
          <a:p>
            <a:r>
              <a:rPr lang="en-US" dirty="0"/>
              <a:t>…..</a:t>
            </a:r>
            <a:endParaRPr lang="en-US" baseline="-25000" dirty="0"/>
          </a:p>
        </p:txBody>
      </p:sp>
      <p:sp>
        <p:nvSpPr>
          <p:cNvPr id="50" name="TextBox 49">
            <a:extLst>
              <a:ext uri="{FF2B5EF4-FFF2-40B4-BE49-F238E27FC236}">
                <a16:creationId xmlns:a16="http://schemas.microsoft.com/office/drawing/2014/main" id="{D23EB215-F9BC-49AE-B894-9030C99F6683}"/>
              </a:ext>
            </a:extLst>
          </p:cNvPr>
          <p:cNvSpPr txBox="1"/>
          <p:nvPr/>
        </p:nvSpPr>
        <p:spPr>
          <a:xfrm>
            <a:off x="1735026" y="4282350"/>
            <a:ext cx="530941" cy="369332"/>
          </a:xfrm>
          <a:prstGeom prst="rect">
            <a:avLst/>
          </a:prstGeom>
          <a:noFill/>
        </p:spPr>
        <p:txBody>
          <a:bodyPr wrap="square" rtlCol="0">
            <a:spAutoFit/>
          </a:bodyPr>
          <a:lstStyle/>
          <a:p>
            <a:r>
              <a:rPr lang="en-US" dirty="0"/>
              <a:t>…..</a:t>
            </a:r>
            <a:endParaRPr lang="en-US" baseline="-25000" dirty="0"/>
          </a:p>
        </p:txBody>
      </p:sp>
      <p:sp>
        <p:nvSpPr>
          <p:cNvPr id="51" name="TextBox 50">
            <a:extLst>
              <a:ext uri="{FF2B5EF4-FFF2-40B4-BE49-F238E27FC236}">
                <a16:creationId xmlns:a16="http://schemas.microsoft.com/office/drawing/2014/main" id="{A80E65D6-F6B5-4C27-9BE6-C3593F8593CA}"/>
              </a:ext>
            </a:extLst>
          </p:cNvPr>
          <p:cNvSpPr txBox="1"/>
          <p:nvPr/>
        </p:nvSpPr>
        <p:spPr>
          <a:xfrm>
            <a:off x="4776268" y="3590128"/>
            <a:ext cx="530941" cy="369332"/>
          </a:xfrm>
          <a:prstGeom prst="rect">
            <a:avLst/>
          </a:prstGeom>
          <a:noFill/>
        </p:spPr>
        <p:txBody>
          <a:bodyPr wrap="square" rtlCol="0">
            <a:spAutoFit/>
          </a:bodyPr>
          <a:lstStyle/>
          <a:p>
            <a:r>
              <a:rPr lang="en-US" dirty="0"/>
              <a:t>…..</a:t>
            </a:r>
            <a:endParaRPr lang="en-US" baseline="-25000" dirty="0"/>
          </a:p>
        </p:txBody>
      </p:sp>
      <p:sp>
        <p:nvSpPr>
          <p:cNvPr id="52" name="TextBox 51">
            <a:extLst>
              <a:ext uri="{FF2B5EF4-FFF2-40B4-BE49-F238E27FC236}">
                <a16:creationId xmlns:a16="http://schemas.microsoft.com/office/drawing/2014/main" id="{1C20B154-8AB9-47AA-8A37-D91F162558CA}"/>
              </a:ext>
            </a:extLst>
          </p:cNvPr>
          <p:cNvSpPr txBox="1"/>
          <p:nvPr/>
        </p:nvSpPr>
        <p:spPr>
          <a:xfrm>
            <a:off x="3706358" y="4213916"/>
            <a:ext cx="530941" cy="369332"/>
          </a:xfrm>
          <a:prstGeom prst="rect">
            <a:avLst/>
          </a:prstGeom>
          <a:noFill/>
        </p:spPr>
        <p:txBody>
          <a:bodyPr wrap="square" rtlCol="0">
            <a:spAutoFit/>
          </a:bodyPr>
          <a:lstStyle/>
          <a:p>
            <a:r>
              <a:rPr lang="en-US" dirty="0"/>
              <a:t>…..</a:t>
            </a:r>
            <a:endParaRPr lang="en-US" baseline="-25000" dirty="0"/>
          </a:p>
        </p:txBody>
      </p:sp>
      <p:sp>
        <p:nvSpPr>
          <p:cNvPr id="53" name="TextBox 52">
            <a:extLst>
              <a:ext uri="{FF2B5EF4-FFF2-40B4-BE49-F238E27FC236}">
                <a16:creationId xmlns:a16="http://schemas.microsoft.com/office/drawing/2014/main" id="{A6526A60-D19E-49A2-B94A-0C23F3DB7598}"/>
              </a:ext>
            </a:extLst>
          </p:cNvPr>
          <p:cNvSpPr txBox="1"/>
          <p:nvPr/>
        </p:nvSpPr>
        <p:spPr>
          <a:xfrm>
            <a:off x="3440887" y="5139707"/>
            <a:ext cx="530941" cy="369332"/>
          </a:xfrm>
          <a:prstGeom prst="rect">
            <a:avLst/>
          </a:prstGeom>
          <a:noFill/>
        </p:spPr>
        <p:txBody>
          <a:bodyPr wrap="square" rtlCol="0">
            <a:spAutoFit/>
          </a:bodyPr>
          <a:lstStyle/>
          <a:p>
            <a:r>
              <a:rPr lang="en-US" dirty="0"/>
              <a:t>…..</a:t>
            </a:r>
            <a:endParaRPr lang="en-US" baseline="-25000" dirty="0"/>
          </a:p>
        </p:txBody>
      </p:sp>
      <p:sp>
        <p:nvSpPr>
          <p:cNvPr id="54" name="TextBox 53">
            <a:extLst>
              <a:ext uri="{FF2B5EF4-FFF2-40B4-BE49-F238E27FC236}">
                <a16:creationId xmlns:a16="http://schemas.microsoft.com/office/drawing/2014/main" id="{0FB9BA7A-46C8-4142-9D95-52D31F0F7759}"/>
              </a:ext>
            </a:extLst>
          </p:cNvPr>
          <p:cNvSpPr txBox="1"/>
          <p:nvPr/>
        </p:nvSpPr>
        <p:spPr>
          <a:xfrm>
            <a:off x="2355243" y="5164415"/>
            <a:ext cx="530941" cy="369332"/>
          </a:xfrm>
          <a:prstGeom prst="rect">
            <a:avLst/>
          </a:prstGeom>
          <a:noFill/>
        </p:spPr>
        <p:txBody>
          <a:bodyPr wrap="square" rtlCol="0">
            <a:spAutoFit/>
          </a:bodyPr>
          <a:lstStyle/>
          <a:p>
            <a:r>
              <a:rPr lang="en-US" dirty="0"/>
              <a:t>…..</a:t>
            </a:r>
            <a:endParaRPr lang="en-US" baseline="-25000" dirty="0"/>
          </a:p>
        </p:txBody>
      </p:sp>
      <p:sp>
        <p:nvSpPr>
          <p:cNvPr id="55" name="TextBox 54">
            <a:extLst>
              <a:ext uri="{FF2B5EF4-FFF2-40B4-BE49-F238E27FC236}">
                <a16:creationId xmlns:a16="http://schemas.microsoft.com/office/drawing/2014/main" id="{BB4CDF40-254D-466B-A556-57D76D059884}"/>
              </a:ext>
            </a:extLst>
          </p:cNvPr>
          <p:cNvSpPr txBox="1"/>
          <p:nvPr/>
        </p:nvSpPr>
        <p:spPr>
          <a:xfrm>
            <a:off x="4792003" y="4942318"/>
            <a:ext cx="530941" cy="369332"/>
          </a:xfrm>
          <a:prstGeom prst="rect">
            <a:avLst/>
          </a:prstGeom>
          <a:noFill/>
        </p:spPr>
        <p:txBody>
          <a:bodyPr wrap="square" rtlCol="0">
            <a:spAutoFit/>
          </a:bodyPr>
          <a:lstStyle/>
          <a:p>
            <a:r>
              <a:rPr lang="en-US" dirty="0"/>
              <a:t>…..</a:t>
            </a:r>
            <a:endParaRPr lang="en-US" baseline="-25000" dirty="0"/>
          </a:p>
        </p:txBody>
      </p:sp>
      <p:cxnSp>
        <p:nvCxnSpPr>
          <p:cNvPr id="56" name="Straight Arrow Connector 55">
            <a:extLst>
              <a:ext uri="{FF2B5EF4-FFF2-40B4-BE49-F238E27FC236}">
                <a16:creationId xmlns:a16="http://schemas.microsoft.com/office/drawing/2014/main" id="{3F2A4986-6FB7-4E56-AC98-5DABE74D72AB}"/>
              </a:ext>
            </a:extLst>
          </p:cNvPr>
          <p:cNvCxnSpPr>
            <a:cxnSpLocks/>
          </p:cNvCxnSpPr>
          <p:nvPr/>
        </p:nvCxnSpPr>
        <p:spPr>
          <a:xfrm>
            <a:off x="2261016" y="4649072"/>
            <a:ext cx="1229436" cy="477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5138F088-C763-4A7A-A16A-E710613795C1}"/>
              </a:ext>
            </a:extLst>
          </p:cNvPr>
          <p:cNvCxnSpPr>
            <a:cxnSpLocks/>
          </p:cNvCxnSpPr>
          <p:nvPr/>
        </p:nvCxnSpPr>
        <p:spPr>
          <a:xfrm flipV="1">
            <a:off x="3896639" y="4055890"/>
            <a:ext cx="983640" cy="1120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BDC2DA6A-6E44-476D-9F1F-9B494C3601E7}"/>
              </a:ext>
            </a:extLst>
          </p:cNvPr>
          <p:cNvCxnSpPr>
            <a:cxnSpLocks/>
            <a:endCxn id="23" idx="1"/>
          </p:cNvCxnSpPr>
          <p:nvPr/>
        </p:nvCxnSpPr>
        <p:spPr>
          <a:xfrm>
            <a:off x="3915898" y="3697595"/>
            <a:ext cx="929683" cy="12211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A05566E1-3BA6-447C-A26C-B9D0479DAEE6}"/>
              </a:ext>
            </a:extLst>
          </p:cNvPr>
          <p:cNvCxnSpPr>
            <a:cxnSpLocks/>
          </p:cNvCxnSpPr>
          <p:nvPr/>
        </p:nvCxnSpPr>
        <p:spPr>
          <a:xfrm flipV="1">
            <a:off x="2762242" y="3525416"/>
            <a:ext cx="705471" cy="7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401B3262-E130-456B-AD82-2259533899E3}"/>
              </a:ext>
            </a:extLst>
          </p:cNvPr>
          <p:cNvCxnSpPr>
            <a:cxnSpLocks/>
          </p:cNvCxnSpPr>
          <p:nvPr/>
        </p:nvCxnSpPr>
        <p:spPr>
          <a:xfrm flipV="1">
            <a:off x="4115237" y="3940687"/>
            <a:ext cx="661031" cy="215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3C0E9489-CA72-44C7-9C8B-0114CCD99867}"/>
              </a:ext>
            </a:extLst>
          </p:cNvPr>
          <p:cNvSpPr txBox="1"/>
          <p:nvPr/>
        </p:nvSpPr>
        <p:spPr>
          <a:xfrm>
            <a:off x="5935823" y="3437040"/>
            <a:ext cx="3001700" cy="1200329"/>
          </a:xfrm>
          <a:prstGeom prst="rect">
            <a:avLst/>
          </a:prstGeom>
          <a:noFill/>
        </p:spPr>
        <p:txBody>
          <a:bodyPr wrap="square" rtlCol="0">
            <a:spAutoFit/>
          </a:bodyPr>
          <a:lstStyle/>
          <a:p>
            <a:pPr algn="just"/>
            <a:r>
              <a:rPr lang="en-US" dirty="0"/>
              <a:t>If there exists a state where user </a:t>
            </a:r>
            <a:r>
              <a:rPr lang="en-US" dirty="0">
                <a:solidFill>
                  <a:srgbClr val="EB0F0F"/>
                </a:solidFill>
              </a:rPr>
              <a:t>u1</a:t>
            </a:r>
            <a:r>
              <a:rPr lang="en-US" dirty="0"/>
              <a:t> have effective values for </a:t>
            </a:r>
            <a:r>
              <a:rPr lang="en-US" dirty="0">
                <a:solidFill>
                  <a:srgbClr val="EB0F0F"/>
                </a:solidFill>
              </a:rPr>
              <a:t>att1</a:t>
            </a:r>
            <a:r>
              <a:rPr lang="en-US" dirty="0"/>
              <a:t> contain </a:t>
            </a:r>
            <a:r>
              <a:rPr lang="en-US" dirty="0">
                <a:solidFill>
                  <a:srgbClr val="EB0F0F"/>
                </a:solidFill>
              </a:rPr>
              <a:t>x</a:t>
            </a:r>
            <a:r>
              <a:rPr lang="en-US" dirty="0"/>
              <a:t> and for </a:t>
            </a:r>
            <a:r>
              <a:rPr lang="en-US" dirty="0">
                <a:solidFill>
                  <a:srgbClr val="EB0F0F"/>
                </a:solidFill>
              </a:rPr>
              <a:t>att2</a:t>
            </a:r>
            <a:r>
              <a:rPr lang="en-US" dirty="0"/>
              <a:t> is equal to </a:t>
            </a:r>
            <a:r>
              <a:rPr lang="en-US" dirty="0">
                <a:solidFill>
                  <a:srgbClr val="EB0F0F"/>
                </a:solidFill>
              </a:rPr>
              <a:t>y</a:t>
            </a:r>
            <a:r>
              <a:rPr lang="en-US" dirty="0"/>
              <a:t>?</a:t>
            </a:r>
          </a:p>
        </p:txBody>
      </p:sp>
      <p:sp>
        <p:nvSpPr>
          <p:cNvPr id="74" name="TextBox 73">
            <a:extLst>
              <a:ext uri="{FF2B5EF4-FFF2-40B4-BE49-F238E27FC236}">
                <a16:creationId xmlns:a16="http://schemas.microsoft.com/office/drawing/2014/main" id="{7916FF2E-3D21-4E8D-BE21-2326EE0D5C14}"/>
              </a:ext>
            </a:extLst>
          </p:cNvPr>
          <p:cNvSpPr txBox="1"/>
          <p:nvPr/>
        </p:nvSpPr>
        <p:spPr>
          <a:xfrm>
            <a:off x="4380739" y="3057916"/>
            <a:ext cx="1438371" cy="461665"/>
          </a:xfrm>
          <a:prstGeom prst="rect">
            <a:avLst/>
          </a:prstGeom>
          <a:noFill/>
        </p:spPr>
        <p:txBody>
          <a:bodyPr wrap="square" rtlCol="0">
            <a:spAutoFit/>
          </a:bodyPr>
          <a:lstStyle/>
          <a:p>
            <a:r>
              <a:rPr lang="en-US" sz="1200" dirty="0">
                <a:solidFill>
                  <a:srgbClr val="EB0F0F"/>
                </a:solidFill>
              </a:rPr>
              <a:t>Not reachable with defined policies</a:t>
            </a:r>
          </a:p>
        </p:txBody>
      </p:sp>
      <p:sp>
        <p:nvSpPr>
          <p:cNvPr id="75" name="TextBox 74">
            <a:extLst>
              <a:ext uri="{FF2B5EF4-FFF2-40B4-BE49-F238E27FC236}">
                <a16:creationId xmlns:a16="http://schemas.microsoft.com/office/drawing/2014/main" id="{B0C54C40-E300-4F04-974F-39FAADCDBBA9}"/>
              </a:ext>
            </a:extLst>
          </p:cNvPr>
          <p:cNvSpPr txBox="1"/>
          <p:nvPr/>
        </p:nvSpPr>
        <p:spPr>
          <a:xfrm>
            <a:off x="4408123" y="5400778"/>
            <a:ext cx="1438371" cy="461665"/>
          </a:xfrm>
          <a:prstGeom prst="rect">
            <a:avLst/>
          </a:prstGeom>
          <a:noFill/>
        </p:spPr>
        <p:txBody>
          <a:bodyPr wrap="square" rtlCol="0">
            <a:spAutoFit/>
          </a:bodyPr>
          <a:lstStyle/>
          <a:p>
            <a:r>
              <a:rPr lang="en-US" sz="1200" dirty="0">
                <a:solidFill>
                  <a:srgbClr val="00B050"/>
                </a:solidFill>
              </a:rPr>
              <a:t>Reachable with defined policies</a:t>
            </a:r>
          </a:p>
        </p:txBody>
      </p:sp>
    </p:spTree>
    <p:extLst>
      <p:ext uri="{BB962C8B-B14F-4D97-AF65-F5344CB8AC3E}">
        <p14:creationId xmlns:p14="http://schemas.microsoft.com/office/powerpoint/2010/main" val="82865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382E9611-6A66-496C-8398-31A2E3D3D0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835" y="1234683"/>
            <a:ext cx="3580145" cy="3416266"/>
          </a:xfrm>
        </p:spPr>
      </p:pic>
      <p:sp>
        <p:nvSpPr>
          <p:cNvPr id="3" name="Title 2">
            <a:extLst>
              <a:ext uri="{FF2B5EF4-FFF2-40B4-BE49-F238E27FC236}">
                <a16:creationId xmlns:a16="http://schemas.microsoft.com/office/drawing/2014/main" id="{FB8F85A8-764E-465D-A174-19F9B22BAF4D}"/>
              </a:ext>
            </a:extLst>
          </p:cNvPr>
          <p:cNvSpPr>
            <a:spLocks noGrp="1"/>
          </p:cNvSpPr>
          <p:nvPr>
            <p:ph type="ctrTitle"/>
          </p:nvPr>
        </p:nvSpPr>
        <p:spPr/>
        <p:txBody>
          <a:bodyPr/>
          <a:lstStyle/>
          <a:p>
            <a:r>
              <a:rPr lang="en-US" sz="2000" dirty="0">
                <a:solidFill>
                  <a:srgbClr val="002060"/>
                </a:solidFill>
              </a:rPr>
              <a:t>Reachability Query and Analysis Results</a:t>
            </a:r>
          </a:p>
        </p:txBody>
      </p:sp>
      <p:sp>
        <p:nvSpPr>
          <p:cNvPr id="4" name="Slide Number Placeholder 3">
            <a:extLst>
              <a:ext uri="{FF2B5EF4-FFF2-40B4-BE49-F238E27FC236}">
                <a16:creationId xmlns:a16="http://schemas.microsoft.com/office/drawing/2014/main" id="{569B1BAD-AF47-4ED2-8A8D-3CF49112DF85}"/>
              </a:ext>
            </a:extLst>
          </p:cNvPr>
          <p:cNvSpPr>
            <a:spLocks noGrp="1"/>
          </p:cNvSpPr>
          <p:nvPr>
            <p:ph type="sldNum" sz="quarter" idx="4"/>
          </p:nvPr>
        </p:nvSpPr>
        <p:spPr/>
        <p:txBody>
          <a:bodyPr/>
          <a:lstStyle/>
          <a:p>
            <a:fld id="{7AAD83C6-9F02-4628-B8AF-0048A49AE521}" type="slidenum">
              <a:rPr lang="en-US" smtClean="0"/>
              <a:pPr/>
              <a:t>14</a:t>
            </a:fld>
            <a:endParaRPr lang="en-US"/>
          </a:p>
        </p:txBody>
      </p:sp>
      <p:sp>
        <p:nvSpPr>
          <p:cNvPr id="7" name="TextBox 6">
            <a:extLst>
              <a:ext uri="{FF2B5EF4-FFF2-40B4-BE49-F238E27FC236}">
                <a16:creationId xmlns:a16="http://schemas.microsoft.com/office/drawing/2014/main" id="{AB913615-635A-4718-A26E-D88F207DD7E6}"/>
              </a:ext>
            </a:extLst>
          </p:cNvPr>
          <p:cNvSpPr txBox="1"/>
          <p:nvPr/>
        </p:nvSpPr>
        <p:spPr>
          <a:xfrm>
            <a:off x="445205" y="5112025"/>
            <a:ext cx="8079361" cy="646331"/>
          </a:xfrm>
          <a:prstGeom prst="rect">
            <a:avLst/>
          </a:prstGeom>
          <a:noFill/>
        </p:spPr>
        <p:txBody>
          <a:bodyPr wrap="square" rtlCol="0">
            <a:spAutoFit/>
          </a:bodyPr>
          <a:lstStyle/>
          <a:p>
            <a:pPr marL="285750" indent="-285750" algn="just">
              <a:buFont typeface="Wingdings" panose="05000000000000000000" pitchFamily="2" charset="2"/>
              <a:buChar char="q"/>
            </a:pPr>
            <a:r>
              <a:rPr lang="en-US" dirty="0" err="1"/>
              <a:t>rGURA</a:t>
            </a:r>
            <a:r>
              <a:rPr lang="en-US" baseline="-25000" dirty="0" err="1"/>
              <a:t>G</a:t>
            </a:r>
            <a:r>
              <a:rPr lang="en-US" dirty="0"/>
              <a:t> is different from GURA</a:t>
            </a:r>
            <a:r>
              <a:rPr lang="en-US" baseline="-25000" dirty="0"/>
              <a:t>G </a:t>
            </a:r>
            <a:r>
              <a:rPr lang="en-US" dirty="0"/>
              <a:t>only in </a:t>
            </a:r>
            <a:r>
              <a:rPr lang="en-US" dirty="0">
                <a:solidFill>
                  <a:srgbClr val="FF0000"/>
                </a:solidFill>
              </a:rPr>
              <a:t>condition</a:t>
            </a:r>
            <a:r>
              <a:rPr lang="en-US" dirty="0"/>
              <a:t> specification language in rules.</a:t>
            </a:r>
          </a:p>
          <a:p>
            <a:pPr marL="285750" indent="-285750" algn="just">
              <a:buFont typeface="Wingdings" panose="05000000000000000000" pitchFamily="2" charset="2"/>
              <a:buChar char="q"/>
            </a:pPr>
            <a:r>
              <a:rPr lang="en-US" dirty="0"/>
              <a:t>Only </a:t>
            </a:r>
            <a:r>
              <a:rPr lang="en-US" dirty="0">
                <a:solidFill>
                  <a:srgbClr val="FF0000"/>
                </a:solidFill>
              </a:rPr>
              <a:t>conjunction</a:t>
            </a:r>
            <a:r>
              <a:rPr lang="en-US" dirty="0"/>
              <a:t> and </a:t>
            </a:r>
            <a:r>
              <a:rPr lang="en-US" dirty="0">
                <a:solidFill>
                  <a:srgbClr val="FF0000"/>
                </a:solidFill>
              </a:rPr>
              <a:t>negation</a:t>
            </a:r>
            <a:r>
              <a:rPr lang="en-US" dirty="0"/>
              <a:t> is allowed.</a:t>
            </a:r>
          </a:p>
        </p:txBody>
      </p:sp>
      <p:sp>
        <p:nvSpPr>
          <p:cNvPr id="8" name="TextBox 7">
            <a:extLst>
              <a:ext uri="{FF2B5EF4-FFF2-40B4-BE49-F238E27FC236}">
                <a16:creationId xmlns:a16="http://schemas.microsoft.com/office/drawing/2014/main" id="{01DF895D-4C49-4C71-B7F1-03700C9490C9}"/>
              </a:ext>
            </a:extLst>
          </p:cNvPr>
          <p:cNvSpPr txBox="1"/>
          <p:nvPr/>
        </p:nvSpPr>
        <p:spPr>
          <a:xfrm>
            <a:off x="5986472" y="1582916"/>
            <a:ext cx="1143943" cy="369332"/>
          </a:xfrm>
          <a:prstGeom prst="rect">
            <a:avLst/>
          </a:prstGeom>
          <a:noFill/>
        </p:spPr>
        <p:txBody>
          <a:bodyPr wrap="square" rtlCol="0">
            <a:spAutoFit/>
          </a:bodyPr>
          <a:lstStyle/>
          <a:p>
            <a:r>
              <a:rPr lang="en-US" b="1" dirty="0"/>
              <a:t>rGURA</a:t>
            </a:r>
            <a:r>
              <a:rPr lang="en-US" b="1" baseline="-25000" dirty="0"/>
              <a:t>G</a:t>
            </a:r>
            <a:r>
              <a:rPr lang="en-US" b="1" baseline="-48000" dirty="0"/>
              <a:t>1+</a:t>
            </a:r>
          </a:p>
        </p:txBody>
      </p:sp>
      <p:cxnSp>
        <p:nvCxnSpPr>
          <p:cNvPr id="9" name="Straight Arrow Connector 8">
            <a:extLst>
              <a:ext uri="{FF2B5EF4-FFF2-40B4-BE49-F238E27FC236}">
                <a16:creationId xmlns:a16="http://schemas.microsoft.com/office/drawing/2014/main" id="{CCA001A5-0DB8-4D13-9552-3A9C0DF076AC}"/>
              </a:ext>
            </a:extLst>
          </p:cNvPr>
          <p:cNvCxnSpPr>
            <a:cxnSpLocks/>
          </p:cNvCxnSpPr>
          <p:nvPr/>
        </p:nvCxnSpPr>
        <p:spPr>
          <a:xfrm flipH="1">
            <a:off x="5732206" y="2639772"/>
            <a:ext cx="682223" cy="154222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081350D-BE50-44EE-BCF6-775E6A996DC5}"/>
              </a:ext>
            </a:extLst>
          </p:cNvPr>
          <p:cNvSpPr txBox="1"/>
          <p:nvPr/>
        </p:nvSpPr>
        <p:spPr>
          <a:xfrm>
            <a:off x="5544294" y="3253578"/>
            <a:ext cx="1008220" cy="253916"/>
          </a:xfrm>
          <a:prstGeom prst="rect">
            <a:avLst/>
          </a:prstGeom>
          <a:solidFill>
            <a:schemeClr val="bg1"/>
          </a:solidFill>
        </p:spPr>
        <p:txBody>
          <a:bodyPr wrap="square" rtlCol="0">
            <a:spAutoFit/>
          </a:bodyPr>
          <a:lstStyle/>
          <a:p>
            <a:r>
              <a:rPr lang="en-US" sz="1050" dirty="0">
                <a:solidFill>
                  <a:srgbClr val="FF0000"/>
                </a:solidFill>
              </a:rPr>
              <a:t>No Negation</a:t>
            </a:r>
          </a:p>
        </p:txBody>
      </p:sp>
      <p:cxnSp>
        <p:nvCxnSpPr>
          <p:cNvPr id="11" name="Straight Arrow Connector 10">
            <a:extLst>
              <a:ext uri="{FF2B5EF4-FFF2-40B4-BE49-F238E27FC236}">
                <a16:creationId xmlns:a16="http://schemas.microsoft.com/office/drawing/2014/main" id="{FD987B09-2CDA-454D-B1CE-F6E255C801E7}"/>
              </a:ext>
            </a:extLst>
          </p:cNvPr>
          <p:cNvCxnSpPr>
            <a:cxnSpLocks/>
            <a:endCxn id="24" idx="0"/>
          </p:cNvCxnSpPr>
          <p:nvPr/>
        </p:nvCxnSpPr>
        <p:spPr>
          <a:xfrm>
            <a:off x="6581723" y="2644915"/>
            <a:ext cx="881740" cy="156331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1BDB930-0769-49DD-A95F-6FC2CD9C3C29}"/>
              </a:ext>
            </a:extLst>
          </p:cNvPr>
          <p:cNvSpPr txBox="1"/>
          <p:nvPr/>
        </p:nvSpPr>
        <p:spPr>
          <a:xfrm>
            <a:off x="6512479" y="3176634"/>
            <a:ext cx="1317995" cy="415498"/>
          </a:xfrm>
          <a:prstGeom prst="rect">
            <a:avLst/>
          </a:prstGeom>
          <a:solidFill>
            <a:schemeClr val="bg1"/>
          </a:solidFill>
        </p:spPr>
        <p:txBody>
          <a:bodyPr wrap="square" rtlCol="0">
            <a:spAutoFit/>
          </a:bodyPr>
          <a:lstStyle/>
          <a:p>
            <a:r>
              <a:rPr lang="en-US" sz="1050" dirty="0">
                <a:solidFill>
                  <a:srgbClr val="FF0000"/>
                </a:solidFill>
              </a:rPr>
              <a:t>No Deletion, </a:t>
            </a:r>
          </a:p>
          <a:p>
            <a:r>
              <a:rPr lang="en-US" sz="1050" dirty="0">
                <a:solidFill>
                  <a:srgbClr val="FF0000"/>
                </a:solidFill>
              </a:rPr>
              <a:t>Single Rule Direct</a:t>
            </a:r>
          </a:p>
        </p:txBody>
      </p:sp>
      <p:sp>
        <p:nvSpPr>
          <p:cNvPr id="13" name="Rectangle 12">
            <a:extLst>
              <a:ext uri="{FF2B5EF4-FFF2-40B4-BE49-F238E27FC236}">
                <a16:creationId xmlns:a16="http://schemas.microsoft.com/office/drawing/2014/main" id="{E24FC154-EEF9-436A-A07B-CEA924BB94C0}"/>
              </a:ext>
            </a:extLst>
          </p:cNvPr>
          <p:cNvSpPr/>
          <p:nvPr/>
        </p:nvSpPr>
        <p:spPr>
          <a:xfrm>
            <a:off x="5311944" y="4208231"/>
            <a:ext cx="1102485" cy="473409"/>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1B061181-8C54-4707-A556-E0771841235C}"/>
              </a:ext>
            </a:extLst>
          </p:cNvPr>
          <p:cNvSpPr/>
          <p:nvPr/>
        </p:nvSpPr>
        <p:spPr>
          <a:xfrm>
            <a:off x="6067954" y="2167440"/>
            <a:ext cx="865230" cy="47255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26A146-806A-40C4-A98B-6A0024F8EA37}"/>
              </a:ext>
            </a:extLst>
          </p:cNvPr>
          <p:cNvSpPr txBox="1"/>
          <p:nvPr/>
        </p:nvSpPr>
        <p:spPr>
          <a:xfrm>
            <a:off x="6004980" y="2234334"/>
            <a:ext cx="1095067" cy="307777"/>
          </a:xfrm>
          <a:prstGeom prst="rect">
            <a:avLst/>
          </a:prstGeom>
          <a:noFill/>
        </p:spPr>
        <p:txBody>
          <a:bodyPr wrap="square" rtlCol="0">
            <a:spAutoFit/>
          </a:bodyPr>
          <a:lstStyle/>
          <a:p>
            <a:r>
              <a:rPr lang="en-US" sz="1400" dirty="0"/>
              <a:t>[rGURA</a:t>
            </a:r>
            <a:r>
              <a:rPr lang="en-US" sz="1400" baseline="-25000" dirty="0"/>
              <a:t>G</a:t>
            </a:r>
            <a:r>
              <a:rPr lang="en-US" sz="1400" baseline="-48000" dirty="0"/>
              <a:t>1+</a:t>
            </a:r>
            <a:r>
              <a:rPr lang="en-US" sz="1400" dirty="0"/>
              <a:t>]</a:t>
            </a:r>
          </a:p>
        </p:txBody>
      </p:sp>
      <p:sp>
        <p:nvSpPr>
          <p:cNvPr id="18" name="TextBox 17">
            <a:extLst>
              <a:ext uri="{FF2B5EF4-FFF2-40B4-BE49-F238E27FC236}">
                <a16:creationId xmlns:a16="http://schemas.microsoft.com/office/drawing/2014/main" id="{D8A88B86-7BC7-4C91-AEB7-8CE932A0CF77}"/>
              </a:ext>
            </a:extLst>
          </p:cNvPr>
          <p:cNvSpPr txBox="1"/>
          <p:nvPr/>
        </p:nvSpPr>
        <p:spPr>
          <a:xfrm>
            <a:off x="5232498" y="4299626"/>
            <a:ext cx="1423826" cy="307777"/>
          </a:xfrm>
          <a:prstGeom prst="rect">
            <a:avLst/>
          </a:prstGeom>
          <a:noFill/>
        </p:spPr>
        <p:txBody>
          <a:bodyPr wrap="square" rtlCol="0">
            <a:spAutoFit/>
          </a:bodyPr>
          <a:lstStyle/>
          <a:p>
            <a:r>
              <a:rPr lang="en-US" sz="1400" dirty="0"/>
              <a:t>[rGURA</a:t>
            </a:r>
            <a:r>
              <a:rPr lang="en-US" sz="1400" baseline="-25000" dirty="0"/>
              <a:t>G</a:t>
            </a:r>
            <a:r>
              <a:rPr lang="en-US" sz="1400" baseline="-48000" dirty="0"/>
              <a:t>1+</a:t>
            </a:r>
            <a:r>
              <a:rPr lang="en-US" sz="1400" dirty="0"/>
              <a:t>--</a:t>
            </a:r>
            <a:r>
              <a:rPr lang="en-US" sz="1400" dirty="0">
                <a:latin typeface="MS Reference Sans Serif"/>
              </a:rPr>
              <a:t>]</a:t>
            </a:r>
            <a:endParaRPr lang="en-US" sz="1400" dirty="0"/>
          </a:p>
        </p:txBody>
      </p:sp>
      <p:cxnSp>
        <p:nvCxnSpPr>
          <p:cNvPr id="19" name="Straight Connector 18">
            <a:extLst>
              <a:ext uri="{FF2B5EF4-FFF2-40B4-BE49-F238E27FC236}">
                <a16:creationId xmlns:a16="http://schemas.microsoft.com/office/drawing/2014/main" id="{BD86D870-EF54-4711-9968-CCBAD7C4EFBC}"/>
              </a:ext>
            </a:extLst>
          </p:cNvPr>
          <p:cNvCxnSpPr>
            <a:cxnSpLocks/>
          </p:cNvCxnSpPr>
          <p:nvPr/>
        </p:nvCxnSpPr>
        <p:spPr>
          <a:xfrm>
            <a:off x="5165382" y="2054914"/>
            <a:ext cx="28880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984C3B4-27FF-4EAF-89FB-70B88790D299}"/>
              </a:ext>
            </a:extLst>
          </p:cNvPr>
          <p:cNvSpPr/>
          <p:nvPr/>
        </p:nvSpPr>
        <p:spPr>
          <a:xfrm>
            <a:off x="6751550" y="4208231"/>
            <a:ext cx="1423826" cy="480312"/>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1F17746-BFB1-443C-AC4D-2701A3A79E50}"/>
              </a:ext>
            </a:extLst>
          </p:cNvPr>
          <p:cNvSpPr txBox="1"/>
          <p:nvPr/>
        </p:nvSpPr>
        <p:spPr>
          <a:xfrm>
            <a:off x="6720078" y="4313655"/>
            <a:ext cx="1578344" cy="307777"/>
          </a:xfrm>
          <a:prstGeom prst="rect">
            <a:avLst/>
          </a:prstGeom>
          <a:noFill/>
        </p:spPr>
        <p:txBody>
          <a:bodyPr wrap="square" rtlCol="0">
            <a:spAutoFit/>
          </a:bodyPr>
          <a:lstStyle/>
          <a:p>
            <a:r>
              <a:rPr lang="en-US" sz="1400" dirty="0"/>
              <a:t>[rGURA</a:t>
            </a:r>
            <a:r>
              <a:rPr lang="en-US" sz="1400" baseline="-25000" dirty="0"/>
              <a:t>G</a:t>
            </a:r>
            <a:r>
              <a:rPr lang="en-US" sz="1400" baseline="-48000" dirty="0"/>
              <a:t>1+</a:t>
            </a:r>
            <a:r>
              <a:rPr lang="en-US" sz="1400" dirty="0"/>
              <a:t>--</a:t>
            </a:r>
            <a:r>
              <a:rPr lang="en-US" sz="1400" dirty="0">
                <a:latin typeface="MS Reference Sans Serif"/>
              </a:rPr>
              <a:t></a:t>
            </a:r>
            <a:r>
              <a:rPr lang="en-US" sz="1400" dirty="0"/>
              <a:t>,</a:t>
            </a:r>
            <a:r>
              <a:rPr lang="en-US" sz="1400" dirty="0" err="1"/>
              <a:t>SR</a:t>
            </a:r>
            <a:r>
              <a:rPr lang="en-US" sz="1400" baseline="-25000" dirty="0" err="1"/>
              <a:t>d</a:t>
            </a:r>
            <a:r>
              <a:rPr lang="en-US" sz="1400" dirty="0"/>
              <a:t>] </a:t>
            </a:r>
          </a:p>
        </p:txBody>
      </p:sp>
      <p:cxnSp>
        <p:nvCxnSpPr>
          <p:cNvPr id="31" name="Straight Connector 30">
            <a:extLst>
              <a:ext uri="{FF2B5EF4-FFF2-40B4-BE49-F238E27FC236}">
                <a16:creationId xmlns:a16="http://schemas.microsoft.com/office/drawing/2014/main" id="{39661765-3A8F-459E-A282-77BF521C185D}"/>
              </a:ext>
            </a:extLst>
          </p:cNvPr>
          <p:cNvCxnSpPr>
            <a:cxnSpLocks/>
          </p:cNvCxnSpPr>
          <p:nvPr/>
        </p:nvCxnSpPr>
        <p:spPr>
          <a:xfrm>
            <a:off x="5101139" y="3742069"/>
            <a:ext cx="2961167" cy="12687"/>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48347AF-B9F7-47F8-9921-A81E9062C279}"/>
              </a:ext>
            </a:extLst>
          </p:cNvPr>
          <p:cNvSpPr txBox="1"/>
          <p:nvPr/>
        </p:nvSpPr>
        <p:spPr>
          <a:xfrm>
            <a:off x="7673965" y="2738214"/>
            <a:ext cx="1467133" cy="276999"/>
          </a:xfrm>
          <a:prstGeom prst="rect">
            <a:avLst/>
          </a:prstGeom>
          <a:noFill/>
        </p:spPr>
        <p:txBody>
          <a:bodyPr wrap="square" rtlCol="0">
            <a:spAutoFit/>
          </a:bodyPr>
          <a:lstStyle/>
          <a:p>
            <a:r>
              <a:rPr lang="en-US" sz="1200" dirty="0">
                <a:effectLst>
                  <a:outerShdw blurRad="38100" dist="38100" dir="2700000" algn="tl">
                    <a:srgbClr val="000000">
                      <a:alpha val="43137"/>
                    </a:srgbClr>
                  </a:outerShdw>
                </a:effectLst>
              </a:rPr>
              <a:t>PSPACE-Complete</a:t>
            </a:r>
          </a:p>
        </p:txBody>
      </p:sp>
      <p:sp>
        <p:nvSpPr>
          <p:cNvPr id="35" name="TextBox 34">
            <a:extLst>
              <a:ext uri="{FF2B5EF4-FFF2-40B4-BE49-F238E27FC236}">
                <a16:creationId xmlns:a16="http://schemas.microsoft.com/office/drawing/2014/main" id="{9D603916-66C1-46C0-8B62-4B992B0A2EC2}"/>
              </a:ext>
            </a:extLst>
          </p:cNvPr>
          <p:cNvSpPr txBox="1"/>
          <p:nvPr/>
        </p:nvSpPr>
        <p:spPr>
          <a:xfrm>
            <a:off x="7673965" y="3784749"/>
            <a:ext cx="1255073" cy="276999"/>
          </a:xfrm>
          <a:prstGeom prst="rect">
            <a:avLst/>
          </a:prstGeom>
          <a:noFill/>
        </p:spPr>
        <p:txBody>
          <a:bodyPr wrap="square" rtlCol="0">
            <a:spAutoFit/>
          </a:bodyPr>
          <a:lstStyle/>
          <a:p>
            <a:r>
              <a:rPr lang="en-US" sz="1200" dirty="0">
                <a:effectLst>
                  <a:outerShdw blurRad="38100" dist="38100" dir="2700000" algn="tl">
                    <a:srgbClr val="000000">
                      <a:alpha val="43137"/>
                    </a:srgbClr>
                  </a:outerShdw>
                </a:effectLst>
              </a:rPr>
              <a:t>Polynomial Time</a:t>
            </a:r>
          </a:p>
        </p:txBody>
      </p:sp>
      <p:cxnSp>
        <p:nvCxnSpPr>
          <p:cNvPr id="36" name="Straight Connector 35">
            <a:extLst>
              <a:ext uri="{FF2B5EF4-FFF2-40B4-BE49-F238E27FC236}">
                <a16:creationId xmlns:a16="http://schemas.microsoft.com/office/drawing/2014/main" id="{69A82234-24B0-480E-A7E2-9C7F2AB38166}"/>
              </a:ext>
            </a:extLst>
          </p:cNvPr>
          <p:cNvCxnSpPr>
            <a:cxnSpLocks/>
          </p:cNvCxnSpPr>
          <p:nvPr/>
        </p:nvCxnSpPr>
        <p:spPr>
          <a:xfrm>
            <a:off x="5165382" y="4827639"/>
            <a:ext cx="298188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A27474-B620-4D5C-9665-819B67CFA5B2}"/>
              </a:ext>
            </a:extLst>
          </p:cNvPr>
          <p:cNvCxnSpPr>
            <a:cxnSpLocks/>
          </p:cNvCxnSpPr>
          <p:nvPr/>
        </p:nvCxnSpPr>
        <p:spPr>
          <a:xfrm>
            <a:off x="5165382" y="4901381"/>
            <a:ext cx="298188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52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6D1A4A1A-D75D-410D-8420-82426E7F5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720" y="1308849"/>
            <a:ext cx="5549478" cy="3608812"/>
          </a:xfrm>
          <a:prstGeom prst="rect">
            <a:avLst/>
          </a:prstGeom>
        </p:spPr>
      </p:pic>
      <p:sp>
        <p:nvSpPr>
          <p:cNvPr id="3" name="Title 2">
            <a:extLst>
              <a:ext uri="{FF2B5EF4-FFF2-40B4-BE49-F238E27FC236}">
                <a16:creationId xmlns:a16="http://schemas.microsoft.com/office/drawing/2014/main" id="{83538005-EE69-4B60-8126-9856E0E7EFAB}"/>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rPr>
              <a:t>Section II</a:t>
            </a:r>
            <a:endParaRPr lang="en-US" sz="2600" dirty="0">
              <a:solidFill>
                <a:srgbClr val="002060"/>
              </a:solidFill>
              <a:ea typeface="+mn-ea"/>
            </a:endParaRPr>
          </a:p>
        </p:txBody>
      </p:sp>
      <p:sp>
        <p:nvSpPr>
          <p:cNvPr id="4" name="Slide Number Placeholder 3">
            <a:extLst>
              <a:ext uri="{FF2B5EF4-FFF2-40B4-BE49-F238E27FC236}">
                <a16:creationId xmlns:a16="http://schemas.microsoft.com/office/drawing/2014/main" id="{B7F9D0F2-B5E4-4DD0-ACF5-75B30AF09F03}"/>
              </a:ext>
            </a:extLst>
          </p:cNvPr>
          <p:cNvSpPr>
            <a:spLocks noGrp="1"/>
          </p:cNvSpPr>
          <p:nvPr>
            <p:ph type="sldNum" sz="quarter" idx="4"/>
          </p:nvPr>
        </p:nvSpPr>
        <p:spPr/>
        <p:txBody>
          <a:bodyPr/>
          <a:lstStyle/>
          <a:p>
            <a:fld id="{7AAD83C6-9F02-4628-B8AF-0048A49AE521}" type="slidenum">
              <a:rPr lang="en-US" smtClean="0"/>
              <a:pPr/>
              <a:t>15</a:t>
            </a:fld>
            <a:endParaRPr lang="en-US"/>
          </a:p>
        </p:txBody>
      </p:sp>
      <p:sp>
        <p:nvSpPr>
          <p:cNvPr id="2" name="Rectangle 1">
            <a:extLst>
              <a:ext uri="{FF2B5EF4-FFF2-40B4-BE49-F238E27FC236}">
                <a16:creationId xmlns:a16="http://schemas.microsoft.com/office/drawing/2014/main" id="{86A5F85D-2CCE-4252-AB6B-4CE3F57AAE04}"/>
              </a:ext>
            </a:extLst>
          </p:cNvPr>
          <p:cNvSpPr/>
          <p:nvPr/>
        </p:nvSpPr>
        <p:spPr>
          <a:xfrm>
            <a:off x="3785419" y="2438400"/>
            <a:ext cx="1887794" cy="248909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486B58C-26AD-4A86-99A9-D1E696733BAE}"/>
              </a:ext>
            </a:extLst>
          </p:cNvPr>
          <p:cNvSpPr/>
          <p:nvPr/>
        </p:nvSpPr>
        <p:spPr>
          <a:xfrm rot="10800000">
            <a:off x="4571999" y="5144695"/>
            <a:ext cx="294010" cy="81294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05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FF6FD-8EFE-4155-AEE7-58489D0830A0}"/>
              </a:ext>
            </a:extLst>
          </p:cNvPr>
          <p:cNvSpPr>
            <a:spLocks noGrp="1"/>
          </p:cNvSpPr>
          <p:nvPr>
            <p:ph type="sldNum" sz="quarter" idx="4"/>
          </p:nvPr>
        </p:nvSpPr>
        <p:spPr/>
        <p:txBody>
          <a:bodyPr/>
          <a:lstStyle/>
          <a:p>
            <a:fld id="{7AAD83C6-9F02-4628-B8AF-0048A49AE521}" type="slidenum">
              <a:rPr lang="en-US" smtClean="0"/>
              <a:t>16</a:t>
            </a:fld>
            <a:endParaRPr lang="en-US"/>
          </a:p>
        </p:txBody>
      </p:sp>
      <p:sp>
        <p:nvSpPr>
          <p:cNvPr id="5" name="Title 2">
            <a:extLst>
              <a:ext uri="{FF2B5EF4-FFF2-40B4-BE49-F238E27FC236}">
                <a16:creationId xmlns:a16="http://schemas.microsoft.com/office/drawing/2014/main" id="{6BCCAB8B-70B2-44E4-A16B-9223C26CCCF0}"/>
              </a:ext>
            </a:extLst>
          </p:cNvPr>
          <p:cNvSpPr txBox="1">
            <a:spLocks/>
          </p:cNvSpPr>
          <p:nvPr/>
        </p:nvSpPr>
        <p:spPr>
          <a:xfrm>
            <a:off x="825911" y="2336833"/>
            <a:ext cx="7629832" cy="90455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pPr>
              <a:spcAft>
                <a:spcPts val="600"/>
              </a:spcAft>
            </a:pPr>
            <a:r>
              <a:rPr lang="en-US" sz="2800" dirty="0">
                <a:solidFill>
                  <a:srgbClr val="002060"/>
                </a:solidFill>
              </a:rPr>
              <a:t>Access Control for Smart Cars</a:t>
            </a:r>
          </a:p>
        </p:txBody>
      </p:sp>
      <p:sp>
        <p:nvSpPr>
          <p:cNvPr id="2" name="TextBox 1">
            <a:extLst>
              <a:ext uri="{FF2B5EF4-FFF2-40B4-BE49-F238E27FC236}">
                <a16:creationId xmlns:a16="http://schemas.microsoft.com/office/drawing/2014/main" id="{1CAA0BBD-A825-4EF2-B0A1-2067B550BF83}"/>
              </a:ext>
            </a:extLst>
          </p:cNvPr>
          <p:cNvSpPr txBox="1"/>
          <p:nvPr/>
        </p:nvSpPr>
        <p:spPr>
          <a:xfrm>
            <a:off x="966020" y="4923217"/>
            <a:ext cx="7349613" cy="1384995"/>
          </a:xfrm>
          <a:prstGeom prst="rect">
            <a:avLst/>
          </a:prstGeom>
          <a:noFill/>
        </p:spPr>
        <p:txBody>
          <a:bodyPr wrap="square" rtlCol="0">
            <a:spAutoFit/>
          </a:bodyPr>
          <a:lstStyle/>
          <a:p>
            <a:pPr marL="228600" indent="-228600" algn="just">
              <a:buAutoNum type="arabicPeriod"/>
            </a:pPr>
            <a:r>
              <a:rPr lang="en-US" sz="1200" b="1" dirty="0"/>
              <a:t>Maanak Gupta </a:t>
            </a:r>
            <a:r>
              <a:rPr lang="en-US" sz="1200" dirty="0"/>
              <a:t>and Ravi Sandhu, “Authorization Framework for Secure Cloud Assisted Connected Cars and Vehicular Internet of Things.” In Proceedings of the 23rd ACM Symposium on Access Control Models and Technologies (SACMAT), Indianapolis, Indiana, June 13-15, 2018, pages 193-204. </a:t>
            </a:r>
          </a:p>
          <a:p>
            <a:pPr marL="228600" indent="-228600" algn="just">
              <a:buFontTx/>
              <a:buAutoNum type="arabicPeriod"/>
            </a:pPr>
            <a:r>
              <a:rPr lang="en-US" sz="1200" b="1" dirty="0"/>
              <a:t>Maanak Gupta</a:t>
            </a:r>
            <a:r>
              <a:rPr lang="en-US" sz="1200" dirty="0"/>
              <a:t>, James Benson, Farhan Patwa, and Ravi Sandhu, “Dynamic Groups and Attribute Based Access Control for Next Generation Smart Cars.” (To Appear) In Proceedings of the 9</a:t>
            </a:r>
            <a:r>
              <a:rPr lang="en-US" sz="1200" baseline="30000" dirty="0"/>
              <a:t>th</a:t>
            </a:r>
            <a:r>
              <a:rPr lang="en-US" sz="1200" dirty="0"/>
              <a:t> ACM Conference on Data and Application Security and Privacy (CODASPY), Dallas, Texas, Mar 25-27, 2019.</a:t>
            </a:r>
          </a:p>
          <a:p>
            <a:endParaRPr lang="en-US" sz="1200" dirty="0"/>
          </a:p>
        </p:txBody>
      </p:sp>
    </p:spTree>
    <p:extLst>
      <p:ext uri="{BB962C8B-B14F-4D97-AF65-F5344CB8AC3E}">
        <p14:creationId xmlns:p14="http://schemas.microsoft.com/office/powerpoint/2010/main" val="402818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map&#10;&#10;Description generated with very high confidence">
            <a:extLst>
              <a:ext uri="{FF2B5EF4-FFF2-40B4-BE49-F238E27FC236}">
                <a16:creationId xmlns:a16="http://schemas.microsoft.com/office/drawing/2014/main" id="{46F07243-61A8-4FB3-9753-988CBCE674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5902" y="1653511"/>
            <a:ext cx="6789907" cy="3736126"/>
          </a:xfrm>
        </p:spPr>
      </p:pic>
      <p:sp>
        <p:nvSpPr>
          <p:cNvPr id="8" name="Title 2">
            <a:extLst>
              <a:ext uri="{FF2B5EF4-FFF2-40B4-BE49-F238E27FC236}">
                <a16:creationId xmlns:a16="http://schemas.microsoft.com/office/drawing/2014/main" id="{4FD6A5D7-4F97-4D23-AB95-CA5B09EBFED8}"/>
              </a:ext>
            </a:extLst>
          </p:cNvPr>
          <p:cNvSpPr>
            <a:spLocks noGrp="1"/>
          </p:cNvSpPr>
          <p:nvPr>
            <p:ph type="ctrTitle"/>
          </p:nvPr>
        </p:nvSpPr>
        <p:spPr>
          <a:xfrm>
            <a:off x="1796623" y="203549"/>
            <a:ext cx="5183671" cy="530416"/>
          </a:xfrm>
        </p:spPr>
        <p:txBody>
          <a:bodyPr/>
          <a:lstStyle/>
          <a:p>
            <a:r>
              <a:rPr lang="en-US" sz="2400" dirty="0">
                <a:solidFill>
                  <a:srgbClr val="002060"/>
                </a:solidFill>
              </a:rPr>
              <a:t>Security and Privacy Requirements</a:t>
            </a:r>
          </a:p>
        </p:txBody>
      </p:sp>
      <p:sp>
        <p:nvSpPr>
          <p:cNvPr id="2" name="Slide Number Placeholder 1">
            <a:extLst>
              <a:ext uri="{FF2B5EF4-FFF2-40B4-BE49-F238E27FC236}">
                <a16:creationId xmlns:a16="http://schemas.microsoft.com/office/drawing/2014/main" id="{16433E95-F003-450D-B1C2-541B42F12AC3}"/>
              </a:ext>
            </a:extLst>
          </p:cNvPr>
          <p:cNvSpPr>
            <a:spLocks noGrp="1"/>
          </p:cNvSpPr>
          <p:nvPr>
            <p:ph type="sldNum" sz="quarter" idx="4"/>
          </p:nvPr>
        </p:nvSpPr>
        <p:spPr/>
        <p:txBody>
          <a:bodyPr/>
          <a:lstStyle/>
          <a:p>
            <a:fld id="{7AAD83C6-9F02-4628-B8AF-0048A49AE521}" type="slidenum">
              <a:rPr lang="en-US" smtClean="0"/>
              <a:t>17</a:t>
            </a:fld>
            <a:endParaRPr lang="en-US"/>
          </a:p>
        </p:txBody>
      </p:sp>
      <p:pic>
        <p:nvPicPr>
          <p:cNvPr id="5" name="Picture 4">
            <a:extLst>
              <a:ext uri="{FF2B5EF4-FFF2-40B4-BE49-F238E27FC236}">
                <a16:creationId xmlns:a16="http://schemas.microsoft.com/office/drawing/2014/main" id="{33C0D5BE-EAE4-4E04-8085-5E9D916A9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215" y="1038710"/>
            <a:ext cx="1266408" cy="1675555"/>
          </a:xfrm>
          <a:prstGeom prst="rect">
            <a:avLst/>
          </a:prstGeom>
        </p:spPr>
      </p:pic>
      <p:sp>
        <p:nvSpPr>
          <p:cNvPr id="3" name="TextBox 2">
            <a:extLst>
              <a:ext uri="{FF2B5EF4-FFF2-40B4-BE49-F238E27FC236}">
                <a16:creationId xmlns:a16="http://schemas.microsoft.com/office/drawing/2014/main" id="{FF618334-C2F2-4F84-89ED-96317777BE27}"/>
              </a:ext>
            </a:extLst>
          </p:cNvPr>
          <p:cNvSpPr txBox="1"/>
          <p:nvPr/>
        </p:nvSpPr>
        <p:spPr>
          <a:xfrm>
            <a:off x="127817" y="2775220"/>
            <a:ext cx="2497396" cy="2062103"/>
          </a:xfrm>
          <a:prstGeom prst="rect">
            <a:avLst/>
          </a:prstGeom>
          <a:noFill/>
        </p:spPr>
        <p:txBody>
          <a:bodyPr wrap="square" rtlCol="0">
            <a:spAutoFit/>
          </a:bodyPr>
          <a:lstStyle/>
          <a:p>
            <a:pPr marL="171450" indent="-171450">
              <a:buFont typeface="Wingdings" panose="05000000000000000000" pitchFamily="2" charset="2"/>
              <a:buChar char="q"/>
            </a:pPr>
            <a:r>
              <a:rPr lang="en-US" sz="1200" dirty="0">
                <a:solidFill>
                  <a:srgbClr val="FF0000"/>
                </a:solidFill>
              </a:rPr>
              <a:t>On-Board Application and Sensors</a:t>
            </a:r>
          </a:p>
          <a:p>
            <a:pPr marL="171450" indent="-171450">
              <a:buFont typeface="Wingdings" panose="05000000000000000000" pitchFamily="2" charset="2"/>
              <a:buChar char="q"/>
            </a:pPr>
            <a:r>
              <a:rPr lang="en-US" sz="1200" dirty="0">
                <a:solidFill>
                  <a:srgbClr val="FF0000"/>
                </a:solidFill>
              </a:rPr>
              <a:t>Over the Air updates</a:t>
            </a:r>
          </a:p>
          <a:p>
            <a:pPr marL="171450" indent="-171450">
              <a:buFont typeface="Wingdings" panose="05000000000000000000" pitchFamily="2" charset="2"/>
              <a:buChar char="q"/>
            </a:pPr>
            <a:r>
              <a:rPr lang="en-US" sz="1200" dirty="0">
                <a:solidFill>
                  <a:srgbClr val="FF0000"/>
                </a:solidFill>
              </a:rPr>
              <a:t>V2X fake messages</a:t>
            </a:r>
          </a:p>
          <a:p>
            <a:pPr marL="171450" indent="-171450">
              <a:buFont typeface="Wingdings" panose="05000000000000000000" pitchFamily="2" charset="2"/>
              <a:buChar char="q"/>
            </a:pPr>
            <a:r>
              <a:rPr lang="en-US" sz="1200" dirty="0">
                <a:solidFill>
                  <a:srgbClr val="FF0000"/>
                </a:solidFill>
              </a:rPr>
              <a:t>In-vehicle ECU communication</a:t>
            </a:r>
          </a:p>
          <a:p>
            <a:pPr marL="171450" indent="-171450">
              <a:buFont typeface="Wingdings" panose="05000000000000000000" pitchFamily="2" charset="2"/>
              <a:buChar char="q"/>
            </a:pPr>
            <a:r>
              <a:rPr lang="en-US" sz="1200" dirty="0">
                <a:solidFill>
                  <a:srgbClr val="FF0000"/>
                </a:solidFill>
              </a:rPr>
              <a:t>Personal Data</a:t>
            </a:r>
          </a:p>
          <a:p>
            <a:pPr marL="171450" indent="-171450">
              <a:buFont typeface="Wingdings" panose="05000000000000000000" pitchFamily="2" charset="2"/>
              <a:buChar char="q"/>
            </a:pPr>
            <a:r>
              <a:rPr lang="en-US" sz="1200" dirty="0">
                <a:solidFill>
                  <a:srgbClr val="FF0000"/>
                </a:solidFill>
              </a:rPr>
              <a:t>Third Party devices</a:t>
            </a:r>
          </a:p>
          <a:p>
            <a:pPr marL="171450" indent="-171450">
              <a:buFont typeface="Wingdings" panose="05000000000000000000" pitchFamily="2" charset="2"/>
              <a:buChar char="q"/>
            </a:pPr>
            <a:r>
              <a:rPr lang="en-US" sz="1200" dirty="0">
                <a:solidFill>
                  <a:srgbClr val="FF0000"/>
                </a:solidFill>
              </a:rPr>
              <a:t>User Privacy Preferences</a:t>
            </a:r>
          </a:p>
          <a:p>
            <a:pPr marL="171450" indent="-171450">
              <a:buFont typeface="Wingdings" panose="05000000000000000000" pitchFamily="2" charset="2"/>
              <a:buChar char="q"/>
            </a:pPr>
            <a:r>
              <a:rPr lang="en-US" sz="1200" dirty="0">
                <a:solidFill>
                  <a:srgbClr val="FF0000"/>
                </a:solidFill>
              </a:rPr>
              <a:t>Spoofing, Ransomware, Injection… </a:t>
            </a:r>
          </a:p>
          <a:p>
            <a:pPr marL="171450" indent="-171450">
              <a:buFont typeface="Wingdings" panose="05000000000000000000" pitchFamily="2" charset="2"/>
              <a:buChar char="q"/>
            </a:pPr>
            <a:r>
              <a:rPr lang="en-US" sz="1200" dirty="0">
                <a:solidFill>
                  <a:srgbClr val="FF0000"/>
                </a:solidFill>
              </a:rPr>
              <a:t>Loss of Information in Cloud</a:t>
            </a:r>
          </a:p>
          <a:p>
            <a:endParaRPr lang="en-US" sz="800" dirty="0"/>
          </a:p>
        </p:txBody>
      </p:sp>
    </p:spTree>
    <p:extLst>
      <p:ext uri="{BB962C8B-B14F-4D97-AF65-F5344CB8AC3E}">
        <p14:creationId xmlns:p14="http://schemas.microsoft.com/office/powerpoint/2010/main" val="209454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very high confidence">
            <a:extLst>
              <a:ext uri="{FF2B5EF4-FFF2-40B4-BE49-F238E27FC236}">
                <a16:creationId xmlns:a16="http://schemas.microsoft.com/office/drawing/2014/main" id="{1C483DB0-6260-4BDF-A5B9-EC0C4A3ED5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9396" y="1320370"/>
            <a:ext cx="7112286" cy="4000660"/>
          </a:xfrm>
        </p:spPr>
      </p:pic>
      <p:sp>
        <p:nvSpPr>
          <p:cNvPr id="6" name="Title 2">
            <a:extLst>
              <a:ext uri="{FF2B5EF4-FFF2-40B4-BE49-F238E27FC236}">
                <a16:creationId xmlns:a16="http://schemas.microsoft.com/office/drawing/2014/main" id="{914C050C-408C-48B9-BBCA-D5393000FDBC}"/>
              </a:ext>
            </a:extLst>
          </p:cNvPr>
          <p:cNvSpPr>
            <a:spLocks noGrp="1"/>
          </p:cNvSpPr>
          <p:nvPr>
            <p:ph type="ctrTitle"/>
          </p:nvPr>
        </p:nvSpPr>
        <p:spPr>
          <a:xfrm>
            <a:off x="2105589" y="0"/>
            <a:ext cx="4932822" cy="900067"/>
          </a:xfrm>
        </p:spPr>
        <p:txBody>
          <a:bodyPr/>
          <a:lstStyle/>
          <a:p>
            <a:r>
              <a:rPr lang="en-US" sz="2400" dirty="0">
                <a:solidFill>
                  <a:srgbClr val="002060"/>
                </a:solidFill>
              </a:rPr>
              <a:t>Extended Access Control Oriented Architecture</a:t>
            </a:r>
          </a:p>
        </p:txBody>
      </p:sp>
      <p:sp>
        <p:nvSpPr>
          <p:cNvPr id="2" name="Slide Number Placeholder 1">
            <a:extLst>
              <a:ext uri="{FF2B5EF4-FFF2-40B4-BE49-F238E27FC236}">
                <a16:creationId xmlns:a16="http://schemas.microsoft.com/office/drawing/2014/main" id="{E9BCBEA1-9F85-4583-9008-8E4CE80DD562}"/>
              </a:ext>
            </a:extLst>
          </p:cNvPr>
          <p:cNvSpPr>
            <a:spLocks noGrp="1"/>
          </p:cNvSpPr>
          <p:nvPr>
            <p:ph type="sldNum" sz="quarter" idx="4"/>
          </p:nvPr>
        </p:nvSpPr>
        <p:spPr/>
        <p:txBody>
          <a:bodyPr/>
          <a:lstStyle/>
          <a:p>
            <a:fld id="{7AAD83C6-9F02-4628-B8AF-0048A49AE521}" type="slidenum">
              <a:rPr lang="en-US" smtClean="0"/>
              <a:t>18</a:t>
            </a:fld>
            <a:endParaRPr lang="en-US"/>
          </a:p>
        </p:txBody>
      </p:sp>
    </p:spTree>
    <p:extLst>
      <p:ext uri="{BB962C8B-B14F-4D97-AF65-F5344CB8AC3E}">
        <p14:creationId xmlns:p14="http://schemas.microsoft.com/office/powerpoint/2010/main" val="83088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7F7491E4-E9F0-4E31-97C4-25F71AE15E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9268" y="1298612"/>
            <a:ext cx="5051968" cy="4363690"/>
          </a:xfrm>
        </p:spPr>
      </p:pic>
      <p:sp>
        <p:nvSpPr>
          <p:cNvPr id="6" name="Title 2">
            <a:extLst>
              <a:ext uri="{FF2B5EF4-FFF2-40B4-BE49-F238E27FC236}">
                <a16:creationId xmlns:a16="http://schemas.microsoft.com/office/drawing/2014/main" id="{9BF1AC8D-F9FB-4C4D-A450-626B07AE5DF9}"/>
              </a:ext>
            </a:extLst>
          </p:cNvPr>
          <p:cNvSpPr txBox="1">
            <a:spLocks/>
          </p:cNvSpPr>
          <p:nvPr/>
        </p:nvSpPr>
        <p:spPr>
          <a:xfrm>
            <a:off x="2008312" y="286591"/>
            <a:ext cx="4932822" cy="5304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400" dirty="0">
                <a:solidFill>
                  <a:srgbClr val="002060"/>
                </a:solidFill>
              </a:rPr>
              <a:t>Authorization Framework</a:t>
            </a:r>
          </a:p>
        </p:txBody>
      </p:sp>
      <p:sp>
        <p:nvSpPr>
          <p:cNvPr id="2" name="Slide Number Placeholder 1">
            <a:extLst>
              <a:ext uri="{FF2B5EF4-FFF2-40B4-BE49-F238E27FC236}">
                <a16:creationId xmlns:a16="http://schemas.microsoft.com/office/drawing/2014/main" id="{CD94DCBC-326D-4F38-B1D3-FE244C16B37D}"/>
              </a:ext>
            </a:extLst>
          </p:cNvPr>
          <p:cNvSpPr>
            <a:spLocks noGrp="1"/>
          </p:cNvSpPr>
          <p:nvPr>
            <p:ph type="sldNum" sz="quarter" idx="4"/>
          </p:nvPr>
        </p:nvSpPr>
        <p:spPr/>
        <p:txBody>
          <a:bodyPr/>
          <a:lstStyle/>
          <a:p>
            <a:fld id="{7AAD83C6-9F02-4628-B8AF-0048A49AE521}" type="slidenum">
              <a:rPr lang="en-US" smtClean="0"/>
              <a:t>19</a:t>
            </a:fld>
            <a:endParaRPr lang="en-US"/>
          </a:p>
        </p:txBody>
      </p:sp>
    </p:spTree>
    <p:extLst>
      <p:ext uri="{BB962C8B-B14F-4D97-AF65-F5344CB8AC3E}">
        <p14:creationId xmlns:p14="http://schemas.microsoft.com/office/powerpoint/2010/main" val="282232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87D8C-3283-4E3E-BDD5-1A344B0C9766}"/>
              </a:ext>
            </a:extLst>
          </p:cNvPr>
          <p:cNvSpPr>
            <a:spLocks noGrp="1"/>
          </p:cNvSpPr>
          <p:nvPr>
            <p:ph idx="1"/>
          </p:nvPr>
        </p:nvSpPr>
        <p:spPr/>
        <p:txBody>
          <a:bodyPr>
            <a:normAutofit/>
          </a:bodyPr>
          <a:lstStyle/>
          <a:p>
            <a:pPr>
              <a:spcAft>
                <a:spcPts val="600"/>
              </a:spcAft>
              <a:buFont typeface="Wingdings" panose="05000000000000000000" pitchFamily="2" charset="2"/>
              <a:buChar char="Ø"/>
            </a:pPr>
            <a:r>
              <a:rPr lang="en-US" dirty="0">
                <a:latin typeface="Arial" charset="0"/>
                <a:cs typeface="Arial" charset="0"/>
              </a:rPr>
              <a:t> </a:t>
            </a:r>
            <a:r>
              <a:rPr lang="en-US" dirty="0"/>
              <a:t>Introduction and Motivation</a:t>
            </a:r>
          </a:p>
          <a:p>
            <a:pPr>
              <a:spcAft>
                <a:spcPts val="600"/>
              </a:spcAft>
              <a:buFont typeface="Wingdings" panose="05000000000000000000" pitchFamily="2" charset="2"/>
              <a:buChar char="Ø"/>
            </a:pPr>
            <a:r>
              <a:rPr lang="en-US" sz="2400" dirty="0">
                <a:cs typeface="Arial" charset="0"/>
              </a:rPr>
              <a:t> </a:t>
            </a:r>
            <a:r>
              <a:rPr lang="en-US" dirty="0"/>
              <a:t>Group Based Attributes Administration and Analysis</a:t>
            </a:r>
          </a:p>
          <a:p>
            <a:pPr>
              <a:spcAft>
                <a:spcPts val="600"/>
              </a:spcAft>
              <a:buFont typeface="Wingdings" panose="05000000000000000000" pitchFamily="2" charset="2"/>
              <a:buChar char="Ø"/>
            </a:pPr>
            <a:r>
              <a:rPr lang="en-US" dirty="0"/>
              <a:t> Access Control for Smart Cars</a:t>
            </a:r>
          </a:p>
          <a:p>
            <a:pPr lvl="1">
              <a:spcAft>
                <a:spcPts val="600"/>
              </a:spcAft>
              <a:buFont typeface="Wingdings" panose="05000000000000000000" pitchFamily="2" charset="2"/>
              <a:buChar char="v"/>
            </a:pPr>
            <a:r>
              <a:rPr lang="en-US" sz="2100" dirty="0">
                <a:solidFill>
                  <a:srgbClr val="FF0000"/>
                </a:solidFill>
                <a:cs typeface="Arial" charset="0"/>
              </a:rPr>
              <a:t> </a:t>
            </a:r>
            <a:r>
              <a:rPr lang="en-US" sz="2100" dirty="0">
                <a:solidFill>
                  <a:srgbClr val="FF0000"/>
                </a:solidFill>
              </a:rPr>
              <a:t>Extended ACO Architecture</a:t>
            </a:r>
          </a:p>
          <a:p>
            <a:pPr lvl="1">
              <a:spcAft>
                <a:spcPts val="600"/>
              </a:spcAft>
              <a:buFont typeface="Wingdings" panose="05000000000000000000" pitchFamily="2" charset="2"/>
              <a:buChar char="v"/>
            </a:pPr>
            <a:r>
              <a:rPr lang="en-US" sz="2100" dirty="0">
                <a:solidFill>
                  <a:srgbClr val="FF0000"/>
                </a:solidFill>
              </a:rPr>
              <a:t> Authorization Framework</a:t>
            </a:r>
          </a:p>
          <a:p>
            <a:pPr lvl="1">
              <a:spcAft>
                <a:spcPts val="600"/>
              </a:spcAft>
              <a:buFont typeface="Wingdings" panose="05000000000000000000" pitchFamily="2" charset="2"/>
              <a:buChar char="v"/>
            </a:pPr>
            <a:r>
              <a:rPr lang="en-US" sz="2200" dirty="0">
                <a:solidFill>
                  <a:srgbClr val="FF0000"/>
                </a:solidFill>
                <a:cs typeface="Arial" charset="0"/>
              </a:rPr>
              <a:t> Dynamic Groups and ABAC</a:t>
            </a:r>
          </a:p>
          <a:p>
            <a:pPr marL="171450" lvl="1">
              <a:spcAft>
                <a:spcPts val="600"/>
              </a:spcAft>
              <a:buFont typeface="Wingdings" panose="05000000000000000000" pitchFamily="2" charset="2"/>
              <a:buChar char="Ø"/>
            </a:pPr>
            <a:r>
              <a:rPr lang="en-US" sz="2400" dirty="0">
                <a:cs typeface="Arial" charset="0"/>
              </a:rPr>
              <a:t> </a:t>
            </a:r>
            <a:r>
              <a:rPr lang="en-US" sz="2100" dirty="0"/>
              <a:t>Big Data Security in Hadoop</a:t>
            </a:r>
          </a:p>
          <a:p>
            <a:pPr lvl="1">
              <a:spcAft>
                <a:spcPts val="600"/>
              </a:spcAft>
              <a:buFont typeface="Wingdings" panose="05000000000000000000" pitchFamily="2" charset="2"/>
              <a:buChar char="v"/>
            </a:pPr>
            <a:r>
              <a:rPr lang="en-US" sz="2100" dirty="0">
                <a:solidFill>
                  <a:srgbClr val="FF0000"/>
                </a:solidFill>
                <a:cs typeface="Arial" charset="0"/>
              </a:rPr>
              <a:t> </a:t>
            </a:r>
            <a:r>
              <a:rPr lang="en-US" sz="2100" dirty="0">
                <a:solidFill>
                  <a:srgbClr val="FF0000"/>
                </a:solidFill>
              </a:rPr>
              <a:t>Family of Access Control Models </a:t>
            </a:r>
          </a:p>
          <a:p>
            <a:pPr lvl="1">
              <a:spcAft>
                <a:spcPts val="600"/>
              </a:spcAft>
              <a:buFont typeface="Wingdings" panose="05000000000000000000" pitchFamily="2" charset="2"/>
              <a:buChar char="v"/>
            </a:pPr>
            <a:r>
              <a:rPr lang="en-US" sz="2100" dirty="0">
                <a:solidFill>
                  <a:srgbClr val="FF0000"/>
                </a:solidFill>
              </a:rPr>
              <a:t> </a:t>
            </a:r>
            <a:r>
              <a:rPr lang="en-US" sz="2100" dirty="0" err="1">
                <a:solidFill>
                  <a:srgbClr val="FF0000"/>
                </a:solidFill>
              </a:rPr>
              <a:t>HeAC</a:t>
            </a:r>
            <a:r>
              <a:rPr lang="en-US" sz="2100" dirty="0">
                <a:solidFill>
                  <a:srgbClr val="FF0000"/>
                </a:solidFill>
              </a:rPr>
              <a:t>, OT-RBAC, and </a:t>
            </a:r>
            <a:r>
              <a:rPr lang="en-US" sz="2100" dirty="0" err="1">
                <a:solidFill>
                  <a:srgbClr val="FF0000"/>
                </a:solidFill>
              </a:rPr>
              <a:t>HeABAC</a:t>
            </a:r>
            <a:r>
              <a:rPr lang="en-US" sz="2100" dirty="0">
                <a:solidFill>
                  <a:srgbClr val="FF0000"/>
                </a:solidFill>
              </a:rPr>
              <a:t> Model </a:t>
            </a:r>
          </a:p>
          <a:p>
            <a:pPr>
              <a:spcAft>
                <a:spcPts val="600"/>
              </a:spcAft>
              <a:buFont typeface="Wingdings" panose="05000000000000000000" pitchFamily="2" charset="2"/>
              <a:buChar char="Ø"/>
            </a:pPr>
            <a:r>
              <a:rPr lang="en-US" sz="2400" dirty="0">
                <a:cs typeface="Arial" charset="0"/>
              </a:rPr>
              <a:t> </a:t>
            </a:r>
            <a:r>
              <a:rPr lang="en-US" dirty="0"/>
              <a:t>Conclusion and Future Work</a:t>
            </a:r>
          </a:p>
        </p:txBody>
      </p:sp>
      <p:sp>
        <p:nvSpPr>
          <p:cNvPr id="3" name="Title 2">
            <a:extLst>
              <a:ext uri="{FF2B5EF4-FFF2-40B4-BE49-F238E27FC236}">
                <a16:creationId xmlns:a16="http://schemas.microsoft.com/office/drawing/2014/main" id="{5CF509BC-66CC-4919-8218-3DB807086C03}"/>
              </a:ext>
            </a:extLst>
          </p:cNvPr>
          <p:cNvSpPr>
            <a:spLocks noGrp="1"/>
          </p:cNvSpPr>
          <p:nvPr>
            <p:ph type="ctrTitle"/>
          </p:nvPr>
        </p:nvSpPr>
        <p:spPr/>
        <p:txBody>
          <a:bodyPr/>
          <a:lstStyle/>
          <a:p>
            <a:r>
              <a:rPr lang="en-US" sz="2800" dirty="0">
                <a:solidFill>
                  <a:srgbClr val="002060"/>
                </a:solidFill>
              </a:rPr>
              <a:t>Outline</a:t>
            </a:r>
          </a:p>
        </p:txBody>
      </p:sp>
      <p:sp>
        <p:nvSpPr>
          <p:cNvPr id="4" name="Slide Number Placeholder 3">
            <a:extLst>
              <a:ext uri="{FF2B5EF4-FFF2-40B4-BE49-F238E27FC236}">
                <a16:creationId xmlns:a16="http://schemas.microsoft.com/office/drawing/2014/main" id="{05B28342-59B5-4C88-877C-A06793A3BF2F}"/>
              </a:ext>
            </a:extLst>
          </p:cNvPr>
          <p:cNvSpPr>
            <a:spLocks noGrp="1"/>
          </p:cNvSpPr>
          <p:nvPr>
            <p:ph type="sldNum" sz="quarter" idx="4"/>
          </p:nvPr>
        </p:nvSpPr>
        <p:spPr/>
        <p:txBody>
          <a:bodyPr/>
          <a:lstStyle/>
          <a:p>
            <a:fld id="{7AAD83C6-9F02-4628-B8AF-0048A49AE521}" type="slidenum">
              <a:rPr lang="en-US" smtClean="0"/>
              <a:pPr/>
              <a:t>2</a:t>
            </a:fld>
            <a:endParaRPr lang="en-US"/>
          </a:p>
        </p:txBody>
      </p:sp>
    </p:spTree>
    <p:extLst>
      <p:ext uri="{BB962C8B-B14F-4D97-AF65-F5344CB8AC3E}">
        <p14:creationId xmlns:p14="http://schemas.microsoft.com/office/powerpoint/2010/main" val="1073293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7F7491E4-E9F0-4E31-97C4-25F71AE15E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3574" y="1247155"/>
            <a:ext cx="5051968" cy="4363690"/>
          </a:xfrm>
        </p:spPr>
      </p:pic>
      <p:sp>
        <p:nvSpPr>
          <p:cNvPr id="6" name="Title 2">
            <a:extLst>
              <a:ext uri="{FF2B5EF4-FFF2-40B4-BE49-F238E27FC236}">
                <a16:creationId xmlns:a16="http://schemas.microsoft.com/office/drawing/2014/main" id="{9BF1AC8D-F9FB-4C4D-A450-626B07AE5DF9}"/>
              </a:ext>
            </a:extLst>
          </p:cNvPr>
          <p:cNvSpPr txBox="1">
            <a:spLocks/>
          </p:cNvSpPr>
          <p:nvPr/>
        </p:nvSpPr>
        <p:spPr>
          <a:xfrm>
            <a:off x="2008312" y="286591"/>
            <a:ext cx="4932822" cy="5304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400" dirty="0">
                <a:solidFill>
                  <a:srgbClr val="002060"/>
                </a:solidFill>
              </a:rPr>
              <a:t>Access Control Strategies</a:t>
            </a:r>
          </a:p>
        </p:txBody>
      </p:sp>
      <p:sp>
        <p:nvSpPr>
          <p:cNvPr id="2" name="Slide Number Placeholder 1">
            <a:extLst>
              <a:ext uri="{FF2B5EF4-FFF2-40B4-BE49-F238E27FC236}">
                <a16:creationId xmlns:a16="http://schemas.microsoft.com/office/drawing/2014/main" id="{CD94DCBC-326D-4F38-B1D3-FE244C16B37D}"/>
              </a:ext>
            </a:extLst>
          </p:cNvPr>
          <p:cNvSpPr>
            <a:spLocks noGrp="1"/>
          </p:cNvSpPr>
          <p:nvPr>
            <p:ph type="sldNum" sz="quarter" idx="4"/>
          </p:nvPr>
        </p:nvSpPr>
        <p:spPr/>
        <p:txBody>
          <a:bodyPr/>
          <a:lstStyle/>
          <a:p>
            <a:fld id="{7AAD83C6-9F02-4628-B8AF-0048A49AE521}" type="slidenum">
              <a:rPr lang="en-US" smtClean="0"/>
              <a:t>20</a:t>
            </a:fld>
            <a:endParaRPr lang="en-US"/>
          </a:p>
        </p:txBody>
      </p:sp>
      <p:sp>
        <p:nvSpPr>
          <p:cNvPr id="3" name="TextBox 2">
            <a:extLst>
              <a:ext uri="{FF2B5EF4-FFF2-40B4-BE49-F238E27FC236}">
                <a16:creationId xmlns:a16="http://schemas.microsoft.com/office/drawing/2014/main" id="{E44F269A-0764-4D83-ACD4-DDE2A9D0BBCC}"/>
              </a:ext>
            </a:extLst>
          </p:cNvPr>
          <p:cNvSpPr txBox="1"/>
          <p:nvPr/>
        </p:nvSpPr>
        <p:spPr>
          <a:xfrm>
            <a:off x="137649" y="1247155"/>
            <a:ext cx="3755925" cy="2985433"/>
          </a:xfrm>
          <a:prstGeom prst="rect">
            <a:avLst/>
          </a:prstGeom>
          <a:noFill/>
        </p:spPr>
        <p:txBody>
          <a:bodyPr wrap="square" rtlCol="0">
            <a:spAutoFit/>
          </a:bodyPr>
          <a:lstStyle/>
          <a:p>
            <a:pPr marL="171450" indent="-171450">
              <a:buFont typeface="Wingdings" panose="05000000000000000000" pitchFamily="2" charset="2"/>
              <a:buChar char="q"/>
            </a:pPr>
            <a:r>
              <a:rPr lang="en-US" sz="1600" dirty="0">
                <a:solidFill>
                  <a:srgbClr val="002060"/>
                </a:solidFill>
              </a:rPr>
              <a:t> Static vs Dynamic</a:t>
            </a:r>
          </a:p>
          <a:p>
            <a:pPr marL="171450" indent="-171450">
              <a:buFont typeface="Wingdings" panose="05000000000000000000" pitchFamily="2" charset="2"/>
              <a:buChar char="q"/>
            </a:pPr>
            <a:r>
              <a:rPr lang="en-US" sz="1600" dirty="0">
                <a:solidFill>
                  <a:srgbClr val="002060"/>
                </a:solidFill>
              </a:rPr>
              <a:t> What kind of relationship they have?</a:t>
            </a:r>
          </a:p>
          <a:p>
            <a:pPr marL="166688" lvl="1">
              <a:buFont typeface="Arial" panose="020B0604020202020204" pitchFamily="34" charset="0"/>
              <a:buChar char="•"/>
            </a:pPr>
            <a:r>
              <a:rPr lang="en-US" sz="1600" dirty="0">
                <a:solidFill>
                  <a:srgbClr val="002060"/>
                </a:solidFill>
              </a:rPr>
              <a:t> Owner, Manufacturer,  Friend…</a:t>
            </a:r>
          </a:p>
          <a:p>
            <a:pPr marL="171450" lvl="1" indent="-171450">
              <a:buFont typeface="Wingdings" panose="05000000000000000000" pitchFamily="2" charset="2"/>
              <a:buChar char="q"/>
            </a:pPr>
            <a:r>
              <a:rPr lang="en-US" sz="1600" dirty="0">
                <a:solidFill>
                  <a:srgbClr val="002060"/>
                </a:solidFill>
              </a:rPr>
              <a:t> Multi-Layered</a:t>
            </a:r>
          </a:p>
          <a:p>
            <a:pPr marL="171450" lvl="1" indent="-171450">
              <a:buFont typeface="Wingdings" panose="05000000000000000000" pitchFamily="2" charset="2"/>
              <a:buChar char="q"/>
            </a:pPr>
            <a:r>
              <a:rPr lang="en-US" sz="1600" dirty="0">
                <a:solidFill>
                  <a:srgbClr val="002060"/>
                </a:solidFill>
              </a:rPr>
              <a:t> Groups Based</a:t>
            </a:r>
          </a:p>
          <a:p>
            <a:pPr marL="171450" lvl="1" indent="-171450">
              <a:buFont typeface="Wingdings" panose="05000000000000000000" pitchFamily="2" charset="2"/>
              <a:buChar char="q"/>
            </a:pPr>
            <a:r>
              <a:rPr lang="en-US" sz="1600" dirty="0">
                <a:solidFill>
                  <a:srgbClr val="002060"/>
                </a:solidFill>
              </a:rPr>
              <a:t> Trusted Interaction </a:t>
            </a:r>
          </a:p>
          <a:p>
            <a:pPr marL="285750" lvl="1" indent="-171450">
              <a:buFont typeface="Arial" panose="020B0604020202020204" pitchFamily="34" charset="0"/>
              <a:buChar char="•"/>
            </a:pPr>
            <a:r>
              <a:rPr lang="en-US" sz="1600" dirty="0">
                <a:solidFill>
                  <a:srgbClr val="002060"/>
                </a:solidFill>
              </a:rPr>
              <a:t>How I trust you?</a:t>
            </a:r>
          </a:p>
          <a:p>
            <a:pPr marL="285750" lvl="1" indent="-171450">
              <a:buFont typeface="Arial" panose="020B0604020202020204" pitchFamily="34" charset="0"/>
              <a:buChar char="•"/>
            </a:pPr>
            <a:r>
              <a:rPr lang="en-US" sz="1600" dirty="0">
                <a:solidFill>
                  <a:srgbClr val="002060"/>
                </a:solidFill>
              </a:rPr>
              <a:t>Previous interaction..?</a:t>
            </a:r>
          </a:p>
          <a:p>
            <a:pPr marL="171450" lvl="2" indent="-171450">
              <a:buFont typeface="Wingdings" panose="05000000000000000000" pitchFamily="2" charset="2"/>
              <a:buChar char="q"/>
            </a:pPr>
            <a:r>
              <a:rPr lang="en-US" sz="1600" dirty="0">
                <a:solidFill>
                  <a:srgbClr val="002060"/>
                </a:solidFill>
              </a:rPr>
              <a:t> ABAC, </a:t>
            </a:r>
            <a:r>
              <a:rPr lang="en-US" sz="1600" dirty="0" err="1">
                <a:solidFill>
                  <a:srgbClr val="002060"/>
                </a:solidFill>
              </a:rPr>
              <a:t>ReBAC</a:t>
            </a:r>
            <a:r>
              <a:rPr lang="en-US" sz="1600" dirty="0">
                <a:solidFill>
                  <a:srgbClr val="002060"/>
                </a:solidFill>
              </a:rPr>
              <a:t> Models </a:t>
            </a:r>
          </a:p>
          <a:p>
            <a:pPr marL="171450" lvl="2" indent="-171450">
              <a:buFont typeface="Wingdings" panose="05000000000000000000" pitchFamily="2" charset="2"/>
              <a:buChar char="q"/>
            </a:pPr>
            <a:r>
              <a:rPr lang="en-US" sz="1600" dirty="0">
                <a:solidFill>
                  <a:srgbClr val="002060"/>
                </a:solidFill>
              </a:rPr>
              <a:t> Who will administer?</a:t>
            </a:r>
          </a:p>
          <a:p>
            <a:pPr marL="171450" lvl="2" indent="-171450">
              <a:buFont typeface="Wingdings" panose="05000000000000000000" pitchFamily="2" charset="2"/>
              <a:buChar char="q"/>
            </a:pPr>
            <a:r>
              <a:rPr lang="en-US" sz="1600" dirty="0">
                <a:solidFill>
                  <a:srgbClr val="002060"/>
                </a:solidFill>
              </a:rPr>
              <a:t> Data in Cloud, cross cloud sharing. How?</a:t>
            </a:r>
          </a:p>
          <a:p>
            <a:endParaRPr lang="en-US" sz="1200" dirty="0">
              <a:solidFill>
                <a:srgbClr val="002060"/>
              </a:solidFill>
            </a:endParaRPr>
          </a:p>
        </p:txBody>
      </p:sp>
    </p:spTree>
    <p:extLst>
      <p:ext uri="{BB962C8B-B14F-4D97-AF65-F5344CB8AC3E}">
        <p14:creationId xmlns:p14="http://schemas.microsoft.com/office/powerpoint/2010/main" val="71971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7F7491E4-E9F0-4E31-97C4-25F71AE15E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9268" y="1298612"/>
            <a:ext cx="5051968" cy="4363690"/>
          </a:xfrm>
        </p:spPr>
      </p:pic>
      <p:sp>
        <p:nvSpPr>
          <p:cNvPr id="6" name="Title 2">
            <a:extLst>
              <a:ext uri="{FF2B5EF4-FFF2-40B4-BE49-F238E27FC236}">
                <a16:creationId xmlns:a16="http://schemas.microsoft.com/office/drawing/2014/main" id="{9BF1AC8D-F9FB-4C4D-A450-626B07AE5DF9}"/>
              </a:ext>
            </a:extLst>
          </p:cNvPr>
          <p:cNvSpPr txBox="1">
            <a:spLocks/>
          </p:cNvSpPr>
          <p:nvPr/>
        </p:nvSpPr>
        <p:spPr>
          <a:xfrm>
            <a:off x="2008312" y="286591"/>
            <a:ext cx="4932822" cy="5304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400" dirty="0">
                <a:solidFill>
                  <a:srgbClr val="002060"/>
                </a:solidFill>
              </a:rPr>
              <a:t>Authorization Framework</a:t>
            </a:r>
          </a:p>
        </p:txBody>
      </p:sp>
      <p:sp>
        <p:nvSpPr>
          <p:cNvPr id="2" name="Slide Number Placeholder 1">
            <a:extLst>
              <a:ext uri="{FF2B5EF4-FFF2-40B4-BE49-F238E27FC236}">
                <a16:creationId xmlns:a16="http://schemas.microsoft.com/office/drawing/2014/main" id="{CD94DCBC-326D-4F38-B1D3-FE244C16B37D}"/>
              </a:ext>
            </a:extLst>
          </p:cNvPr>
          <p:cNvSpPr>
            <a:spLocks noGrp="1"/>
          </p:cNvSpPr>
          <p:nvPr>
            <p:ph type="sldNum" sz="quarter" idx="4"/>
          </p:nvPr>
        </p:nvSpPr>
        <p:spPr/>
        <p:txBody>
          <a:bodyPr/>
          <a:lstStyle/>
          <a:p>
            <a:fld id="{7AAD83C6-9F02-4628-B8AF-0048A49AE521}" type="slidenum">
              <a:rPr lang="en-US" smtClean="0"/>
              <a:t>21</a:t>
            </a:fld>
            <a:endParaRPr lang="en-US"/>
          </a:p>
        </p:txBody>
      </p:sp>
      <p:sp>
        <p:nvSpPr>
          <p:cNvPr id="7" name="TextBox 6">
            <a:extLst>
              <a:ext uri="{FF2B5EF4-FFF2-40B4-BE49-F238E27FC236}">
                <a16:creationId xmlns:a16="http://schemas.microsoft.com/office/drawing/2014/main" id="{EB91BA04-9E43-4672-AD95-AE5EE088B838}"/>
              </a:ext>
            </a:extLst>
          </p:cNvPr>
          <p:cNvSpPr txBox="1"/>
          <p:nvPr/>
        </p:nvSpPr>
        <p:spPr>
          <a:xfrm>
            <a:off x="6974732" y="1956620"/>
            <a:ext cx="2050583" cy="523220"/>
          </a:xfrm>
          <a:prstGeom prst="rect">
            <a:avLst/>
          </a:prstGeom>
          <a:noFill/>
          <a:ln>
            <a:solidFill>
              <a:srgbClr val="EB0F0F"/>
            </a:solidFill>
          </a:ln>
        </p:spPr>
        <p:txBody>
          <a:bodyPr wrap="square" rtlCol="0">
            <a:spAutoFit/>
          </a:bodyPr>
          <a:lstStyle/>
          <a:p>
            <a:r>
              <a:rPr lang="en-US" sz="1400" dirty="0" err="1">
                <a:solidFill>
                  <a:srgbClr val="FF0000"/>
                </a:solidFill>
              </a:rPr>
              <a:t>Alsehri</a:t>
            </a:r>
            <a:r>
              <a:rPr lang="en-US" sz="1400" dirty="0">
                <a:solidFill>
                  <a:srgbClr val="FF0000"/>
                </a:solidFill>
              </a:rPr>
              <a:t> and Sandhu, 2017</a:t>
            </a:r>
          </a:p>
          <a:p>
            <a:pPr algn="ctr"/>
            <a:r>
              <a:rPr lang="en-US" sz="1400" dirty="0">
                <a:solidFill>
                  <a:srgbClr val="002060"/>
                </a:solidFill>
              </a:rPr>
              <a:t>AWS-IoT-ACMVO Model </a:t>
            </a:r>
          </a:p>
        </p:txBody>
      </p:sp>
      <p:sp>
        <p:nvSpPr>
          <p:cNvPr id="8" name="TextBox 7">
            <a:extLst>
              <a:ext uri="{FF2B5EF4-FFF2-40B4-BE49-F238E27FC236}">
                <a16:creationId xmlns:a16="http://schemas.microsoft.com/office/drawing/2014/main" id="{18F522C4-4AB7-487D-9449-0C7CDB5C61C3}"/>
              </a:ext>
            </a:extLst>
          </p:cNvPr>
          <p:cNvSpPr txBox="1"/>
          <p:nvPr/>
        </p:nvSpPr>
        <p:spPr>
          <a:xfrm>
            <a:off x="215751" y="2439635"/>
            <a:ext cx="1495759" cy="307777"/>
          </a:xfrm>
          <a:prstGeom prst="rect">
            <a:avLst/>
          </a:prstGeom>
          <a:solidFill>
            <a:schemeClr val="accent6">
              <a:lumMod val="20000"/>
              <a:lumOff val="80000"/>
            </a:schemeClr>
          </a:solidFill>
          <a:ln>
            <a:solidFill>
              <a:srgbClr val="EB0F0F"/>
            </a:solidFill>
          </a:ln>
        </p:spPr>
        <p:txBody>
          <a:bodyPr wrap="square" rtlCol="0">
            <a:spAutoFit/>
          </a:bodyPr>
          <a:lstStyle/>
          <a:p>
            <a:r>
              <a:rPr lang="en-US" sz="1400" b="1" dirty="0">
                <a:solidFill>
                  <a:srgbClr val="FF0000"/>
                </a:solidFill>
              </a:rPr>
              <a:t>CV-ABAC</a:t>
            </a:r>
            <a:r>
              <a:rPr lang="en-US" sz="1400" b="1" baseline="-25000" dirty="0">
                <a:solidFill>
                  <a:srgbClr val="FF0000"/>
                </a:solidFill>
              </a:rPr>
              <a:t>G </a:t>
            </a:r>
            <a:r>
              <a:rPr lang="en-US" sz="1400" b="1" dirty="0">
                <a:solidFill>
                  <a:srgbClr val="FF0000"/>
                </a:solidFill>
              </a:rPr>
              <a:t>Model </a:t>
            </a:r>
          </a:p>
        </p:txBody>
      </p:sp>
      <p:sp>
        <p:nvSpPr>
          <p:cNvPr id="9" name="TextBox 8">
            <a:extLst>
              <a:ext uri="{FF2B5EF4-FFF2-40B4-BE49-F238E27FC236}">
                <a16:creationId xmlns:a16="http://schemas.microsoft.com/office/drawing/2014/main" id="{21199EAA-CDA1-4F9F-B390-A21709F3BBF8}"/>
              </a:ext>
            </a:extLst>
          </p:cNvPr>
          <p:cNvSpPr txBox="1"/>
          <p:nvPr/>
        </p:nvSpPr>
        <p:spPr>
          <a:xfrm>
            <a:off x="365189" y="1298612"/>
            <a:ext cx="1557575" cy="523220"/>
          </a:xfrm>
          <a:prstGeom prst="rect">
            <a:avLst/>
          </a:prstGeom>
          <a:noFill/>
          <a:ln>
            <a:solidFill>
              <a:srgbClr val="EB0F0F"/>
            </a:solidFill>
          </a:ln>
        </p:spPr>
        <p:txBody>
          <a:bodyPr wrap="square" rtlCol="0">
            <a:spAutoFit/>
          </a:bodyPr>
          <a:lstStyle/>
          <a:p>
            <a:r>
              <a:rPr lang="en-US" sz="1400" dirty="0">
                <a:solidFill>
                  <a:srgbClr val="FF0000"/>
                </a:solidFill>
              </a:rPr>
              <a:t>  Bhatt et al, 2017 </a:t>
            </a:r>
          </a:p>
          <a:p>
            <a:pPr algn="ctr"/>
            <a:r>
              <a:rPr lang="en-US" sz="1400" dirty="0">
                <a:solidFill>
                  <a:srgbClr val="002060"/>
                </a:solidFill>
              </a:rPr>
              <a:t>AWS-</a:t>
            </a:r>
            <a:r>
              <a:rPr lang="en-US" sz="1400" dirty="0" err="1">
                <a:solidFill>
                  <a:srgbClr val="002060"/>
                </a:solidFill>
              </a:rPr>
              <a:t>IoTAC</a:t>
            </a:r>
            <a:r>
              <a:rPr lang="en-US" sz="1400" dirty="0">
                <a:solidFill>
                  <a:srgbClr val="002060"/>
                </a:solidFill>
              </a:rPr>
              <a:t> Model</a:t>
            </a:r>
          </a:p>
        </p:txBody>
      </p:sp>
      <p:cxnSp>
        <p:nvCxnSpPr>
          <p:cNvPr id="4" name="Straight Arrow Connector 3">
            <a:extLst>
              <a:ext uri="{FF2B5EF4-FFF2-40B4-BE49-F238E27FC236}">
                <a16:creationId xmlns:a16="http://schemas.microsoft.com/office/drawing/2014/main" id="{E2ED1FB3-CC97-4225-8B69-C74BBE039DBD}"/>
              </a:ext>
            </a:extLst>
          </p:cNvPr>
          <p:cNvCxnSpPr>
            <a:cxnSpLocks/>
          </p:cNvCxnSpPr>
          <p:nvPr/>
        </p:nvCxnSpPr>
        <p:spPr>
          <a:xfrm flipH="1">
            <a:off x="6862916" y="2566219"/>
            <a:ext cx="816078" cy="307778"/>
          </a:xfrm>
          <a:prstGeom prst="straightConnector1">
            <a:avLst/>
          </a:prstGeom>
          <a:ln w="952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AECC7D-9B81-44E4-99F9-2676407CA115}"/>
              </a:ext>
            </a:extLst>
          </p:cNvPr>
          <p:cNvCxnSpPr>
            <a:cxnSpLocks/>
          </p:cNvCxnSpPr>
          <p:nvPr/>
        </p:nvCxnSpPr>
        <p:spPr>
          <a:xfrm flipH="1">
            <a:off x="5791200" y="2566219"/>
            <a:ext cx="1887794" cy="1417785"/>
          </a:xfrm>
          <a:prstGeom prst="straightConnector1">
            <a:avLst/>
          </a:prstGeom>
          <a:ln w="952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CE0748-926E-4662-BDCD-E77D04C6343D}"/>
              </a:ext>
            </a:extLst>
          </p:cNvPr>
          <p:cNvCxnSpPr>
            <a:cxnSpLocks/>
          </p:cNvCxnSpPr>
          <p:nvPr/>
        </p:nvCxnSpPr>
        <p:spPr>
          <a:xfrm flipH="1">
            <a:off x="6862916" y="2566219"/>
            <a:ext cx="816078" cy="938981"/>
          </a:xfrm>
          <a:prstGeom prst="straightConnector1">
            <a:avLst/>
          </a:prstGeom>
          <a:ln w="952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DE9A48-753A-4C9B-AA53-98527228CE08}"/>
              </a:ext>
            </a:extLst>
          </p:cNvPr>
          <p:cNvCxnSpPr>
            <a:cxnSpLocks/>
          </p:cNvCxnSpPr>
          <p:nvPr/>
        </p:nvCxnSpPr>
        <p:spPr>
          <a:xfrm>
            <a:off x="1711510" y="1851386"/>
            <a:ext cx="2860489" cy="801021"/>
          </a:xfrm>
          <a:prstGeom prst="straightConnector1">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0F18B7-CD13-48BC-846A-EC8C9700E9BC}"/>
              </a:ext>
            </a:extLst>
          </p:cNvPr>
          <p:cNvCxnSpPr>
            <a:cxnSpLocks/>
          </p:cNvCxnSpPr>
          <p:nvPr/>
        </p:nvCxnSpPr>
        <p:spPr>
          <a:xfrm>
            <a:off x="1711510" y="1851386"/>
            <a:ext cx="2676949" cy="1176499"/>
          </a:xfrm>
          <a:prstGeom prst="straightConnector1">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911FFBA-B8A6-4347-A1F9-3E144FDFCC52}"/>
              </a:ext>
            </a:extLst>
          </p:cNvPr>
          <p:cNvCxnSpPr>
            <a:cxnSpLocks/>
          </p:cNvCxnSpPr>
          <p:nvPr/>
        </p:nvCxnSpPr>
        <p:spPr>
          <a:xfrm>
            <a:off x="1711510" y="1851386"/>
            <a:ext cx="2631611" cy="2007074"/>
          </a:xfrm>
          <a:prstGeom prst="straightConnector1">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6BFA6C4-CB7C-4A6D-BD78-D6029FA44C15}"/>
              </a:ext>
            </a:extLst>
          </p:cNvPr>
          <p:cNvCxnSpPr>
            <a:cxnSpLocks/>
          </p:cNvCxnSpPr>
          <p:nvPr/>
        </p:nvCxnSpPr>
        <p:spPr>
          <a:xfrm>
            <a:off x="1740309" y="1851386"/>
            <a:ext cx="2584144" cy="1629071"/>
          </a:xfrm>
          <a:prstGeom prst="straightConnector1">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D0DDBA0-F0E7-4F35-8B6F-144F13DA72F6}"/>
              </a:ext>
            </a:extLst>
          </p:cNvPr>
          <p:cNvCxnSpPr>
            <a:cxnSpLocks/>
            <a:stCxn id="8" idx="2"/>
          </p:cNvCxnSpPr>
          <p:nvPr/>
        </p:nvCxnSpPr>
        <p:spPr>
          <a:xfrm>
            <a:off x="963631" y="2747412"/>
            <a:ext cx="1335597" cy="107289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3684918-561C-4514-ACBD-E644E1BE46CD}"/>
              </a:ext>
            </a:extLst>
          </p:cNvPr>
          <p:cNvCxnSpPr>
            <a:cxnSpLocks/>
          </p:cNvCxnSpPr>
          <p:nvPr/>
        </p:nvCxnSpPr>
        <p:spPr>
          <a:xfrm>
            <a:off x="986300" y="2760658"/>
            <a:ext cx="2090287" cy="113940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A6BC7D9-65CC-41F7-9107-8F54EE88AFC1}"/>
              </a:ext>
            </a:extLst>
          </p:cNvPr>
          <p:cNvCxnSpPr>
            <a:cxnSpLocks/>
          </p:cNvCxnSpPr>
          <p:nvPr/>
        </p:nvCxnSpPr>
        <p:spPr>
          <a:xfrm>
            <a:off x="963630" y="2759459"/>
            <a:ext cx="1655199" cy="208587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7F780D9-2B9B-4776-B04F-2B89FC2569D7}"/>
              </a:ext>
            </a:extLst>
          </p:cNvPr>
          <p:cNvCxnSpPr>
            <a:cxnSpLocks/>
          </p:cNvCxnSpPr>
          <p:nvPr/>
        </p:nvCxnSpPr>
        <p:spPr>
          <a:xfrm>
            <a:off x="969858" y="2759459"/>
            <a:ext cx="1603556" cy="158450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04E5D94-DAC7-46A4-BD82-37FB5ED9A258}"/>
              </a:ext>
            </a:extLst>
          </p:cNvPr>
          <p:cNvCxnSpPr>
            <a:cxnSpLocks/>
            <a:stCxn id="8" idx="2"/>
          </p:cNvCxnSpPr>
          <p:nvPr/>
        </p:nvCxnSpPr>
        <p:spPr>
          <a:xfrm>
            <a:off x="963631" y="2747412"/>
            <a:ext cx="2628470" cy="1140602"/>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459DBE-68E0-4B6E-914C-6EEBD4709B99}"/>
              </a:ext>
            </a:extLst>
          </p:cNvPr>
          <p:cNvCxnSpPr>
            <a:cxnSpLocks/>
            <a:stCxn id="8" idx="2"/>
          </p:cNvCxnSpPr>
          <p:nvPr/>
        </p:nvCxnSpPr>
        <p:spPr>
          <a:xfrm>
            <a:off x="963631" y="2747412"/>
            <a:ext cx="2812047" cy="196997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52524BA-6FC9-49BD-B61F-145A0CD3DF5B}"/>
              </a:ext>
            </a:extLst>
          </p:cNvPr>
          <p:cNvCxnSpPr>
            <a:cxnSpLocks/>
            <a:stCxn id="8" idx="2"/>
          </p:cNvCxnSpPr>
          <p:nvPr/>
        </p:nvCxnSpPr>
        <p:spPr>
          <a:xfrm>
            <a:off x="963631" y="2747412"/>
            <a:ext cx="2468274" cy="155450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9">
            <a:extLst>
              <a:ext uri="{FF2B5EF4-FFF2-40B4-BE49-F238E27FC236}">
                <a16:creationId xmlns:a16="http://schemas.microsoft.com/office/drawing/2014/main" id="{FBF99BF5-EB9A-45B3-A5A5-0EDD655724F1}"/>
              </a:ext>
            </a:extLst>
          </p:cNvPr>
          <p:cNvSpPr txBox="1"/>
          <p:nvPr/>
        </p:nvSpPr>
        <p:spPr>
          <a:xfrm>
            <a:off x="308158" y="2927489"/>
            <a:ext cx="1106371" cy="523202"/>
          </a:xfrm>
          <a:prstGeom prst="rect">
            <a:avLst/>
          </a:prstGeom>
          <a:noFill/>
          <a:ln w="31750">
            <a:noFill/>
          </a:ln>
        </p:spPr>
        <p:txBody>
          <a:bodyPr wrap="square" lIns="91423" tIns="45711" rIns="91423" bIns="4571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FF0000"/>
                </a:solidFill>
              </a:rPr>
              <a:t>Cloud Supported</a:t>
            </a:r>
          </a:p>
        </p:txBody>
      </p:sp>
    </p:spTree>
    <p:extLst>
      <p:ext uri="{BB962C8B-B14F-4D97-AF65-F5344CB8AC3E}">
        <p14:creationId xmlns:p14="http://schemas.microsoft.com/office/powerpoint/2010/main" val="304768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generated with high confidence">
            <a:extLst>
              <a:ext uri="{FF2B5EF4-FFF2-40B4-BE49-F238E27FC236}">
                <a16:creationId xmlns:a16="http://schemas.microsoft.com/office/drawing/2014/main" id="{6A185208-1C28-47B6-82C3-1907803DC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44" y="1592605"/>
            <a:ext cx="3831052" cy="3672789"/>
          </a:xfrm>
          <a:prstGeom prst="rect">
            <a:avLst/>
          </a:prstGeom>
        </p:spPr>
      </p:pic>
      <p:sp>
        <p:nvSpPr>
          <p:cNvPr id="8" name="Title 2">
            <a:extLst>
              <a:ext uri="{FF2B5EF4-FFF2-40B4-BE49-F238E27FC236}">
                <a16:creationId xmlns:a16="http://schemas.microsoft.com/office/drawing/2014/main" id="{CF468F00-9A31-46CC-AA6A-81EAD193EDAB}"/>
              </a:ext>
            </a:extLst>
          </p:cNvPr>
          <p:cNvSpPr txBox="1">
            <a:spLocks/>
          </p:cNvSpPr>
          <p:nvPr/>
        </p:nvSpPr>
        <p:spPr>
          <a:xfrm>
            <a:off x="2018040" y="243191"/>
            <a:ext cx="4932822" cy="5304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600" dirty="0">
                <a:solidFill>
                  <a:srgbClr val="002060"/>
                </a:solidFill>
              </a:rPr>
              <a:t>Dynamic Location Groups</a:t>
            </a:r>
          </a:p>
        </p:txBody>
      </p:sp>
      <p:sp>
        <p:nvSpPr>
          <p:cNvPr id="2" name="Slide Number Placeholder 1">
            <a:extLst>
              <a:ext uri="{FF2B5EF4-FFF2-40B4-BE49-F238E27FC236}">
                <a16:creationId xmlns:a16="http://schemas.microsoft.com/office/drawing/2014/main" id="{54381C53-BF0B-4217-87E5-912AD8266783}"/>
              </a:ext>
            </a:extLst>
          </p:cNvPr>
          <p:cNvSpPr>
            <a:spLocks noGrp="1"/>
          </p:cNvSpPr>
          <p:nvPr>
            <p:ph type="sldNum" sz="quarter" idx="4"/>
          </p:nvPr>
        </p:nvSpPr>
        <p:spPr/>
        <p:txBody>
          <a:bodyPr/>
          <a:lstStyle/>
          <a:p>
            <a:fld id="{7AAD83C6-9F02-4628-B8AF-0048A49AE521}" type="slidenum">
              <a:rPr lang="en-US" smtClean="0"/>
              <a:t>22</a:t>
            </a:fld>
            <a:endParaRPr lang="en-US"/>
          </a:p>
        </p:txBody>
      </p:sp>
      <p:pic>
        <p:nvPicPr>
          <p:cNvPr id="9" name="Content Placeholder 8" descr="A close up of a map&#10;&#10;Description generated with high confidence">
            <a:extLst>
              <a:ext uri="{FF2B5EF4-FFF2-40B4-BE49-F238E27FC236}">
                <a16:creationId xmlns:a16="http://schemas.microsoft.com/office/drawing/2014/main" id="{9B9C5AF1-7297-45EE-B7CB-C0E1721168B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01454" y="1592605"/>
            <a:ext cx="3837317" cy="3623284"/>
          </a:xfrm>
        </p:spPr>
      </p:pic>
    </p:spTree>
    <p:extLst>
      <p:ext uri="{BB962C8B-B14F-4D97-AF65-F5344CB8AC3E}">
        <p14:creationId xmlns:p14="http://schemas.microsoft.com/office/powerpoint/2010/main" val="383569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generated with high confidence">
            <a:extLst>
              <a:ext uri="{FF2B5EF4-FFF2-40B4-BE49-F238E27FC236}">
                <a16:creationId xmlns:a16="http://schemas.microsoft.com/office/drawing/2014/main" id="{23FDB049-1F06-4FE3-98E1-E31CB421A5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647" y="1208777"/>
            <a:ext cx="6012705" cy="4440445"/>
          </a:xfrm>
        </p:spPr>
      </p:pic>
      <p:sp>
        <p:nvSpPr>
          <p:cNvPr id="3" name="Title 2">
            <a:extLst>
              <a:ext uri="{FF2B5EF4-FFF2-40B4-BE49-F238E27FC236}">
                <a16:creationId xmlns:a16="http://schemas.microsoft.com/office/drawing/2014/main" id="{E59BA522-26A9-41BB-A7EB-353A18B35C20}"/>
              </a:ext>
            </a:extLst>
          </p:cNvPr>
          <p:cNvSpPr>
            <a:spLocks noGrp="1"/>
          </p:cNvSpPr>
          <p:nvPr>
            <p:ph type="ctrTitle"/>
          </p:nvPr>
        </p:nvSpPr>
        <p:spPr/>
        <p:txBody>
          <a:bodyPr/>
          <a:lstStyle/>
          <a:p>
            <a:r>
              <a:rPr lang="en-US" sz="2600" dirty="0">
                <a:solidFill>
                  <a:srgbClr val="002060"/>
                </a:solidFill>
              </a:rPr>
              <a:t>CV-ABAC</a:t>
            </a:r>
            <a:r>
              <a:rPr lang="en-US" sz="2600" baseline="-25000" dirty="0">
                <a:solidFill>
                  <a:srgbClr val="002060"/>
                </a:solidFill>
              </a:rPr>
              <a:t>G</a:t>
            </a:r>
            <a:r>
              <a:rPr lang="en-US" sz="2600" baseline="-25000" dirty="0"/>
              <a:t>  </a:t>
            </a:r>
            <a:r>
              <a:rPr lang="en-US" sz="2600" dirty="0">
                <a:solidFill>
                  <a:srgbClr val="002060"/>
                </a:solidFill>
              </a:rPr>
              <a:t>Model</a:t>
            </a:r>
          </a:p>
        </p:txBody>
      </p:sp>
      <p:sp>
        <p:nvSpPr>
          <p:cNvPr id="4" name="Slide Number Placeholder 3">
            <a:extLst>
              <a:ext uri="{FF2B5EF4-FFF2-40B4-BE49-F238E27FC236}">
                <a16:creationId xmlns:a16="http://schemas.microsoft.com/office/drawing/2014/main" id="{FC0750A2-BA9A-43B8-807E-6EE34DA1816D}"/>
              </a:ext>
            </a:extLst>
          </p:cNvPr>
          <p:cNvSpPr>
            <a:spLocks noGrp="1"/>
          </p:cNvSpPr>
          <p:nvPr>
            <p:ph type="sldNum" sz="quarter" idx="4"/>
          </p:nvPr>
        </p:nvSpPr>
        <p:spPr/>
        <p:txBody>
          <a:bodyPr/>
          <a:lstStyle/>
          <a:p>
            <a:fld id="{7AAD83C6-9F02-4628-B8AF-0048A49AE521}" type="slidenum">
              <a:rPr lang="en-US" smtClean="0"/>
              <a:t>23</a:t>
            </a:fld>
            <a:endParaRPr lang="en-US"/>
          </a:p>
        </p:txBody>
      </p:sp>
      <p:sp>
        <p:nvSpPr>
          <p:cNvPr id="5" name="TextBox 4">
            <a:extLst>
              <a:ext uri="{FF2B5EF4-FFF2-40B4-BE49-F238E27FC236}">
                <a16:creationId xmlns:a16="http://schemas.microsoft.com/office/drawing/2014/main" id="{C7917D97-5760-458F-944B-99BBB11A9E51}"/>
              </a:ext>
            </a:extLst>
          </p:cNvPr>
          <p:cNvSpPr txBox="1"/>
          <p:nvPr/>
        </p:nvSpPr>
        <p:spPr>
          <a:xfrm>
            <a:off x="148914" y="1024041"/>
            <a:ext cx="3833149" cy="646331"/>
          </a:xfrm>
          <a:prstGeom prst="rect">
            <a:avLst/>
          </a:prstGeom>
          <a:noFill/>
        </p:spPr>
        <p:txBody>
          <a:bodyPr wrap="square" rtlCol="0">
            <a:spAutoFit/>
          </a:bodyPr>
          <a:lstStyle/>
          <a:p>
            <a:r>
              <a:rPr lang="en-US" dirty="0"/>
              <a:t>Dynamic Groups and Attribute-based Access Control for Connected Vehicles</a:t>
            </a:r>
            <a:endParaRPr lang="en-US" sz="2200" dirty="0"/>
          </a:p>
        </p:txBody>
      </p:sp>
    </p:spTree>
    <p:extLst>
      <p:ext uri="{BB962C8B-B14F-4D97-AF65-F5344CB8AC3E}">
        <p14:creationId xmlns:p14="http://schemas.microsoft.com/office/powerpoint/2010/main" val="331815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map&#10;&#10;Description generated with very high confidence">
            <a:extLst>
              <a:ext uri="{FF2B5EF4-FFF2-40B4-BE49-F238E27FC236}">
                <a16:creationId xmlns:a16="http://schemas.microsoft.com/office/drawing/2014/main" id="{7A740A7B-5518-4ADA-B4DB-24674E3EB7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832" y="1343421"/>
            <a:ext cx="3842627" cy="4171156"/>
          </a:xfrm>
        </p:spPr>
      </p:pic>
      <p:sp>
        <p:nvSpPr>
          <p:cNvPr id="3" name="Title 2">
            <a:extLst>
              <a:ext uri="{FF2B5EF4-FFF2-40B4-BE49-F238E27FC236}">
                <a16:creationId xmlns:a16="http://schemas.microsoft.com/office/drawing/2014/main" id="{68300DE7-E859-4076-97D1-87BFFCD1AC56}"/>
              </a:ext>
            </a:extLst>
          </p:cNvPr>
          <p:cNvSpPr>
            <a:spLocks noGrp="1"/>
          </p:cNvSpPr>
          <p:nvPr>
            <p:ph type="ctrTitle"/>
          </p:nvPr>
        </p:nvSpPr>
        <p:spPr/>
        <p:txBody>
          <a:bodyPr/>
          <a:lstStyle/>
          <a:p>
            <a:r>
              <a:rPr lang="en-US" sz="2400" dirty="0">
                <a:solidFill>
                  <a:srgbClr val="002060"/>
                </a:solidFill>
              </a:rPr>
              <a:t>Implementation in AWS</a:t>
            </a:r>
          </a:p>
        </p:txBody>
      </p:sp>
      <p:sp>
        <p:nvSpPr>
          <p:cNvPr id="4" name="Slide Number Placeholder 3">
            <a:extLst>
              <a:ext uri="{FF2B5EF4-FFF2-40B4-BE49-F238E27FC236}">
                <a16:creationId xmlns:a16="http://schemas.microsoft.com/office/drawing/2014/main" id="{E5ECA497-F6DF-42DF-8AD7-AE19AD6AA649}"/>
              </a:ext>
            </a:extLst>
          </p:cNvPr>
          <p:cNvSpPr>
            <a:spLocks noGrp="1"/>
          </p:cNvSpPr>
          <p:nvPr>
            <p:ph type="sldNum" sz="quarter" idx="4"/>
          </p:nvPr>
        </p:nvSpPr>
        <p:spPr/>
        <p:txBody>
          <a:bodyPr/>
          <a:lstStyle/>
          <a:p>
            <a:fld id="{7AAD83C6-9F02-4628-B8AF-0048A49AE521}" type="slidenum">
              <a:rPr lang="en-US" smtClean="0"/>
              <a:t>24</a:t>
            </a:fld>
            <a:endParaRPr lang="en-US"/>
          </a:p>
        </p:txBody>
      </p:sp>
      <p:pic>
        <p:nvPicPr>
          <p:cNvPr id="8" name="Picture 7">
            <a:extLst>
              <a:ext uri="{FF2B5EF4-FFF2-40B4-BE49-F238E27FC236}">
                <a16:creationId xmlns:a16="http://schemas.microsoft.com/office/drawing/2014/main" id="{F29813B5-65F8-4D8D-B8F0-A2074773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190" y="2274741"/>
            <a:ext cx="3874720" cy="2308517"/>
          </a:xfrm>
          <a:prstGeom prst="rect">
            <a:avLst/>
          </a:prstGeom>
        </p:spPr>
      </p:pic>
    </p:spTree>
    <p:extLst>
      <p:ext uri="{BB962C8B-B14F-4D97-AF65-F5344CB8AC3E}">
        <p14:creationId xmlns:p14="http://schemas.microsoft.com/office/powerpoint/2010/main" val="129068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map&#10;&#10;Description generated with high confidence">
            <a:extLst>
              <a:ext uri="{FF2B5EF4-FFF2-40B4-BE49-F238E27FC236}">
                <a16:creationId xmlns:a16="http://schemas.microsoft.com/office/drawing/2014/main" id="{99D6C305-C6F5-4375-90DF-24F5F93906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8060" y="1519374"/>
            <a:ext cx="6161854" cy="3870006"/>
          </a:xfrm>
        </p:spPr>
      </p:pic>
      <p:sp>
        <p:nvSpPr>
          <p:cNvPr id="3" name="Title 2">
            <a:extLst>
              <a:ext uri="{FF2B5EF4-FFF2-40B4-BE49-F238E27FC236}">
                <a16:creationId xmlns:a16="http://schemas.microsoft.com/office/drawing/2014/main" id="{D161CB42-ED9D-48AD-88B5-1D07DC55E0BF}"/>
              </a:ext>
            </a:extLst>
          </p:cNvPr>
          <p:cNvSpPr>
            <a:spLocks noGrp="1"/>
          </p:cNvSpPr>
          <p:nvPr>
            <p:ph type="ctrTitle"/>
          </p:nvPr>
        </p:nvSpPr>
        <p:spPr/>
        <p:txBody>
          <a:bodyPr/>
          <a:lstStyle/>
          <a:p>
            <a:r>
              <a:rPr lang="en-US" sz="2600" dirty="0">
                <a:solidFill>
                  <a:srgbClr val="002060"/>
                </a:solidFill>
              </a:rPr>
              <a:t>ABAC Policy</a:t>
            </a:r>
          </a:p>
        </p:txBody>
      </p:sp>
      <p:sp>
        <p:nvSpPr>
          <p:cNvPr id="4" name="Slide Number Placeholder 3">
            <a:extLst>
              <a:ext uri="{FF2B5EF4-FFF2-40B4-BE49-F238E27FC236}">
                <a16:creationId xmlns:a16="http://schemas.microsoft.com/office/drawing/2014/main" id="{0660088B-BFF6-4EB6-9F82-F44180FF093B}"/>
              </a:ext>
            </a:extLst>
          </p:cNvPr>
          <p:cNvSpPr>
            <a:spLocks noGrp="1"/>
          </p:cNvSpPr>
          <p:nvPr>
            <p:ph type="sldNum" sz="quarter" idx="4"/>
          </p:nvPr>
        </p:nvSpPr>
        <p:spPr/>
        <p:txBody>
          <a:bodyPr/>
          <a:lstStyle/>
          <a:p>
            <a:fld id="{7AAD83C6-9F02-4628-B8AF-0048A49AE521}" type="slidenum">
              <a:rPr lang="en-US" smtClean="0"/>
              <a:t>25</a:t>
            </a:fld>
            <a:endParaRPr lang="en-US"/>
          </a:p>
        </p:txBody>
      </p:sp>
    </p:spTree>
    <p:extLst>
      <p:ext uri="{BB962C8B-B14F-4D97-AF65-F5344CB8AC3E}">
        <p14:creationId xmlns:p14="http://schemas.microsoft.com/office/powerpoint/2010/main" val="10976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generated with very high confidence">
            <a:extLst>
              <a:ext uri="{FF2B5EF4-FFF2-40B4-BE49-F238E27FC236}">
                <a16:creationId xmlns:a16="http://schemas.microsoft.com/office/drawing/2014/main" id="{5379C901-EB23-43F9-99B4-D21BC7E336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378385"/>
            <a:ext cx="7886700" cy="4177430"/>
          </a:xfrm>
        </p:spPr>
      </p:pic>
      <p:sp>
        <p:nvSpPr>
          <p:cNvPr id="3" name="Title 2">
            <a:extLst>
              <a:ext uri="{FF2B5EF4-FFF2-40B4-BE49-F238E27FC236}">
                <a16:creationId xmlns:a16="http://schemas.microsoft.com/office/drawing/2014/main" id="{4ABB02C7-25D4-49AC-A305-6B5A8EFD1E2D}"/>
              </a:ext>
            </a:extLst>
          </p:cNvPr>
          <p:cNvSpPr>
            <a:spLocks noGrp="1"/>
          </p:cNvSpPr>
          <p:nvPr>
            <p:ph type="ctrTitle"/>
          </p:nvPr>
        </p:nvSpPr>
        <p:spPr/>
        <p:txBody>
          <a:bodyPr/>
          <a:lstStyle/>
          <a:p>
            <a:r>
              <a:rPr lang="en-US" sz="2600" dirty="0">
                <a:solidFill>
                  <a:srgbClr val="002060"/>
                </a:solidFill>
              </a:rPr>
              <a:t>Sequence Diagram</a:t>
            </a:r>
          </a:p>
        </p:txBody>
      </p:sp>
      <p:sp>
        <p:nvSpPr>
          <p:cNvPr id="4" name="Slide Number Placeholder 3">
            <a:extLst>
              <a:ext uri="{FF2B5EF4-FFF2-40B4-BE49-F238E27FC236}">
                <a16:creationId xmlns:a16="http://schemas.microsoft.com/office/drawing/2014/main" id="{40EB1B94-945D-4168-B8E7-AE290A1246EE}"/>
              </a:ext>
            </a:extLst>
          </p:cNvPr>
          <p:cNvSpPr>
            <a:spLocks noGrp="1"/>
          </p:cNvSpPr>
          <p:nvPr>
            <p:ph type="sldNum" sz="quarter" idx="4"/>
          </p:nvPr>
        </p:nvSpPr>
        <p:spPr/>
        <p:txBody>
          <a:bodyPr/>
          <a:lstStyle/>
          <a:p>
            <a:fld id="{7AAD83C6-9F02-4628-B8AF-0048A49AE521}" type="slidenum">
              <a:rPr lang="en-US" smtClean="0"/>
              <a:t>26</a:t>
            </a:fld>
            <a:endParaRPr lang="en-US"/>
          </a:p>
        </p:txBody>
      </p:sp>
    </p:spTree>
    <p:extLst>
      <p:ext uri="{BB962C8B-B14F-4D97-AF65-F5344CB8AC3E}">
        <p14:creationId xmlns:p14="http://schemas.microsoft.com/office/powerpoint/2010/main" val="18462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332A43-670A-4040-BFF1-AAC680030DB2}"/>
              </a:ext>
            </a:extLst>
          </p:cNvPr>
          <p:cNvSpPr>
            <a:spLocks noGrp="1"/>
          </p:cNvSpPr>
          <p:nvPr>
            <p:ph type="ctrTitle"/>
          </p:nvPr>
        </p:nvSpPr>
        <p:spPr/>
        <p:txBody>
          <a:bodyPr/>
          <a:lstStyle/>
          <a:p>
            <a:r>
              <a:rPr lang="en-US" sz="2600" dirty="0">
                <a:solidFill>
                  <a:srgbClr val="002060"/>
                </a:solidFill>
              </a:rPr>
              <a:t>Performance Metrics</a:t>
            </a:r>
          </a:p>
        </p:txBody>
      </p:sp>
      <p:sp>
        <p:nvSpPr>
          <p:cNvPr id="4" name="Slide Number Placeholder 3">
            <a:extLst>
              <a:ext uri="{FF2B5EF4-FFF2-40B4-BE49-F238E27FC236}">
                <a16:creationId xmlns:a16="http://schemas.microsoft.com/office/drawing/2014/main" id="{6774E063-D720-4213-A4B8-60E90F9FD77A}"/>
              </a:ext>
            </a:extLst>
          </p:cNvPr>
          <p:cNvSpPr>
            <a:spLocks noGrp="1"/>
          </p:cNvSpPr>
          <p:nvPr>
            <p:ph type="sldNum" sz="quarter" idx="4"/>
          </p:nvPr>
        </p:nvSpPr>
        <p:spPr/>
        <p:txBody>
          <a:bodyPr/>
          <a:lstStyle/>
          <a:p>
            <a:fld id="{7AAD83C6-9F02-4628-B8AF-0048A49AE521}" type="slidenum">
              <a:rPr lang="en-US" smtClean="0"/>
              <a:t>27</a:t>
            </a:fld>
            <a:endParaRPr lang="en-US"/>
          </a:p>
        </p:txBody>
      </p:sp>
      <p:pic>
        <p:nvPicPr>
          <p:cNvPr id="8" name="Picture 7" descr="A close up of a map&#10;&#10;Description generated with high confidence">
            <a:extLst>
              <a:ext uri="{FF2B5EF4-FFF2-40B4-BE49-F238E27FC236}">
                <a16:creationId xmlns:a16="http://schemas.microsoft.com/office/drawing/2014/main" id="{52B5BF18-F48E-4BBF-A5F8-6D054094E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848" y="3356041"/>
            <a:ext cx="4447221" cy="2702681"/>
          </a:xfrm>
          <a:prstGeom prst="rect">
            <a:avLst/>
          </a:prstGeom>
        </p:spPr>
      </p:pic>
      <p:pic>
        <p:nvPicPr>
          <p:cNvPr id="9" name="Content Placeholder 8" descr="A screenshot of a cell phone&#10;&#10;Description generated with very high confidence">
            <a:extLst>
              <a:ext uri="{FF2B5EF4-FFF2-40B4-BE49-F238E27FC236}">
                <a16:creationId xmlns:a16="http://schemas.microsoft.com/office/drawing/2014/main" id="{32820BDE-0965-484B-BBC6-58244DE13EC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81186" y="1207763"/>
            <a:ext cx="5414545" cy="2049083"/>
          </a:xfrm>
        </p:spPr>
      </p:pic>
    </p:spTree>
    <p:extLst>
      <p:ext uri="{BB962C8B-B14F-4D97-AF65-F5344CB8AC3E}">
        <p14:creationId xmlns:p14="http://schemas.microsoft.com/office/powerpoint/2010/main" val="2666440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BB3EFD72-6B79-4267-9090-E5BDF771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720" y="1316556"/>
            <a:ext cx="5549478" cy="3608812"/>
          </a:xfrm>
          <a:prstGeom prst="rect">
            <a:avLst/>
          </a:prstGeom>
        </p:spPr>
      </p:pic>
      <p:sp>
        <p:nvSpPr>
          <p:cNvPr id="3" name="Title 2">
            <a:extLst>
              <a:ext uri="{FF2B5EF4-FFF2-40B4-BE49-F238E27FC236}">
                <a16:creationId xmlns:a16="http://schemas.microsoft.com/office/drawing/2014/main" id="{83538005-EE69-4B60-8126-9856E0E7EFAB}"/>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rPr>
              <a:t>Section III</a:t>
            </a:r>
            <a:endParaRPr lang="en-US" sz="2600" dirty="0">
              <a:solidFill>
                <a:srgbClr val="002060"/>
              </a:solidFill>
              <a:ea typeface="+mn-ea"/>
            </a:endParaRPr>
          </a:p>
        </p:txBody>
      </p:sp>
      <p:sp>
        <p:nvSpPr>
          <p:cNvPr id="4" name="Slide Number Placeholder 3">
            <a:extLst>
              <a:ext uri="{FF2B5EF4-FFF2-40B4-BE49-F238E27FC236}">
                <a16:creationId xmlns:a16="http://schemas.microsoft.com/office/drawing/2014/main" id="{B7F9D0F2-B5E4-4DD0-ACF5-75B30AF09F03}"/>
              </a:ext>
            </a:extLst>
          </p:cNvPr>
          <p:cNvSpPr>
            <a:spLocks noGrp="1"/>
          </p:cNvSpPr>
          <p:nvPr>
            <p:ph type="sldNum" sz="quarter" idx="4"/>
          </p:nvPr>
        </p:nvSpPr>
        <p:spPr/>
        <p:txBody>
          <a:bodyPr/>
          <a:lstStyle/>
          <a:p>
            <a:fld id="{7AAD83C6-9F02-4628-B8AF-0048A49AE521}" type="slidenum">
              <a:rPr lang="en-US" smtClean="0"/>
              <a:pPr/>
              <a:t>28</a:t>
            </a:fld>
            <a:endParaRPr lang="en-US"/>
          </a:p>
        </p:txBody>
      </p:sp>
      <p:sp>
        <p:nvSpPr>
          <p:cNvPr id="2" name="Rectangle 1">
            <a:extLst>
              <a:ext uri="{FF2B5EF4-FFF2-40B4-BE49-F238E27FC236}">
                <a16:creationId xmlns:a16="http://schemas.microsoft.com/office/drawing/2014/main" id="{86A5F85D-2CCE-4252-AB6B-4CE3F57AAE04}"/>
              </a:ext>
            </a:extLst>
          </p:cNvPr>
          <p:cNvSpPr/>
          <p:nvPr/>
        </p:nvSpPr>
        <p:spPr>
          <a:xfrm>
            <a:off x="5683045" y="2418735"/>
            <a:ext cx="1512792" cy="250663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486B58C-26AD-4A86-99A9-D1E696733BAE}"/>
              </a:ext>
            </a:extLst>
          </p:cNvPr>
          <p:cNvSpPr/>
          <p:nvPr/>
        </p:nvSpPr>
        <p:spPr>
          <a:xfrm rot="10800000">
            <a:off x="6287520" y="5144695"/>
            <a:ext cx="294010" cy="81294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55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FF6FD-8EFE-4155-AEE7-58489D0830A0}"/>
              </a:ext>
            </a:extLst>
          </p:cNvPr>
          <p:cNvSpPr>
            <a:spLocks noGrp="1"/>
          </p:cNvSpPr>
          <p:nvPr>
            <p:ph type="sldNum" sz="quarter" idx="4"/>
          </p:nvPr>
        </p:nvSpPr>
        <p:spPr/>
        <p:txBody>
          <a:bodyPr/>
          <a:lstStyle/>
          <a:p>
            <a:fld id="{7AAD83C6-9F02-4628-B8AF-0048A49AE521}" type="slidenum">
              <a:rPr lang="en-US" smtClean="0"/>
              <a:t>29</a:t>
            </a:fld>
            <a:endParaRPr lang="en-US"/>
          </a:p>
        </p:txBody>
      </p:sp>
      <p:sp>
        <p:nvSpPr>
          <p:cNvPr id="5" name="Title 2">
            <a:extLst>
              <a:ext uri="{FF2B5EF4-FFF2-40B4-BE49-F238E27FC236}">
                <a16:creationId xmlns:a16="http://schemas.microsoft.com/office/drawing/2014/main" id="{6BCCAB8B-70B2-44E4-A16B-9223C26CCCF0}"/>
              </a:ext>
            </a:extLst>
          </p:cNvPr>
          <p:cNvSpPr txBox="1">
            <a:spLocks/>
          </p:cNvSpPr>
          <p:nvPr/>
        </p:nvSpPr>
        <p:spPr>
          <a:xfrm>
            <a:off x="825911" y="2336833"/>
            <a:ext cx="7629832" cy="90455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800" dirty="0">
                <a:solidFill>
                  <a:srgbClr val="002060"/>
                </a:solidFill>
              </a:rPr>
              <a:t>Big Data Security in Hadoop</a:t>
            </a:r>
          </a:p>
        </p:txBody>
      </p:sp>
      <p:sp>
        <p:nvSpPr>
          <p:cNvPr id="2" name="TextBox 1">
            <a:extLst>
              <a:ext uri="{FF2B5EF4-FFF2-40B4-BE49-F238E27FC236}">
                <a16:creationId xmlns:a16="http://schemas.microsoft.com/office/drawing/2014/main" id="{CF34140A-3B32-4BAA-B3E9-14DAC5EC9B3B}"/>
              </a:ext>
            </a:extLst>
          </p:cNvPr>
          <p:cNvSpPr txBox="1"/>
          <p:nvPr/>
        </p:nvSpPr>
        <p:spPr>
          <a:xfrm>
            <a:off x="479321" y="4355691"/>
            <a:ext cx="8185355" cy="1754326"/>
          </a:xfrm>
          <a:prstGeom prst="rect">
            <a:avLst/>
          </a:prstGeom>
          <a:noFill/>
        </p:spPr>
        <p:txBody>
          <a:bodyPr wrap="square" rtlCol="0">
            <a:spAutoFit/>
          </a:bodyPr>
          <a:lstStyle/>
          <a:p>
            <a:pPr marL="342900" indent="-342900" algn="just">
              <a:buFont typeface="+mj-lt"/>
              <a:buAutoNum type="arabicPeriod"/>
            </a:pPr>
            <a:r>
              <a:rPr lang="en-US" sz="1200" b="1" dirty="0"/>
              <a:t>Maanak Gupta</a:t>
            </a:r>
            <a:r>
              <a:rPr lang="en-US" sz="1200" dirty="0"/>
              <a:t>, Farhan Patwa and Ravi Sandhu, “An Attribute-Based Access Control Model for Secure Big Data Processing in Hadoop Ecosystem.” In Proceedings of the 3rd ACM Workshop on Attribute-Based Access Control (ABAC), March 19-21, 2018, Tempe, Arizona, pages 13-24. </a:t>
            </a:r>
          </a:p>
          <a:p>
            <a:pPr marL="342900" indent="-342900" algn="just">
              <a:buFont typeface="+mj-lt"/>
              <a:buAutoNum type="arabicPeriod"/>
            </a:pPr>
            <a:r>
              <a:rPr lang="en-US" sz="1200" b="1" dirty="0"/>
              <a:t>Maanak Gupta</a:t>
            </a:r>
            <a:r>
              <a:rPr lang="en-US" sz="1200" dirty="0"/>
              <a:t>, Farhan Patwa and Ravi Sandhu, “Object-Tagged RBAC Model for the Hadoop Ecosystem.” In Proceedings of the 31st Annual IFIP WG 11.3 Working Conference on Data and Applications Security and Privacy (</a:t>
            </a:r>
            <a:r>
              <a:rPr lang="en-US" sz="1200" dirty="0" err="1"/>
              <a:t>DBSec</a:t>
            </a:r>
            <a:r>
              <a:rPr lang="en-US" sz="1200" dirty="0"/>
              <a:t>), Philadelphia, Pennsylvania, July 19-21, 2017, pages 63-81. </a:t>
            </a:r>
          </a:p>
          <a:p>
            <a:pPr marL="342900" indent="-342900" algn="just">
              <a:buFont typeface="+mj-lt"/>
              <a:buAutoNum type="arabicPeriod"/>
            </a:pPr>
            <a:r>
              <a:rPr lang="en-US" sz="1200" b="1" dirty="0"/>
              <a:t>Maanak Gupta</a:t>
            </a:r>
            <a:r>
              <a:rPr lang="en-US" sz="1200" dirty="0"/>
              <a:t>, Farhan Patwa, James Benson and Ravi Sandhu, “Multi-Layer Authorization Framework for a Representative Hadoop Ecosystem Deployment.” In Proceedings of the 22nd ACM Symposium on Access Control Models and Technologies (SACMAT), Indianapolis, Indiana, June 21-23, 2017, pages 183-190.</a:t>
            </a:r>
          </a:p>
        </p:txBody>
      </p:sp>
    </p:spTree>
    <p:extLst>
      <p:ext uri="{BB962C8B-B14F-4D97-AF65-F5344CB8AC3E}">
        <p14:creationId xmlns:p14="http://schemas.microsoft.com/office/powerpoint/2010/main" val="70671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214CC60-E43A-4238-BE53-AA49BC91C029}"/>
              </a:ext>
            </a:extLst>
          </p:cNvPr>
          <p:cNvSpPr/>
          <p:nvPr/>
        </p:nvSpPr>
        <p:spPr>
          <a:xfrm>
            <a:off x="6125497" y="1586644"/>
            <a:ext cx="1783565" cy="1700980"/>
          </a:xfrm>
          <a:prstGeom prst="rect">
            <a:avLst/>
          </a:prstGeom>
          <a:pattFill prst="pct10">
            <a:fgClr>
              <a:srgbClr val="FF0000"/>
            </a:fgClr>
            <a:bgClr>
              <a:schemeClr val="bg1"/>
            </a:bgClr>
          </a:patt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object&#10;&#10;Description automatically generated">
            <a:extLst>
              <a:ext uri="{FF2B5EF4-FFF2-40B4-BE49-F238E27FC236}">
                <a16:creationId xmlns:a16="http://schemas.microsoft.com/office/drawing/2014/main" id="{059CE9D6-F1EA-4917-BCA3-42EC37C6B5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4953" y="2010050"/>
            <a:ext cx="717756" cy="717756"/>
          </a:xfrm>
        </p:spPr>
      </p:pic>
      <p:sp>
        <p:nvSpPr>
          <p:cNvPr id="3" name="Title 2">
            <a:extLst>
              <a:ext uri="{FF2B5EF4-FFF2-40B4-BE49-F238E27FC236}">
                <a16:creationId xmlns:a16="http://schemas.microsoft.com/office/drawing/2014/main" id="{F0241F33-7496-46B5-ACF2-E66C38AB7EB9}"/>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rPr>
              <a:t>Access Control</a:t>
            </a:r>
          </a:p>
        </p:txBody>
      </p:sp>
      <p:sp>
        <p:nvSpPr>
          <p:cNvPr id="4" name="Slide Number Placeholder 3">
            <a:extLst>
              <a:ext uri="{FF2B5EF4-FFF2-40B4-BE49-F238E27FC236}">
                <a16:creationId xmlns:a16="http://schemas.microsoft.com/office/drawing/2014/main" id="{A2BF86E3-D917-4E72-8BE7-80D0EC143B6E}"/>
              </a:ext>
            </a:extLst>
          </p:cNvPr>
          <p:cNvSpPr>
            <a:spLocks noGrp="1"/>
          </p:cNvSpPr>
          <p:nvPr>
            <p:ph type="sldNum" sz="quarter" idx="4"/>
          </p:nvPr>
        </p:nvSpPr>
        <p:spPr/>
        <p:txBody>
          <a:bodyPr/>
          <a:lstStyle/>
          <a:p>
            <a:fld id="{7AAD83C6-9F02-4628-B8AF-0048A49AE521}" type="slidenum">
              <a:rPr lang="en-US" smtClean="0"/>
              <a:pPr/>
              <a:t>3</a:t>
            </a:fld>
            <a:endParaRPr lang="en-US"/>
          </a:p>
        </p:txBody>
      </p:sp>
      <p:pic>
        <p:nvPicPr>
          <p:cNvPr id="5" name="Picture 3" descr="F:\PhD Courses\Research Material\HGABAC material and paper\Reformalizd HGABAC--Paper 1\user.jpg">
            <a:extLst>
              <a:ext uri="{FF2B5EF4-FFF2-40B4-BE49-F238E27FC236}">
                <a16:creationId xmlns:a16="http://schemas.microsoft.com/office/drawing/2014/main" id="{AEE0D560-2EB0-4C1B-9AF9-11147A208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41" y="1911312"/>
            <a:ext cx="837847" cy="8378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BEF4F1-0835-49AB-BC1B-5BFB2B16D687}"/>
              </a:ext>
            </a:extLst>
          </p:cNvPr>
          <p:cNvSpPr txBox="1"/>
          <p:nvPr/>
        </p:nvSpPr>
        <p:spPr>
          <a:xfrm>
            <a:off x="829330" y="2747120"/>
            <a:ext cx="632758" cy="261610"/>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USER</a:t>
            </a:r>
          </a:p>
        </p:txBody>
      </p:sp>
      <p:sp>
        <p:nvSpPr>
          <p:cNvPr id="11" name="TextBox 10">
            <a:extLst>
              <a:ext uri="{FF2B5EF4-FFF2-40B4-BE49-F238E27FC236}">
                <a16:creationId xmlns:a16="http://schemas.microsoft.com/office/drawing/2014/main" id="{6BB1D461-2A29-4792-8580-97D4EEF11754}"/>
              </a:ext>
            </a:extLst>
          </p:cNvPr>
          <p:cNvSpPr txBox="1"/>
          <p:nvPr/>
        </p:nvSpPr>
        <p:spPr>
          <a:xfrm>
            <a:off x="2368867" y="2747120"/>
            <a:ext cx="837846" cy="261610"/>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SUBJECT</a:t>
            </a:r>
          </a:p>
        </p:txBody>
      </p:sp>
      <p:cxnSp>
        <p:nvCxnSpPr>
          <p:cNvPr id="13" name="Straight Arrow Connector 12">
            <a:extLst>
              <a:ext uri="{FF2B5EF4-FFF2-40B4-BE49-F238E27FC236}">
                <a16:creationId xmlns:a16="http://schemas.microsoft.com/office/drawing/2014/main" id="{1FFC810D-A7F9-47C9-B270-A85E085A83BB}"/>
              </a:ext>
            </a:extLst>
          </p:cNvPr>
          <p:cNvCxnSpPr>
            <a:cxnSpLocks/>
          </p:cNvCxnSpPr>
          <p:nvPr/>
        </p:nvCxnSpPr>
        <p:spPr>
          <a:xfrm>
            <a:off x="1542898" y="2501248"/>
            <a:ext cx="7177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5" name="Picture 3" descr="F:\PhD Courses\Research Material\Reformalizd HGABAC--Paper 1\file.png">
            <a:extLst>
              <a:ext uri="{FF2B5EF4-FFF2-40B4-BE49-F238E27FC236}">
                <a16:creationId xmlns:a16="http://schemas.microsoft.com/office/drawing/2014/main" id="{0E783313-C6AE-4D8D-B339-D11D1202B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2537" y="1941020"/>
            <a:ext cx="914400" cy="974285"/>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Decision 15">
            <a:extLst>
              <a:ext uri="{FF2B5EF4-FFF2-40B4-BE49-F238E27FC236}">
                <a16:creationId xmlns:a16="http://schemas.microsoft.com/office/drawing/2014/main" id="{88AB670E-53BE-4065-BEF2-E1356A757567}"/>
              </a:ext>
            </a:extLst>
          </p:cNvPr>
          <p:cNvSpPr/>
          <p:nvPr/>
        </p:nvSpPr>
        <p:spPr>
          <a:xfrm>
            <a:off x="5211097" y="1694803"/>
            <a:ext cx="1286396" cy="1415842"/>
          </a:xfrm>
          <a:prstGeom prst="flowChartDecision">
            <a:avLst/>
          </a:prstGeom>
          <a:solidFill>
            <a:schemeClr val="bg1">
              <a:lumMod val="95000"/>
            </a:schemeClr>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E60A3263-4462-4A52-9EC7-6CA890B5D6E7}"/>
              </a:ext>
            </a:extLst>
          </p:cNvPr>
          <p:cNvSpPr txBox="1"/>
          <p:nvPr/>
        </p:nvSpPr>
        <p:spPr>
          <a:xfrm>
            <a:off x="5151573" y="2204586"/>
            <a:ext cx="1379862" cy="523220"/>
          </a:xfrm>
          <a:prstGeom prst="rect">
            <a:avLst/>
          </a:prstGeom>
          <a:noFill/>
        </p:spPr>
        <p:txBody>
          <a:bodyPr wrap="square" rtlCol="0">
            <a:spAutoFit/>
          </a:bodyPr>
          <a:lstStyle/>
          <a:p>
            <a:pPr algn="ctr"/>
            <a:r>
              <a:rPr lang="en-US" sz="1400" dirty="0">
                <a:solidFill>
                  <a:srgbClr val="002060"/>
                </a:solidFill>
                <a:effectLst>
                  <a:outerShdw blurRad="38100" dist="38100" dir="2700000" algn="tl">
                    <a:srgbClr val="000000">
                      <a:alpha val="43137"/>
                    </a:srgbClr>
                  </a:outerShdw>
                </a:effectLst>
              </a:rPr>
              <a:t>Access Control</a:t>
            </a:r>
          </a:p>
          <a:p>
            <a:pPr algn="ctr"/>
            <a:r>
              <a:rPr lang="en-US" sz="1400" dirty="0">
                <a:solidFill>
                  <a:srgbClr val="002060"/>
                </a:solidFill>
                <a:effectLst>
                  <a:outerShdw blurRad="38100" dist="38100" dir="2700000" algn="tl">
                    <a:srgbClr val="000000">
                      <a:alpha val="43137"/>
                    </a:srgbClr>
                  </a:outerShdw>
                </a:effectLst>
              </a:rPr>
              <a:t>Enforcer</a:t>
            </a:r>
          </a:p>
        </p:txBody>
      </p:sp>
      <p:cxnSp>
        <p:nvCxnSpPr>
          <p:cNvPr id="22" name="Straight Arrow Connector 21">
            <a:extLst>
              <a:ext uri="{FF2B5EF4-FFF2-40B4-BE49-F238E27FC236}">
                <a16:creationId xmlns:a16="http://schemas.microsoft.com/office/drawing/2014/main" id="{F27DA464-A4AD-475D-BD78-F4F73B7D9D34}"/>
              </a:ext>
            </a:extLst>
          </p:cNvPr>
          <p:cNvCxnSpPr>
            <a:cxnSpLocks/>
          </p:cNvCxnSpPr>
          <p:nvPr/>
        </p:nvCxnSpPr>
        <p:spPr>
          <a:xfrm flipV="1">
            <a:off x="3206713" y="2281047"/>
            <a:ext cx="1944339" cy="9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D49B5DC-2316-4500-A74E-C45A48AF7D15}"/>
              </a:ext>
            </a:extLst>
          </p:cNvPr>
          <p:cNvCxnSpPr>
            <a:cxnSpLocks/>
          </p:cNvCxnSpPr>
          <p:nvPr/>
        </p:nvCxnSpPr>
        <p:spPr>
          <a:xfrm flipH="1">
            <a:off x="3213811" y="2566933"/>
            <a:ext cx="1947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Picture 2" descr="F:\PhD Courses\Research Material\HGABAC material and paper\Final HGABAC--NSS submission\Presentation\admin.jpg">
            <a:extLst>
              <a:ext uri="{FF2B5EF4-FFF2-40B4-BE49-F238E27FC236}">
                <a16:creationId xmlns:a16="http://schemas.microsoft.com/office/drawing/2014/main" id="{ACE02652-0730-4DBF-BA7C-8825443B07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7978" y="3931119"/>
            <a:ext cx="795669" cy="79566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36D88D3-3B8A-494F-8BC1-5CF77EC185A0}"/>
              </a:ext>
            </a:extLst>
          </p:cNvPr>
          <p:cNvSpPr txBox="1"/>
          <p:nvPr/>
        </p:nvSpPr>
        <p:spPr>
          <a:xfrm>
            <a:off x="5519433" y="4736333"/>
            <a:ext cx="632758" cy="261610"/>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ADMIN</a:t>
            </a:r>
          </a:p>
        </p:txBody>
      </p:sp>
      <p:cxnSp>
        <p:nvCxnSpPr>
          <p:cNvPr id="31" name="Straight Arrow Connector 30">
            <a:extLst>
              <a:ext uri="{FF2B5EF4-FFF2-40B4-BE49-F238E27FC236}">
                <a16:creationId xmlns:a16="http://schemas.microsoft.com/office/drawing/2014/main" id="{F0361FA8-7856-44A1-87DE-670644C2F118}"/>
              </a:ext>
            </a:extLst>
          </p:cNvPr>
          <p:cNvCxnSpPr/>
          <p:nvPr/>
        </p:nvCxnSpPr>
        <p:spPr>
          <a:xfrm flipV="1">
            <a:off x="5810865" y="3245663"/>
            <a:ext cx="0" cy="588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1978D993-A465-4DA1-96AF-7D520A339D46}"/>
              </a:ext>
            </a:extLst>
          </p:cNvPr>
          <p:cNvSpPr txBox="1"/>
          <p:nvPr/>
        </p:nvSpPr>
        <p:spPr>
          <a:xfrm>
            <a:off x="1587160" y="2238123"/>
            <a:ext cx="653012" cy="261610"/>
          </a:xfrm>
          <a:prstGeom prst="rect">
            <a:avLst/>
          </a:prstGeom>
          <a:noFill/>
        </p:spPr>
        <p:txBody>
          <a:bodyPr wrap="square" rtlCol="0">
            <a:spAutoFit/>
          </a:bodyPr>
          <a:lstStyle/>
          <a:p>
            <a:r>
              <a:rPr lang="en-US" sz="1050" dirty="0"/>
              <a:t>creates</a:t>
            </a:r>
          </a:p>
        </p:txBody>
      </p:sp>
      <p:sp>
        <p:nvSpPr>
          <p:cNvPr id="33" name="TextBox 32">
            <a:extLst>
              <a:ext uri="{FF2B5EF4-FFF2-40B4-BE49-F238E27FC236}">
                <a16:creationId xmlns:a16="http://schemas.microsoft.com/office/drawing/2014/main" id="{1C6CAD3D-438C-4868-A8CE-297F71971437}"/>
              </a:ext>
            </a:extLst>
          </p:cNvPr>
          <p:cNvSpPr txBox="1"/>
          <p:nvPr/>
        </p:nvSpPr>
        <p:spPr>
          <a:xfrm>
            <a:off x="5798990" y="3506735"/>
            <a:ext cx="698495" cy="253916"/>
          </a:xfrm>
          <a:prstGeom prst="rect">
            <a:avLst/>
          </a:prstGeom>
          <a:noFill/>
        </p:spPr>
        <p:txBody>
          <a:bodyPr wrap="square" rtlCol="0">
            <a:spAutoFit/>
          </a:bodyPr>
          <a:lstStyle/>
          <a:p>
            <a:r>
              <a:rPr lang="en-US" sz="1050" dirty="0"/>
              <a:t>manages</a:t>
            </a:r>
          </a:p>
        </p:txBody>
      </p:sp>
      <p:sp>
        <p:nvSpPr>
          <p:cNvPr id="34" name="TextBox 33">
            <a:extLst>
              <a:ext uri="{FF2B5EF4-FFF2-40B4-BE49-F238E27FC236}">
                <a16:creationId xmlns:a16="http://schemas.microsoft.com/office/drawing/2014/main" id="{F06ECC75-EC12-4E68-8AE1-469166604526}"/>
              </a:ext>
            </a:extLst>
          </p:cNvPr>
          <p:cNvSpPr txBox="1"/>
          <p:nvPr/>
        </p:nvSpPr>
        <p:spPr>
          <a:xfrm>
            <a:off x="3075204" y="1990736"/>
            <a:ext cx="2356122" cy="253916"/>
          </a:xfrm>
          <a:prstGeom prst="rect">
            <a:avLst/>
          </a:prstGeom>
          <a:noFill/>
        </p:spPr>
        <p:txBody>
          <a:bodyPr wrap="square" rtlCol="0">
            <a:spAutoFit/>
          </a:bodyPr>
          <a:lstStyle/>
          <a:p>
            <a:r>
              <a:rPr lang="en-US" sz="1050" dirty="0"/>
              <a:t>Information needed for authorization</a:t>
            </a:r>
          </a:p>
        </p:txBody>
      </p:sp>
      <p:sp>
        <p:nvSpPr>
          <p:cNvPr id="38" name="TextBox 37">
            <a:extLst>
              <a:ext uri="{FF2B5EF4-FFF2-40B4-BE49-F238E27FC236}">
                <a16:creationId xmlns:a16="http://schemas.microsoft.com/office/drawing/2014/main" id="{C2348756-858B-4657-9536-19AC6DF518FD}"/>
              </a:ext>
            </a:extLst>
          </p:cNvPr>
          <p:cNvSpPr txBox="1"/>
          <p:nvPr/>
        </p:nvSpPr>
        <p:spPr>
          <a:xfrm>
            <a:off x="3199534" y="2586248"/>
            <a:ext cx="2029068" cy="253916"/>
          </a:xfrm>
          <a:prstGeom prst="rect">
            <a:avLst/>
          </a:prstGeom>
          <a:noFill/>
        </p:spPr>
        <p:txBody>
          <a:bodyPr wrap="square" rtlCol="0">
            <a:spAutoFit/>
          </a:bodyPr>
          <a:lstStyle/>
          <a:p>
            <a:r>
              <a:rPr lang="en-US" sz="1050" dirty="0"/>
              <a:t>GRANT   </a:t>
            </a:r>
            <a:r>
              <a:rPr lang="en-US" sz="1050" dirty="0">
                <a:solidFill>
                  <a:srgbClr val="FF0000"/>
                </a:solidFill>
              </a:rPr>
              <a:t>DENY</a:t>
            </a:r>
            <a:r>
              <a:rPr lang="en-US" sz="1050" dirty="0"/>
              <a:t>   NOT APPLICABLE</a:t>
            </a:r>
          </a:p>
        </p:txBody>
      </p:sp>
      <p:sp>
        <p:nvSpPr>
          <p:cNvPr id="2" name="TextBox 1">
            <a:extLst>
              <a:ext uri="{FF2B5EF4-FFF2-40B4-BE49-F238E27FC236}">
                <a16:creationId xmlns:a16="http://schemas.microsoft.com/office/drawing/2014/main" id="{3DD35003-1188-40BE-9397-3533D1CF9DBE}"/>
              </a:ext>
            </a:extLst>
          </p:cNvPr>
          <p:cNvSpPr txBox="1"/>
          <p:nvPr/>
        </p:nvSpPr>
        <p:spPr>
          <a:xfrm>
            <a:off x="750671" y="3789357"/>
            <a:ext cx="3821328" cy="2585323"/>
          </a:xfrm>
          <a:prstGeom prst="rect">
            <a:avLst/>
          </a:prstGeom>
          <a:noFill/>
          <a:ln>
            <a:noFill/>
          </a:ln>
        </p:spPr>
        <p:txBody>
          <a:bodyPr wrap="square" rtlCol="0">
            <a:spAutoFit/>
          </a:bodyPr>
          <a:lstStyle/>
          <a:p>
            <a:pPr marL="285750" indent="-285750">
              <a:buFont typeface="Wingdings" panose="05000000000000000000" pitchFamily="2" charset="2"/>
              <a:buChar char="q"/>
            </a:pPr>
            <a:r>
              <a:rPr lang="en-US" dirty="0"/>
              <a:t>Discretionary Access Control – DAC</a:t>
            </a:r>
          </a:p>
          <a:p>
            <a:pPr marL="285750" indent="-285750">
              <a:buFont typeface="Wingdings" panose="05000000000000000000" pitchFamily="2" charset="2"/>
              <a:buChar char="q"/>
            </a:pPr>
            <a:r>
              <a:rPr lang="en-US" dirty="0"/>
              <a:t>Mandatory Access Control – MAC</a:t>
            </a:r>
          </a:p>
          <a:p>
            <a:pPr marL="285750" indent="-285750">
              <a:buFont typeface="Wingdings" panose="05000000000000000000" pitchFamily="2" charset="2"/>
              <a:buChar char="q"/>
            </a:pPr>
            <a:r>
              <a:rPr lang="en-US" dirty="0"/>
              <a:t>Role Based Access Control – RBAC</a:t>
            </a:r>
          </a:p>
          <a:p>
            <a:pPr marL="285750" indent="-285750">
              <a:buFont typeface="Wingdings" panose="05000000000000000000" pitchFamily="2" charset="2"/>
              <a:buChar char="q"/>
            </a:pPr>
            <a:r>
              <a:rPr lang="en-US" dirty="0"/>
              <a:t>Relationship based -- </a:t>
            </a:r>
            <a:r>
              <a:rPr lang="en-US" dirty="0" err="1"/>
              <a:t>ReBAC</a:t>
            </a:r>
            <a:endParaRPr lang="en-US" dirty="0"/>
          </a:p>
          <a:p>
            <a:pPr marL="285750" indent="-285750">
              <a:buFont typeface="Wingdings" panose="05000000000000000000" pitchFamily="2" charset="2"/>
              <a:buChar char="q"/>
            </a:pPr>
            <a:r>
              <a:rPr lang="en-US" dirty="0"/>
              <a:t>Attribute based -- ABAC</a:t>
            </a:r>
          </a:p>
          <a:p>
            <a:pPr marL="285750" indent="-285750">
              <a:buFont typeface="Wingdings" panose="05000000000000000000" pitchFamily="2" charset="2"/>
              <a:buChar char="q"/>
            </a:pPr>
            <a:r>
              <a:rPr lang="en-US" dirty="0"/>
              <a:t>………………………</a:t>
            </a:r>
          </a:p>
          <a:p>
            <a:pPr marL="285750" indent="-285750">
              <a:buFont typeface="Wingdings" panose="05000000000000000000" pitchFamily="2" charset="2"/>
              <a:buChar char="q"/>
            </a:pPr>
            <a:r>
              <a:rPr lang="en-US" dirty="0"/>
              <a:t>………………………</a:t>
            </a:r>
          </a:p>
          <a:p>
            <a:pPr marL="285750" indent="-285750">
              <a:buFont typeface="Wingdings" panose="05000000000000000000" pitchFamily="2" charset="2"/>
              <a:buChar char="q"/>
            </a:pPr>
            <a:r>
              <a:rPr lang="en-US" dirty="0"/>
              <a:t>………………………</a:t>
            </a:r>
          </a:p>
          <a:p>
            <a:endParaRPr lang="en-US" dirty="0"/>
          </a:p>
        </p:txBody>
      </p:sp>
      <p:sp>
        <p:nvSpPr>
          <p:cNvPr id="23" name="TextBox 22">
            <a:extLst>
              <a:ext uri="{FF2B5EF4-FFF2-40B4-BE49-F238E27FC236}">
                <a16:creationId xmlns:a16="http://schemas.microsoft.com/office/drawing/2014/main" id="{1D0F877A-4910-486D-98C2-E5CDB3E8F1D1}"/>
              </a:ext>
            </a:extLst>
          </p:cNvPr>
          <p:cNvSpPr txBox="1"/>
          <p:nvPr/>
        </p:nvSpPr>
        <p:spPr>
          <a:xfrm>
            <a:off x="6849671" y="3935560"/>
            <a:ext cx="1543658" cy="923330"/>
          </a:xfrm>
          <a:prstGeom prst="rect">
            <a:avLst/>
          </a:prstGeom>
          <a:noFill/>
          <a:ln>
            <a:noFill/>
          </a:ln>
        </p:spPr>
        <p:txBody>
          <a:bodyPr wrap="square" rtlCol="0">
            <a:spAutoFit/>
          </a:bodyPr>
          <a:lstStyle/>
          <a:p>
            <a:pPr marL="285750" indent="-285750">
              <a:buFont typeface="Wingdings" panose="05000000000000000000" pitchFamily="2" charset="2"/>
              <a:buChar char="q"/>
            </a:pPr>
            <a:r>
              <a:rPr lang="en-US" dirty="0">
                <a:solidFill>
                  <a:srgbClr val="FF0000"/>
                </a:solidFill>
              </a:rPr>
              <a:t>ARBAC97 </a:t>
            </a:r>
          </a:p>
          <a:p>
            <a:pPr marL="285750" indent="-285750">
              <a:buFont typeface="Wingdings" panose="05000000000000000000" pitchFamily="2" charset="2"/>
              <a:buChar char="q"/>
            </a:pPr>
            <a:r>
              <a:rPr lang="en-US" dirty="0">
                <a:solidFill>
                  <a:srgbClr val="FF0000"/>
                </a:solidFill>
              </a:rPr>
              <a:t>GURA</a:t>
            </a:r>
          </a:p>
          <a:p>
            <a:endParaRPr lang="en-US" dirty="0">
              <a:solidFill>
                <a:srgbClr val="FF0000"/>
              </a:solidFill>
            </a:endParaRPr>
          </a:p>
        </p:txBody>
      </p:sp>
      <p:sp>
        <p:nvSpPr>
          <p:cNvPr id="25" name="TextBox 24">
            <a:extLst>
              <a:ext uri="{FF2B5EF4-FFF2-40B4-BE49-F238E27FC236}">
                <a16:creationId xmlns:a16="http://schemas.microsoft.com/office/drawing/2014/main" id="{A12170B7-6171-4EFA-B492-4E8036A06732}"/>
              </a:ext>
            </a:extLst>
          </p:cNvPr>
          <p:cNvSpPr txBox="1"/>
          <p:nvPr/>
        </p:nvSpPr>
        <p:spPr>
          <a:xfrm>
            <a:off x="6783654" y="3308767"/>
            <a:ext cx="837846" cy="261610"/>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OBJECT</a:t>
            </a:r>
          </a:p>
        </p:txBody>
      </p:sp>
    </p:spTree>
    <p:extLst>
      <p:ext uri="{BB962C8B-B14F-4D97-AF65-F5344CB8AC3E}">
        <p14:creationId xmlns:p14="http://schemas.microsoft.com/office/powerpoint/2010/main" val="400471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62656B-6738-4A17-BDAD-028C2362E3CF}"/>
              </a:ext>
            </a:extLst>
          </p:cNvPr>
          <p:cNvSpPr>
            <a:spLocks noGrp="1"/>
          </p:cNvSpPr>
          <p:nvPr>
            <p:ph type="sldNum" sz="quarter" idx="4"/>
          </p:nvPr>
        </p:nvSpPr>
        <p:spPr/>
        <p:txBody>
          <a:bodyPr/>
          <a:lstStyle/>
          <a:p>
            <a:fld id="{5A186E9B-41EA-44D6-821B-C5C622536A12}" type="slidenum">
              <a:rPr lang="en-US" smtClean="0"/>
              <a:pPr/>
              <a:t>30</a:t>
            </a:fld>
            <a:endParaRPr lang="en-US" dirty="0"/>
          </a:p>
        </p:txBody>
      </p:sp>
      <p:sp>
        <p:nvSpPr>
          <p:cNvPr id="7" name="Title 1">
            <a:extLst>
              <a:ext uri="{FF2B5EF4-FFF2-40B4-BE49-F238E27FC236}">
                <a16:creationId xmlns:a16="http://schemas.microsoft.com/office/drawing/2014/main" id="{903EDFC0-02B2-4A87-AC17-CDF75056B9FF}"/>
              </a:ext>
            </a:extLst>
          </p:cNvPr>
          <p:cNvSpPr>
            <a:spLocks/>
          </p:cNvSpPr>
          <p:nvPr/>
        </p:nvSpPr>
        <p:spPr bwMode="auto">
          <a:xfrm>
            <a:off x="1727730" y="161427"/>
            <a:ext cx="570582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400" dirty="0">
                <a:solidFill>
                  <a:srgbClr val="002060"/>
                </a:solidFill>
                <a:latin typeface="Arial" charset="0"/>
                <a:cs typeface="Arial" charset="0"/>
              </a:rPr>
              <a:t>Hadoop Ecosystem </a:t>
            </a:r>
          </a:p>
          <a:p>
            <a:pPr algn="ctr" defTabSz="414683" eaLnBrk="0" fontAlgn="base" hangingPunct="0">
              <a:spcBef>
                <a:spcPct val="0"/>
              </a:spcBef>
              <a:spcAft>
                <a:spcPct val="0"/>
              </a:spcAft>
              <a:buClr>
                <a:srgbClr val="000000"/>
              </a:buClr>
              <a:buSzPct val="45000"/>
              <a:defRPr/>
            </a:pPr>
            <a:r>
              <a:rPr lang="en-US" sz="2400" dirty="0">
                <a:solidFill>
                  <a:srgbClr val="002060"/>
                </a:solidFill>
                <a:latin typeface="Arial" charset="0"/>
                <a:cs typeface="Arial" charset="0"/>
              </a:rPr>
              <a:t>Authorization Architecture</a:t>
            </a:r>
          </a:p>
        </p:txBody>
      </p:sp>
      <p:sp>
        <p:nvSpPr>
          <p:cNvPr id="8" name="TextBox 7">
            <a:extLst>
              <a:ext uri="{FF2B5EF4-FFF2-40B4-BE49-F238E27FC236}">
                <a16:creationId xmlns:a16="http://schemas.microsoft.com/office/drawing/2014/main" id="{F8A83841-1D06-43A2-856B-DD496ACE9E0B}"/>
              </a:ext>
            </a:extLst>
          </p:cNvPr>
          <p:cNvSpPr txBox="1"/>
          <p:nvPr/>
        </p:nvSpPr>
        <p:spPr>
          <a:xfrm>
            <a:off x="1161621" y="5274902"/>
            <a:ext cx="6838038" cy="830997"/>
          </a:xfrm>
          <a:prstGeom prst="rect">
            <a:avLst/>
          </a:prstGeom>
          <a:noFill/>
        </p:spPr>
        <p:txBody>
          <a:bodyPr wrap="square" rtlCol="0">
            <a:spAutoFit/>
          </a:bodyPr>
          <a:lstStyle/>
          <a:p>
            <a:r>
              <a:rPr lang="en-US" sz="1600" dirty="0"/>
              <a:t>Policy Manager :  Apache Ranger, Apache Sentry</a:t>
            </a:r>
          </a:p>
          <a:p>
            <a:r>
              <a:rPr lang="en-US" sz="1600" dirty="0"/>
              <a:t>Gateway :  Apache Knox</a:t>
            </a:r>
          </a:p>
          <a:p>
            <a:r>
              <a:rPr lang="en-US" sz="1600" dirty="0"/>
              <a:t>Ecosystem Service (ES) :  Apache Hive, HDFS, Apache Storm, Apache Kafka, YARN</a:t>
            </a:r>
          </a:p>
        </p:txBody>
      </p:sp>
      <p:pic>
        <p:nvPicPr>
          <p:cNvPr id="9" name="Picture 2" descr="F:\PhD Courses\Research Material\Inprogress Research\Research Related\Big Data Access Control\Research\ICS-Research\DBSec\Final-Submitted-DBSec\maanak-dbsec17\fig-arc.png">
            <a:extLst>
              <a:ext uri="{FF2B5EF4-FFF2-40B4-BE49-F238E27FC236}">
                <a16:creationId xmlns:a16="http://schemas.microsoft.com/office/drawing/2014/main" id="{7B28CE6F-8853-4825-B79D-E1A9DB8F7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539" y="1295400"/>
            <a:ext cx="6497742" cy="348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90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62656B-6738-4A17-BDAD-028C2362E3CF}"/>
              </a:ext>
            </a:extLst>
          </p:cNvPr>
          <p:cNvSpPr>
            <a:spLocks noGrp="1"/>
          </p:cNvSpPr>
          <p:nvPr>
            <p:ph type="sldNum" sz="quarter" idx="4"/>
          </p:nvPr>
        </p:nvSpPr>
        <p:spPr/>
        <p:txBody>
          <a:bodyPr/>
          <a:lstStyle/>
          <a:p>
            <a:fld id="{5A186E9B-41EA-44D6-821B-C5C622536A12}" type="slidenum">
              <a:rPr lang="en-US" smtClean="0"/>
              <a:pPr/>
              <a:t>31</a:t>
            </a:fld>
            <a:endParaRPr lang="en-US" dirty="0"/>
          </a:p>
        </p:txBody>
      </p:sp>
      <p:sp>
        <p:nvSpPr>
          <p:cNvPr id="10" name="Title 1">
            <a:extLst>
              <a:ext uri="{FF2B5EF4-FFF2-40B4-BE49-F238E27FC236}">
                <a16:creationId xmlns:a16="http://schemas.microsoft.com/office/drawing/2014/main" id="{B5EA126B-2403-4518-BD38-A1D3201463F9}"/>
              </a:ext>
            </a:extLst>
          </p:cNvPr>
          <p:cNvSpPr>
            <a:spLocks/>
          </p:cNvSpPr>
          <p:nvPr/>
        </p:nvSpPr>
        <p:spPr bwMode="auto">
          <a:xfrm>
            <a:off x="1535549" y="210151"/>
            <a:ext cx="570582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400" dirty="0" err="1">
                <a:solidFill>
                  <a:srgbClr val="002060"/>
                </a:solidFill>
                <a:latin typeface="Arial" charset="0"/>
                <a:cs typeface="Arial" charset="0"/>
              </a:rPr>
              <a:t>HeAC</a:t>
            </a:r>
            <a:r>
              <a:rPr lang="en-US" sz="2400" dirty="0">
                <a:solidFill>
                  <a:srgbClr val="002060"/>
                </a:solidFill>
                <a:latin typeface="Arial" charset="0"/>
                <a:cs typeface="Arial" charset="0"/>
              </a:rPr>
              <a:t> Model: Consolidated View</a:t>
            </a:r>
          </a:p>
        </p:txBody>
      </p:sp>
      <p:pic>
        <p:nvPicPr>
          <p:cNvPr id="11" name="Picture 2" descr="F:\PhD Courses\Research Material\Inprogress Research\Research Related\Big Data Access Control\Research\ICS-Research\DBSec\Final-Submitted-DBSec\maanak-dbsec17\Ford Presentation\sentry+ranger.png">
            <a:extLst>
              <a:ext uri="{FF2B5EF4-FFF2-40B4-BE49-F238E27FC236}">
                <a16:creationId xmlns:a16="http://schemas.microsoft.com/office/drawing/2014/main" id="{210E41D5-213F-4186-9211-CAEFEF5AD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458" y="1046480"/>
            <a:ext cx="6031926" cy="47355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B891C1A-1E8B-476A-9FF3-668C29E020FA}"/>
              </a:ext>
            </a:extLst>
          </p:cNvPr>
          <p:cNvSpPr txBox="1"/>
          <p:nvPr/>
        </p:nvSpPr>
        <p:spPr>
          <a:xfrm>
            <a:off x="-1417235" y="1076008"/>
            <a:ext cx="5572507" cy="707886"/>
          </a:xfrm>
          <a:prstGeom prst="rect">
            <a:avLst/>
          </a:prstGeom>
          <a:noFill/>
        </p:spPr>
        <p:txBody>
          <a:bodyPr wrap="square" rtlCol="0">
            <a:spAutoFit/>
          </a:bodyPr>
          <a:lstStyle/>
          <a:p>
            <a:pPr algn="ctr"/>
            <a:r>
              <a:rPr lang="en-US" sz="2000" dirty="0"/>
              <a:t>Hadoop Ecosystem </a:t>
            </a:r>
          </a:p>
          <a:p>
            <a:pPr algn="ctr"/>
            <a:r>
              <a:rPr lang="en-US" sz="2000" dirty="0"/>
              <a:t>Access Control Model</a:t>
            </a:r>
          </a:p>
        </p:txBody>
      </p:sp>
      <p:sp>
        <p:nvSpPr>
          <p:cNvPr id="13" name="TextBox 12">
            <a:extLst>
              <a:ext uri="{FF2B5EF4-FFF2-40B4-BE49-F238E27FC236}">
                <a16:creationId xmlns:a16="http://schemas.microsoft.com/office/drawing/2014/main" id="{CAA86F34-02B2-45AC-9FDE-FA95206A7CFD}"/>
              </a:ext>
            </a:extLst>
          </p:cNvPr>
          <p:cNvSpPr txBox="1"/>
          <p:nvPr/>
        </p:nvSpPr>
        <p:spPr>
          <a:xfrm>
            <a:off x="298881" y="4637941"/>
            <a:ext cx="3250564" cy="1569660"/>
          </a:xfrm>
          <a:prstGeom prst="rect">
            <a:avLst/>
          </a:prstGeom>
          <a:noFill/>
        </p:spPr>
        <p:txBody>
          <a:bodyPr wrap="square" rtlCol="0">
            <a:spAutoFit/>
          </a:bodyPr>
          <a:lstStyle/>
          <a:p>
            <a:r>
              <a:rPr lang="en-US" sz="1600" dirty="0"/>
              <a:t>Users (U), Groups (G) , Subjects (S)</a:t>
            </a:r>
          </a:p>
          <a:p>
            <a:r>
              <a:rPr lang="en-US" sz="1600" dirty="0"/>
              <a:t>Hadoop Services (HS) </a:t>
            </a:r>
          </a:p>
          <a:p>
            <a:r>
              <a:rPr lang="en-US" sz="1600" dirty="0"/>
              <a:t>Hadoop Service Operations (OPHS)</a:t>
            </a:r>
          </a:p>
          <a:p>
            <a:r>
              <a:rPr lang="en-US" sz="1600" dirty="0"/>
              <a:t>Objects (OB), Operations (OP)</a:t>
            </a:r>
          </a:p>
          <a:p>
            <a:r>
              <a:rPr lang="en-US" sz="1600" dirty="0"/>
              <a:t>Ecosystem Service (ES), Objects (OB)</a:t>
            </a:r>
          </a:p>
          <a:p>
            <a:r>
              <a:rPr lang="en-US" sz="1600" dirty="0"/>
              <a:t>Operations (OP), Tag</a:t>
            </a:r>
          </a:p>
        </p:txBody>
      </p:sp>
      <p:sp>
        <p:nvSpPr>
          <p:cNvPr id="2" name="TextBox 1">
            <a:extLst>
              <a:ext uri="{FF2B5EF4-FFF2-40B4-BE49-F238E27FC236}">
                <a16:creationId xmlns:a16="http://schemas.microsoft.com/office/drawing/2014/main" id="{25B2CAB7-2621-4D46-BB29-47CC78E710C4}"/>
              </a:ext>
            </a:extLst>
          </p:cNvPr>
          <p:cNvSpPr txBox="1"/>
          <p:nvPr/>
        </p:nvSpPr>
        <p:spPr>
          <a:xfrm>
            <a:off x="176981" y="2694039"/>
            <a:ext cx="2757477" cy="646331"/>
          </a:xfrm>
          <a:prstGeom prst="rect">
            <a:avLst/>
          </a:prstGeom>
          <a:noFill/>
          <a:ln>
            <a:solidFill>
              <a:srgbClr val="EB0F0F"/>
            </a:solidFill>
          </a:ln>
        </p:spPr>
        <p:txBody>
          <a:bodyPr wrap="square" rtlCol="0">
            <a:spAutoFit/>
          </a:bodyPr>
          <a:lstStyle/>
          <a:p>
            <a:r>
              <a:rPr lang="en-US" dirty="0">
                <a:solidFill>
                  <a:srgbClr val="FF0000"/>
                </a:solidFill>
              </a:rPr>
              <a:t>ACLs based permissions on Objects and Object-Tags</a:t>
            </a:r>
          </a:p>
        </p:txBody>
      </p:sp>
    </p:spTree>
    <p:extLst>
      <p:ext uri="{BB962C8B-B14F-4D97-AF65-F5344CB8AC3E}">
        <p14:creationId xmlns:p14="http://schemas.microsoft.com/office/powerpoint/2010/main" val="3135404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62656B-6738-4A17-BDAD-028C2362E3CF}"/>
              </a:ext>
            </a:extLst>
          </p:cNvPr>
          <p:cNvSpPr>
            <a:spLocks noGrp="1"/>
          </p:cNvSpPr>
          <p:nvPr>
            <p:ph type="sldNum" sz="quarter" idx="4"/>
          </p:nvPr>
        </p:nvSpPr>
        <p:spPr/>
        <p:txBody>
          <a:bodyPr/>
          <a:lstStyle/>
          <a:p>
            <a:fld id="{5A186E9B-41EA-44D6-821B-C5C622536A12}" type="slidenum">
              <a:rPr lang="en-US" smtClean="0"/>
              <a:pPr/>
              <a:t>32</a:t>
            </a:fld>
            <a:endParaRPr lang="en-US" dirty="0"/>
          </a:p>
        </p:txBody>
      </p:sp>
      <p:pic>
        <p:nvPicPr>
          <p:cNvPr id="7" name="Picture 2" descr="F:\PhD Courses\Research Material\Inprogress Research\Research Related\Big Data Access Control\Research\ICS-Research\DBSec\Final-Submitted-DBSec\maanak-dbsec17\Ford Presentation\ot-rbac.png">
            <a:extLst>
              <a:ext uri="{FF2B5EF4-FFF2-40B4-BE49-F238E27FC236}">
                <a16:creationId xmlns:a16="http://schemas.microsoft.com/office/drawing/2014/main" id="{A0886C23-EEAF-4E70-B2BB-A8AC0E7C6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4993"/>
            <a:ext cx="6214442" cy="48387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D5453BB-85DD-447A-9ACD-C4BACCBDC984}"/>
              </a:ext>
            </a:extLst>
          </p:cNvPr>
          <p:cNvSpPr>
            <a:spLocks/>
          </p:cNvSpPr>
          <p:nvPr/>
        </p:nvSpPr>
        <p:spPr bwMode="auto">
          <a:xfrm>
            <a:off x="1727730" y="161427"/>
            <a:ext cx="570582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400" dirty="0">
                <a:solidFill>
                  <a:srgbClr val="002060"/>
                </a:solidFill>
                <a:latin typeface="Arial" charset="0"/>
                <a:cs typeface="Arial" charset="0"/>
              </a:rPr>
              <a:t>OT-RBAC Model</a:t>
            </a:r>
          </a:p>
        </p:txBody>
      </p:sp>
      <p:sp>
        <p:nvSpPr>
          <p:cNvPr id="9" name="TextBox 8">
            <a:extLst>
              <a:ext uri="{FF2B5EF4-FFF2-40B4-BE49-F238E27FC236}">
                <a16:creationId xmlns:a16="http://schemas.microsoft.com/office/drawing/2014/main" id="{A08EF51D-0AB1-4A13-9EA0-1338551F4E86}"/>
              </a:ext>
            </a:extLst>
          </p:cNvPr>
          <p:cNvSpPr txBox="1"/>
          <p:nvPr/>
        </p:nvSpPr>
        <p:spPr>
          <a:xfrm>
            <a:off x="3393560" y="896221"/>
            <a:ext cx="2952842" cy="430887"/>
          </a:xfrm>
          <a:prstGeom prst="rect">
            <a:avLst/>
          </a:prstGeom>
          <a:noFill/>
        </p:spPr>
        <p:txBody>
          <a:bodyPr wrap="square" rtlCol="0">
            <a:spAutoFit/>
          </a:bodyPr>
          <a:lstStyle/>
          <a:p>
            <a:r>
              <a:rPr lang="en-US" sz="2200" dirty="0"/>
              <a:t>Object-Tagged RBAC</a:t>
            </a:r>
          </a:p>
        </p:txBody>
      </p:sp>
      <p:sp>
        <p:nvSpPr>
          <p:cNvPr id="10" name="TextBox 9">
            <a:extLst>
              <a:ext uri="{FF2B5EF4-FFF2-40B4-BE49-F238E27FC236}">
                <a16:creationId xmlns:a16="http://schemas.microsoft.com/office/drawing/2014/main" id="{3CC6EA87-AFE4-41EE-B7DB-86A9B3C84548}"/>
              </a:ext>
            </a:extLst>
          </p:cNvPr>
          <p:cNvSpPr txBox="1"/>
          <p:nvPr/>
        </p:nvSpPr>
        <p:spPr>
          <a:xfrm>
            <a:off x="6154994" y="1327108"/>
            <a:ext cx="2757477" cy="646331"/>
          </a:xfrm>
          <a:prstGeom prst="rect">
            <a:avLst/>
          </a:prstGeom>
          <a:noFill/>
          <a:ln>
            <a:solidFill>
              <a:srgbClr val="EB0F0F"/>
            </a:solidFill>
          </a:ln>
        </p:spPr>
        <p:txBody>
          <a:bodyPr wrap="square" rtlCol="0">
            <a:spAutoFit/>
          </a:bodyPr>
          <a:lstStyle/>
          <a:p>
            <a:r>
              <a:rPr lang="en-US" dirty="0">
                <a:solidFill>
                  <a:srgbClr val="FF0000"/>
                </a:solidFill>
              </a:rPr>
              <a:t>RBAC based permissions on Objects and Object-Tags</a:t>
            </a:r>
          </a:p>
        </p:txBody>
      </p:sp>
    </p:spTree>
    <p:extLst>
      <p:ext uri="{BB962C8B-B14F-4D97-AF65-F5344CB8AC3E}">
        <p14:creationId xmlns:p14="http://schemas.microsoft.com/office/powerpoint/2010/main" val="211576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F2A7EEDA-B608-4668-8C78-39FAF351BA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4791" y="1543665"/>
            <a:ext cx="6992487" cy="3510117"/>
          </a:xfrm>
        </p:spPr>
      </p:pic>
      <p:sp>
        <p:nvSpPr>
          <p:cNvPr id="3" name="Title 2">
            <a:extLst>
              <a:ext uri="{FF2B5EF4-FFF2-40B4-BE49-F238E27FC236}">
                <a16:creationId xmlns:a16="http://schemas.microsoft.com/office/drawing/2014/main" id="{A4B0E1B4-640C-4082-8D43-816CFD995CD5}"/>
              </a:ext>
            </a:extLst>
          </p:cNvPr>
          <p:cNvSpPr>
            <a:spLocks noGrp="1"/>
          </p:cNvSpPr>
          <p:nvPr>
            <p:ph type="ctrTitle"/>
          </p:nvPr>
        </p:nvSpPr>
        <p:spPr>
          <a:xfrm>
            <a:off x="1405974" y="361894"/>
            <a:ext cx="5964969" cy="462224"/>
          </a:xfrm>
        </p:spPr>
        <p:txBody>
          <a:bodyPr/>
          <a:lstStyle/>
          <a:p>
            <a:pPr defTabSz="414683" eaLnBrk="0" fontAlgn="base" hangingPunct="0">
              <a:spcAft>
                <a:spcPct val="0"/>
              </a:spcAft>
              <a:buClr>
                <a:srgbClr val="000000"/>
              </a:buClr>
              <a:buSzPct val="45000"/>
              <a:defRPr/>
            </a:pPr>
            <a:r>
              <a:rPr lang="en-US" sz="2400" dirty="0">
                <a:solidFill>
                  <a:srgbClr val="002060"/>
                </a:solidFill>
                <a:ea typeface="+mn-ea"/>
              </a:rPr>
              <a:t>Performance Evaluation of </a:t>
            </a:r>
            <a:br>
              <a:rPr lang="en-US" sz="2400" dirty="0">
                <a:solidFill>
                  <a:srgbClr val="002060"/>
                </a:solidFill>
                <a:ea typeface="+mn-ea"/>
              </a:rPr>
            </a:br>
            <a:r>
              <a:rPr lang="en-US" sz="2400" dirty="0">
                <a:solidFill>
                  <a:srgbClr val="002060"/>
                </a:solidFill>
                <a:ea typeface="+mn-ea"/>
              </a:rPr>
              <a:t>OT-RBAC</a:t>
            </a:r>
          </a:p>
        </p:txBody>
      </p:sp>
      <p:sp>
        <p:nvSpPr>
          <p:cNvPr id="4" name="Slide Number Placeholder 3">
            <a:extLst>
              <a:ext uri="{FF2B5EF4-FFF2-40B4-BE49-F238E27FC236}">
                <a16:creationId xmlns:a16="http://schemas.microsoft.com/office/drawing/2014/main" id="{8880D6D2-1D2B-4862-B647-A63C5EC006EC}"/>
              </a:ext>
            </a:extLst>
          </p:cNvPr>
          <p:cNvSpPr>
            <a:spLocks noGrp="1"/>
          </p:cNvSpPr>
          <p:nvPr>
            <p:ph type="sldNum" sz="quarter" idx="4"/>
          </p:nvPr>
        </p:nvSpPr>
        <p:spPr/>
        <p:txBody>
          <a:bodyPr/>
          <a:lstStyle/>
          <a:p>
            <a:fld id="{7AAD83C6-9F02-4628-B8AF-0048A49AE521}" type="slidenum">
              <a:rPr lang="en-US" smtClean="0"/>
              <a:pPr/>
              <a:t>33</a:t>
            </a:fld>
            <a:endParaRPr lang="en-US"/>
          </a:p>
        </p:txBody>
      </p:sp>
    </p:spTree>
    <p:extLst>
      <p:ext uri="{BB962C8B-B14F-4D97-AF65-F5344CB8AC3E}">
        <p14:creationId xmlns:p14="http://schemas.microsoft.com/office/powerpoint/2010/main" val="32377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62656B-6738-4A17-BDAD-028C2362E3CF}"/>
              </a:ext>
            </a:extLst>
          </p:cNvPr>
          <p:cNvSpPr>
            <a:spLocks noGrp="1"/>
          </p:cNvSpPr>
          <p:nvPr>
            <p:ph type="sldNum" sz="quarter" idx="4"/>
          </p:nvPr>
        </p:nvSpPr>
        <p:spPr/>
        <p:txBody>
          <a:bodyPr/>
          <a:lstStyle/>
          <a:p>
            <a:fld id="{5A186E9B-41EA-44D6-821B-C5C622536A12}" type="slidenum">
              <a:rPr lang="en-US" smtClean="0"/>
              <a:pPr/>
              <a:t>34</a:t>
            </a:fld>
            <a:endParaRPr lang="en-US" dirty="0"/>
          </a:p>
        </p:txBody>
      </p:sp>
      <p:pic>
        <p:nvPicPr>
          <p:cNvPr id="3" name="Picture 2">
            <a:extLst>
              <a:ext uri="{FF2B5EF4-FFF2-40B4-BE49-F238E27FC236}">
                <a16:creationId xmlns:a16="http://schemas.microsoft.com/office/drawing/2014/main" id="{22D40D5B-3B65-4E90-AD33-A80C4CBA7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70" y="1429951"/>
            <a:ext cx="7447280" cy="4550529"/>
          </a:xfrm>
          <a:prstGeom prst="rect">
            <a:avLst/>
          </a:prstGeom>
        </p:spPr>
      </p:pic>
      <p:sp>
        <p:nvSpPr>
          <p:cNvPr id="7" name="Title 1">
            <a:extLst>
              <a:ext uri="{FF2B5EF4-FFF2-40B4-BE49-F238E27FC236}">
                <a16:creationId xmlns:a16="http://schemas.microsoft.com/office/drawing/2014/main" id="{21D4922E-F853-4A76-AD20-7B16C34535B5}"/>
              </a:ext>
            </a:extLst>
          </p:cNvPr>
          <p:cNvSpPr>
            <a:spLocks/>
          </p:cNvSpPr>
          <p:nvPr/>
        </p:nvSpPr>
        <p:spPr bwMode="auto">
          <a:xfrm>
            <a:off x="1615970" y="278331"/>
            <a:ext cx="570582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400" dirty="0" err="1">
                <a:solidFill>
                  <a:srgbClr val="002060"/>
                </a:solidFill>
                <a:latin typeface="Arial" charset="0"/>
                <a:cs typeface="Arial" charset="0"/>
              </a:rPr>
              <a:t>HeABAC</a:t>
            </a:r>
            <a:r>
              <a:rPr lang="en-US" sz="2400" dirty="0">
                <a:solidFill>
                  <a:srgbClr val="002060"/>
                </a:solidFill>
                <a:latin typeface="Arial" charset="0"/>
                <a:cs typeface="Arial" charset="0"/>
              </a:rPr>
              <a:t> Model</a:t>
            </a:r>
          </a:p>
        </p:txBody>
      </p:sp>
      <p:sp>
        <p:nvSpPr>
          <p:cNvPr id="8" name="TextBox 7">
            <a:extLst>
              <a:ext uri="{FF2B5EF4-FFF2-40B4-BE49-F238E27FC236}">
                <a16:creationId xmlns:a16="http://schemas.microsoft.com/office/drawing/2014/main" id="{1819F83B-F4E1-41DA-9465-A6BE24ED9D2A}"/>
              </a:ext>
            </a:extLst>
          </p:cNvPr>
          <p:cNvSpPr txBox="1"/>
          <p:nvPr/>
        </p:nvSpPr>
        <p:spPr>
          <a:xfrm>
            <a:off x="-1092115" y="1076008"/>
            <a:ext cx="6527715" cy="707886"/>
          </a:xfrm>
          <a:prstGeom prst="rect">
            <a:avLst/>
          </a:prstGeom>
          <a:noFill/>
        </p:spPr>
        <p:txBody>
          <a:bodyPr wrap="square" rtlCol="0">
            <a:spAutoFit/>
          </a:bodyPr>
          <a:lstStyle/>
          <a:p>
            <a:pPr algn="ctr"/>
            <a:r>
              <a:rPr lang="en-US" sz="2000" dirty="0"/>
              <a:t>Hadoop Ecosystem Attribute-Based</a:t>
            </a:r>
          </a:p>
          <a:p>
            <a:pPr algn="ctr"/>
            <a:r>
              <a:rPr lang="en-US" sz="2000" dirty="0"/>
              <a:t>Access Control Model</a:t>
            </a:r>
          </a:p>
        </p:txBody>
      </p:sp>
      <p:sp>
        <p:nvSpPr>
          <p:cNvPr id="9" name="TextBox 8">
            <a:extLst>
              <a:ext uri="{FF2B5EF4-FFF2-40B4-BE49-F238E27FC236}">
                <a16:creationId xmlns:a16="http://schemas.microsoft.com/office/drawing/2014/main" id="{91D28286-13EF-4127-AFA8-5E6F7E423DDB}"/>
              </a:ext>
            </a:extLst>
          </p:cNvPr>
          <p:cNvSpPr txBox="1"/>
          <p:nvPr/>
        </p:nvSpPr>
        <p:spPr>
          <a:xfrm>
            <a:off x="319990" y="5074107"/>
            <a:ext cx="3053264" cy="1077218"/>
          </a:xfrm>
          <a:prstGeom prst="rect">
            <a:avLst/>
          </a:prstGeom>
          <a:noFill/>
        </p:spPr>
        <p:txBody>
          <a:bodyPr wrap="square" rtlCol="0">
            <a:spAutoFit/>
          </a:bodyPr>
          <a:lstStyle/>
          <a:p>
            <a:r>
              <a:rPr lang="en-US" sz="1600" dirty="0"/>
              <a:t>User Attributes (UA), </a:t>
            </a:r>
          </a:p>
          <a:p>
            <a:r>
              <a:rPr lang="en-US" sz="1600" dirty="0"/>
              <a:t>Hadoop Services Attributes (HSA) </a:t>
            </a:r>
          </a:p>
          <a:p>
            <a:r>
              <a:rPr lang="en-US" sz="1600" dirty="0"/>
              <a:t>Objects Attributes (OA), </a:t>
            </a:r>
          </a:p>
          <a:p>
            <a:r>
              <a:rPr lang="en-US" sz="1600" dirty="0"/>
              <a:t>Ecosystem Service Attributes (ESA) </a:t>
            </a:r>
          </a:p>
        </p:txBody>
      </p:sp>
    </p:spTree>
    <p:extLst>
      <p:ext uri="{BB962C8B-B14F-4D97-AF65-F5344CB8AC3E}">
        <p14:creationId xmlns:p14="http://schemas.microsoft.com/office/powerpoint/2010/main" val="324967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62656B-6738-4A17-BDAD-028C2362E3CF}"/>
              </a:ext>
            </a:extLst>
          </p:cNvPr>
          <p:cNvSpPr>
            <a:spLocks noGrp="1"/>
          </p:cNvSpPr>
          <p:nvPr>
            <p:ph type="sldNum" sz="quarter" idx="4"/>
          </p:nvPr>
        </p:nvSpPr>
        <p:spPr/>
        <p:txBody>
          <a:bodyPr/>
          <a:lstStyle/>
          <a:p>
            <a:fld id="{5A186E9B-41EA-44D6-821B-C5C622536A12}" type="slidenum">
              <a:rPr lang="en-US" smtClean="0"/>
              <a:pPr/>
              <a:t>35</a:t>
            </a:fld>
            <a:endParaRPr lang="en-US" dirty="0"/>
          </a:p>
        </p:txBody>
      </p:sp>
      <p:sp>
        <p:nvSpPr>
          <p:cNvPr id="7" name="Title 1">
            <a:extLst>
              <a:ext uri="{FF2B5EF4-FFF2-40B4-BE49-F238E27FC236}">
                <a16:creationId xmlns:a16="http://schemas.microsoft.com/office/drawing/2014/main" id="{C4C98D34-A026-4F48-A4F5-6A4D8B5184B4}"/>
              </a:ext>
            </a:extLst>
          </p:cNvPr>
          <p:cNvSpPr>
            <a:spLocks/>
          </p:cNvSpPr>
          <p:nvPr/>
        </p:nvSpPr>
        <p:spPr bwMode="auto">
          <a:xfrm>
            <a:off x="1535549" y="255672"/>
            <a:ext cx="5705820" cy="620705"/>
          </a:xfrm>
          <a:prstGeom prst="rect">
            <a:avLst/>
          </a:prstGeom>
          <a:noFill/>
          <a:ln w="9525">
            <a:noFill/>
            <a:round/>
            <a:headEnd/>
            <a:tailEnd/>
          </a:ln>
        </p:spPr>
        <p:txBody>
          <a:bodyPr lIns="0" tIns="0" rIns="0" bIns="0" anchor="ctr"/>
          <a:lstStyle/>
          <a:p>
            <a:pPr algn="ctr" defTabSz="414683" eaLnBrk="0" fontAlgn="base" hangingPunct="0">
              <a:spcBef>
                <a:spcPct val="0"/>
              </a:spcBef>
              <a:spcAft>
                <a:spcPct val="0"/>
              </a:spcAft>
              <a:buClr>
                <a:srgbClr val="000000"/>
              </a:buClr>
              <a:buSzPct val="45000"/>
              <a:defRPr/>
            </a:pPr>
            <a:r>
              <a:rPr lang="en-US" sz="2600" dirty="0" err="1">
                <a:solidFill>
                  <a:srgbClr val="002060"/>
                </a:solidFill>
                <a:latin typeface="Arial" charset="0"/>
                <a:cs typeface="Arial" charset="0"/>
              </a:rPr>
              <a:t>HeABAC</a:t>
            </a:r>
            <a:r>
              <a:rPr lang="en-US" sz="2600" dirty="0">
                <a:solidFill>
                  <a:srgbClr val="002060"/>
                </a:solidFill>
                <a:latin typeface="Arial" charset="0"/>
                <a:cs typeface="Arial" charset="0"/>
              </a:rPr>
              <a:t> Example Policies</a:t>
            </a:r>
          </a:p>
        </p:txBody>
      </p:sp>
      <p:sp>
        <p:nvSpPr>
          <p:cNvPr id="2" name="Rectangle 1">
            <a:extLst>
              <a:ext uri="{FF2B5EF4-FFF2-40B4-BE49-F238E27FC236}">
                <a16:creationId xmlns:a16="http://schemas.microsoft.com/office/drawing/2014/main" id="{3642CEB4-4C8C-4767-AA67-B8831F8E4B23}"/>
              </a:ext>
            </a:extLst>
          </p:cNvPr>
          <p:cNvSpPr/>
          <p:nvPr/>
        </p:nvSpPr>
        <p:spPr>
          <a:xfrm>
            <a:off x="449028" y="1280590"/>
            <a:ext cx="7973086" cy="3785652"/>
          </a:xfrm>
          <a:prstGeom prst="rect">
            <a:avLst/>
          </a:prstGeom>
        </p:spPr>
        <p:txBody>
          <a:bodyPr wrap="square">
            <a:spAutoFit/>
          </a:bodyPr>
          <a:lstStyle/>
          <a:p>
            <a:pPr marL="342900" indent="-342900" algn="just">
              <a:buAutoNum type="arabicPeriod"/>
            </a:pPr>
            <a:r>
              <a:rPr lang="en-US" sz="2000" dirty="0" err="1"/>
              <a:t>Authorization</a:t>
            </a:r>
            <a:r>
              <a:rPr lang="en-US" sz="2000" baseline="-25000" dirty="0" err="1">
                <a:solidFill>
                  <a:srgbClr val="FF0000"/>
                </a:solidFill>
              </a:rPr>
              <a:t>access</a:t>
            </a:r>
            <a:r>
              <a:rPr lang="en-US" sz="2000" dirty="0">
                <a:solidFill>
                  <a:srgbClr val="FF0000"/>
                </a:solidFill>
              </a:rPr>
              <a:t>(</a:t>
            </a:r>
            <a:r>
              <a:rPr lang="en-US" sz="2000" dirty="0" err="1">
                <a:solidFill>
                  <a:srgbClr val="FF0000"/>
                </a:solidFill>
              </a:rPr>
              <a:t>s:S</a:t>
            </a:r>
            <a:r>
              <a:rPr lang="en-US" sz="2000" dirty="0">
                <a:solidFill>
                  <a:srgbClr val="FF0000"/>
                </a:solidFill>
              </a:rPr>
              <a:t>, </a:t>
            </a:r>
            <a:r>
              <a:rPr lang="en-US" sz="2000" dirty="0" err="1">
                <a:solidFill>
                  <a:srgbClr val="FF0000"/>
                </a:solidFill>
              </a:rPr>
              <a:t>es:ES</a:t>
            </a:r>
            <a:r>
              <a:rPr lang="en-US" sz="2000" dirty="0">
                <a:solidFill>
                  <a:srgbClr val="FF0000"/>
                </a:solidFill>
              </a:rPr>
              <a:t>) </a:t>
            </a:r>
            <a:r>
              <a:rPr lang="en-US" sz="2000" dirty="0"/>
              <a:t>≡ diagnostic ∈ </a:t>
            </a:r>
            <a:r>
              <a:rPr lang="en-US" sz="2000" dirty="0" err="1"/>
              <a:t>effective</a:t>
            </a:r>
            <a:r>
              <a:rPr lang="en-US" sz="2000" baseline="-25000" dirty="0" err="1"/>
              <a:t>department</a:t>
            </a:r>
            <a:r>
              <a:rPr lang="en-US" sz="2000" dirty="0"/>
              <a:t>(s) ∧ technician ∈    </a:t>
            </a:r>
            <a:r>
              <a:rPr lang="en-US" sz="2000" dirty="0" err="1"/>
              <a:t>effective</a:t>
            </a:r>
            <a:r>
              <a:rPr lang="en-US" sz="2000" baseline="-25000" dirty="0" err="1"/>
              <a:t>role</a:t>
            </a:r>
            <a:r>
              <a:rPr lang="en-US" sz="2000" dirty="0"/>
              <a:t>(s) </a:t>
            </a:r>
            <a:r>
              <a:rPr lang="es-ES" sz="2000" dirty="0"/>
              <a:t>∧ </a:t>
            </a:r>
            <a:r>
              <a:rPr lang="es-ES" sz="2000" dirty="0" err="1"/>
              <a:t>serviceType</a:t>
            </a:r>
            <a:r>
              <a:rPr lang="es-ES" sz="2000" dirty="0"/>
              <a:t>(es) = HIVE ∧ </a:t>
            </a:r>
            <a:r>
              <a:rPr lang="es-ES" sz="2000" dirty="0" err="1"/>
              <a:t>createdBy</a:t>
            </a:r>
            <a:r>
              <a:rPr lang="es-ES" sz="2000" dirty="0"/>
              <a:t>(es) = admin1.</a:t>
            </a:r>
          </a:p>
          <a:p>
            <a:pPr marL="342900" indent="-342900" algn="just">
              <a:buAutoNum type="arabicPeriod"/>
            </a:pPr>
            <a:endParaRPr lang="es-ES" sz="2000" dirty="0"/>
          </a:p>
          <a:p>
            <a:pPr marL="342900" indent="-342900" algn="just">
              <a:buAutoNum type="arabicPeriod"/>
            </a:pPr>
            <a:r>
              <a:rPr lang="en-US" sz="2000" dirty="0" err="1"/>
              <a:t>Authorization</a:t>
            </a:r>
            <a:r>
              <a:rPr lang="en-US" sz="2000" baseline="-25000" dirty="0" err="1">
                <a:solidFill>
                  <a:srgbClr val="FF0000"/>
                </a:solidFill>
              </a:rPr>
              <a:t>select</a:t>
            </a:r>
            <a:r>
              <a:rPr lang="en-US" sz="2000" dirty="0">
                <a:solidFill>
                  <a:srgbClr val="FF0000"/>
                </a:solidFill>
              </a:rPr>
              <a:t>(</a:t>
            </a:r>
            <a:r>
              <a:rPr lang="en-US" sz="2000" dirty="0" err="1">
                <a:solidFill>
                  <a:srgbClr val="FF0000"/>
                </a:solidFill>
              </a:rPr>
              <a:t>s:S</a:t>
            </a:r>
            <a:r>
              <a:rPr lang="en-US" sz="2000" dirty="0">
                <a:solidFill>
                  <a:srgbClr val="FF0000"/>
                </a:solidFill>
              </a:rPr>
              <a:t>, </a:t>
            </a:r>
            <a:r>
              <a:rPr lang="en-US" sz="2000" dirty="0" err="1">
                <a:solidFill>
                  <a:srgbClr val="FF0000"/>
                </a:solidFill>
              </a:rPr>
              <a:t>es:ES</a:t>
            </a:r>
            <a:r>
              <a:rPr lang="en-US" sz="2000" dirty="0">
                <a:solidFill>
                  <a:srgbClr val="FF0000"/>
                </a:solidFill>
              </a:rPr>
              <a:t>, </a:t>
            </a:r>
            <a:r>
              <a:rPr lang="en-US" sz="2000" dirty="0" err="1">
                <a:solidFill>
                  <a:srgbClr val="FF0000"/>
                </a:solidFill>
              </a:rPr>
              <a:t>ob:OB</a:t>
            </a:r>
            <a:r>
              <a:rPr lang="en-US" sz="2000" dirty="0"/>
              <a:t>) ≡ </a:t>
            </a:r>
            <a:r>
              <a:rPr lang="en-US" sz="2000" dirty="0" err="1"/>
              <a:t>Authorization</a:t>
            </a:r>
            <a:r>
              <a:rPr lang="en-US" sz="2000" baseline="-25000" dirty="0" err="1"/>
              <a:t>access</a:t>
            </a:r>
            <a:r>
              <a:rPr lang="en-US" sz="2000" dirty="0"/>
              <a:t>(</a:t>
            </a:r>
            <a:r>
              <a:rPr lang="en-US" sz="2000" dirty="0" err="1"/>
              <a:t>s:S</a:t>
            </a:r>
            <a:r>
              <a:rPr lang="en-US" sz="2000" dirty="0"/>
              <a:t>, </a:t>
            </a:r>
            <a:r>
              <a:rPr lang="en-US" sz="2000" dirty="0" err="1"/>
              <a:t>es:ES</a:t>
            </a:r>
            <a:r>
              <a:rPr lang="en-US" sz="2000" dirty="0"/>
              <a:t>) = True ∧ diagnostic ∈ </a:t>
            </a:r>
            <a:r>
              <a:rPr lang="en-US" sz="2000" dirty="0" err="1"/>
              <a:t>effective</a:t>
            </a:r>
            <a:r>
              <a:rPr lang="en-US" sz="2000" baseline="-25000" dirty="0" err="1"/>
              <a:t>department</a:t>
            </a:r>
            <a:r>
              <a:rPr lang="en-US" sz="2000" dirty="0"/>
              <a:t>(s) ∧ </a:t>
            </a:r>
            <a:r>
              <a:rPr lang="en-US" sz="2000" dirty="0" err="1"/>
              <a:t>effective</a:t>
            </a:r>
            <a:r>
              <a:rPr lang="en-US" sz="2000" baseline="-25000" dirty="0" err="1"/>
              <a:t>role</a:t>
            </a:r>
            <a:r>
              <a:rPr lang="en-US" sz="2000" dirty="0"/>
              <a:t>(s) ∈ </a:t>
            </a:r>
            <a:r>
              <a:rPr lang="de-DE" sz="2000" dirty="0"/>
              <a:t>readerType(ob) ∧ tableType(ob) = sensor-data ∧ </a:t>
            </a:r>
            <a:r>
              <a:rPr lang="en-US" sz="2000" dirty="0"/>
              <a:t>car(</a:t>
            </a:r>
            <a:r>
              <a:rPr lang="en-US" sz="2000" dirty="0" err="1"/>
              <a:t>ob</a:t>
            </a:r>
            <a:r>
              <a:rPr lang="en-US" sz="2000" dirty="0"/>
              <a:t>) = FVR1234.</a:t>
            </a:r>
          </a:p>
          <a:p>
            <a:pPr marL="342900" indent="-342900" algn="just">
              <a:buAutoNum type="arabicPeriod"/>
            </a:pPr>
            <a:endParaRPr lang="en-US" sz="2000" dirty="0"/>
          </a:p>
          <a:p>
            <a:pPr marL="342900" indent="-342900" algn="just">
              <a:buAutoNum type="arabicPeriod"/>
            </a:pPr>
            <a:r>
              <a:rPr lang="en-US" sz="2000" dirty="0" err="1"/>
              <a:t>Authorization</a:t>
            </a:r>
            <a:r>
              <a:rPr lang="en-US" sz="2000" baseline="-25000" dirty="0" err="1">
                <a:solidFill>
                  <a:srgbClr val="FF0000"/>
                </a:solidFill>
              </a:rPr>
              <a:t>access</a:t>
            </a:r>
            <a:r>
              <a:rPr lang="en-US" sz="2000" dirty="0">
                <a:solidFill>
                  <a:srgbClr val="FF0000"/>
                </a:solidFill>
              </a:rPr>
              <a:t>(</a:t>
            </a:r>
            <a:r>
              <a:rPr lang="en-US" sz="2000" dirty="0" err="1">
                <a:solidFill>
                  <a:srgbClr val="FF0000"/>
                </a:solidFill>
              </a:rPr>
              <a:t>s:S</a:t>
            </a:r>
            <a:r>
              <a:rPr lang="en-US" sz="2000" dirty="0">
                <a:solidFill>
                  <a:srgbClr val="FF0000"/>
                </a:solidFill>
              </a:rPr>
              <a:t>, </a:t>
            </a:r>
            <a:r>
              <a:rPr lang="en-US" sz="2000" dirty="0" err="1">
                <a:solidFill>
                  <a:srgbClr val="FF0000"/>
                </a:solidFill>
              </a:rPr>
              <a:t>hs:HS</a:t>
            </a:r>
            <a:r>
              <a:rPr lang="en-US" sz="2000" dirty="0">
                <a:solidFill>
                  <a:srgbClr val="FF0000"/>
                </a:solidFill>
              </a:rPr>
              <a:t>) </a:t>
            </a:r>
            <a:r>
              <a:rPr lang="en-US" sz="2000" dirty="0"/>
              <a:t>≡ diagnostic ∈ </a:t>
            </a:r>
            <a:r>
              <a:rPr lang="en-US" sz="2000" dirty="0" err="1"/>
              <a:t>effective</a:t>
            </a:r>
            <a:r>
              <a:rPr lang="en-US" sz="2000" baseline="-25000" dirty="0" err="1"/>
              <a:t>department</a:t>
            </a:r>
            <a:r>
              <a:rPr lang="en-US" sz="2000" dirty="0"/>
              <a:t>(s) ∧ technician ∈ </a:t>
            </a:r>
            <a:r>
              <a:rPr lang="en-US" sz="2000" dirty="0" err="1"/>
              <a:t>effective</a:t>
            </a:r>
            <a:r>
              <a:rPr lang="en-US" sz="2000" baseline="-25000" dirty="0" err="1"/>
              <a:t>role</a:t>
            </a:r>
            <a:r>
              <a:rPr lang="en-US" sz="2000" dirty="0"/>
              <a:t>(s) ∧ </a:t>
            </a:r>
            <a:r>
              <a:rPr lang="en-US" sz="2000" dirty="0" err="1"/>
              <a:t>serviceType</a:t>
            </a:r>
            <a:r>
              <a:rPr lang="en-US" sz="2000" dirty="0"/>
              <a:t>(</a:t>
            </a:r>
            <a:r>
              <a:rPr lang="en-US" sz="2000" dirty="0" err="1"/>
              <a:t>hs</a:t>
            </a:r>
            <a:r>
              <a:rPr lang="en-US" sz="2000" dirty="0"/>
              <a:t>) = </a:t>
            </a:r>
            <a:r>
              <a:rPr lang="en-US" sz="2000" dirty="0" err="1"/>
              <a:t>DataNode</a:t>
            </a:r>
            <a:r>
              <a:rPr lang="en-US" sz="2000" dirty="0"/>
              <a:t> ∧ </a:t>
            </a:r>
            <a:r>
              <a:rPr lang="en-US" sz="2000" dirty="0" err="1"/>
              <a:t>createdBy</a:t>
            </a:r>
            <a:r>
              <a:rPr lang="en-US" sz="2000" dirty="0"/>
              <a:t>(</a:t>
            </a:r>
            <a:r>
              <a:rPr lang="en-US" sz="2000" dirty="0" err="1"/>
              <a:t>hs</a:t>
            </a:r>
            <a:r>
              <a:rPr lang="en-US" sz="2000" dirty="0"/>
              <a:t>) = admin2</a:t>
            </a:r>
          </a:p>
          <a:p>
            <a:pPr marL="342900" indent="-342900" algn="just">
              <a:buAutoNum type="arabicPeriod"/>
            </a:pPr>
            <a:endParaRPr lang="es-ES" sz="2000" dirty="0"/>
          </a:p>
        </p:txBody>
      </p:sp>
    </p:spTree>
    <p:extLst>
      <p:ext uri="{BB962C8B-B14F-4D97-AF65-F5344CB8AC3E}">
        <p14:creationId xmlns:p14="http://schemas.microsoft.com/office/powerpoint/2010/main" val="3816256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538005-EE69-4B60-8126-9856E0E7EFAB}"/>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Summary of Contributions</a:t>
            </a:r>
          </a:p>
        </p:txBody>
      </p:sp>
      <p:sp>
        <p:nvSpPr>
          <p:cNvPr id="4" name="Slide Number Placeholder 3">
            <a:extLst>
              <a:ext uri="{FF2B5EF4-FFF2-40B4-BE49-F238E27FC236}">
                <a16:creationId xmlns:a16="http://schemas.microsoft.com/office/drawing/2014/main" id="{B7F9D0F2-B5E4-4DD0-ACF5-75B30AF09F03}"/>
              </a:ext>
            </a:extLst>
          </p:cNvPr>
          <p:cNvSpPr>
            <a:spLocks noGrp="1"/>
          </p:cNvSpPr>
          <p:nvPr>
            <p:ph type="sldNum" sz="quarter" idx="4"/>
          </p:nvPr>
        </p:nvSpPr>
        <p:spPr/>
        <p:txBody>
          <a:bodyPr/>
          <a:lstStyle/>
          <a:p>
            <a:fld id="{7AAD83C6-9F02-4628-B8AF-0048A49AE521}" type="slidenum">
              <a:rPr lang="en-US" smtClean="0"/>
              <a:pPr/>
              <a:t>36</a:t>
            </a:fld>
            <a:endParaRPr lang="en-US"/>
          </a:p>
        </p:txBody>
      </p:sp>
      <p:pic>
        <p:nvPicPr>
          <p:cNvPr id="7" name="Content Placeholder 7">
            <a:extLst>
              <a:ext uri="{FF2B5EF4-FFF2-40B4-BE49-F238E27FC236}">
                <a16:creationId xmlns:a16="http://schemas.microsoft.com/office/drawing/2014/main" id="{AE1DA5EE-3F90-478D-BCC7-85D1CA244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720" y="1415845"/>
            <a:ext cx="5549478" cy="3608812"/>
          </a:xfrm>
          <a:prstGeom prst="rect">
            <a:avLst/>
          </a:prstGeom>
        </p:spPr>
      </p:pic>
      <p:sp>
        <p:nvSpPr>
          <p:cNvPr id="9" name="Arrow: Down 8">
            <a:extLst>
              <a:ext uri="{FF2B5EF4-FFF2-40B4-BE49-F238E27FC236}">
                <a16:creationId xmlns:a16="http://schemas.microsoft.com/office/drawing/2014/main" id="{0EE9F7FC-4465-4279-BA91-A1BEA5209884}"/>
              </a:ext>
            </a:extLst>
          </p:cNvPr>
          <p:cNvSpPr/>
          <p:nvPr/>
        </p:nvSpPr>
        <p:spPr>
          <a:xfrm rot="10800000">
            <a:off x="6254881" y="5243984"/>
            <a:ext cx="294010" cy="81294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2739DE4A-FEA2-49F2-8409-2C5E84C5929D}"/>
              </a:ext>
            </a:extLst>
          </p:cNvPr>
          <p:cNvSpPr/>
          <p:nvPr/>
        </p:nvSpPr>
        <p:spPr>
          <a:xfrm rot="10800000">
            <a:off x="4462238" y="5243984"/>
            <a:ext cx="294010" cy="81294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BEC75E8-B47B-49E6-BA43-9A2C2F9D2F17}"/>
              </a:ext>
            </a:extLst>
          </p:cNvPr>
          <p:cNvSpPr/>
          <p:nvPr/>
        </p:nvSpPr>
        <p:spPr>
          <a:xfrm rot="10800000">
            <a:off x="2458534" y="5243984"/>
            <a:ext cx="294010" cy="81294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90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0D00D-3C7F-460F-9398-2D3BC7BC89CC}"/>
              </a:ext>
            </a:extLst>
          </p:cNvPr>
          <p:cNvSpPr>
            <a:spLocks noGrp="1"/>
          </p:cNvSpPr>
          <p:nvPr>
            <p:ph idx="1"/>
          </p:nvPr>
        </p:nvSpPr>
        <p:spPr/>
        <p:txBody>
          <a:bodyPr>
            <a:normAutofit/>
          </a:bodyPr>
          <a:lstStyle/>
          <a:p>
            <a:pPr>
              <a:buFont typeface="Wingdings" panose="05000000000000000000" pitchFamily="2" charset="2"/>
              <a:buChar char="q"/>
            </a:pPr>
            <a:r>
              <a:rPr lang="en-US" sz="2400" dirty="0"/>
              <a:t> Foundational aspects of groups based ABAC</a:t>
            </a:r>
          </a:p>
          <a:p>
            <a:pPr lvl="1">
              <a:buFont typeface="Wingdings" panose="05000000000000000000" pitchFamily="2" charset="2"/>
              <a:buChar char="q"/>
            </a:pPr>
            <a:r>
              <a:rPr lang="en-US" sz="2100" dirty="0"/>
              <a:t> Administrative Model</a:t>
            </a:r>
          </a:p>
          <a:p>
            <a:pPr lvl="1">
              <a:buFont typeface="Wingdings" panose="05000000000000000000" pitchFamily="2" charset="2"/>
              <a:buChar char="q"/>
            </a:pPr>
            <a:r>
              <a:rPr lang="en-US" sz="2100" dirty="0"/>
              <a:t> Reachability Analysis</a:t>
            </a:r>
          </a:p>
          <a:p>
            <a:pPr>
              <a:buFont typeface="Wingdings" panose="05000000000000000000" pitchFamily="2" charset="2"/>
              <a:buChar char="q"/>
            </a:pPr>
            <a:r>
              <a:rPr lang="en-US" sz="2400" dirty="0"/>
              <a:t> Access Control Solutions for Smart Cars</a:t>
            </a:r>
          </a:p>
          <a:p>
            <a:pPr lvl="1">
              <a:buFont typeface="Wingdings" panose="05000000000000000000" pitchFamily="2" charset="2"/>
              <a:buChar char="v"/>
            </a:pPr>
            <a:r>
              <a:rPr lang="en-US" sz="2100" dirty="0"/>
              <a:t> Authorization Framework</a:t>
            </a:r>
          </a:p>
          <a:p>
            <a:pPr lvl="1">
              <a:buFont typeface="Wingdings" panose="05000000000000000000" pitchFamily="2" charset="2"/>
              <a:buChar char="v"/>
            </a:pPr>
            <a:r>
              <a:rPr lang="en-US" sz="2100" dirty="0"/>
              <a:t> Dynamic Groups and ABAC</a:t>
            </a:r>
          </a:p>
          <a:p>
            <a:pPr>
              <a:buFont typeface="Wingdings" panose="05000000000000000000" pitchFamily="2" charset="2"/>
              <a:buChar char="q"/>
            </a:pPr>
            <a:r>
              <a:rPr lang="en-US" sz="2400" dirty="0"/>
              <a:t> Access Control Solutions for Big Data in Hadoop</a:t>
            </a:r>
          </a:p>
          <a:p>
            <a:pPr lvl="1">
              <a:buFont typeface="Wingdings" panose="05000000000000000000" pitchFamily="2" charset="2"/>
              <a:buChar char="v"/>
            </a:pPr>
            <a:r>
              <a:rPr lang="en-US" sz="2100" dirty="0"/>
              <a:t> Family of Models – </a:t>
            </a:r>
            <a:r>
              <a:rPr lang="en-US" sz="2100" dirty="0" err="1"/>
              <a:t>HeAC</a:t>
            </a:r>
            <a:r>
              <a:rPr lang="en-US" sz="2100" dirty="0"/>
              <a:t>, OT-RBAC and </a:t>
            </a:r>
            <a:r>
              <a:rPr lang="en-US" sz="2100" dirty="0" err="1"/>
              <a:t>HeABAC</a:t>
            </a:r>
            <a:endParaRPr lang="en-US" sz="2100" dirty="0"/>
          </a:p>
          <a:p>
            <a:pPr marL="342900" lvl="1" indent="0">
              <a:buNone/>
            </a:pPr>
            <a:endParaRPr lang="en-US" sz="2100" dirty="0"/>
          </a:p>
          <a:p>
            <a:pPr marL="342900" lvl="1" indent="-342900">
              <a:buFont typeface="Wingdings" panose="05000000000000000000" pitchFamily="2" charset="2"/>
              <a:buChar char="q"/>
            </a:pPr>
            <a:r>
              <a:rPr lang="en-US" sz="2400" dirty="0">
                <a:solidFill>
                  <a:srgbClr val="FF0000"/>
                </a:solidFill>
              </a:rPr>
              <a:t>Some Future Work Directions</a:t>
            </a:r>
          </a:p>
          <a:p>
            <a:pPr marL="685800" lvl="2" indent="-342900">
              <a:buFont typeface="Wingdings" panose="05000000000000000000" pitchFamily="2" charset="2"/>
              <a:buChar char="v"/>
            </a:pPr>
            <a:r>
              <a:rPr lang="en-US" sz="2100" dirty="0"/>
              <a:t>Trust Based Cloud and Smart Cars Solutions</a:t>
            </a:r>
          </a:p>
          <a:p>
            <a:pPr marL="685800" lvl="2" indent="-342900">
              <a:buFont typeface="Wingdings" panose="05000000000000000000" pitchFamily="2" charset="2"/>
              <a:buChar char="v"/>
            </a:pPr>
            <a:r>
              <a:rPr lang="en-US" sz="2100" dirty="0"/>
              <a:t>Location preserving approaches </a:t>
            </a:r>
          </a:p>
          <a:p>
            <a:pPr marL="685800" lvl="2" indent="-342900">
              <a:buFont typeface="Wingdings" panose="05000000000000000000" pitchFamily="2" charset="2"/>
              <a:buChar char="v"/>
            </a:pPr>
            <a:r>
              <a:rPr lang="en-US" sz="2100" dirty="0"/>
              <a:t>Data Ingestion Security and privacy concerns</a:t>
            </a:r>
          </a:p>
          <a:p>
            <a:pPr marL="685800" lvl="2" indent="-342900">
              <a:buFont typeface="Wingdings" panose="05000000000000000000" pitchFamily="2" charset="2"/>
              <a:buChar char="v"/>
            </a:pPr>
            <a:r>
              <a:rPr lang="en-US" sz="2100" dirty="0"/>
              <a:t>Cloudlet supported Intelligent Transportation</a:t>
            </a:r>
          </a:p>
          <a:p>
            <a:pPr marL="685800" lvl="2" indent="-342900">
              <a:buFont typeface="Wingdings" panose="05000000000000000000" pitchFamily="2" charset="2"/>
              <a:buChar char="v"/>
            </a:pPr>
            <a:endParaRPr lang="en-US" sz="2100" dirty="0"/>
          </a:p>
          <a:p>
            <a:pPr lvl="1">
              <a:buFont typeface="Wingdings" panose="05000000000000000000" pitchFamily="2" charset="2"/>
              <a:buChar char="v"/>
            </a:pPr>
            <a:endParaRPr lang="en-US" sz="2100" dirty="0"/>
          </a:p>
        </p:txBody>
      </p:sp>
      <p:sp>
        <p:nvSpPr>
          <p:cNvPr id="3" name="Title 2">
            <a:extLst>
              <a:ext uri="{FF2B5EF4-FFF2-40B4-BE49-F238E27FC236}">
                <a16:creationId xmlns:a16="http://schemas.microsoft.com/office/drawing/2014/main" id="{339B6BD4-F17B-4660-BE37-E4BA405C7D97}"/>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Conclusion and Future Work</a:t>
            </a:r>
          </a:p>
        </p:txBody>
      </p:sp>
      <p:sp>
        <p:nvSpPr>
          <p:cNvPr id="4" name="Slide Number Placeholder 3">
            <a:extLst>
              <a:ext uri="{FF2B5EF4-FFF2-40B4-BE49-F238E27FC236}">
                <a16:creationId xmlns:a16="http://schemas.microsoft.com/office/drawing/2014/main" id="{9B5F6D80-D2FF-425F-8867-B79C6B404321}"/>
              </a:ext>
            </a:extLst>
          </p:cNvPr>
          <p:cNvSpPr>
            <a:spLocks noGrp="1"/>
          </p:cNvSpPr>
          <p:nvPr>
            <p:ph type="sldNum" sz="quarter" idx="4"/>
          </p:nvPr>
        </p:nvSpPr>
        <p:spPr/>
        <p:txBody>
          <a:bodyPr/>
          <a:lstStyle/>
          <a:p>
            <a:fld id="{7AAD83C6-9F02-4628-B8AF-0048A49AE521}" type="slidenum">
              <a:rPr lang="en-US" smtClean="0"/>
              <a:pPr/>
              <a:t>37</a:t>
            </a:fld>
            <a:endParaRPr lang="en-US"/>
          </a:p>
        </p:txBody>
      </p:sp>
    </p:spTree>
    <p:extLst>
      <p:ext uri="{BB962C8B-B14F-4D97-AF65-F5344CB8AC3E}">
        <p14:creationId xmlns:p14="http://schemas.microsoft.com/office/powerpoint/2010/main" val="3782176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C6709-3B28-40BC-806A-8985B47A7400}"/>
              </a:ext>
            </a:extLst>
          </p:cNvPr>
          <p:cNvSpPr>
            <a:spLocks noGrp="1"/>
          </p:cNvSpPr>
          <p:nvPr>
            <p:ph idx="1"/>
          </p:nvPr>
        </p:nvSpPr>
        <p:spPr/>
        <p:txBody>
          <a:bodyPr>
            <a:normAutofit fontScale="70000" lnSpcReduction="20000"/>
          </a:bodyPr>
          <a:lstStyle/>
          <a:p>
            <a:pPr marL="0" indent="0" algn="just">
              <a:buNone/>
            </a:pPr>
            <a:r>
              <a:rPr lang="en-US" sz="2600" dirty="0">
                <a:solidFill>
                  <a:srgbClr val="FF0000"/>
                </a:solidFill>
              </a:rPr>
              <a:t>Journal Paper</a:t>
            </a:r>
          </a:p>
          <a:p>
            <a:pPr algn="just"/>
            <a:r>
              <a:rPr lang="en-US" b="1" dirty="0"/>
              <a:t>Maanak Gupta </a:t>
            </a:r>
            <a:r>
              <a:rPr lang="en-US" dirty="0"/>
              <a:t>and Ravi Sandhu, “Reachability Analysis for Role-Based Administration of Group and User Attributes.” To be submitted to IEEE Trans. on Dependable and Secure Computing.</a:t>
            </a:r>
          </a:p>
          <a:p>
            <a:pPr marL="0" indent="0" algn="just">
              <a:buNone/>
            </a:pPr>
            <a:r>
              <a:rPr lang="en-US" sz="2600" dirty="0">
                <a:solidFill>
                  <a:srgbClr val="FF0000"/>
                </a:solidFill>
              </a:rPr>
              <a:t>Conference Papers</a:t>
            </a:r>
          </a:p>
          <a:p>
            <a:pPr algn="just"/>
            <a:r>
              <a:rPr lang="en-US" b="1" dirty="0"/>
              <a:t>Maanak Gupta</a:t>
            </a:r>
            <a:r>
              <a:rPr lang="en-US" dirty="0"/>
              <a:t>, James Benson, Farhan Patwa, and Ravi Sandhu, “Dynamic Groups and Attribute Based Access Control for Next Generation Smart Cars.” (To Appear) In Proceedings of the 9</a:t>
            </a:r>
            <a:r>
              <a:rPr lang="en-US" baseline="30000" dirty="0"/>
              <a:t>th</a:t>
            </a:r>
            <a:r>
              <a:rPr lang="en-US" dirty="0"/>
              <a:t> ACM Conference on Data and Application Security and Privacy (CODASPY), Dallas, Mar 25-27, 2019.</a:t>
            </a:r>
          </a:p>
          <a:p>
            <a:pPr algn="just"/>
            <a:r>
              <a:rPr lang="en-US" b="1" dirty="0"/>
              <a:t>Maanak Gupta </a:t>
            </a:r>
            <a:r>
              <a:rPr lang="en-US" dirty="0"/>
              <a:t>and Ravi Sandhu, “Authorization Framework for Secure Cloud Assisted Connected Cars and Vehicular Internet of Things.” In Proceedings of the 23rd ACM Symposium on Access Control Models and Technologies (SACMAT), Indianapolis, Indiana, June 13-15, 2018, pages 193-204. </a:t>
            </a:r>
          </a:p>
          <a:p>
            <a:pPr algn="just"/>
            <a:r>
              <a:rPr lang="en-US" b="1" dirty="0"/>
              <a:t>Maanak Gupta</a:t>
            </a:r>
            <a:r>
              <a:rPr lang="en-US" dirty="0"/>
              <a:t>, Farhan Patwa and Ravi Sandhu, “An Attribute-Based Access Control Model for Secure Big Data Processing in Hadoop Ecosystem.” In Proceedings of the 3rd ACM Workshop on Attribute-Based Access Control (ABAC), March 19-21, 2018, Tempe, Arizona, pages 13-24. </a:t>
            </a:r>
          </a:p>
          <a:p>
            <a:pPr algn="just"/>
            <a:r>
              <a:rPr lang="en-US" b="1" dirty="0"/>
              <a:t>Maanak Gupta</a:t>
            </a:r>
            <a:r>
              <a:rPr lang="en-US" dirty="0"/>
              <a:t>, Farhan Patwa and Ravi Sandhu, “Object-Tagged RBAC Model for the Hadoop Ecosystem.” In Proceedings of the 31st Annual IFIP WG 11.3 Working Conference on Data and Applications Security and Privacy (</a:t>
            </a:r>
            <a:r>
              <a:rPr lang="en-US" dirty="0" err="1"/>
              <a:t>DBSec</a:t>
            </a:r>
            <a:r>
              <a:rPr lang="en-US" dirty="0"/>
              <a:t>), Philadelphia, Pennsylvania, July 19-21, 2017, pages 63-81. </a:t>
            </a:r>
          </a:p>
          <a:p>
            <a:pPr algn="just"/>
            <a:r>
              <a:rPr lang="en-US" b="1" dirty="0"/>
              <a:t>Maanak Gupta</a:t>
            </a:r>
            <a:r>
              <a:rPr lang="en-US" dirty="0"/>
              <a:t>, Farhan Patwa, James Benson and Ravi Sandhu, “Multi-Layer Authorization Framework for a Representative Hadoop Ecosystem Deployment.” In Proceedings of the 22nd ACM Symposium on Access Control Models and Technologies (SACMAT), Indianapolis, Indiana, June 21-23, 2017, pages 183-190. </a:t>
            </a:r>
          </a:p>
          <a:p>
            <a:pPr algn="just"/>
            <a:r>
              <a:rPr lang="en-US" b="1" dirty="0"/>
              <a:t>Maanak Gupta </a:t>
            </a:r>
            <a:r>
              <a:rPr lang="en-US" dirty="0"/>
              <a:t>and Ravi Sandhu, “The GURAG Administrative Model for User and Group Attribute Assignment.” In Proceedings of the 10th International Conference on Network and System Security (NSS), Taipei, Taiwan, September 28-30, 2016, pages 318-332. </a:t>
            </a:r>
          </a:p>
          <a:p>
            <a:pPr algn="just"/>
            <a:endParaRPr lang="en-US" dirty="0"/>
          </a:p>
        </p:txBody>
      </p:sp>
      <p:sp>
        <p:nvSpPr>
          <p:cNvPr id="3" name="Title 2">
            <a:extLst>
              <a:ext uri="{FF2B5EF4-FFF2-40B4-BE49-F238E27FC236}">
                <a16:creationId xmlns:a16="http://schemas.microsoft.com/office/drawing/2014/main" id="{F0166872-1E89-4C02-9676-D16C084D3231}"/>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Dissertation Publications</a:t>
            </a:r>
          </a:p>
        </p:txBody>
      </p:sp>
      <p:sp>
        <p:nvSpPr>
          <p:cNvPr id="4" name="Slide Number Placeholder 3">
            <a:extLst>
              <a:ext uri="{FF2B5EF4-FFF2-40B4-BE49-F238E27FC236}">
                <a16:creationId xmlns:a16="http://schemas.microsoft.com/office/drawing/2014/main" id="{098429CF-EE18-44EA-B8F9-95339BA56F12}"/>
              </a:ext>
            </a:extLst>
          </p:cNvPr>
          <p:cNvSpPr>
            <a:spLocks noGrp="1"/>
          </p:cNvSpPr>
          <p:nvPr>
            <p:ph type="sldNum" sz="quarter" idx="4"/>
          </p:nvPr>
        </p:nvSpPr>
        <p:spPr/>
        <p:txBody>
          <a:bodyPr/>
          <a:lstStyle/>
          <a:p>
            <a:fld id="{7AAD83C6-9F02-4628-B8AF-0048A49AE521}" type="slidenum">
              <a:rPr lang="en-US" smtClean="0"/>
              <a:pPr/>
              <a:t>38</a:t>
            </a:fld>
            <a:endParaRPr lang="en-US"/>
          </a:p>
        </p:txBody>
      </p:sp>
    </p:spTree>
    <p:extLst>
      <p:ext uri="{BB962C8B-B14F-4D97-AF65-F5344CB8AC3E}">
        <p14:creationId xmlns:p14="http://schemas.microsoft.com/office/powerpoint/2010/main" val="413579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405C6-5257-418A-AB51-076B7BDD61EA}"/>
              </a:ext>
            </a:extLst>
          </p:cNvPr>
          <p:cNvSpPr>
            <a:spLocks noGrp="1"/>
          </p:cNvSpPr>
          <p:nvPr>
            <p:ph idx="1"/>
          </p:nvPr>
        </p:nvSpPr>
        <p:spPr>
          <a:xfrm>
            <a:off x="432619" y="1055077"/>
            <a:ext cx="8082731" cy="5121886"/>
          </a:xfrm>
        </p:spPr>
        <p:txBody>
          <a:bodyPr>
            <a:normAutofit/>
          </a:bodyPr>
          <a:lstStyle/>
          <a:p>
            <a:pPr algn="just">
              <a:buFont typeface="Wingdings" panose="05000000000000000000" pitchFamily="2" charset="2"/>
              <a:buChar char="Ø"/>
            </a:pPr>
            <a:r>
              <a:rPr lang="en-US" sz="2000" b="1" dirty="0"/>
              <a:t> </a:t>
            </a:r>
            <a:r>
              <a:rPr lang="en-US" sz="2000" b="1" dirty="0">
                <a:solidFill>
                  <a:schemeClr val="accent1">
                    <a:lumMod val="50000"/>
                  </a:schemeClr>
                </a:solidFill>
              </a:rPr>
              <a:t>Problem Statement</a:t>
            </a:r>
          </a:p>
          <a:p>
            <a:pPr marL="0" indent="0" algn="just">
              <a:buNone/>
            </a:pPr>
            <a:r>
              <a:rPr lang="en-US" sz="2400" i="1" dirty="0">
                <a:solidFill>
                  <a:schemeClr val="accent1">
                    <a:lumMod val="50000"/>
                  </a:schemeClr>
                </a:solidFill>
                <a:latin typeface="Times New Roman" panose="02020603050405020304" pitchFamily="18" charset="0"/>
                <a:cs typeface="Times New Roman" panose="02020603050405020304" pitchFamily="18" charset="0"/>
              </a:rPr>
              <a:t>New and emerging technologies such as smart connected cars and multi-tenant big data platforms require innovative access control models.  </a:t>
            </a:r>
          </a:p>
          <a:p>
            <a:pPr marL="0" indent="0" algn="just">
              <a:buNone/>
            </a:pPr>
            <a:endParaRPr lang="en-US" sz="1800" dirty="0"/>
          </a:p>
          <a:p>
            <a:pPr marL="0" indent="0" algn="just">
              <a:buNone/>
            </a:pPr>
            <a:endParaRPr lang="en-US" sz="1800" dirty="0"/>
          </a:p>
          <a:p>
            <a:pPr algn="just">
              <a:buFont typeface="Wingdings" panose="05000000000000000000" pitchFamily="2" charset="2"/>
              <a:buChar char="Ø"/>
            </a:pPr>
            <a:r>
              <a:rPr lang="en-US" sz="1800" b="1" dirty="0">
                <a:solidFill>
                  <a:schemeClr val="accent1">
                    <a:lumMod val="50000"/>
                  </a:schemeClr>
                </a:solidFill>
              </a:rPr>
              <a:t> </a:t>
            </a:r>
            <a:r>
              <a:rPr lang="en-US" sz="2000" b="1" dirty="0">
                <a:solidFill>
                  <a:schemeClr val="accent1">
                    <a:lumMod val="50000"/>
                  </a:schemeClr>
                </a:solidFill>
              </a:rPr>
              <a:t>Thesis Statement</a:t>
            </a:r>
          </a:p>
          <a:p>
            <a:pPr marL="0" indent="0" algn="just">
              <a:buNone/>
            </a:pPr>
            <a:r>
              <a:rPr lang="en-US" sz="2400" i="1" dirty="0">
                <a:solidFill>
                  <a:schemeClr val="accent1">
                    <a:lumMod val="50000"/>
                  </a:schemeClr>
                </a:solidFill>
                <a:latin typeface="Times New Roman" panose="02020603050405020304" pitchFamily="18" charset="0"/>
                <a:cs typeface="Times New Roman" panose="02020603050405020304" pitchFamily="18" charset="0"/>
              </a:rPr>
              <a:t>The established paradigms of role-based and attribute-based access control can be adapted and extended to provide fine-grained and dynamic authorization for cloud assisted smart cars and Hadoop big data framework.  </a:t>
            </a:r>
          </a:p>
          <a:p>
            <a:pPr marL="0" indent="0" algn="just">
              <a:buNone/>
            </a:pPr>
            <a:endParaRPr lang="en-US" sz="2000"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27D8FFA-EC07-4A99-83F9-74C5745F7640}"/>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400" dirty="0">
                <a:solidFill>
                  <a:srgbClr val="002060"/>
                </a:solidFill>
              </a:rPr>
              <a:t>Problem and Thesis Statement</a:t>
            </a:r>
          </a:p>
        </p:txBody>
      </p:sp>
      <p:sp>
        <p:nvSpPr>
          <p:cNvPr id="4" name="Slide Number Placeholder 3">
            <a:extLst>
              <a:ext uri="{FF2B5EF4-FFF2-40B4-BE49-F238E27FC236}">
                <a16:creationId xmlns:a16="http://schemas.microsoft.com/office/drawing/2014/main" id="{6DEC0419-FF20-44FA-B34F-C9DCE7AAA8D2}"/>
              </a:ext>
            </a:extLst>
          </p:cNvPr>
          <p:cNvSpPr>
            <a:spLocks noGrp="1"/>
          </p:cNvSpPr>
          <p:nvPr>
            <p:ph type="sldNum" sz="quarter" idx="4"/>
          </p:nvPr>
        </p:nvSpPr>
        <p:spPr/>
        <p:txBody>
          <a:bodyPr/>
          <a:lstStyle/>
          <a:p>
            <a:fld id="{7AAD83C6-9F02-4628-B8AF-0048A49AE521}" type="slidenum">
              <a:rPr lang="en-US" smtClean="0"/>
              <a:pPr/>
              <a:t>4</a:t>
            </a:fld>
            <a:endParaRPr lang="en-US"/>
          </a:p>
        </p:txBody>
      </p:sp>
    </p:spTree>
    <p:extLst>
      <p:ext uri="{BB962C8B-B14F-4D97-AF65-F5344CB8AC3E}">
        <p14:creationId xmlns:p14="http://schemas.microsoft.com/office/powerpoint/2010/main" val="271882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538005-EE69-4B60-8126-9856E0E7EFAB}"/>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Summary of Contributions</a:t>
            </a:r>
          </a:p>
        </p:txBody>
      </p:sp>
      <p:sp>
        <p:nvSpPr>
          <p:cNvPr id="4" name="Slide Number Placeholder 3">
            <a:extLst>
              <a:ext uri="{FF2B5EF4-FFF2-40B4-BE49-F238E27FC236}">
                <a16:creationId xmlns:a16="http://schemas.microsoft.com/office/drawing/2014/main" id="{B7F9D0F2-B5E4-4DD0-ACF5-75B30AF09F03}"/>
              </a:ext>
            </a:extLst>
          </p:cNvPr>
          <p:cNvSpPr>
            <a:spLocks noGrp="1"/>
          </p:cNvSpPr>
          <p:nvPr>
            <p:ph type="sldNum" sz="quarter" idx="4"/>
          </p:nvPr>
        </p:nvSpPr>
        <p:spPr/>
        <p:txBody>
          <a:bodyPr/>
          <a:lstStyle/>
          <a:p>
            <a:fld id="{7AAD83C6-9F02-4628-B8AF-0048A49AE521}" type="slidenum">
              <a:rPr lang="en-US" smtClean="0"/>
              <a:pPr/>
              <a:t>5</a:t>
            </a:fld>
            <a:endParaRPr lang="en-US"/>
          </a:p>
        </p:txBody>
      </p:sp>
      <p:pic>
        <p:nvPicPr>
          <p:cNvPr id="8" name="Content Placeholder 7">
            <a:extLst>
              <a:ext uri="{FF2B5EF4-FFF2-40B4-BE49-F238E27FC236}">
                <a16:creationId xmlns:a16="http://schemas.microsoft.com/office/drawing/2014/main" id="{F56E97C7-3DCD-4880-A5E8-BF7A1177CD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0400" y="1327355"/>
            <a:ext cx="5549478" cy="3608812"/>
          </a:xfrm>
        </p:spPr>
      </p:pic>
    </p:spTree>
    <p:extLst>
      <p:ext uri="{BB962C8B-B14F-4D97-AF65-F5344CB8AC3E}">
        <p14:creationId xmlns:p14="http://schemas.microsoft.com/office/powerpoint/2010/main" val="274543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9400ED11-CF8A-4358-8871-01629322E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081" y="1372080"/>
            <a:ext cx="5549478" cy="3608812"/>
          </a:xfrm>
          <a:prstGeom prst="rect">
            <a:avLst/>
          </a:prstGeom>
        </p:spPr>
      </p:pic>
      <p:sp>
        <p:nvSpPr>
          <p:cNvPr id="3" name="Title 2">
            <a:extLst>
              <a:ext uri="{FF2B5EF4-FFF2-40B4-BE49-F238E27FC236}">
                <a16:creationId xmlns:a16="http://schemas.microsoft.com/office/drawing/2014/main" id="{83538005-EE69-4B60-8126-9856E0E7EFAB}"/>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Section I</a:t>
            </a:r>
          </a:p>
        </p:txBody>
      </p:sp>
      <p:sp>
        <p:nvSpPr>
          <p:cNvPr id="4" name="Slide Number Placeholder 3">
            <a:extLst>
              <a:ext uri="{FF2B5EF4-FFF2-40B4-BE49-F238E27FC236}">
                <a16:creationId xmlns:a16="http://schemas.microsoft.com/office/drawing/2014/main" id="{B7F9D0F2-B5E4-4DD0-ACF5-75B30AF09F03}"/>
              </a:ext>
            </a:extLst>
          </p:cNvPr>
          <p:cNvSpPr>
            <a:spLocks noGrp="1"/>
          </p:cNvSpPr>
          <p:nvPr>
            <p:ph type="sldNum" sz="quarter" idx="4"/>
          </p:nvPr>
        </p:nvSpPr>
        <p:spPr/>
        <p:txBody>
          <a:bodyPr/>
          <a:lstStyle/>
          <a:p>
            <a:fld id="{7AAD83C6-9F02-4628-B8AF-0048A49AE521}" type="slidenum">
              <a:rPr lang="en-US" smtClean="0"/>
              <a:pPr/>
              <a:t>6</a:t>
            </a:fld>
            <a:endParaRPr lang="en-US"/>
          </a:p>
        </p:txBody>
      </p:sp>
      <p:sp>
        <p:nvSpPr>
          <p:cNvPr id="2" name="Rectangle 1">
            <a:extLst>
              <a:ext uri="{FF2B5EF4-FFF2-40B4-BE49-F238E27FC236}">
                <a16:creationId xmlns:a16="http://schemas.microsoft.com/office/drawing/2014/main" id="{86A5F85D-2CCE-4252-AB6B-4CE3F57AAE04}"/>
              </a:ext>
            </a:extLst>
          </p:cNvPr>
          <p:cNvSpPr/>
          <p:nvPr/>
        </p:nvSpPr>
        <p:spPr>
          <a:xfrm>
            <a:off x="1581081" y="2428568"/>
            <a:ext cx="2165009" cy="255232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486B58C-26AD-4A86-99A9-D1E696733BAE}"/>
              </a:ext>
            </a:extLst>
          </p:cNvPr>
          <p:cNvSpPr/>
          <p:nvPr/>
        </p:nvSpPr>
        <p:spPr>
          <a:xfrm rot="10800000">
            <a:off x="2517057" y="5155240"/>
            <a:ext cx="294010" cy="812940"/>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9A20D17-BAAC-4628-8F4B-0ECE89087B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241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FF6FD-8EFE-4155-AEE7-58489D0830A0}"/>
              </a:ext>
            </a:extLst>
          </p:cNvPr>
          <p:cNvSpPr>
            <a:spLocks noGrp="1"/>
          </p:cNvSpPr>
          <p:nvPr>
            <p:ph type="sldNum" sz="quarter" idx="4"/>
          </p:nvPr>
        </p:nvSpPr>
        <p:spPr/>
        <p:txBody>
          <a:bodyPr/>
          <a:lstStyle/>
          <a:p>
            <a:fld id="{7AAD83C6-9F02-4628-B8AF-0048A49AE521}" type="slidenum">
              <a:rPr lang="en-US" smtClean="0"/>
              <a:t>7</a:t>
            </a:fld>
            <a:endParaRPr lang="en-US"/>
          </a:p>
        </p:txBody>
      </p:sp>
      <p:sp>
        <p:nvSpPr>
          <p:cNvPr id="5" name="Title 2">
            <a:extLst>
              <a:ext uri="{FF2B5EF4-FFF2-40B4-BE49-F238E27FC236}">
                <a16:creationId xmlns:a16="http://schemas.microsoft.com/office/drawing/2014/main" id="{6BCCAB8B-70B2-44E4-A16B-9223C26CCCF0}"/>
              </a:ext>
            </a:extLst>
          </p:cNvPr>
          <p:cNvSpPr txBox="1">
            <a:spLocks/>
          </p:cNvSpPr>
          <p:nvPr/>
        </p:nvSpPr>
        <p:spPr>
          <a:xfrm>
            <a:off x="825911" y="2336833"/>
            <a:ext cx="7629832" cy="90455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pPr>
              <a:spcAft>
                <a:spcPts val="600"/>
              </a:spcAft>
            </a:pPr>
            <a:r>
              <a:rPr lang="en-US" sz="2800" dirty="0">
                <a:solidFill>
                  <a:srgbClr val="002060"/>
                </a:solidFill>
              </a:rPr>
              <a:t>Group Based Attributes Administration </a:t>
            </a:r>
          </a:p>
          <a:p>
            <a:pPr>
              <a:spcAft>
                <a:spcPts val="600"/>
              </a:spcAft>
            </a:pPr>
            <a:r>
              <a:rPr lang="en-US" sz="2800" dirty="0">
                <a:solidFill>
                  <a:srgbClr val="002060"/>
                </a:solidFill>
              </a:rPr>
              <a:t>and Analysis</a:t>
            </a:r>
          </a:p>
        </p:txBody>
      </p:sp>
      <p:sp>
        <p:nvSpPr>
          <p:cNvPr id="2" name="TextBox 1">
            <a:extLst>
              <a:ext uri="{FF2B5EF4-FFF2-40B4-BE49-F238E27FC236}">
                <a16:creationId xmlns:a16="http://schemas.microsoft.com/office/drawing/2014/main" id="{1959DE70-F76C-42D6-B869-FDDFC0345F55}"/>
              </a:ext>
            </a:extLst>
          </p:cNvPr>
          <p:cNvSpPr txBox="1"/>
          <p:nvPr/>
        </p:nvSpPr>
        <p:spPr>
          <a:xfrm>
            <a:off x="825911" y="5070986"/>
            <a:ext cx="7772401" cy="1015663"/>
          </a:xfrm>
          <a:prstGeom prst="rect">
            <a:avLst/>
          </a:prstGeom>
          <a:noFill/>
        </p:spPr>
        <p:txBody>
          <a:bodyPr wrap="square" rtlCol="0">
            <a:spAutoFit/>
          </a:bodyPr>
          <a:lstStyle/>
          <a:p>
            <a:pPr marL="342900" indent="-342900" algn="just">
              <a:buAutoNum type="arabicPeriod"/>
            </a:pPr>
            <a:r>
              <a:rPr lang="en-US" sz="1200" b="1" dirty="0"/>
              <a:t>Maanak Gupta </a:t>
            </a:r>
            <a:r>
              <a:rPr lang="en-US" sz="1200" dirty="0"/>
              <a:t>and Ravi Sandhu, “The GURA</a:t>
            </a:r>
            <a:r>
              <a:rPr lang="en-US" sz="1200" baseline="-25000" dirty="0"/>
              <a:t>G</a:t>
            </a:r>
            <a:r>
              <a:rPr lang="en-US" sz="1200" dirty="0"/>
              <a:t> Administrative Model for User and Group Attribute Assignment.” In Proceedings of the 10th International Conference on Network and System Security (NSS), Taipei, Taiwan, September 28-30, 2016, pages 318-332. </a:t>
            </a:r>
          </a:p>
          <a:p>
            <a:pPr marL="342900" indent="-342900" algn="just">
              <a:buFontTx/>
              <a:buAutoNum type="arabicPeriod"/>
            </a:pPr>
            <a:r>
              <a:rPr lang="en-US" sz="1200" b="1" dirty="0"/>
              <a:t>Maanak Gupta </a:t>
            </a:r>
            <a:r>
              <a:rPr lang="en-US" sz="1200" dirty="0"/>
              <a:t>and Ravi Sandhu, “Reachability Analysis for Role-Based Administration of Group and User Attributes.” To be submitted to IEEE Trans. on Dependable and Secure Computing.</a:t>
            </a:r>
          </a:p>
        </p:txBody>
      </p:sp>
    </p:spTree>
    <p:extLst>
      <p:ext uri="{BB962C8B-B14F-4D97-AF65-F5344CB8AC3E}">
        <p14:creationId xmlns:p14="http://schemas.microsoft.com/office/powerpoint/2010/main" val="232979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C0000F-5755-46A6-8269-93C442E285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7022" y="1093014"/>
            <a:ext cx="5420360" cy="4520371"/>
          </a:xfrm>
        </p:spPr>
      </p:pic>
      <p:sp>
        <p:nvSpPr>
          <p:cNvPr id="3" name="Title 2">
            <a:extLst>
              <a:ext uri="{FF2B5EF4-FFF2-40B4-BE49-F238E27FC236}">
                <a16:creationId xmlns:a16="http://schemas.microsoft.com/office/drawing/2014/main" id="{2D617364-A538-4F98-99FA-BCE045B320D2}"/>
              </a:ext>
            </a:extLst>
          </p:cNvPr>
          <p:cNvSpPr>
            <a:spLocks noGrp="1"/>
          </p:cNvSpPr>
          <p:nvPr>
            <p:ph type="ctrTitle"/>
          </p:nvPr>
        </p:nvSpPr>
        <p:spPr>
          <a:xfrm>
            <a:off x="1818728" y="311384"/>
            <a:ext cx="4932822" cy="462224"/>
          </a:xfrm>
        </p:spPr>
        <p:txBody>
          <a:bodyPr/>
          <a:lstStyle/>
          <a:p>
            <a:r>
              <a:rPr lang="en-US" sz="2600" dirty="0">
                <a:solidFill>
                  <a:srgbClr val="002060"/>
                </a:solidFill>
              </a:rPr>
              <a:t>NIST ABAC Scenario</a:t>
            </a:r>
            <a:endParaRPr lang="en-US" sz="2600" dirty="0"/>
          </a:p>
        </p:txBody>
      </p:sp>
      <p:sp>
        <p:nvSpPr>
          <p:cNvPr id="4" name="Slide Number Placeholder 3">
            <a:extLst>
              <a:ext uri="{FF2B5EF4-FFF2-40B4-BE49-F238E27FC236}">
                <a16:creationId xmlns:a16="http://schemas.microsoft.com/office/drawing/2014/main" id="{177CB151-CC53-4B23-B668-0A9BE1D92503}"/>
              </a:ext>
            </a:extLst>
          </p:cNvPr>
          <p:cNvSpPr>
            <a:spLocks noGrp="1"/>
          </p:cNvSpPr>
          <p:nvPr>
            <p:ph type="sldNum" sz="quarter" idx="4"/>
          </p:nvPr>
        </p:nvSpPr>
        <p:spPr/>
        <p:txBody>
          <a:bodyPr/>
          <a:lstStyle/>
          <a:p>
            <a:fld id="{7AAD83C6-9F02-4628-B8AF-0048A49AE521}" type="slidenum">
              <a:rPr lang="en-US" smtClean="0"/>
              <a:pPr/>
              <a:t>8</a:t>
            </a:fld>
            <a:endParaRPr lang="en-US"/>
          </a:p>
        </p:txBody>
      </p:sp>
    </p:spTree>
    <p:extLst>
      <p:ext uri="{BB962C8B-B14F-4D97-AF65-F5344CB8AC3E}">
        <p14:creationId xmlns:p14="http://schemas.microsoft.com/office/powerpoint/2010/main" val="395166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8FFAB-D899-4714-A490-21B6C94ADD58}"/>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5EA018F-8AEE-4757-AA87-AD30B3348227}"/>
              </a:ext>
            </a:extLst>
          </p:cNvPr>
          <p:cNvSpPr>
            <a:spLocks noGrp="1"/>
          </p:cNvSpPr>
          <p:nvPr>
            <p:ph type="ctrTitle"/>
          </p:nvPr>
        </p:nvSpPr>
        <p:spPr/>
        <p:txBody>
          <a:bodyPr/>
          <a:lstStyle/>
          <a:p>
            <a:pPr defTabSz="414683" eaLnBrk="0" fontAlgn="base" hangingPunct="0">
              <a:spcAft>
                <a:spcPct val="0"/>
              </a:spcAft>
              <a:buClr>
                <a:srgbClr val="000000"/>
              </a:buClr>
              <a:buSzPct val="45000"/>
              <a:defRPr/>
            </a:pPr>
            <a:r>
              <a:rPr lang="en-US" sz="2600" dirty="0">
                <a:solidFill>
                  <a:srgbClr val="002060"/>
                </a:solidFill>
                <a:ea typeface="+mn-ea"/>
              </a:rPr>
              <a:t>ABAC</a:t>
            </a:r>
            <a:r>
              <a:rPr lang="el-GR" sz="2000" baseline="-25000" dirty="0">
                <a:solidFill>
                  <a:srgbClr val="002060"/>
                </a:solidFill>
                <a:ea typeface="+mn-ea"/>
              </a:rPr>
              <a:t>α</a:t>
            </a:r>
            <a:r>
              <a:rPr lang="en-US" sz="2000" baseline="-25000" dirty="0">
                <a:solidFill>
                  <a:srgbClr val="002060"/>
                </a:solidFill>
                <a:ea typeface="+mn-ea"/>
              </a:rPr>
              <a:t> </a:t>
            </a:r>
            <a:r>
              <a:rPr lang="en-US" sz="2000" dirty="0">
                <a:solidFill>
                  <a:srgbClr val="002060"/>
                </a:solidFill>
                <a:ea typeface="+mn-ea"/>
              </a:rPr>
              <a:t> </a:t>
            </a:r>
            <a:r>
              <a:rPr lang="en-US" sz="2600" dirty="0">
                <a:solidFill>
                  <a:srgbClr val="002060"/>
                </a:solidFill>
                <a:ea typeface="+mn-ea"/>
              </a:rPr>
              <a:t>Model</a:t>
            </a:r>
          </a:p>
        </p:txBody>
      </p:sp>
      <p:sp>
        <p:nvSpPr>
          <p:cNvPr id="4" name="Slide Number Placeholder 3">
            <a:extLst>
              <a:ext uri="{FF2B5EF4-FFF2-40B4-BE49-F238E27FC236}">
                <a16:creationId xmlns:a16="http://schemas.microsoft.com/office/drawing/2014/main" id="{EC21BA05-24BF-40AA-B5C1-5F3849C1AA7E}"/>
              </a:ext>
            </a:extLst>
          </p:cNvPr>
          <p:cNvSpPr>
            <a:spLocks noGrp="1"/>
          </p:cNvSpPr>
          <p:nvPr>
            <p:ph type="sldNum" sz="quarter" idx="4"/>
          </p:nvPr>
        </p:nvSpPr>
        <p:spPr/>
        <p:txBody>
          <a:bodyPr/>
          <a:lstStyle/>
          <a:p>
            <a:fld id="{7AAD83C6-9F02-4628-B8AF-0048A49AE521}" type="slidenum">
              <a:rPr lang="en-US" smtClean="0"/>
              <a:pPr/>
              <a:t>9</a:t>
            </a:fld>
            <a:endParaRPr lang="en-US"/>
          </a:p>
        </p:txBody>
      </p:sp>
      <p:pic>
        <p:nvPicPr>
          <p:cNvPr id="5" name="内容占位符 6" descr="未命名2.jpg">
            <a:extLst>
              <a:ext uri="{FF2B5EF4-FFF2-40B4-BE49-F238E27FC236}">
                <a16:creationId xmlns:a16="http://schemas.microsoft.com/office/drawing/2014/main" id="{04DE95E2-1509-438E-9D8B-3BDFCA9C6C26}"/>
              </a:ext>
            </a:extLst>
          </p:cNvPr>
          <p:cNvPicPr>
            <a:picLocks noChangeAspect="1"/>
          </p:cNvPicPr>
          <p:nvPr/>
        </p:nvPicPr>
        <p:blipFill>
          <a:blip r:embed="rId3" cstate="print"/>
          <a:stretch>
            <a:fillRect/>
          </a:stretch>
        </p:blipFill>
        <p:spPr>
          <a:xfrm>
            <a:off x="924232" y="1430376"/>
            <a:ext cx="7433087" cy="3065236"/>
          </a:xfrm>
          <a:prstGeom prst="rect">
            <a:avLst/>
          </a:prstGeom>
        </p:spPr>
      </p:pic>
      <p:sp>
        <p:nvSpPr>
          <p:cNvPr id="6" name="Text Box 5">
            <a:extLst>
              <a:ext uri="{FF2B5EF4-FFF2-40B4-BE49-F238E27FC236}">
                <a16:creationId xmlns:a16="http://schemas.microsoft.com/office/drawing/2014/main" id="{97C11C7F-842E-435F-993C-A287E6B9CCD8}"/>
              </a:ext>
            </a:extLst>
          </p:cNvPr>
          <p:cNvSpPr txBox="1">
            <a:spLocks noChangeArrowheads="1"/>
          </p:cNvSpPr>
          <p:nvPr/>
        </p:nvSpPr>
        <p:spPr bwMode="auto">
          <a:xfrm>
            <a:off x="1739567" y="5337236"/>
            <a:ext cx="5664864" cy="646313"/>
          </a:xfrm>
          <a:prstGeom prst="rect">
            <a:avLst/>
          </a:prstGeom>
          <a:noFill/>
          <a:ln w="38100">
            <a:noFill/>
            <a:miter lim="800000"/>
            <a:headEnd/>
            <a:tailEnd/>
          </a:ln>
        </p:spPr>
        <p:txBody>
          <a:bodyPr wrap="square" lIns="91423" tIns="45711" rIns="91423" bIns="4571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FF0000"/>
                </a:solidFill>
              </a:rPr>
              <a:t>Can be configured to do simple forms of DAC, MAC, RBAC (Jin, Krishnan, Sandhu 2012)</a:t>
            </a:r>
          </a:p>
        </p:txBody>
      </p:sp>
    </p:spTree>
    <p:extLst>
      <p:ext uri="{BB962C8B-B14F-4D97-AF65-F5344CB8AC3E}">
        <p14:creationId xmlns:p14="http://schemas.microsoft.com/office/powerpoint/2010/main" val="848215433"/>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889B0C38-AD38-4EBB-AFFF-6B7347820A40}" vid="{D33B1F30-4F7F-45C6-A75A-F54F1585F08C}"/>
    </a:ext>
  </a:extLst>
</a:theme>
</file>

<file path=ppt/theme/theme2.xml><?xml version="1.0" encoding="utf-8"?>
<a:theme xmlns:a="http://schemas.openxmlformats.org/drawingml/2006/main" name="Theme-Cspec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specc" id="{A5D50E22-DE82-40E9-BD90-29F316E5D493}" vid="{FCE5FF18-77CF-4940-A715-310FB64BB3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9770</TotalTime>
  <Words>1857</Words>
  <Application>Microsoft Office PowerPoint</Application>
  <PresentationFormat>On-screen Show (4:3)</PresentationFormat>
  <Paragraphs>303</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MS Reference Sans Serif</vt:lpstr>
      <vt:lpstr>Times New Roman</vt:lpstr>
      <vt:lpstr>Wingdings</vt:lpstr>
      <vt:lpstr>Theme2</vt:lpstr>
      <vt:lpstr>Theme-Cspecc</vt:lpstr>
      <vt:lpstr>PowerPoint Presentation</vt:lpstr>
      <vt:lpstr>Outline</vt:lpstr>
      <vt:lpstr>Access Control</vt:lpstr>
      <vt:lpstr>Problem and Thesis Statement</vt:lpstr>
      <vt:lpstr>Summary of Contributions</vt:lpstr>
      <vt:lpstr>Section I</vt:lpstr>
      <vt:lpstr>PowerPoint Presentation</vt:lpstr>
      <vt:lpstr>NIST ABAC Scenario</vt:lpstr>
      <vt:lpstr>ABACα  Model</vt:lpstr>
      <vt:lpstr>Hierarchical Group - ABAC</vt:lpstr>
      <vt:lpstr>GURAG Administrative Model</vt:lpstr>
      <vt:lpstr>GURAG Policies</vt:lpstr>
      <vt:lpstr>Reachability Analysis Problem</vt:lpstr>
      <vt:lpstr>Reachability Query and Analysis Results</vt:lpstr>
      <vt:lpstr>Section II</vt:lpstr>
      <vt:lpstr>PowerPoint Presentation</vt:lpstr>
      <vt:lpstr>Security and Privacy Requirements</vt:lpstr>
      <vt:lpstr>Extended Access Control Oriented Architecture</vt:lpstr>
      <vt:lpstr>PowerPoint Presentation</vt:lpstr>
      <vt:lpstr>PowerPoint Presentation</vt:lpstr>
      <vt:lpstr>PowerPoint Presentation</vt:lpstr>
      <vt:lpstr>PowerPoint Presentation</vt:lpstr>
      <vt:lpstr>CV-ABACG  Model</vt:lpstr>
      <vt:lpstr>Implementation in AWS</vt:lpstr>
      <vt:lpstr>ABAC Policy</vt:lpstr>
      <vt:lpstr>Sequence Diagram</vt:lpstr>
      <vt:lpstr>Performance Metrics</vt:lpstr>
      <vt:lpstr>Section III</vt:lpstr>
      <vt:lpstr>PowerPoint Presentation</vt:lpstr>
      <vt:lpstr>PowerPoint Presentation</vt:lpstr>
      <vt:lpstr>PowerPoint Presentation</vt:lpstr>
      <vt:lpstr>PowerPoint Presentation</vt:lpstr>
      <vt:lpstr>Performance Evaluation of  OT-RBAC</vt:lpstr>
      <vt:lpstr>PowerPoint Presentation</vt:lpstr>
      <vt:lpstr>PowerPoint Presentation</vt:lpstr>
      <vt:lpstr>Summary of Contributions</vt:lpstr>
      <vt:lpstr>Conclusion and Future Work</vt:lpstr>
      <vt:lpstr>Dissertation 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maanakgupta</dc:creator>
  <cp:lastModifiedBy>Maanak Gupta</cp:lastModifiedBy>
  <cp:revision>303</cp:revision>
  <cp:lastPrinted>2018-11-26T23:37:51Z</cp:lastPrinted>
  <dcterms:created xsi:type="dcterms:W3CDTF">2018-06-02T05:14:53Z</dcterms:created>
  <dcterms:modified xsi:type="dcterms:W3CDTF">2018-11-30T22:29:45Z</dcterms:modified>
</cp:coreProperties>
</file>