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handoutMasterIdLst>
    <p:handoutMasterId r:id="rId39"/>
  </p:handoutMasterIdLst>
  <p:sldIdLst>
    <p:sldId id="259" r:id="rId3"/>
    <p:sldId id="281" r:id="rId4"/>
    <p:sldId id="282" r:id="rId5"/>
    <p:sldId id="258" r:id="rId6"/>
    <p:sldId id="308" r:id="rId7"/>
    <p:sldId id="273" r:id="rId8"/>
    <p:sldId id="313" r:id="rId9"/>
    <p:sldId id="315" r:id="rId10"/>
    <p:sldId id="337" r:id="rId11"/>
    <p:sldId id="314" r:id="rId12"/>
    <p:sldId id="276" r:id="rId13"/>
    <p:sldId id="285" r:id="rId14"/>
    <p:sldId id="316" r:id="rId15"/>
    <p:sldId id="287" r:id="rId16"/>
    <p:sldId id="329" r:id="rId17"/>
    <p:sldId id="278" r:id="rId18"/>
    <p:sldId id="332" r:id="rId19"/>
    <p:sldId id="333" r:id="rId20"/>
    <p:sldId id="334" r:id="rId21"/>
    <p:sldId id="335" r:id="rId22"/>
    <p:sldId id="336" r:id="rId23"/>
    <p:sldId id="318" r:id="rId24"/>
    <p:sldId id="339" r:id="rId25"/>
    <p:sldId id="331" r:id="rId26"/>
    <p:sldId id="320" r:id="rId27"/>
    <p:sldId id="321" r:id="rId28"/>
    <p:sldId id="330" r:id="rId29"/>
    <p:sldId id="317" r:id="rId30"/>
    <p:sldId id="341" r:id="rId31"/>
    <p:sldId id="343" r:id="rId32"/>
    <p:sldId id="342" r:id="rId33"/>
    <p:sldId id="303" r:id="rId34"/>
    <p:sldId id="346" r:id="rId35"/>
    <p:sldId id="304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FD8EF"/>
    <a:srgbClr val="002060"/>
    <a:srgbClr val="304A7E"/>
    <a:srgbClr val="FFFFFF"/>
    <a:srgbClr val="D4E5F4"/>
    <a:srgbClr val="66FFFF"/>
    <a:srgbClr val="436692"/>
    <a:srgbClr val="1F497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6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96D4-5984-4277-BC59-61E9651F78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523B9-E6CF-421B-A7C2-88561E4D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71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D3532-959B-4063-A298-09FA15027E89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417DB-7355-49DA-A976-5DD8ADD4A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04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1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8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25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47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26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754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1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1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5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3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1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417DB-7355-49DA-A976-5DD8ADD4A5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>
            <a:lvl1pPr>
              <a:defRPr sz="3628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 sz="2540">
                <a:solidFill>
                  <a:schemeClr val="tx2"/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440802" y="51846"/>
            <a:ext cx="4282560" cy="6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14683"/>
            <a:r>
              <a:rPr lang="en-US" altLang="zh-CN" sz="2903" dirty="0" smtClean="0"/>
              <a:t>Institute for Cyber Security</a:t>
            </a:r>
            <a:endParaRPr lang="en-US" sz="2903" dirty="0"/>
          </a:p>
        </p:txBody>
      </p:sp>
    </p:spTree>
    <p:extLst>
      <p:ext uri="{BB962C8B-B14F-4D97-AF65-F5344CB8AC3E}">
        <p14:creationId xmlns:p14="http://schemas.microsoft.com/office/powerpoint/2010/main" val="88043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8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75069"/>
            <a:ext cx="2056320" cy="585133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75069"/>
            <a:ext cx="6035040" cy="585133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7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623586"/>
            <a:ext cx="476928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1" y="27651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8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4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3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42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600008"/>
            <a:ext cx="4044960" cy="452639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2" y="1600008"/>
            <a:ext cx="4046400" cy="452639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3" indent="0">
              <a:buNone/>
              <a:defRPr sz="1814" b="1"/>
            </a:lvl2pPr>
            <a:lvl3pPr marL="829366" indent="0">
              <a:buNone/>
              <a:defRPr sz="1633" b="1"/>
            </a:lvl3pPr>
            <a:lvl4pPr marL="1244049" indent="0">
              <a:buNone/>
              <a:defRPr sz="1542" b="1"/>
            </a:lvl4pPr>
            <a:lvl5pPr marL="1658732" indent="0">
              <a:buNone/>
              <a:defRPr sz="1542" b="1"/>
            </a:lvl5pPr>
            <a:lvl6pPr marL="2073416" indent="0">
              <a:buNone/>
              <a:defRPr sz="1542" b="1"/>
            </a:lvl6pPr>
            <a:lvl7pPr marL="2488099" indent="0">
              <a:buNone/>
              <a:defRPr sz="1542" b="1"/>
            </a:lvl7pPr>
            <a:lvl8pPr marL="2902782" indent="0">
              <a:buNone/>
              <a:defRPr sz="1542" b="1"/>
            </a:lvl8pPr>
            <a:lvl9pPr marL="3317465" indent="0">
              <a:buNone/>
              <a:defRPr sz="1542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3" indent="0">
              <a:buNone/>
              <a:defRPr sz="1814" b="1"/>
            </a:lvl2pPr>
            <a:lvl3pPr marL="829366" indent="0">
              <a:buNone/>
              <a:defRPr sz="1633" b="1"/>
            </a:lvl3pPr>
            <a:lvl4pPr marL="1244049" indent="0">
              <a:buNone/>
              <a:defRPr sz="1542" b="1"/>
            </a:lvl4pPr>
            <a:lvl5pPr marL="1658732" indent="0">
              <a:buNone/>
              <a:defRPr sz="1542" b="1"/>
            </a:lvl5pPr>
            <a:lvl6pPr marL="2073416" indent="0">
              <a:buNone/>
              <a:defRPr sz="1542" b="1"/>
            </a:lvl6pPr>
            <a:lvl7pPr marL="2488099" indent="0">
              <a:buNone/>
              <a:defRPr sz="1542" b="1"/>
            </a:lvl7pPr>
            <a:lvl8pPr marL="2902782" indent="0">
              <a:buNone/>
              <a:defRPr sz="1542" b="1"/>
            </a:lvl8pPr>
            <a:lvl9pPr marL="3317465" indent="0">
              <a:buNone/>
              <a:defRPr sz="1542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542"/>
            </a:lvl4pPr>
            <a:lvl5pPr>
              <a:defRPr sz="1542"/>
            </a:lvl5pPr>
            <a:lvl6pPr>
              <a:defRPr sz="1542"/>
            </a:lvl6pPr>
            <a:lvl7pPr>
              <a:defRPr sz="1542"/>
            </a:lvl7pPr>
            <a:lvl8pPr>
              <a:defRPr sz="1542"/>
            </a:lvl8pPr>
            <a:lvl9pPr>
              <a:defRPr sz="1542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33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612" y="51847"/>
            <a:ext cx="5177221" cy="73319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9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321" y="101296"/>
            <a:ext cx="5316463" cy="6710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861010"/>
            <a:ext cx="5112000" cy="5240070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861012"/>
            <a:ext cx="3008160" cy="5265393"/>
          </a:xfrm>
        </p:spPr>
        <p:txBody>
          <a:bodyPr/>
          <a:lstStyle>
            <a:lvl1pPr marL="0" indent="0">
              <a:buNone/>
              <a:defRPr sz="1270"/>
            </a:lvl1pPr>
            <a:lvl2pPr marL="414683" indent="0">
              <a:buNone/>
              <a:defRPr sz="1089"/>
            </a:lvl2pPr>
            <a:lvl3pPr marL="829366" indent="0">
              <a:buNone/>
              <a:defRPr sz="907"/>
            </a:lvl3pPr>
            <a:lvl4pPr marL="1244049" indent="0">
              <a:buNone/>
              <a:defRPr sz="816"/>
            </a:lvl4pPr>
            <a:lvl5pPr marL="1658732" indent="0">
              <a:buNone/>
              <a:defRPr sz="816"/>
            </a:lvl5pPr>
            <a:lvl6pPr marL="2073416" indent="0">
              <a:buNone/>
              <a:defRPr sz="816"/>
            </a:lvl6pPr>
            <a:lvl7pPr marL="2488099" indent="0">
              <a:buNone/>
              <a:defRPr sz="816"/>
            </a:lvl7pPr>
            <a:lvl8pPr marL="2902782" indent="0">
              <a:buNone/>
              <a:defRPr sz="816"/>
            </a:lvl8pPr>
            <a:lvl9pPr marL="3317465" indent="0">
              <a:buNone/>
              <a:defRPr sz="816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4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 rtlCol="0">
            <a:normAutofit/>
          </a:bodyPr>
          <a:lstStyle>
            <a:lvl1pPr marL="0" indent="0">
              <a:buNone/>
              <a:defRPr sz="2903"/>
            </a:lvl1pPr>
            <a:lvl2pPr marL="414683" indent="0">
              <a:buNone/>
              <a:defRPr sz="2540"/>
            </a:lvl2pPr>
            <a:lvl3pPr marL="829366" indent="0">
              <a:buNone/>
              <a:defRPr sz="2177"/>
            </a:lvl3pPr>
            <a:lvl4pPr marL="1244049" indent="0">
              <a:buNone/>
              <a:defRPr sz="1814"/>
            </a:lvl4pPr>
            <a:lvl5pPr marL="1658732" indent="0">
              <a:buNone/>
              <a:defRPr sz="1814"/>
            </a:lvl5pPr>
            <a:lvl6pPr marL="2073416" indent="0">
              <a:buNone/>
              <a:defRPr sz="1814"/>
            </a:lvl6pPr>
            <a:lvl7pPr marL="2488099" indent="0">
              <a:buNone/>
              <a:defRPr sz="1814"/>
            </a:lvl7pPr>
            <a:lvl8pPr marL="2902782" indent="0">
              <a:buNone/>
              <a:defRPr sz="1814"/>
            </a:lvl8pPr>
            <a:lvl9pPr marL="3317465" indent="0">
              <a:buNone/>
              <a:defRPr sz="1814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683" indent="0">
              <a:buNone/>
              <a:defRPr sz="1089"/>
            </a:lvl2pPr>
            <a:lvl3pPr marL="829366" indent="0">
              <a:buNone/>
              <a:defRPr sz="907"/>
            </a:lvl3pPr>
            <a:lvl4pPr marL="1244049" indent="0">
              <a:buNone/>
              <a:defRPr sz="816"/>
            </a:lvl4pPr>
            <a:lvl5pPr marL="1658732" indent="0">
              <a:buNone/>
              <a:defRPr sz="816"/>
            </a:lvl5pPr>
            <a:lvl6pPr marL="2073416" indent="0">
              <a:buNone/>
              <a:defRPr sz="816"/>
            </a:lvl6pPr>
            <a:lvl7pPr marL="2488099" indent="0">
              <a:buNone/>
              <a:defRPr sz="816"/>
            </a:lvl7pPr>
            <a:lvl8pPr marL="2902782" indent="0">
              <a:buNone/>
              <a:defRPr sz="816"/>
            </a:lvl8pPr>
            <a:lvl9pPr marL="3317465" indent="0">
              <a:buNone/>
              <a:defRPr sz="816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World-Leading Research with Real-World Impact!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2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088612" y="51846"/>
            <a:ext cx="5177221" cy="6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093075"/>
            <a:ext cx="8229600" cy="48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6345007"/>
            <a:ext cx="2132640" cy="36435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Bo Tang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2156" y="6344167"/>
            <a:ext cx="3781284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2" y="276511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292480" y="777083"/>
            <a:ext cx="4769280" cy="1441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3360" y="6344167"/>
            <a:ext cx="1964160" cy="364359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89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683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6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88" y="97951"/>
            <a:ext cx="1184428" cy="7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35" tIns="41468" rIns="82935" bIns="41468" anchor="ctr"/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633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2" y="276511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5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903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03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14683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6pPr>
      <a:lvl7pPr marL="829366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7pPr>
      <a:lvl8pPr marL="1244049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8pPr>
      <a:lvl9pPr marL="1658732" algn="ctr" rtl="0" eaLnBrk="1" fontAlgn="base" hangingPunct="1">
        <a:spcBef>
          <a:spcPct val="0"/>
        </a:spcBef>
        <a:spcAft>
          <a:spcPct val="0"/>
        </a:spcAft>
        <a:defRPr sz="3991">
          <a:solidFill>
            <a:schemeClr val="tx1"/>
          </a:solidFill>
          <a:latin typeface="Calibri" pitchFamily="34" charset="0"/>
        </a:defRPr>
      </a:lvl9pPr>
    </p:titleStyle>
    <p:bodyStyle>
      <a:lvl1pPr marL="311013" indent="-3110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903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73860" indent="-2591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54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036707" indent="-207341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177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451391" indent="-2073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14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1866074" indent="-2073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14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280758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40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10124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806" indent="-207341" algn="l" defTabSz="829366" rtl="0" eaLnBrk="1" latinLnBrk="0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0"/>
            <a:ext cx="47145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829527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79B0FFF-52D7-4B48-8273-CB03D59A2296}" type="datetime1">
              <a:rPr lang="en-US" smtClean="0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4/27/2016</a:t>
            </a:fld>
            <a:r>
              <a:rPr lang="en-US" smtClean="0"/>
              <a:t>© Ravi  Sandhu</a:t>
            </a:r>
            <a:endParaRPr lang="en-GB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World-Leading Research with Real-World Impact!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27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 smtClean="0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92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3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393941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6pPr>
      <a:lvl7pPr marL="1808667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7pPr>
      <a:lvl8pPr marL="2223393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8pPr>
      <a:lvl9pPr marL="2638119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3">
          <a:solidFill>
            <a:srgbClr val="000000"/>
          </a:solidFill>
          <a:latin typeface="Bitstream Charter" pitchFamily="16" charset="0"/>
        </a:defRPr>
      </a:lvl9pPr>
    </p:titleStyle>
    <p:bodyStyle>
      <a:lvl1pPr marL="391686" indent="-29376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54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783372" indent="-26064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177">
          <a:solidFill>
            <a:srgbClr val="000000"/>
          </a:solidFill>
          <a:latin typeface="Arial" charset="0"/>
          <a:ea typeface="ＭＳ Ｐゴシック" charset="-128"/>
        </a:defRPr>
      </a:lvl2pPr>
      <a:lvl3pPr marL="1175057" indent="-195843" algn="l" defTabSz="414726" rtl="0" eaLnBrk="0" fontAlgn="base" hangingPunct="0"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177">
          <a:solidFill>
            <a:srgbClr val="000000"/>
          </a:solidFill>
          <a:latin typeface="Arial" charset="0"/>
          <a:ea typeface="ＭＳ Ｐゴシック" charset="-128"/>
        </a:defRPr>
      </a:lvl3pPr>
      <a:lvl4pPr marL="1566743" indent="-195843" algn="l" defTabSz="414726" rtl="0" eaLnBrk="0" fontAlgn="base" hangingPunct="0"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14">
          <a:solidFill>
            <a:srgbClr val="000000"/>
          </a:solidFill>
          <a:latin typeface="Arial" charset="0"/>
          <a:ea typeface="ＭＳ Ｐゴシック" charset="-128"/>
        </a:defRPr>
      </a:lvl4pPr>
      <a:lvl5pPr marL="1958429" indent="-195843" algn="l" defTabSz="414726" rtl="0" eaLnBrk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14">
          <a:solidFill>
            <a:srgbClr val="000000"/>
          </a:solidFill>
          <a:latin typeface="Arial" charset="0"/>
          <a:ea typeface="ＭＳ Ｐゴシック" charset="-128"/>
        </a:defRPr>
      </a:lvl5pPr>
      <a:lvl6pPr marL="2373155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6pPr>
      <a:lvl7pPr marL="2787881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7pPr>
      <a:lvl8pPr marL="3202607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8pPr>
      <a:lvl9pPr marL="3617333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14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03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76881" y="1139621"/>
            <a:ext cx="7773120" cy="14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28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903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14683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6pPr>
            <a:lvl7pPr marL="829366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7pPr>
            <a:lvl8pPr marL="1244049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8pPr>
            <a:lvl9pPr marL="1658732" algn="ctr" rtl="0" eaLnBrk="1" fontAlgn="base" hangingPunct="1">
              <a:spcBef>
                <a:spcPct val="0"/>
              </a:spcBef>
              <a:spcAft>
                <a:spcPct val="0"/>
              </a:spcAft>
              <a:defRPr sz="399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Authorization Federation in Multi-Tenant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3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Multi-Cloud</a:t>
            </a:r>
            <a:r>
              <a:rPr kumimoji="0" lang="en-US" sz="2903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 IaaS</a:t>
            </a:r>
            <a:endParaRPr kumimoji="0" lang="en-US" sz="290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35222" y="2037175"/>
            <a:ext cx="7056438" cy="3900878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kern="0" dirty="0" smtClean="0">
              <a:latin typeface="Calibri" panose="020F0502020204030204" pitchFamily="34" charset="0"/>
            </a:endParaRPr>
          </a:p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 smtClean="0">
                <a:solidFill>
                  <a:srgbClr val="0033CC"/>
                </a:solidFill>
                <a:latin typeface="Calibri" panose="020F0502020204030204" pitchFamily="34" charset="0"/>
              </a:rPr>
              <a:t>Navid Pustchi</a:t>
            </a:r>
          </a:p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Dissertation Defense</a:t>
            </a:r>
          </a:p>
          <a:p>
            <a:pPr marL="107950" indent="0" algn="ctr">
              <a:lnSpc>
                <a:spcPct val="150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b="1" kern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Department of Computer Science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b="1" kern="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University of Texas San Antonio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b="1" kern="0" dirty="0" smtClean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Advisor: Dr. Ravi Sandhu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Co-Advisor: Dr. Ram Krishnan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Dr. Gregory B. White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Dr. Matthew Gibson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Dr. </a:t>
            </a:r>
            <a:r>
              <a:rPr lang="en-US" sz="1800" kern="0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Palden</a:t>
            </a:r>
            <a:r>
              <a:rPr lang="en-US" sz="1800" kern="0" dirty="0" smtClean="0">
                <a:solidFill>
                  <a:srgbClr val="1F497D"/>
                </a:solidFill>
                <a:latin typeface="Calibri" panose="020F0502020204030204" pitchFamily="34" charset="0"/>
              </a:rPr>
              <a:t> Lama</a:t>
            </a:r>
          </a:p>
          <a:p>
            <a:pPr marL="107950" indent="0" algn="ctr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800" kern="0" dirty="0" smtClean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2306161" y="54050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Institute for Cyber Security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7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027" y="4232602"/>
            <a:ext cx="3938174" cy="1784441"/>
          </a:xfrm>
          <a:prstGeom prst="rect">
            <a:avLst/>
          </a:prstGeom>
        </p:spPr>
      </p:pic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Peer-to-Peer vs Circle-of-Trust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5116" y="1677969"/>
            <a:ext cx="3086100" cy="523875"/>
            <a:chOff x="3514725" y="2057400"/>
            <a:chExt cx="3086100" cy="5238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5572125" y="2057400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Tenant B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514725" y="2057400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Tenant A</a:t>
              </a:r>
            </a:p>
          </p:txBody>
        </p:sp>
        <p:cxnSp>
          <p:nvCxnSpPr>
            <p:cNvPr id="23" name="Straight Connector 22"/>
            <p:cNvCxnSpPr>
              <a:stCxn id="22" idx="3"/>
              <a:endCxn id="21" idx="1"/>
            </p:cNvCxnSpPr>
            <p:nvPr/>
          </p:nvCxnSpPr>
          <p:spPr bwMode="auto">
            <a:xfrm>
              <a:off x="4543425" y="2319338"/>
              <a:ext cx="1028700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595116" y="3060878"/>
            <a:ext cx="3391852" cy="2509836"/>
            <a:chOff x="5291349" y="3235286"/>
            <a:chExt cx="3391852" cy="2509836"/>
          </a:xfrm>
        </p:grpSpPr>
        <p:sp>
          <p:nvSpPr>
            <p:cNvPr id="24" name="Oval 23"/>
            <p:cNvSpPr/>
            <p:nvPr/>
          </p:nvSpPr>
          <p:spPr bwMode="auto">
            <a:xfrm>
              <a:off x="5938573" y="3491514"/>
              <a:ext cx="2011680" cy="2011680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7187777" y="3235286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B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681874" y="3235286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187300" y="5216490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F</a:t>
              </a: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5681874" y="5221247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7654501" y="4173503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D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5291349" y="4173504"/>
              <a:ext cx="1028700" cy="52387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Tenant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02394" y="918531"/>
            <a:ext cx="48808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Peer-to-Peer Federation</a:t>
            </a:r>
            <a:endParaRPr lang="en-US" sz="2000" b="1" dirty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Trust between a pair of tenants.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S</a:t>
            </a: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pecific set of actions between tenants.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Only trusted tenant.</a:t>
            </a: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000" b="1" i="1" dirty="0" smtClean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000" b="1" i="1" dirty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000" b="1" i="1" dirty="0" smtClean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Circle-of-Trust </a:t>
            </a:r>
            <a:r>
              <a:rPr lang="en-US" sz="2000" b="1" i="1" dirty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Federation</a:t>
            </a:r>
            <a:endParaRPr lang="en-US" sz="2000" b="1" dirty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Trust </a:t>
            </a: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between </a:t>
            </a: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a group of tenants.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Similar </a:t>
            </a: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policies and rules.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Acceptance </a:t>
            </a: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of </a:t>
            </a:r>
            <a:r>
              <a:rPr lang="en-US" sz="1600" dirty="0" smtClean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all tenants </a:t>
            </a:r>
            <a:r>
              <a:rPr lang="en-US" sz="1600" dirty="0">
                <a:solidFill>
                  <a:srgbClr val="465676"/>
                </a:solidFill>
                <a:latin typeface="Calibri" panose="020F0502020204030204" pitchFamily="34" charset="0"/>
                <a:ea typeface="Cambria Math"/>
              </a:rPr>
              <a:t>in the circle.</a:t>
            </a:r>
          </a:p>
          <a:p>
            <a:pPr marL="742950" lvl="2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465676"/>
              </a:solidFill>
              <a:latin typeface="Calibri" panose="020F0502020204030204" pitchFamily="34" charset="0"/>
              <a:ea typeface="Cambria Math"/>
            </a:endParaRPr>
          </a:p>
          <a:p>
            <a:pPr marL="742950" lvl="2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465676"/>
              </a:solidFill>
              <a:latin typeface="Calibri" panose="020F0502020204030204" pitchFamily="34" charset="0"/>
              <a:ea typeface="Cambria Math"/>
            </a:endParaRPr>
          </a:p>
          <a:p>
            <a:pPr marL="742950" lvl="2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465676"/>
              </a:solidFill>
              <a:latin typeface="Calibri" panose="020F0502020204030204" pitchFamily="34" charset="0"/>
              <a:ea typeface="Cambria Math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724650" y="4714875"/>
            <a:ext cx="981075" cy="130216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53" y="864136"/>
            <a:ext cx="3699137" cy="1676130"/>
          </a:xfrm>
          <a:prstGeom prst="rect">
            <a:avLst/>
          </a:prstGeom>
        </p:spPr>
      </p:pic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 marL="97922" indent="0">
              <a:buClr>
                <a:srgbClr val="002060"/>
              </a:buClr>
              <a:buSzPct val="90000"/>
              <a:buNone/>
              <a:defRPr/>
            </a:pPr>
            <a:endParaRPr lang="en-US" sz="2177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ea typeface="ＭＳ Ｐゴシック" pitchFamily="34" charset="-128"/>
              </a:rPr>
              <a:t>Authentication Federation</a:t>
            </a:r>
            <a:endParaRPr lang="en-US" sz="2000" dirty="0">
              <a:solidFill>
                <a:srgbClr val="0033CC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Authenticating users (services and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applications)</a:t>
            </a:r>
            <a:b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in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</a:rPr>
              <a:t>a cloud service provider other than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their</a:t>
            </a:r>
            <a:b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registered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</a:rPr>
              <a:t>identity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provider.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</a:rPr>
              <a:t>SAML, OAuth, OpenID, SSO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</a:rPr>
              <a:t>.</a:t>
            </a:r>
            <a:endParaRPr lang="en-US" sz="16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endParaRPr lang="en-US" sz="10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  <a:ea typeface="ＭＳ Ｐゴシック" pitchFamily="34" charset="-128"/>
              </a:rPr>
              <a:t>Authorization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ea typeface="ＭＳ Ｐゴシック" pitchFamily="34" charset="-128"/>
              </a:rPr>
              <a:t>Federation</a:t>
            </a:r>
            <a:endParaRPr lang="en-US" sz="2000" dirty="0">
              <a:solidFill>
                <a:srgbClr val="0033CC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Determining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federated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users’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permissions to access federated resources and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services.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</a:rPr>
              <a:t>SAML, OAuth.</a:t>
            </a:r>
            <a:endParaRPr lang="en-US" sz="1600" dirty="0">
              <a:solidFill>
                <a:srgbClr val="1F497D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Authorization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federation is dependent on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authenticated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users.</a:t>
            </a:r>
          </a:p>
          <a:p>
            <a:pPr>
              <a:buClr>
                <a:srgbClr val="002060"/>
              </a:buClr>
              <a:buSzPct val="90000"/>
              <a:defRPr/>
            </a:pPr>
            <a:endParaRPr lang="en-US" sz="2177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Clr>
                <a:srgbClr val="002060"/>
              </a:buClr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Clr>
                <a:srgbClr val="002060"/>
              </a:buClr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Clr>
                <a:srgbClr val="002060"/>
              </a:buClr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Clr>
                <a:srgbClr val="002060"/>
              </a:buClr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Clr>
                <a:srgbClr val="002060"/>
              </a:buClr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Clr>
                <a:srgbClr val="002060"/>
              </a:buClr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Authentication vs </a:t>
            </a: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Authorization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643" y="4389669"/>
            <a:ext cx="2956902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/>
            <a:r>
              <a:rPr lang="en-US" sz="1451" i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Is the user the one she claims to be? (Authentication </a:t>
            </a:r>
            <a:r>
              <a:rPr lang="en-US" sz="1451" i="1" dirty="0">
                <a:solidFill>
                  <a:schemeClr val="tx2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Federation)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8008" y="3778985"/>
            <a:ext cx="3353082" cy="53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/>
            <a:r>
              <a:rPr lang="en-US" sz="1451" i="1" dirty="0">
                <a:solidFill>
                  <a:srgbClr val="00339A"/>
                </a:solidFill>
                <a:latin typeface="Calibri" panose="020F0502020204030204" pitchFamily="34" charset="0"/>
              </a:rPr>
              <a:t>What permissions </a:t>
            </a:r>
            <a:r>
              <a:rPr lang="en-US" sz="1451" i="1" dirty="0" smtClean="0">
                <a:solidFill>
                  <a:srgbClr val="00339A"/>
                </a:solidFill>
                <a:latin typeface="Calibri" panose="020F0502020204030204" pitchFamily="34" charset="0"/>
              </a:rPr>
              <a:t>she </a:t>
            </a:r>
            <a:r>
              <a:rPr lang="en-US" sz="1451" i="1" dirty="0">
                <a:solidFill>
                  <a:srgbClr val="00339A"/>
                </a:solidFill>
                <a:latin typeface="Calibri" panose="020F0502020204030204" pitchFamily="34" charset="0"/>
              </a:rPr>
              <a:t>should </a:t>
            </a:r>
            <a:r>
              <a:rPr lang="en-US" sz="1451" i="1" dirty="0" smtClean="0">
                <a:solidFill>
                  <a:srgbClr val="00339A"/>
                </a:solidFill>
                <a:latin typeface="Calibri" panose="020F0502020204030204" pitchFamily="34" charset="0"/>
              </a:rPr>
              <a:t>be granted? </a:t>
            </a:r>
            <a:r>
              <a:rPr lang="en-US" sz="1451" i="1" dirty="0">
                <a:solidFill>
                  <a:srgbClr val="00339A"/>
                </a:solidFill>
                <a:latin typeface="Calibri" panose="020F0502020204030204" pitchFamily="34" charset="0"/>
              </a:rPr>
              <a:t>(Authorization Federation)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71151" y="4249601"/>
            <a:ext cx="2981540" cy="1774454"/>
            <a:chOff x="4599407" y="3769360"/>
            <a:chExt cx="3783302" cy="2065353"/>
          </a:xfrm>
        </p:grpSpPr>
        <p:sp>
          <p:nvSpPr>
            <p:cNvPr id="23" name="Cloud 22"/>
            <p:cNvSpPr/>
            <p:nvPr/>
          </p:nvSpPr>
          <p:spPr bwMode="auto">
            <a:xfrm>
              <a:off x="4599407" y="3769360"/>
              <a:ext cx="3783302" cy="2065353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015770" y="4140351"/>
              <a:ext cx="1878073" cy="1381676"/>
              <a:chOff x="5298545" y="3448460"/>
              <a:chExt cx="1878073" cy="138167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9951" y="3850199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5099" y="3448460"/>
                <a:ext cx="563333" cy="61666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8545" y="3915480"/>
                <a:ext cx="563333" cy="61666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6248" y="4320136"/>
                <a:ext cx="576667" cy="510000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33314" y="4306129"/>
            <a:ext cx="2485912" cy="1661399"/>
            <a:chOff x="601845" y="3864407"/>
            <a:chExt cx="3102123" cy="2065353"/>
          </a:xfrm>
        </p:grpSpPr>
        <p:sp>
          <p:nvSpPr>
            <p:cNvPr id="30" name="Cloud 29"/>
            <p:cNvSpPr/>
            <p:nvPr/>
          </p:nvSpPr>
          <p:spPr bwMode="auto">
            <a:xfrm>
              <a:off x="601845" y="3864407"/>
              <a:ext cx="3102123" cy="2065353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272" y="4220551"/>
              <a:ext cx="563333" cy="61666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25605" y="5017874"/>
              <a:ext cx="576667" cy="510000"/>
            </a:xfrm>
            <a:prstGeom prst="rect">
              <a:avLst/>
            </a:prstGeom>
          </p:spPr>
        </p:pic>
      </p:grpSp>
      <p:sp>
        <p:nvSpPr>
          <p:cNvPr id="5" name="Right Arrow 4"/>
          <p:cNvSpPr/>
          <p:nvPr/>
        </p:nvSpPr>
        <p:spPr bwMode="auto">
          <a:xfrm>
            <a:off x="2484001" y="4889772"/>
            <a:ext cx="3011709" cy="145399"/>
          </a:xfrm>
          <a:prstGeom prst="rightArrow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tx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2">
                  <a:lumMod val="65000"/>
                  <a:lumOff val="3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558056" y="4890648"/>
            <a:ext cx="1442381" cy="144523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78" y="4730846"/>
            <a:ext cx="293998" cy="39537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7858125" y="1323975"/>
            <a:ext cx="912965" cy="12162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12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Scope of Contribution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19841" y="1116939"/>
            <a:ext cx="6278035" cy="4649683"/>
            <a:chOff x="1847654" y="1076420"/>
            <a:chExt cx="6669962" cy="5087914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725796" y="1076420"/>
              <a:ext cx="1502875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Cloud Federation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3236953" y="2256487"/>
              <a:ext cx="1280160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SaaS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6437354" y="2256487"/>
              <a:ext cx="1280160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IaaS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4837153" y="2256487"/>
              <a:ext cx="1280160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PaaS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5637254" y="3436553"/>
              <a:ext cx="1280160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Homogeneous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7237456" y="3436553"/>
              <a:ext cx="1280160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Heterogeneous</a:t>
              </a:r>
              <a:endParaRPr kumimoji="0" lang="en-US" sz="1400" b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4856206" y="4616621"/>
              <a:ext cx="1280160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Circle-of-Trust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456405" y="4616621"/>
              <a:ext cx="1280160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Peer-to-Peer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060723" y="5796688"/>
              <a:ext cx="1280160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Authentication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7237456" y="5796688"/>
              <a:ext cx="1280160" cy="367646"/>
            </a:xfrm>
            <a:prstGeom prst="roundRect">
              <a:avLst/>
            </a:prstGeom>
            <a:solidFill>
              <a:srgbClr val="E4E4E4"/>
            </a:solidFill>
            <a:ln w="15875"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1001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Authorization</a:t>
              </a:r>
            </a:p>
          </p:txBody>
        </p:sp>
        <p:cxnSp>
          <p:nvCxnSpPr>
            <p:cNvPr id="40" name="Straight Connector 39"/>
            <p:cNvCxnSpPr>
              <a:stCxn id="30" idx="2"/>
              <a:endCxn id="31" idx="0"/>
            </p:cNvCxnSpPr>
            <p:nvPr/>
          </p:nvCxnSpPr>
          <p:spPr bwMode="auto">
            <a:xfrm flipH="1">
              <a:off x="3877033" y="1444066"/>
              <a:ext cx="1600201" cy="81242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0" idx="2"/>
              <a:endCxn id="33" idx="0"/>
            </p:cNvCxnSpPr>
            <p:nvPr/>
          </p:nvCxnSpPr>
          <p:spPr bwMode="auto">
            <a:xfrm flipH="1">
              <a:off x="5477233" y="1444066"/>
              <a:ext cx="1" cy="81242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30" idx="2"/>
              <a:endCxn id="32" idx="0"/>
            </p:cNvCxnSpPr>
            <p:nvPr/>
          </p:nvCxnSpPr>
          <p:spPr bwMode="auto">
            <a:xfrm>
              <a:off x="5477234" y="1444066"/>
              <a:ext cx="1600200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3" name="Straight Connector 42"/>
            <p:cNvCxnSpPr>
              <a:endCxn id="34" idx="0"/>
            </p:cNvCxnSpPr>
            <p:nvPr/>
          </p:nvCxnSpPr>
          <p:spPr bwMode="auto">
            <a:xfrm flipH="1">
              <a:off x="6277334" y="2624133"/>
              <a:ext cx="819151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4" name="Straight Connector 43"/>
            <p:cNvCxnSpPr>
              <a:stCxn id="32" idx="2"/>
              <a:endCxn id="35" idx="0"/>
            </p:cNvCxnSpPr>
            <p:nvPr/>
          </p:nvCxnSpPr>
          <p:spPr bwMode="auto">
            <a:xfrm>
              <a:off x="7077434" y="2624133"/>
              <a:ext cx="800102" cy="81242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34" idx="2"/>
              <a:endCxn id="36" idx="0"/>
            </p:cNvCxnSpPr>
            <p:nvPr/>
          </p:nvCxnSpPr>
          <p:spPr bwMode="auto">
            <a:xfrm flipH="1">
              <a:off x="5496286" y="3804200"/>
              <a:ext cx="781048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6" name="Straight Connector 45"/>
            <p:cNvCxnSpPr>
              <a:stCxn id="34" idx="2"/>
              <a:endCxn id="37" idx="0"/>
            </p:cNvCxnSpPr>
            <p:nvPr/>
          </p:nvCxnSpPr>
          <p:spPr bwMode="auto">
            <a:xfrm>
              <a:off x="6277334" y="3804200"/>
              <a:ext cx="819151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7" name="Straight Connector 46"/>
            <p:cNvCxnSpPr>
              <a:stCxn id="37" idx="2"/>
              <a:endCxn id="38" idx="0"/>
            </p:cNvCxnSpPr>
            <p:nvPr/>
          </p:nvCxnSpPr>
          <p:spPr bwMode="auto">
            <a:xfrm flipH="1">
              <a:off x="4700803" y="4984267"/>
              <a:ext cx="2395682" cy="81242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7" idx="2"/>
              <a:endCxn id="39" idx="0"/>
            </p:cNvCxnSpPr>
            <p:nvPr/>
          </p:nvCxnSpPr>
          <p:spPr bwMode="auto">
            <a:xfrm>
              <a:off x="7096485" y="4984267"/>
              <a:ext cx="781051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49" name="Straight Connector 48"/>
            <p:cNvCxnSpPr>
              <a:stCxn id="36" idx="2"/>
              <a:endCxn id="38" idx="0"/>
            </p:cNvCxnSpPr>
            <p:nvPr/>
          </p:nvCxnSpPr>
          <p:spPr bwMode="auto">
            <a:xfrm flipH="1">
              <a:off x="4700803" y="4984267"/>
              <a:ext cx="795483" cy="812421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36" idx="2"/>
              <a:endCxn id="39" idx="0"/>
            </p:cNvCxnSpPr>
            <p:nvPr/>
          </p:nvCxnSpPr>
          <p:spPr bwMode="auto">
            <a:xfrm>
              <a:off x="5496286" y="4984267"/>
              <a:ext cx="2381250" cy="81242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847654" y="1260243"/>
              <a:ext cx="0" cy="490409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852485" y="2159344"/>
              <a:ext cx="1304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Service</a:t>
              </a:r>
              <a:endParaRPr lang="en-US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52485" y="3354997"/>
              <a:ext cx="1304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Platform</a:t>
              </a:r>
              <a:endParaRPr lang="en-US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4" name="Straight Connector 53"/>
            <p:cNvCxnSpPr>
              <a:stCxn id="36" idx="1"/>
            </p:cNvCxnSpPr>
            <p:nvPr/>
          </p:nvCxnSpPr>
          <p:spPr bwMode="auto">
            <a:xfrm flipH="1">
              <a:off x="1847654" y="4800444"/>
              <a:ext cx="300855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882173" y="4518306"/>
              <a:ext cx="1304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Trust</a:t>
              </a:r>
              <a:endParaRPr lang="en-US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73531" y="5700653"/>
              <a:ext cx="1304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" panose="02020603050405020304" pitchFamily="18" charset="0"/>
                  <a:cs typeface="Times" panose="02020603050405020304" pitchFamily="18" charset="0"/>
                </a:rPr>
                <a:t>Identity</a:t>
              </a:r>
              <a:endParaRPr lang="en-US" sz="14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7" name="Straight Connector 56"/>
            <p:cNvCxnSpPr>
              <a:stCxn id="30" idx="1"/>
            </p:cNvCxnSpPr>
            <p:nvPr/>
          </p:nvCxnSpPr>
          <p:spPr bwMode="auto">
            <a:xfrm flipH="1">
              <a:off x="1847654" y="1260243"/>
              <a:ext cx="287814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>
              <a:stCxn id="34" idx="1"/>
            </p:cNvCxnSpPr>
            <p:nvPr/>
          </p:nvCxnSpPr>
          <p:spPr bwMode="auto">
            <a:xfrm flipH="1">
              <a:off x="1847654" y="3620377"/>
              <a:ext cx="37896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847654" y="6008430"/>
              <a:ext cx="221306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endCxn id="31" idx="1"/>
            </p:cNvCxnSpPr>
            <p:nvPr/>
          </p:nvCxnSpPr>
          <p:spPr bwMode="auto">
            <a:xfrm>
              <a:off x="1847654" y="2440310"/>
              <a:ext cx="138929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414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13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Scope of Contributed Models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274429" y="1389658"/>
            <a:ext cx="1371600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Cloud IaaS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507851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65622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Multi-Cloud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6850941" y="3246688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4191178" y="3246688"/>
            <a:ext cx="133449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Circle-of-Trust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094183" y="3246688"/>
            <a:ext cx="133522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6850941" y="5126256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MT-ABAC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5145588" y="4186472"/>
            <a:ext cx="1335024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Homogeneous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3294442" y="4186472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Heterogeneous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ounded Rectangle 84"/>
              <p:cNvSpPr/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gradFill>
                <a:gsLst>
                  <a:gs pos="1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ounded 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blipFill rotWithShape="0">
                <a:blip r:embed="rId2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gradFill>
                <a:gsLst>
                  <a:gs pos="1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MT-RABA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blipFill rotWithShape="0">
                <a:blip r:embed="rId3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/>
          <p:cNvSpPr/>
          <p:nvPr/>
        </p:nvSpPr>
        <p:spPr bwMode="auto">
          <a:xfrm>
            <a:off x="1094183" y="5126256"/>
            <a:ext cx="133522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MC</a:t>
            </a: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MT-RBAC</a:t>
            </a:r>
          </a:p>
        </p:txBody>
      </p:sp>
      <p:cxnSp>
        <p:nvCxnSpPr>
          <p:cNvPr id="6" name="Elbow Connector 5"/>
          <p:cNvCxnSpPr>
            <a:stCxn id="76" idx="2"/>
            <a:endCxn id="77" idx="0"/>
          </p:cNvCxnSpPr>
          <p:nvPr/>
        </p:nvCxnSpPr>
        <p:spPr bwMode="auto">
          <a:xfrm rot="16200000" flipH="1">
            <a:off x="4812802" y="904731"/>
            <a:ext cx="518714" cy="222386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76" idx="2"/>
            <a:endCxn id="78" idx="0"/>
          </p:cNvCxnSpPr>
          <p:nvPr/>
        </p:nvCxnSpPr>
        <p:spPr bwMode="auto">
          <a:xfrm rot="5400000">
            <a:off x="2601657" y="917446"/>
            <a:ext cx="518714" cy="219843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5" name="Elbow Connector 11264"/>
          <p:cNvCxnSpPr>
            <a:stCxn id="77" idx="2"/>
            <a:endCxn id="79" idx="0"/>
          </p:cNvCxnSpPr>
          <p:nvPr/>
        </p:nvCxnSpPr>
        <p:spPr bwMode="auto">
          <a:xfrm rot="16200000" flipH="1">
            <a:off x="6548897" y="2278856"/>
            <a:ext cx="603024" cy="133264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Elbow Connector 11269"/>
          <p:cNvCxnSpPr>
            <a:stCxn id="77" idx="2"/>
            <a:endCxn id="80" idx="0"/>
          </p:cNvCxnSpPr>
          <p:nvPr/>
        </p:nvCxnSpPr>
        <p:spPr bwMode="auto">
          <a:xfrm rot="5400000">
            <a:off x="5219746" y="2282345"/>
            <a:ext cx="603024" cy="132566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3" name="Straight Connector 11272"/>
          <p:cNvCxnSpPr>
            <a:stCxn id="78" idx="2"/>
            <a:endCxn id="81" idx="0"/>
          </p:cNvCxnSpPr>
          <p:nvPr/>
        </p:nvCxnSpPr>
        <p:spPr bwMode="auto">
          <a:xfrm flipH="1">
            <a:off x="1761796" y="2643664"/>
            <a:ext cx="3" cy="603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6" name="Straight Connector 11275"/>
          <p:cNvCxnSpPr>
            <a:stCxn id="81" idx="2"/>
            <a:endCxn id="87" idx="0"/>
          </p:cNvCxnSpPr>
          <p:nvPr/>
        </p:nvCxnSpPr>
        <p:spPr bwMode="auto">
          <a:xfrm>
            <a:off x="1761796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9" name="Elbow Connector 11278"/>
          <p:cNvCxnSpPr>
            <a:stCxn id="80" idx="2"/>
            <a:endCxn id="84" idx="0"/>
          </p:cNvCxnSpPr>
          <p:nvPr/>
        </p:nvCxnSpPr>
        <p:spPr bwMode="auto">
          <a:xfrm rot="5400000">
            <a:off x="4123259" y="3451305"/>
            <a:ext cx="572138" cy="89819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1" name="Elbow Connector 11280"/>
          <p:cNvCxnSpPr>
            <a:stCxn id="80" idx="2"/>
            <a:endCxn id="83" idx="0"/>
          </p:cNvCxnSpPr>
          <p:nvPr/>
        </p:nvCxnSpPr>
        <p:spPr bwMode="auto">
          <a:xfrm rot="16200000" flipH="1">
            <a:off x="5049694" y="3423066"/>
            <a:ext cx="572138" cy="95467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3" name="Straight Connector 11282"/>
          <p:cNvCxnSpPr>
            <a:stCxn id="84" idx="2"/>
            <a:endCxn id="86" idx="0"/>
          </p:cNvCxnSpPr>
          <p:nvPr/>
        </p:nvCxnSpPr>
        <p:spPr bwMode="auto">
          <a:xfrm>
            <a:off x="3960230" y="4554118"/>
            <a:ext cx="0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6" name="Straight Connector 11285"/>
          <p:cNvCxnSpPr>
            <a:stCxn id="83" idx="2"/>
            <a:endCxn id="85" idx="0"/>
          </p:cNvCxnSpPr>
          <p:nvPr/>
        </p:nvCxnSpPr>
        <p:spPr bwMode="auto">
          <a:xfrm>
            <a:off x="5813100" y="4554118"/>
            <a:ext cx="1725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8" name="Straight Connector 11287"/>
          <p:cNvCxnSpPr>
            <a:stCxn id="79" idx="2"/>
            <a:endCxn id="82" idx="0"/>
          </p:cNvCxnSpPr>
          <p:nvPr/>
        </p:nvCxnSpPr>
        <p:spPr bwMode="auto">
          <a:xfrm>
            <a:off x="7516729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33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903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522727" lvl="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b="0" dirty="0" smtClean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Administrative </a:t>
            </a: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Domains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33" y="3461823"/>
            <a:ext cx="3373516" cy="2629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481" y="1112108"/>
            <a:ext cx="8226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i="1" dirty="0">
                <a:solidFill>
                  <a:srgbClr val="0033CC"/>
                </a:solidFill>
              </a:rPr>
              <a:t>Cloud Domain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Administration of services (compute, storage, network, and identity) and tenant domains.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Cloud bursting.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000" b="1" i="1" dirty="0" smtClean="0">
              <a:solidFill>
                <a:srgbClr val="0033CC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200" b="1" i="1" dirty="0" smtClean="0">
                <a:solidFill>
                  <a:srgbClr val="0033CC"/>
                </a:solidFill>
              </a:rPr>
              <a:t>Tenant </a:t>
            </a:r>
            <a:r>
              <a:rPr lang="en-US" sz="2200" b="1" i="1" dirty="0">
                <a:solidFill>
                  <a:srgbClr val="0033CC"/>
                </a:solidFill>
              </a:rPr>
              <a:t>Domain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Administration of </a:t>
            </a:r>
            <a:r>
              <a:rPr lang="en-US" dirty="0" smtClean="0">
                <a:solidFill>
                  <a:srgbClr val="1F497D"/>
                </a:solidFill>
              </a:rPr>
              <a:t>resources (users</a:t>
            </a:r>
            <a:r>
              <a:rPr lang="en-US" dirty="0">
                <a:solidFill>
                  <a:srgbClr val="1F497D"/>
                </a:solidFill>
              </a:rPr>
              <a:t>, </a:t>
            </a:r>
            <a:r>
              <a:rPr lang="en-US" dirty="0" smtClean="0">
                <a:solidFill>
                  <a:srgbClr val="1F497D"/>
                </a:solidFill>
              </a:rPr>
              <a:t>groups and </a:t>
            </a:r>
            <a:r>
              <a:rPr lang="en-US" dirty="0">
                <a:solidFill>
                  <a:srgbClr val="1F497D"/>
                </a:solidFill>
              </a:rPr>
              <a:t>projects in OpenStack).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F497D"/>
                </a:solidFill>
              </a:rPr>
              <a:t>Resource federation (cross-tenant access).</a:t>
            </a:r>
          </a:p>
        </p:txBody>
      </p:sp>
    </p:spTree>
    <p:extLst>
      <p:ext uri="{BB962C8B-B14F-4D97-AF65-F5344CB8AC3E}">
        <p14:creationId xmlns:p14="http://schemas.microsoft.com/office/powerpoint/2010/main" val="36473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15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Peer-to-Peer Federation Models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274429" y="1389658"/>
            <a:ext cx="1371600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Cloud IaaS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507851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65622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Multi-Cloud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6850941" y="3246688"/>
            <a:ext cx="1331575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4191178" y="3246688"/>
            <a:ext cx="133449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Circle-of-Trust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094183" y="3246688"/>
            <a:ext cx="1335226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6850941" y="5126256"/>
            <a:ext cx="1331575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MT-ABAC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5145588" y="4186472"/>
            <a:ext cx="1335024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Homogeneous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3294442" y="4186472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Heterogeneous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ounded Rectangle 84"/>
              <p:cNvSpPr/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gradFill>
                <a:gsLst>
                  <a:gs pos="1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ounded 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blipFill rotWithShape="0">
                <a:blip r:embed="rId2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gradFill>
                <a:gsLst>
                  <a:gs pos="1500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MT-RABA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i="0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blipFill rotWithShape="0">
                <a:blip r:embed="rId3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/>
          <p:cNvSpPr/>
          <p:nvPr/>
        </p:nvSpPr>
        <p:spPr bwMode="auto">
          <a:xfrm>
            <a:off x="1094183" y="5126256"/>
            <a:ext cx="1335226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MC</a:t>
            </a:r>
            <a:r>
              <a:rPr lang="en-US" sz="1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MT-RBAC</a:t>
            </a:r>
          </a:p>
        </p:txBody>
      </p:sp>
      <p:cxnSp>
        <p:nvCxnSpPr>
          <p:cNvPr id="6" name="Elbow Connector 5"/>
          <p:cNvCxnSpPr>
            <a:stCxn id="76" idx="2"/>
            <a:endCxn id="77" idx="0"/>
          </p:cNvCxnSpPr>
          <p:nvPr/>
        </p:nvCxnSpPr>
        <p:spPr bwMode="auto">
          <a:xfrm rot="16200000" flipH="1">
            <a:off x="4812802" y="904731"/>
            <a:ext cx="518714" cy="222386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76" idx="2"/>
            <a:endCxn id="78" idx="0"/>
          </p:cNvCxnSpPr>
          <p:nvPr/>
        </p:nvCxnSpPr>
        <p:spPr bwMode="auto">
          <a:xfrm rot="5400000">
            <a:off x="2601657" y="917446"/>
            <a:ext cx="518714" cy="219843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5" name="Elbow Connector 11264"/>
          <p:cNvCxnSpPr>
            <a:stCxn id="77" idx="2"/>
            <a:endCxn id="79" idx="0"/>
          </p:cNvCxnSpPr>
          <p:nvPr/>
        </p:nvCxnSpPr>
        <p:spPr bwMode="auto">
          <a:xfrm rot="16200000" flipH="1">
            <a:off x="6548897" y="2278856"/>
            <a:ext cx="603024" cy="133264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Elbow Connector 11269"/>
          <p:cNvCxnSpPr>
            <a:stCxn id="77" idx="2"/>
            <a:endCxn id="80" idx="0"/>
          </p:cNvCxnSpPr>
          <p:nvPr/>
        </p:nvCxnSpPr>
        <p:spPr bwMode="auto">
          <a:xfrm rot="5400000">
            <a:off x="5219746" y="2282345"/>
            <a:ext cx="603024" cy="132566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3" name="Straight Connector 11272"/>
          <p:cNvCxnSpPr>
            <a:stCxn id="78" idx="2"/>
            <a:endCxn id="81" idx="0"/>
          </p:cNvCxnSpPr>
          <p:nvPr/>
        </p:nvCxnSpPr>
        <p:spPr bwMode="auto">
          <a:xfrm flipH="1">
            <a:off x="1761796" y="2643664"/>
            <a:ext cx="3" cy="603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6" name="Straight Connector 11275"/>
          <p:cNvCxnSpPr>
            <a:stCxn id="81" idx="2"/>
            <a:endCxn id="87" idx="0"/>
          </p:cNvCxnSpPr>
          <p:nvPr/>
        </p:nvCxnSpPr>
        <p:spPr bwMode="auto">
          <a:xfrm>
            <a:off x="1761796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9" name="Elbow Connector 11278"/>
          <p:cNvCxnSpPr>
            <a:stCxn id="80" idx="2"/>
            <a:endCxn id="84" idx="0"/>
          </p:cNvCxnSpPr>
          <p:nvPr/>
        </p:nvCxnSpPr>
        <p:spPr bwMode="auto">
          <a:xfrm rot="5400000">
            <a:off x="4123259" y="3451305"/>
            <a:ext cx="572138" cy="89819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1" name="Elbow Connector 11280"/>
          <p:cNvCxnSpPr>
            <a:stCxn id="80" idx="2"/>
            <a:endCxn id="83" idx="0"/>
          </p:cNvCxnSpPr>
          <p:nvPr/>
        </p:nvCxnSpPr>
        <p:spPr bwMode="auto">
          <a:xfrm rot="16200000" flipH="1">
            <a:off x="5049694" y="3423066"/>
            <a:ext cx="572138" cy="95467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3" name="Straight Connector 11282"/>
          <p:cNvCxnSpPr>
            <a:stCxn id="84" idx="2"/>
            <a:endCxn id="86" idx="0"/>
          </p:cNvCxnSpPr>
          <p:nvPr/>
        </p:nvCxnSpPr>
        <p:spPr bwMode="auto">
          <a:xfrm>
            <a:off x="3960230" y="4554118"/>
            <a:ext cx="0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6" name="Straight Connector 11285"/>
          <p:cNvCxnSpPr>
            <a:stCxn id="83" idx="2"/>
            <a:endCxn id="85" idx="0"/>
          </p:cNvCxnSpPr>
          <p:nvPr/>
        </p:nvCxnSpPr>
        <p:spPr bwMode="auto">
          <a:xfrm>
            <a:off x="5813100" y="4554118"/>
            <a:ext cx="1725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8" name="Straight Connector 11287"/>
          <p:cNvCxnSpPr>
            <a:stCxn id="79" idx="2"/>
            <a:endCxn id="82" idx="0"/>
          </p:cNvCxnSpPr>
          <p:nvPr/>
        </p:nvCxnSpPr>
        <p:spPr bwMode="auto">
          <a:xfrm>
            <a:off x="7516729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187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dirty="0" smtClean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dirty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dirty="0" smtClean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dirty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dirty="0" smtClean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sz="2000" b="1" dirty="0" smtClean="0">
              <a:solidFill>
                <a:srgbClr val="0033CC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endParaRPr lang="en-US" altLang="zh-CN" sz="2000" b="1" dirty="0" smtClean="0">
              <a:solidFill>
                <a:srgbClr val="0033CC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lang="en-US" altLang="zh-CN" sz="2000" b="1" dirty="0" smtClean="0">
                <a:solidFill>
                  <a:srgbClr val="0033CC"/>
                </a:solidFill>
                <a:latin typeface="Calibri"/>
              </a:rPr>
              <a:t>Tenant-Trust</a:t>
            </a:r>
            <a:endParaRPr lang="en-US" altLang="zh-CN" sz="2000" dirty="0">
              <a:solidFill>
                <a:srgbClr val="1F497D"/>
              </a:solidFill>
              <a:latin typeface="Calibri"/>
            </a:endParaRPr>
          </a:p>
          <a:p>
            <a:pPr lvl="1">
              <a:buClr>
                <a:srgbClr val="002060"/>
              </a:buClr>
              <a:defRPr/>
            </a:pPr>
            <a:r>
              <a:rPr lang="en-US" altLang="zh-CN" sz="1600" i="1" dirty="0" smtClean="0">
                <a:solidFill>
                  <a:srgbClr val="1F497D"/>
                </a:solidFill>
                <a:latin typeface="Calibri"/>
              </a:rPr>
              <a:t>Unilateral, Unidirectional, and Non-Transitive.</a:t>
            </a:r>
            <a:endParaRPr lang="en-US" altLang="zh-CN" sz="1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16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Peer-to-Peer Federation Trust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73198" y="1323810"/>
            <a:ext cx="7599048" cy="2617661"/>
            <a:chOff x="1155752" y="1883659"/>
            <a:chExt cx="7599048" cy="2617661"/>
          </a:xfrm>
        </p:grpSpPr>
        <p:cxnSp>
          <p:nvCxnSpPr>
            <p:cNvPr id="35" name="Straight Connector 34"/>
            <p:cNvCxnSpPr>
              <a:stCxn id="85" idx="0"/>
              <a:endCxn id="88" idx="2"/>
            </p:cNvCxnSpPr>
            <p:nvPr/>
          </p:nvCxnSpPr>
          <p:spPr bwMode="auto">
            <a:xfrm flipV="1">
              <a:off x="5223486" y="2191436"/>
              <a:ext cx="1345277" cy="48100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76" idx="0"/>
              <a:endCxn id="84" idx="2"/>
            </p:cNvCxnSpPr>
            <p:nvPr/>
          </p:nvCxnSpPr>
          <p:spPr bwMode="auto">
            <a:xfrm flipV="1">
              <a:off x="6568762" y="2980220"/>
              <a:ext cx="1373096" cy="47438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76" idx="0"/>
              <a:endCxn id="85" idx="2"/>
            </p:cNvCxnSpPr>
            <p:nvPr/>
          </p:nvCxnSpPr>
          <p:spPr bwMode="auto">
            <a:xfrm flipH="1" flipV="1">
              <a:off x="5223486" y="2980220"/>
              <a:ext cx="1345276" cy="47438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81" idx="0"/>
              <a:endCxn id="77" idx="2"/>
            </p:cNvCxnSpPr>
            <p:nvPr/>
          </p:nvCxnSpPr>
          <p:spPr bwMode="auto">
            <a:xfrm flipH="1" flipV="1">
              <a:off x="4009999" y="3761400"/>
              <a:ext cx="1224728" cy="43003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4" idx="0"/>
              <a:endCxn id="88" idx="2"/>
            </p:cNvCxnSpPr>
            <p:nvPr/>
          </p:nvCxnSpPr>
          <p:spPr bwMode="auto">
            <a:xfrm flipH="1" flipV="1">
              <a:off x="6568763" y="2191436"/>
              <a:ext cx="1373095" cy="481007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81" idx="0"/>
              <a:endCxn id="76" idx="2"/>
            </p:cNvCxnSpPr>
            <p:nvPr/>
          </p:nvCxnSpPr>
          <p:spPr bwMode="auto">
            <a:xfrm flipV="1">
              <a:off x="5234727" y="3762383"/>
              <a:ext cx="1334035" cy="42905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77" idx="0"/>
              <a:endCxn id="85" idx="2"/>
            </p:cNvCxnSpPr>
            <p:nvPr/>
          </p:nvCxnSpPr>
          <p:spPr bwMode="auto">
            <a:xfrm flipV="1">
              <a:off x="4009999" y="2980220"/>
              <a:ext cx="1213487" cy="47340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80" idx="0"/>
              <a:endCxn id="77" idx="2"/>
            </p:cNvCxnSpPr>
            <p:nvPr/>
          </p:nvCxnSpPr>
          <p:spPr bwMode="auto">
            <a:xfrm flipV="1">
              <a:off x="2834339" y="3761400"/>
              <a:ext cx="1175660" cy="43214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155893" y="2037547"/>
              <a:ext cx="0" cy="245764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" name="Group 71"/>
            <p:cNvGrpSpPr/>
            <p:nvPr/>
          </p:nvGrpSpPr>
          <p:grpSpPr>
            <a:xfrm>
              <a:off x="1156035" y="1883659"/>
              <a:ext cx="6225669" cy="307777"/>
              <a:chOff x="1156035" y="1929001"/>
              <a:chExt cx="6225669" cy="307777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5755821" y="1929001"/>
                <a:ext cx="16258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Peer-to-Peer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Trust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 bwMode="auto">
              <a:xfrm>
                <a:off x="1156035" y="2082889"/>
                <a:ext cx="4657577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1155752" y="2607759"/>
              <a:ext cx="7599048" cy="372461"/>
              <a:chOff x="1155752" y="2787816"/>
              <a:chExt cx="7599048" cy="372461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7128916" y="2852500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Unilateral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410544" y="2852500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Bilateral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 bwMode="auto">
              <a:xfrm>
                <a:off x="1156035" y="3006388"/>
                <a:ext cx="3645171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7" name="TextBox 86"/>
              <p:cNvSpPr txBox="1"/>
              <p:nvPr/>
            </p:nvSpPr>
            <p:spPr>
              <a:xfrm>
                <a:off x="1155752" y="2787816"/>
                <a:ext cx="1344906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Initiation</a:t>
                </a:r>
                <a:endParaRPr lang="en-US" sz="1089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167134" y="4112139"/>
              <a:ext cx="4880535" cy="389181"/>
              <a:chOff x="1155893" y="4587584"/>
              <a:chExt cx="4880535" cy="389181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2105592" y="4668988"/>
                <a:ext cx="14350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noProof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Transitive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410544" y="4666881"/>
                <a:ext cx="1625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Non-transitive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1156035" y="4820549"/>
                <a:ext cx="1202511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>
                <a:off x="1155893" y="4587584"/>
                <a:ext cx="907420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Transitivity</a:t>
                </a:r>
                <a:endParaRPr lang="en-US" sz="1089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156035" y="3377163"/>
              <a:ext cx="6036173" cy="385220"/>
              <a:chOff x="1156035" y="3690963"/>
              <a:chExt cx="6036173" cy="385220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5945316" y="3768406"/>
                <a:ext cx="12468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Unidirectional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93002" y="3767423"/>
                <a:ext cx="1433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Bidirectional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1156035" y="3917401"/>
                <a:ext cx="2289754" cy="0"/>
              </a:xfrm>
              <a:prstGeom prst="line">
                <a:avLst/>
              </a:prstGeom>
              <a:solidFill>
                <a:srgbClr val="00B8FF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>
                <a:off x="1167134" y="3690963"/>
                <a:ext cx="809698" cy="259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9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endParaRPr lang="en-US" sz="1089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0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UTSA and BoA contract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employees can get UTSA courses at discounted rates.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UTSA students can get student accounts at BoA.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can select courses for its employee students at UTSA.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17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P2P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6609" y="2986489"/>
            <a:ext cx="1359243" cy="2469980"/>
            <a:chOff x="1509559" y="2796344"/>
            <a:chExt cx="1359243" cy="2469980"/>
          </a:xfrm>
        </p:grpSpPr>
        <p:grpSp>
          <p:nvGrpSpPr>
            <p:cNvPr id="4" name="Group 3"/>
            <p:cNvGrpSpPr/>
            <p:nvPr/>
          </p:nvGrpSpPr>
          <p:grpSpPr>
            <a:xfrm>
              <a:off x="1509559" y="3165676"/>
              <a:ext cx="1359243" cy="2100648"/>
              <a:chOff x="1548714" y="2512541"/>
              <a:chExt cx="1359243" cy="21006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372" y="3661462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598" y="2691320"/>
                <a:ext cx="336214" cy="45214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 bwMode="auto">
              <a:xfrm>
                <a:off x="1548714" y="2512541"/>
                <a:ext cx="1359243" cy="210064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96808" y="2796344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3585" y="2981010"/>
            <a:ext cx="1359243" cy="2469980"/>
            <a:chOff x="3597851" y="2190863"/>
            <a:chExt cx="1359243" cy="246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81" y="2669115"/>
              <a:ext cx="340664" cy="496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30" y="3672011"/>
              <a:ext cx="600564" cy="59278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3597851" y="2560195"/>
              <a:ext cx="1359243" cy="2100648"/>
            </a:xfrm>
            <a:prstGeom prst="ellipse">
              <a:avLst/>
            </a:prstGeom>
            <a:noFill/>
            <a:ln w="1587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100" y="2190863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BoA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7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UTSA and BoA contract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Calibri"/>
              </a:rPr>
              <a:t>BoA employees can get UTSA courses at discounted rates.</a:t>
            </a:r>
          </a:p>
          <a:p>
            <a:pPr lvl="2">
              <a:buClr>
                <a:srgbClr val="002060"/>
              </a:buClr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UTSA can assign BoA employees to courses.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UTSA students can get student accounts at BoA.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can select courses for its employee students at UTSA.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6609" y="2986489"/>
            <a:ext cx="1359243" cy="2469980"/>
            <a:chOff x="1509559" y="2796344"/>
            <a:chExt cx="1359243" cy="2469980"/>
          </a:xfrm>
        </p:grpSpPr>
        <p:grpSp>
          <p:nvGrpSpPr>
            <p:cNvPr id="4" name="Group 3"/>
            <p:cNvGrpSpPr/>
            <p:nvPr/>
          </p:nvGrpSpPr>
          <p:grpSpPr>
            <a:xfrm>
              <a:off x="1509559" y="3165676"/>
              <a:ext cx="1359243" cy="2100648"/>
              <a:chOff x="1548714" y="2512541"/>
              <a:chExt cx="1359243" cy="21006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372" y="3661462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598" y="2691320"/>
                <a:ext cx="336214" cy="45214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 bwMode="auto">
              <a:xfrm>
                <a:off x="1548714" y="2512541"/>
                <a:ext cx="1359243" cy="210064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96808" y="2796344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3585" y="2981010"/>
            <a:ext cx="1359243" cy="2469980"/>
            <a:chOff x="3597851" y="2190863"/>
            <a:chExt cx="1359243" cy="246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81" y="2669115"/>
              <a:ext cx="340664" cy="496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30" y="3672011"/>
              <a:ext cx="600564" cy="59278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3597851" y="2560195"/>
              <a:ext cx="1359243" cy="2100648"/>
            </a:xfrm>
            <a:prstGeom prst="ellipse">
              <a:avLst/>
            </a:prstGeom>
            <a:noFill/>
            <a:ln w="1587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100" y="2190863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BoA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3285316" y="3165676"/>
            <a:ext cx="3005542" cy="27762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31154" y="2876430"/>
                <a:ext cx="128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i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54" y="2876430"/>
                <a:ext cx="128112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H="1">
            <a:off x="3094890" y="3874210"/>
            <a:ext cx="3353648" cy="88434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00B0F0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P2P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19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6609" y="2986489"/>
            <a:ext cx="1359243" cy="2469980"/>
            <a:chOff x="1509559" y="2796344"/>
            <a:chExt cx="1359243" cy="2469980"/>
          </a:xfrm>
        </p:grpSpPr>
        <p:grpSp>
          <p:nvGrpSpPr>
            <p:cNvPr id="4" name="Group 3"/>
            <p:cNvGrpSpPr/>
            <p:nvPr/>
          </p:nvGrpSpPr>
          <p:grpSpPr>
            <a:xfrm>
              <a:off x="1509559" y="3165676"/>
              <a:ext cx="1359243" cy="2100648"/>
              <a:chOff x="1548714" y="2512541"/>
              <a:chExt cx="1359243" cy="21006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372" y="3661462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598" y="2691320"/>
                <a:ext cx="336214" cy="45214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 bwMode="auto">
              <a:xfrm>
                <a:off x="1548714" y="2512541"/>
                <a:ext cx="1359243" cy="210064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96808" y="2796344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3585" y="2981010"/>
            <a:ext cx="1359243" cy="2469980"/>
            <a:chOff x="3597851" y="2190863"/>
            <a:chExt cx="1359243" cy="246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81" y="2669115"/>
              <a:ext cx="340664" cy="496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30" y="3672011"/>
              <a:ext cx="600564" cy="59278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3597851" y="2560195"/>
              <a:ext cx="1359243" cy="2100648"/>
            </a:xfrm>
            <a:prstGeom prst="ellipse">
              <a:avLst/>
            </a:prstGeom>
            <a:noFill/>
            <a:ln w="1587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100" y="2190863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BoA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3285316" y="3165676"/>
            <a:ext cx="3005542" cy="27762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31154" y="2876430"/>
                <a:ext cx="1265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i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54" y="2876430"/>
                <a:ext cx="126509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4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H="1">
            <a:off x="3094890" y="3874210"/>
            <a:ext cx="3353648" cy="88434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304A7E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UTSA and BoA contract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Calibri"/>
              </a:rPr>
              <a:t>BoA employees can get UTSA courses at discounted rates.</a:t>
            </a:r>
          </a:p>
          <a:p>
            <a:pPr lvl="2">
              <a:buClr>
                <a:srgbClr val="002060"/>
              </a:buClr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BoA 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can assign </a:t>
            </a: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employees </a:t>
            </a:r>
            <a:r>
              <a:rPr lang="en-US" altLang="zh-CN" sz="14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UTSA courses.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UTSA students can get student accounts at BoA.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can select courses for its employee students at UTSA.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P2P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5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“Moving” to Cloud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348880"/>
            <a:ext cx="4263110" cy="2072672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94" y="2449802"/>
            <a:ext cx="577298" cy="57735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4698147" y="2784006"/>
            <a:ext cx="1008112" cy="2862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364639" y="2926360"/>
            <a:ext cx="370510" cy="1584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070043" y="3049484"/>
            <a:ext cx="0" cy="1078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433827" y="2926360"/>
            <a:ext cx="356464" cy="1756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464818" y="2784006"/>
            <a:ext cx="951764" cy="3008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6" name="Picture 2" descr="http://static.itpro.co.uk/sites/itpro/files/styles/gallery_wide/public/images/dir_246/it_photo_123370.jpg?itok=7W22Dtb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68" y="2862424"/>
            <a:ext cx="1173079" cy="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loud 36"/>
          <p:cNvSpPr/>
          <p:nvPr/>
        </p:nvSpPr>
        <p:spPr bwMode="auto">
          <a:xfrm>
            <a:off x="7176627" y="1524197"/>
            <a:ext cx="1440160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</a:p>
        </p:txBody>
      </p:sp>
      <p:sp>
        <p:nvSpPr>
          <p:cNvPr id="38" name="Cloud 37"/>
          <p:cNvSpPr/>
          <p:nvPr/>
        </p:nvSpPr>
        <p:spPr bwMode="auto">
          <a:xfrm>
            <a:off x="5459951" y="934831"/>
            <a:ext cx="1167871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Flexibility</a:t>
            </a:r>
          </a:p>
        </p:txBody>
      </p:sp>
      <p:sp>
        <p:nvSpPr>
          <p:cNvPr id="39" name="Cloud 38"/>
          <p:cNvSpPr/>
          <p:nvPr/>
        </p:nvSpPr>
        <p:spPr bwMode="auto">
          <a:xfrm>
            <a:off x="3550229" y="1544513"/>
            <a:ext cx="1211010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</a:p>
        </p:txBody>
      </p:sp>
      <p:sp>
        <p:nvSpPr>
          <p:cNvPr id="40" name="Cloud 39"/>
          <p:cNvSpPr/>
          <p:nvPr/>
        </p:nvSpPr>
        <p:spPr bwMode="auto">
          <a:xfrm>
            <a:off x="3966915" y="4874507"/>
            <a:ext cx="1084223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Mobility</a:t>
            </a:r>
          </a:p>
        </p:txBody>
      </p:sp>
      <p:sp>
        <p:nvSpPr>
          <p:cNvPr id="41" name="Cloud 40"/>
          <p:cNvSpPr/>
          <p:nvPr/>
        </p:nvSpPr>
        <p:spPr bwMode="auto">
          <a:xfrm>
            <a:off x="6930215" y="4874507"/>
            <a:ext cx="985376" cy="648072"/>
          </a:xfrm>
          <a:prstGeom prst="cloud">
            <a:avLst/>
          </a:prstGeom>
          <a:solidFill>
            <a:srgbClr val="E2EEFE"/>
          </a:solidFill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100" dirty="0">
                <a:solidFill>
                  <a:srgbClr val="1F497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ecurity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8" y="2463915"/>
            <a:ext cx="1780952" cy="2066667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 bwMode="auto">
          <a:xfrm>
            <a:off x="2397059" y="3593573"/>
            <a:ext cx="1299494" cy="294186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509026" y="2192585"/>
            <a:ext cx="340609" cy="3348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3886" y="1798464"/>
            <a:ext cx="0" cy="3738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7416582" y="2348880"/>
            <a:ext cx="313373" cy="32257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4761239" y="4421552"/>
            <a:ext cx="160404" cy="3381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7009875" y="4421552"/>
            <a:ext cx="216024" cy="3439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4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sz="127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t>2</a:t>
            </a: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081412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6609" y="2986489"/>
            <a:ext cx="1359243" cy="2469980"/>
            <a:chOff x="1509559" y="2796344"/>
            <a:chExt cx="1359243" cy="2469980"/>
          </a:xfrm>
        </p:grpSpPr>
        <p:grpSp>
          <p:nvGrpSpPr>
            <p:cNvPr id="4" name="Group 3"/>
            <p:cNvGrpSpPr/>
            <p:nvPr/>
          </p:nvGrpSpPr>
          <p:grpSpPr>
            <a:xfrm>
              <a:off x="1509559" y="3165676"/>
              <a:ext cx="1359243" cy="2100648"/>
              <a:chOff x="1548714" y="2512541"/>
              <a:chExt cx="1359243" cy="21006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372" y="3661462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8598" y="2691320"/>
                <a:ext cx="336214" cy="45214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 bwMode="auto">
              <a:xfrm>
                <a:off x="1548714" y="2512541"/>
                <a:ext cx="1359243" cy="210064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96808" y="2796344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3585" y="2981010"/>
            <a:ext cx="1359243" cy="2469980"/>
            <a:chOff x="3597851" y="2190863"/>
            <a:chExt cx="1359243" cy="246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81" y="2669115"/>
              <a:ext cx="340664" cy="496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30" y="3672011"/>
              <a:ext cx="600564" cy="59278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3597851" y="2560195"/>
              <a:ext cx="1359243" cy="2100648"/>
            </a:xfrm>
            <a:prstGeom prst="ellipse">
              <a:avLst/>
            </a:prstGeom>
            <a:noFill/>
            <a:ln w="1587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100" y="2190863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BoA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3285316" y="3165676"/>
            <a:ext cx="3005542" cy="27762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31154" y="2876430"/>
                <a:ext cx="1282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i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54" y="2876430"/>
                <a:ext cx="128272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3095342" y="3847070"/>
            <a:ext cx="3385492" cy="856735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002060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UTSA and BoA contract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employees can get UTSA courses at discounted rates.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Calibri"/>
              </a:rPr>
              <a:t>UTSA students can get student accounts at BoA.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can select courses for its employee students at UTSA.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P2P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6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26609" y="2986489"/>
            <a:ext cx="1359243" cy="2469980"/>
            <a:chOff x="1509559" y="2796344"/>
            <a:chExt cx="1359243" cy="2469980"/>
          </a:xfrm>
        </p:grpSpPr>
        <p:grpSp>
          <p:nvGrpSpPr>
            <p:cNvPr id="4" name="Group 3"/>
            <p:cNvGrpSpPr/>
            <p:nvPr/>
          </p:nvGrpSpPr>
          <p:grpSpPr>
            <a:xfrm>
              <a:off x="1509559" y="3165676"/>
              <a:ext cx="1359243" cy="2100648"/>
              <a:chOff x="1548714" y="2512541"/>
              <a:chExt cx="1359243" cy="210064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372" y="3661462"/>
                <a:ext cx="576667" cy="60333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9019" y="2690232"/>
                <a:ext cx="336214" cy="452149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 bwMode="auto">
              <a:xfrm>
                <a:off x="1548714" y="2512541"/>
                <a:ext cx="1359243" cy="2100648"/>
              </a:xfrm>
              <a:prstGeom prst="ellipse">
                <a:avLst/>
              </a:prstGeom>
              <a:noFill/>
              <a:ln w="15875" cap="flat" cmpd="sng" algn="ctr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96808" y="2796344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93585" y="2981010"/>
            <a:ext cx="1359243" cy="2469980"/>
            <a:chOff x="3597851" y="2190863"/>
            <a:chExt cx="1359243" cy="2469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81" y="2669115"/>
              <a:ext cx="340664" cy="4965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930" y="3672011"/>
              <a:ext cx="600564" cy="592785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 bwMode="auto">
            <a:xfrm>
              <a:off x="3597851" y="2560195"/>
              <a:ext cx="1359243" cy="2100648"/>
            </a:xfrm>
            <a:prstGeom prst="ellipse">
              <a:avLst/>
            </a:prstGeom>
            <a:noFill/>
            <a:ln w="15875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85100" y="2190863"/>
              <a:ext cx="781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BoA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3285316" y="3165676"/>
            <a:ext cx="3005542" cy="27762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31154" y="2876430"/>
                <a:ext cx="12602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b="1" i="1" ker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i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54" y="2876430"/>
                <a:ext cx="126028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5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8" idx="0"/>
          </p:cNvCxnSpPr>
          <p:nvPr/>
        </p:nvCxnSpPr>
        <p:spPr bwMode="auto">
          <a:xfrm>
            <a:off x="2484001" y="4007866"/>
            <a:ext cx="220600" cy="496876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002060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20" y="3511305"/>
            <a:ext cx="340664" cy="49656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UTSA and BoA contract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BoA employees can get UTSA courses at discounted rates.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UTSA students can get student accounts at BoA.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FF0000"/>
                </a:solidFill>
                <a:latin typeface="Calibri"/>
              </a:rPr>
              <a:t>BoA can select courses for its employee students at UTSA.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007415" y="-9525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P2P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0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22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Multi-Cloud MT-RBAC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922" y="1093074"/>
                <a:ext cx="8229600" cy="499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2060"/>
                  </a:buClr>
                  <a:defRPr/>
                </a:pPr>
                <a:endParaRPr lang="en-US" altLang="zh-CN" sz="2000" b="1" dirty="0" smtClean="0">
                  <a:solidFill>
                    <a:srgbClr val="0033CC"/>
                  </a:solidFill>
                  <a:latin typeface="Calibri"/>
                </a:endParaRPr>
              </a:p>
              <a:p>
                <a:pPr>
                  <a:buClr>
                    <a:srgbClr val="002060"/>
                  </a:buClr>
                  <a:defRPr/>
                </a:pPr>
                <a:r>
                  <a:rPr lang="en-US" altLang="zh-CN" sz="2200" b="1" dirty="0" smtClean="0">
                    <a:solidFill>
                      <a:srgbClr val="0033CC"/>
                    </a:solidFill>
                    <a:latin typeface="Calibri"/>
                  </a:rPr>
                  <a:t>Multi-Cloud Multi-Tenant Role-Based Access Control</a:t>
                </a:r>
                <a:endParaRPr lang="en-US" altLang="zh-CN" sz="2200" b="1" dirty="0">
                  <a:solidFill>
                    <a:srgbClr val="0033CC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Homogeneous multi-cloud IaaS (OpenStack).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Peer-to-Peer federation between tenants across cloud service providers.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User-role assignments.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Trust is defined as tenant-trust.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Trust types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800" dirty="0">
                        <a:solidFill>
                          <a:srgbClr val="1F497D"/>
                        </a:solidFill>
                        <a:latin typeface="Calibri"/>
                      </a:rPr>
                      <m:t>and</m:t>
                    </m:r>
                    <m:r>
                      <a:rPr lang="en-US" altLang="zh-CN" sz="1800" b="0" i="1" dirty="0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 authorizes user-role assignments.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endParaRPr lang="en-US" altLang="zh-CN" sz="1800" dirty="0" smtClean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endParaRPr lang="en-US" altLang="zh-CN" sz="1837" dirty="0" smtClean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endParaRPr lang="en-US" altLang="zh-CN" sz="2000" i="1" dirty="0">
                  <a:solidFill>
                    <a:srgbClr val="1F497D"/>
                  </a:solidFill>
                  <a:latin typeface="Calibri"/>
                </a:endParaRPr>
              </a:p>
              <a:p>
                <a:pPr>
                  <a:buClr>
                    <a:srgbClr val="002060"/>
                  </a:buClr>
                  <a:defRPr/>
                </a:pPr>
                <a:endParaRPr lang="en-US" altLang="zh-CN" sz="2000" b="1" dirty="0" smtClean="0">
                  <a:solidFill>
                    <a:srgbClr val="0033CC"/>
                  </a:solidFill>
                  <a:latin typeface="Calibri"/>
                </a:endParaRPr>
              </a:p>
              <a:p>
                <a:pPr>
                  <a:buClr>
                    <a:srgbClr val="002060"/>
                  </a:buClr>
                  <a:defRPr/>
                </a:pPr>
                <a:endParaRPr lang="en-US" altLang="zh-CN" sz="2000" b="1" dirty="0">
                  <a:solidFill>
                    <a:srgbClr val="0033CC"/>
                  </a:solidFill>
                  <a:latin typeface="Calibri"/>
                </a:endParaRPr>
              </a:p>
              <a:p>
                <a:pPr>
                  <a:buClr>
                    <a:srgbClr val="002060"/>
                  </a:buClr>
                  <a:defRPr/>
                </a:pPr>
                <a:endParaRPr lang="en-US" altLang="zh-CN" sz="2000" b="1" dirty="0" smtClean="0">
                  <a:solidFill>
                    <a:srgbClr val="0033CC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4"/>
                <a:ext cx="8229600" cy="4998725"/>
              </a:xfrm>
              <a:prstGeom prst="rect">
                <a:avLst/>
              </a:prstGeom>
              <a:blipFill rotWithShape="0">
                <a:blip r:embed="rId2"/>
                <a:stretch>
                  <a:fillRect l="-8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03" y="3542046"/>
            <a:ext cx="3421424" cy="2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6481" y="829801"/>
            <a:ext cx="822672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22727" lvl="1" indent="0">
              <a:buSzPct val="90000"/>
              <a:buNone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r>
              <a:rPr lang="en-US" sz="998" kern="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Paris Summit, Keystone to Keystone Federation, https://www.openstack.org/summit/openstack-paris-summit-2014/session-videos/presentation/keystone-to-keystone-federation, (2014)</a:t>
            </a:r>
          </a:p>
          <a:p>
            <a:pPr lvl="1">
              <a:buSzPct val="90000"/>
              <a:defRPr/>
            </a:pPr>
            <a:endParaRPr lang="en-US" sz="998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814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defRPr/>
            </a:pPr>
            <a:endParaRPr lang="en-US" sz="1089" kern="0" dirty="0">
              <a:latin typeface="Calibri" panose="020F0502020204030204" pitchFamily="34" charset="0"/>
              <a:ea typeface="Cambria Math"/>
            </a:endParaRPr>
          </a:p>
          <a:p>
            <a:pPr lvl="1">
              <a:buSzPct val="90000"/>
              <a:defRPr/>
            </a:pPr>
            <a:endParaRPr lang="en-US" sz="2177" kern="0" dirty="0">
              <a:latin typeface="Calibri" panose="020F0502020204030204" pitchFamily="34" charset="0"/>
              <a:ea typeface="Cambria Math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SzPct val="90000"/>
              <a:buNone/>
              <a:defRPr/>
            </a:pPr>
            <a:endParaRPr lang="en-US" sz="254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90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33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177" kern="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23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Keystone to Keystone Federation</a:t>
            </a:r>
            <a:endParaRPr lang="en-US" sz="29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97" y="4304138"/>
            <a:ext cx="4026217" cy="14331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0" y="4209748"/>
            <a:ext cx="3072262" cy="872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34" y="922972"/>
            <a:ext cx="6245151" cy="32736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3531972" y="4646008"/>
            <a:ext cx="1430553" cy="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002060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26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Multi-Cloud MT-RBAC OpenStack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82588" y="1016163"/>
            <a:ext cx="2381250" cy="1902859"/>
            <a:chOff x="771525" y="1021316"/>
            <a:chExt cx="2381250" cy="190285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71525" y="1390650"/>
              <a:ext cx="2381250" cy="1533525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959665" y="1676498"/>
              <a:ext cx="2095500" cy="117157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1525" y="1021316"/>
              <a:ext cx="123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Cloud 1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1896" y="1402940"/>
              <a:ext cx="123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Domain A</a:t>
              </a:r>
              <a:endParaRPr lang="en-US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52" y="2024945"/>
              <a:ext cx="336214" cy="45214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250741" y="2001339"/>
              <a:ext cx="869135" cy="447675"/>
            </a:xfrm>
            <a:prstGeom prst="rect">
              <a:avLst/>
            </a:prstGeom>
            <a:solidFill>
              <a:srgbClr val="D4E5F4"/>
            </a:solidFill>
            <a:ln w="1270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i="1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Project-Role-Pair</a:t>
              </a:r>
              <a:endPara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74" name="Rounded Rectangle 73"/>
          <p:cNvSpPr/>
          <p:nvPr/>
        </p:nvSpPr>
        <p:spPr bwMode="auto">
          <a:xfrm>
            <a:off x="6181050" y="1397787"/>
            <a:ext cx="2381250" cy="46888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335737" y="1670631"/>
            <a:ext cx="2132368" cy="1526398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26410" y="1031613"/>
            <a:ext cx="123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Cloud 2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47311" y="1398949"/>
            <a:ext cx="123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Domain B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283645" y="2471347"/>
            <a:ext cx="869135" cy="447675"/>
          </a:xfrm>
          <a:prstGeom prst="rect">
            <a:avLst/>
          </a:prstGeom>
          <a:solidFill>
            <a:srgbClr val="D4E5F4"/>
          </a:solidFill>
          <a:ln w="127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200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Project-Role-Pair</a:t>
            </a:r>
            <a:endParaRPr lang="en-US" sz="1200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35" y="3247223"/>
            <a:ext cx="2286218" cy="8507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377617" y="4327515"/>
            <a:ext cx="1476880" cy="1543850"/>
            <a:chOff x="6332322" y="3997486"/>
            <a:chExt cx="1476880" cy="154385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32322" y="3997486"/>
              <a:ext cx="1476880" cy="1543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2920" y="4055413"/>
              <a:ext cx="1148554" cy="143746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10" y="3112013"/>
            <a:ext cx="4415017" cy="28764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0982" y="1995583"/>
            <a:ext cx="1721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domain_admin</a:t>
            </a:r>
            <a:endParaRPr lang="en-US" sz="12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Elbow Connector 23"/>
          <p:cNvCxnSpPr>
            <a:stCxn id="73" idx="3"/>
            <a:endCxn id="16" idx="1"/>
          </p:cNvCxnSpPr>
          <p:nvPr/>
        </p:nvCxnSpPr>
        <p:spPr bwMode="auto">
          <a:xfrm>
            <a:off x="4353129" y="2245867"/>
            <a:ext cx="2024488" cy="2853573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Elbow Connector 26"/>
          <p:cNvCxnSpPr/>
          <p:nvPr/>
        </p:nvCxnSpPr>
        <p:spPr bwMode="auto">
          <a:xfrm rot="16200000" flipH="1">
            <a:off x="7434909" y="2574164"/>
            <a:ext cx="1490804" cy="528898"/>
          </a:xfrm>
          <a:prstGeom prst="bentConnector4">
            <a:avLst>
              <a:gd name="adj1" fmla="val -92"/>
              <a:gd name="adj2" fmla="val 143222"/>
            </a:avLst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Elbow Connector 35"/>
          <p:cNvCxnSpPr/>
          <p:nvPr/>
        </p:nvCxnSpPr>
        <p:spPr bwMode="auto">
          <a:xfrm flipH="1">
            <a:off x="7863858" y="3704525"/>
            <a:ext cx="591472" cy="1490806"/>
          </a:xfrm>
          <a:prstGeom prst="bentConnector3">
            <a:avLst>
              <a:gd name="adj1" fmla="val -38649"/>
            </a:avLst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67" name="Elbow Connector 11266"/>
          <p:cNvCxnSpPr/>
          <p:nvPr/>
        </p:nvCxnSpPr>
        <p:spPr bwMode="auto">
          <a:xfrm rot="10800000" flipH="1">
            <a:off x="6368256" y="2559630"/>
            <a:ext cx="906028" cy="2404255"/>
          </a:xfrm>
          <a:prstGeom prst="bentConnector3">
            <a:avLst>
              <a:gd name="adj1" fmla="val -46666"/>
            </a:avLst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90" name="Elbow Connector 11289"/>
          <p:cNvCxnSpPr>
            <a:stCxn id="116" idx="0"/>
            <a:endCxn id="73" idx="0"/>
          </p:cNvCxnSpPr>
          <p:nvPr/>
        </p:nvCxnSpPr>
        <p:spPr bwMode="auto">
          <a:xfrm rot="16200000" flipH="1" flipV="1">
            <a:off x="5900748" y="189976"/>
            <a:ext cx="114089" cy="3545542"/>
          </a:xfrm>
          <a:prstGeom prst="bentConnector3">
            <a:avLst>
              <a:gd name="adj1" fmla="val -101071"/>
            </a:avLst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6" name="Picture 1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2" y="1905703"/>
            <a:ext cx="340664" cy="496561"/>
          </a:xfrm>
          <a:prstGeom prst="rect">
            <a:avLst/>
          </a:prstGeom>
        </p:spPr>
      </p:pic>
      <p:sp>
        <p:nvSpPr>
          <p:cNvPr id="11295" name="Right Arrow 11294"/>
          <p:cNvSpPr/>
          <p:nvPr/>
        </p:nvSpPr>
        <p:spPr bwMode="auto">
          <a:xfrm>
            <a:off x="5141624" y="1457652"/>
            <a:ext cx="761640" cy="250573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5113517" y="1213399"/>
                <a:ext cx="8178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2060"/>
                  </a:buClr>
                  <a:buSzPct val="90000"/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  <a:latin typeface="Calibri" panose="020F0502020204030204" pitchFamily="34" charset="0"/>
                  </a:rPr>
                  <a:t>𝑻𝒚𝒑𝒆−</a:t>
                </a:r>
                <a14:m>
                  <m:oMath xmlns:m="http://schemas.openxmlformats.org/officeDocument/2006/math">
                    <m:r>
                      <a:rPr lang="zh-CN" altLang="en-US" sz="1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400" kern="0" dirty="0">
                  <a:solidFill>
                    <a:srgbClr val="0033CC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517" y="1213399"/>
                <a:ext cx="81785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239" t="-588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Elbow Connector 85"/>
          <p:cNvCxnSpPr/>
          <p:nvPr/>
        </p:nvCxnSpPr>
        <p:spPr bwMode="auto">
          <a:xfrm rot="16200000" flipH="1">
            <a:off x="7771203" y="2356027"/>
            <a:ext cx="541202" cy="251884"/>
          </a:xfrm>
          <a:prstGeom prst="bentConnector4">
            <a:avLst>
              <a:gd name="adj1" fmla="val -584"/>
              <a:gd name="adj2" fmla="val 190756"/>
            </a:avLst>
          </a:prstGeom>
          <a:solidFill>
            <a:srgbClr val="00B8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493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Title 1"/>
              <p:cNvSpPr>
                <a:spLocks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68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0" kern="0" dirty="0" smtClean="0">
                          <a:solidFill>
                            <a:srgbClr val="131F49"/>
                          </a:solidFill>
                          <a:latin typeface="Cambria Math" panose="02040503050406030204" pitchFamily="18" charset="0"/>
                          <a:ea typeface="ＭＳ Ｐゴシック" charset="-128"/>
                          <a:cs typeface="ＭＳ Ｐゴシック" charset="-128"/>
                        </a:rPr>
                        <m:t>𝐀𝐁𝐀</m:t>
                      </m:r>
                      <m:sSub>
                        <m:sSubPr>
                          <m:ctrlPr>
                            <a:rPr lang="en-US" sz="2900" b="1" i="1" kern="0" dirty="0" smtClea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bPr>
                        <m:e>
                          <m:r>
                            <a:rPr lang="en-US" sz="2900" b="1" i="0" kern="0" dirty="0" smtClea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𝐂</m:t>
                          </m:r>
                        </m:e>
                        <m:sub>
                          <m:r>
                            <a:rPr lang="en-US" sz="2900" b="1" i="0" kern="0" dirty="0" smtClea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131F49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54280" name="Tit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57922" y="1093075"/>
                <a:ext cx="8229600" cy="4825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2060"/>
                  </a:buClr>
                  <a:defRPr/>
                </a:pPr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Attribute-Based Access Control (</a:t>
                </a:r>
                <a14:m>
                  <m:oMath xmlns:m="http://schemas.openxmlformats.org/officeDocument/2006/math">
                    <m:r>
                      <a:rPr lang="en-US" sz="2200" b="1" i="1" kern="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2200" b="1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200" b="1" i="1" kern="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)</a:t>
                </a:r>
                <a:endPara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Attributes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are </a:t>
                </a:r>
                <a:r>
                  <a:rPr lang="en-US" altLang="zh-CN" sz="1800" dirty="0" err="1">
                    <a:solidFill>
                      <a:srgbClr val="1F497D"/>
                    </a:solidFill>
                    <a:latin typeface="Calibri"/>
                  </a:rPr>
                  <a:t>name:value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 </a:t>
                </a: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pairs.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Represents </a:t>
                </a: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user and resource </a:t>
                </a: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properties.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endParaRPr lang="en-US" altLang="zh-CN" sz="2163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Associated </a:t>
                </a: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with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Users</a:t>
                </a:r>
                <a:endParaRPr lang="en-US" altLang="zh-CN" sz="1400" dirty="0">
                  <a:solidFill>
                    <a:srgbClr val="1F497D"/>
                  </a:solidFill>
                  <a:latin typeface="Calibri"/>
                </a:endParaRP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Objects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Tenants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Contexts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endParaRPr lang="en-US" altLang="zh-CN" sz="2163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Converted to rights by authorization policies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In-time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Entity attributes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>
                    <a:solidFill>
                      <a:srgbClr val="1F497D"/>
                    </a:solidFill>
                    <a:latin typeface="Calibri"/>
                  </a:rPr>
                  <a:t>Set of actions</a:t>
                </a:r>
                <a:endParaRPr lang="en-US" altLang="zh-CN" sz="1400" dirty="0" smtClean="0">
                  <a:solidFill>
                    <a:srgbClr val="1F497D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5"/>
                <a:ext cx="8229600" cy="4825946"/>
              </a:xfrm>
              <a:prstGeom prst="rect">
                <a:avLst/>
              </a:prstGeom>
              <a:blipFill rotWithShape="0">
                <a:blip r:embed="rId4"/>
                <a:stretch>
                  <a:fillRect l="-815" t="-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72430" y="1816975"/>
            <a:ext cx="2693539" cy="2751780"/>
            <a:chOff x="3465868" y="1513328"/>
            <a:chExt cx="2693539" cy="2751780"/>
          </a:xfrm>
        </p:grpSpPr>
        <p:sp>
          <p:nvSpPr>
            <p:cNvPr id="6" name="Oval 5"/>
            <p:cNvSpPr/>
            <p:nvPr/>
          </p:nvSpPr>
          <p:spPr bwMode="auto">
            <a:xfrm>
              <a:off x="5549753" y="2322256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498414" y="2320650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92512" y="3276345"/>
              <a:ext cx="512064" cy="509048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mond 8"/>
            <p:cNvSpPr/>
            <p:nvPr/>
          </p:nvSpPr>
          <p:spPr bwMode="auto">
            <a:xfrm>
              <a:off x="4371259" y="2186516"/>
              <a:ext cx="754569" cy="780528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Auth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  <a:endCxn id="7" idx="6"/>
            </p:cNvCxnSpPr>
            <p:nvPr/>
          </p:nvCxnSpPr>
          <p:spPr bwMode="auto">
            <a:xfrm flipH="1" flipV="1">
              <a:off x="4010478" y="2575174"/>
              <a:ext cx="360781" cy="1606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" name="Straight Arrow Connector 10"/>
            <p:cNvCxnSpPr>
              <a:stCxn id="6" idx="2"/>
              <a:endCxn id="9" idx="3"/>
            </p:cNvCxnSpPr>
            <p:nvPr/>
          </p:nvCxnSpPr>
          <p:spPr bwMode="auto">
            <a:xfrm flipH="1">
              <a:off x="5125828" y="2576780"/>
              <a:ext cx="423925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2" name="Straight Arrow Connector 11"/>
            <p:cNvCxnSpPr>
              <a:stCxn id="9" idx="2"/>
              <a:endCxn id="8" idx="0"/>
            </p:cNvCxnSpPr>
            <p:nvPr/>
          </p:nvCxnSpPr>
          <p:spPr bwMode="auto">
            <a:xfrm>
              <a:off x="4748544" y="2967044"/>
              <a:ext cx="0" cy="309301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" name="Straight Arrow Connector 12"/>
            <p:cNvCxnSpPr>
              <a:stCxn id="16" idx="2"/>
              <a:endCxn id="7" idx="0"/>
            </p:cNvCxnSpPr>
            <p:nvPr/>
          </p:nvCxnSpPr>
          <p:spPr bwMode="auto">
            <a:xfrm>
              <a:off x="3754445" y="1886571"/>
              <a:ext cx="1" cy="434079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cxnSp>
          <p:nvCxnSpPr>
            <p:cNvPr id="14" name="Straight Arrow Connector 13"/>
            <p:cNvCxnSpPr>
              <a:stCxn id="15" idx="2"/>
              <a:endCxn id="6" idx="0"/>
            </p:cNvCxnSpPr>
            <p:nvPr/>
          </p:nvCxnSpPr>
          <p:spPr bwMode="auto">
            <a:xfrm>
              <a:off x="5805785" y="1877663"/>
              <a:ext cx="0" cy="444593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lg" len="lg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5517208" y="1513328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OATT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465868" y="1522236"/>
              <a:ext cx="577154" cy="364335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ATT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949487" y="3975462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224857" y="3983974"/>
              <a:ext cx="458259" cy="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717937" y="3983974"/>
              <a:ext cx="94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5008" y="3988109"/>
              <a:ext cx="128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Decision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sz="127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t>25</a:t>
            </a: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2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75877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Title 1"/>
              <p:cNvSpPr>
                <a:spLocks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68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900" b="1" i="1" ker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</m:ctrlPr>
                        </m:sSubPr>
                        <m:e>
                          <m:r>
                            <a:rPr lang="en-US" sz="2900" b="1" i="0" ker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𝐌𝐓</m:t>
                          </m:r>
                          <m:r>
                            <a:rPr lang="en-US" sz="2900" b="1" i="0" ker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−</m:t>
                          </m:r>
                          <m:r>
                            <a:rPr lang="en-US" sz="2900" b="1" i="0" ker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𝐀𝐁𝐀𝐂</m:t>
                          </m:r>
                        </m:e>
                        <m:sub>
                          <m:r>
                            <a:rPr lang="en-US" sz="2900" b="1" i="0" kern="0">
                              <a:solidFill>
                                <a:srgbClr val="131F49"/>
                              </a:solidFill>
                              <a:latin typeface="Cambria Math" panose="02040503050406030204" pitchFamily="18" charset="0"/>
                              <a:ea typeface="ＭＳ Ｐゴシック" charset="-128"/>
                              <a:cs typeface="ＭＳ Ｐゴシック" charset="-128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131F49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54280" name="Tit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4640" y="37288"/>
                <a:ext cx="4714560" cy="620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2060"/>
                  </a:buClr>
                  <a:defRPr/>
                </a:pPr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Multi-Tenant Attribute-Based Access Control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𝐌𝐓</m:t>
                        </m:r>
                        <m:r>
                          <a:rPr lang="en-US" sz="2200" b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𝐀𝐁𝐀𝐂</m:t>
                        </m:r>
                      </m:e>
                      <m:sub>
                        <m:r>
                          <a:rPr lang="en-US" sz="2200" b="1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)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Multi-tenant cloud IaaS.</a:t>
                </a:r>
                <a:endParaRPr lang="en-US" altLang="zh-CN" sz="1800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Peer-to-Peer Federation.</a:t>
                </a:r>
                <a:endParaRPr lang="en-US" altLang="zh-CN" sz="1800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Attribute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assignments.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Trust is defined as tenant-trust.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Trust types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800" dirty="0">
                        <a:solidFill>
                          <a:srgbClr val="1F497D"/>
                        </a:solidFill>
                        <a:latin typeface="Calibri"/>
                      </a:rPr>
                      <m:t>and</m:t>
                    </m:r>
                    <m:r>
                      <a:rPr lang="en-US" altLang="zh-CN" sz="1800" i="1" dirty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800" i="1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/>
                </a:r>
                <a:b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</a:b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authorizes attribute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assignments.</a:t>
                </a: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blipFill rotWithShape="0">
                <a:blip r:embed="rId4"/>
                <a:stretch>
                  <a:fillRect l="-815" t="-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034" y="2085975"/>
            <a:ext cx="3852488" cy="385762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sz="127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t>26</a:t>
            </a: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7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4079227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27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Contributed Models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3274429" y="1389658"/>
            <a:ext cx="1371600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Cloud IaaS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 bwMode="auto">
          <a:xfrm>
            <a:off x="507851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656226" y="2276018"/>
            <a:ext cx="221114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Multi-Tenant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 Multi-Cloud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6850941" y="3246688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4191178" y="3246688"/>
            <a:ext cx="1334496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Circle-of-Trust</a:t>
            </a:r>
          </a:p>
        </p:txBody>
      </p:sp>
      <p:sp>
        <p:nvSpPr>
          <p:cNvPr id="81" name="Rounded Rectangle 80"/>
          <p:cNvSpPr/>
          <p:nvPr/>
        </p:nvSpPr>
        <p:spPr bwMode="auto">
          <a:xfrm>
            <a:off x="1094183" y="3246688"/>
            <a:ext cx="133522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Peer-to-Peer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6850941" y="5126256"/>
            <a:ext cx="1331575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MT-ABAC</a:t>
            </a:r>
          </a:p>
        </p:txBody>
      </p:sp>
      <p:sp>
        <p:nvSpPr>
          <p:cNvPr id="83" name="Rounded Rectangle 82"/>
          <p:cNvSpPr/>
          <p:nvPr/>
        </p:nvSpPr>
        <p:spPr bwMode="auto">
          <a:xfrm>
            <a:off x="5145588" y="4186472"/>
            <a:ext cx="1335024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Homogeneous</a:t>
            </a:r>
          </a:p>
        </p:txBody>
      </p:sp>
      <p:sp>
        <p:nvSpPr>
          <p:cNvPr id="84" name="Rounded Rectangle 83"/>
          <p:cNvSpPr/>
          <p:nvPr/>
        </p:nvSpPr>
        <p:spPr bwMode="auto">
          <a:xfrm>
            <a:off x="3294442" y="4186472"/>
            <a:ext cx="1331575" cy="367646"/>
          </a:xfrm>
          <a:prstGeom prst="roundRect">
            <a:avLst/>
          </a:prstGeom>
          <a:pattFill prst="wd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Heterogeneous</a:t>
            </a:r>
            <a:endParaRPr kumimoji="0" lang="en-US" sz="1400" b="1" i="0" u="none" strike="noStrike" cap="none" normalizeH="0" baseline="0" dirty="0" smtClean="0">
              <a:ln>
                <a:noFill/>
              </a:ln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ounded Rectangle 84"/>
              <p:cNvSpPr/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1400" b="1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𝐜</m:t>
                        </m:r>
                      </m:sub>
                    </m:sSub>
                  </m:oMath>
                </a14:m>
                <a:endParaRPr lang="en-US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ounded 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9037" y="5126256"/>
                <a:ext cx="1331575" cy="367646"/>
              </a:xfrm>
              <a:prstGeom prst="roundRect">
                <a:avLst/>
              </a:prstGeom>
              <a:blipFill rotWithShape="0">
                <a:blip r:embed="rId2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ounded Rectangle 85"/>
              <p:cNvSpPr/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</a:pPr>
                <a:r>
                  <a:rPr lang="en-US" sz="1400" b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MT-RABA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0" dirty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1400" b="1" i="0" dirty="0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𝐜</m:t>
                        </m:r>
                      </m:sub>
                    </m:sSub>
                  </m:oMath>
                </a14:m>
                <a:endParaRPr lang="en-US" sz="14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442" y="5126256"/>
                <a:ext cx="1331575" cy="367646"/>
              </a:xfrm>
              <a:prstGeom prst="roundRect">
                <a:avLst/>
              </a:prstGeom>
              <a:blipFill rotWithShape="0">
                <a:blip r:embed="rId3"/>
                <a:stretch>
                  <a:fillRect b="-1587"/>
                </a:stretch>
              </a:blipFill>
              <a:ln w="19050"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ounded Rectangle 86"/>
          <p:cNvSpPr/>
          <p:nvPr/>
        </p:nvSpPr>
        <p:spPr bwMode="auto">
          <a:xfrm>
            <a:off x="1094183" y="5126256"/>
            <a:ext cx="1335226" cy="367646"/>
          </a:xfrm>
          <a:prstGeom prst="roundRect">
            <a:avLst/>
          </a:prstGeom>
          <a:gradFill>
            <a:gsLst>
              <a:gs pos="1500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19050"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MC</a:t>
            </a:r>
            <a:r>
              <a:rPr lang="en-US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rPr>
              <a:t>MT-RBAC</a:t>
            </a:r>
          </a:p>
        </p:txBody>
      </p:sp>
      <p:cxnSp>
        <p:nvCxnSpPr>
          <p:cNvPr id="6" name="Elbow Connector 5"/>
          <p:cNvCxnSpPr>
            <a:stCxn id="76" idx="2"/>
            <a:endCxn id="77" idx="0"/>
          </p:cNvCxnSpPr>
          <p:nvPr/>
        </p:nvCxnSpPr>
        <p:spPr bwMode="auto">
          <a:xfrm rot="16200000" flipH="1">
            <a:off x="4812802" y="904731"/>
            <a:ext cx="518714" cy="222386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76" idx="2"/>
            <a:endCxn id="78" idx="0"/>
          </p:cNvCxnSpPr>
          <p:nvPr/>
        </p:nvCxnSpPr>
        <p:spPr bwMode="auto">
          <a:xfrm rot="5400000">
            <a:off x="2601657" y="917446"/>
            <a:ext cx="518714" cy="219843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65" name="Elbow Connector 11264"/>
          <p:cNvCxnSpPr>
            <a:stCxn id="77" idx="2"/>
            <a:endCxn id="79" idx="0"/>
          </p:cNvCxnSpPr>
          <p:nvPr/>
        </p:nvCxnSpPr>
        <p:spPr bwMode="auto">
          <a:xfrm rot="16200000" flipH="1">
            <a:off x="6548897" y="2278856"/>
            <a:ext cx="603024" cy="133264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0" name="Elbow Connector 11269"/>
          <p:cNvCxnSpPr>
            <a:stCxn id="77" idx="2"/>
            <a:endCxn id="80" idx="0"/>
          </p:cNvCxnSpPr>
          <p:nvPr/>
        </p:nvCxnSpPr>
        <p:spPr bwMode="auto">
          <a:xfrm rot="5400000">
            <a:off x="5219746" y="2282345"/>
            <a:ext cx="603024" cy="1325663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3" name="Straight Connector 11272"/>
          <p:cNvCxnSpPr>
            <a:stCxn id="78" idx="2"/>
            <a:endCxn id="81" idx="0"/>
          </p:cNvCxnSpPr>
          <p:nvPr/>
        </p:nvCxnSpPr>
        <p:spPr bwMode="auto">
          <a:xfrm flipH="1">
            <a:off x="1761796" y="2643664"/>
            <a:ext cx="3" cy="6030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6" name="Straight Connector 11275"/>
          <p:cNvCxnSpPr>
            <a:stCxn id="81" idx="2"/>
            <a:endCxn id="87" idx="0"/>
          </p:cNvCxnSpPr>
          <p:nvPr/>
        </p:nvCxnSpPr>
        <p:spPr bwMode="auto">
          <a:xfrm>
            <a:off x="1761796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79" name="Elbow Connector 11278"/>
          <p:cNvCxnSpPr>
            <a:stCxn id="80" idx="2"/>
            <a:endCxn id="84" idx="0"/>
          </p:cNvCxnSpPr>
          <p:nvPr/>
        </p:nvCxnSpPr>
        <p:spPr bwMode="auto">
          <a:xfrm rot="5400000">
            <a:off x="4123259" y="3451305"/>
            <a:ext cx="572138" cy="89819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1" name="Elbow Connector 11280"/>
          <p:cNvCxnSpPr>
            <a:stCxn id="80" idx="2"/>
            <a:endCxn id="83" idx="0"/>
          </p:cNvCxnSpPr>
          <p:nvPr/>
        </p:nvCxnSpPr>
        <p:spPr bwMode="auto">
          <a:xfrm rot="16200000" flipH="1">
            <a:off x="5049694" y="3423066"/>
            <a:ext cx="572138" cy="95467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3" name="Straight Connector 11282"/>
          <p:cNvCxnSpPr>
            <a:stCxn id="84" idx="2"/>
            <a:endCxn id="86" idx="0"/>
          </p:cNvCxnSpPr>
          <p:nvPr/>
        </p:nvCxnSpPr>
        <p:spPr bwMode="auto">
          <a:xfrm>
            <a:off x="3960230" y="4554118"/>
            <a:ext cx="0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6" name="Straight Connector 11285"/>
          <p:cNvCxnSpPr>
            <a:stCxn id="83" idx="2"/>
            <a:endCxn id="85" idx="0"/>
          </p:cNvCxnSpPr>
          <p:nvPr/>
        </p:nvCxnSpPr>
        <p:spPr bwMode="auto">
          <a:xfrm>
            <a:off x="5813100" y="4554118"/>
            <a:ext cx="1725" cy="5721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88" name="Straight Connector 11287"/>
          <p:cNvCxnSpPr>
            <a:stCxn id="79" idx="2"/>
            <a:endCxn id="82" idx="0"/>
          </p:cNvCxnSpPr>
          <p:nvPr/>
        </p:nvCxnSpPr>
        <p:spPr bwMode="auto">
          <a:xfrm>
            <a:off x="7516729" y="3614334"/>
            <a:ext cx="0" cy="151192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692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 smtClean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 smtClean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 smtClean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220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1200" dirty="0" smtClean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1200" dirty="0">
              <a:solidFill>
                <a:srgbClr val="1F497D"/>
              </a:solidFill>
              <a:latin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buNone/>
              <a:tabLst/>
              <a:defRPr/>
            </a:pPr>
            <a:endParaRPr lang="en-US" altLang="zh-CN" sz="1200" dirty="0" smtClean="0">
              <a:solidFill>
                <a:srgbClr val="1F497D"/>
              </a:solidFill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Homogeneous Circles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i="1" dirty="0" smtClean="0">
                <a:solidFill>
                  <a:srgbClr val="1F497D"/>
                </a:solidFill>
                <a:latin typeface="Calibri"/>
              </a:rPr>
              <a:t>Multilateral, Bidirectional, Transitive</a:t>
            </a: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Tx/>
              <a:tabLst/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Heterogeneous Circles</a:t>
            </a:r>
            <a:endParaRPr lang="en-US" altLang="zh-CN" sz="2200" dirty="0">
              <a:solidFill>
                <a:srgbClr val="0033CC"/>
              </a:solidFill>
              <a:latin typeface="Calibri"/>
            </a:endParaRP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i="1" dirty="0" smtClean="0">
                <a:solidFill>
                  <a:srgbClr val="1F497D"/>
                </a:solidFill>
                <a:latin typeface="Calibri"/>
              </a:rPr>
              <a:t>Multilateral, Unidirectional, Non-Transitive</a:t>
            </a: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.</a:t>
            </a:r>
            <a:endParaRPr lang="en-US" altLang="zh-CN" sz="18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Circle-of-Trust Federation Trust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37" y="921952"/>
            <a:ext cx="6052990" cy="36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3178970" y="2938250"/>
            <a:ext cx="3005989" cy="2504580"/>
          </a:xfrm>
          <a:prstGeom prst="ellipse">
            <a:avLst/>
          </a:prstGeom>
          <a:noFill/>
          <a:ln w="158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 System CoT Federation.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 system students can take courses at any UT campus.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Students can access to libraries in UT system.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4007685" y="4545024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021584" y="2493730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424327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29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CoT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04942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64" y="3682875"/>
            <a:ext cx="248617" cy="354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76987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UTSA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7" y="4690427"/>
            <a:ext cx="248617" cy="3546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79730" y="4241162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6" y="2639133"/>
            <a:ext cx="248617" cy="3546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3629" y="2189868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49" y="3682875"/>
            <a:ext cx="248617" cy="354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696372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UTD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21" y="3182659"/>
            <a:ext cx="409534" cy="409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93" y="3069986"/>
            <a:ext cx="552450" cy="552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43" y="4243411"/>
            <a:ext cx="409534" cy="4095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15" y="4130738"/>
            <a:ext cx="552450" cy="5524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02" y="5277705"/>
            <a:ext cx="409534" cy="4095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74" y="5165032"/>
            <a:ext cx="552450" cy="5524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7" y="4212725"/>
            <a:ext cx="409534" cy="4095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39" y="410005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Why Federation ?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06549" y="1521765"/>
            <a:ext cx="5745018" cy="4603286"/>
            <a:chOff x="2950758" y="1401107"/>
            <a:chExt cx="5745018" cy="4603286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758" y="1401107"/>
              <a:ext cx="5745018" cy="460328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 rot="19593933">
              <a:off x="5959179" y="2117098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6E97C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 rot="1349571">
              <a:off x="3258956" y="2227810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793601" y="3855464"/>
              <a:ext cx="2232248" cy="1728192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6E97C9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5162" y="2870442"/>
              <a:ext cx="550000" cy="53666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0464" y="3183177"/>
              <a:ext cx="550000" cy="53666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4194" y="3138776"/>
              <a:ext cx="550000" cy="536667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1067" y="4876230"/>
              <a:ext cx="550000" cy="53666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6822" y="4598004"/>
              <a:ext cx="576667" cy="5100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0365" y="3899711"/>
              <a:ext cx="563333" cy="61666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1110" y="2341991"/>
              <a:ext cx="563333" cy="61666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6320" y="2608709"/>
              <a:ext cx="563333" cy="61666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27484" y="3958376"/>
              <a:ext cx="762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6E97C9"/>
                  </a:solidFill>
                  <a:latin typeface="Calibri" panose="020F0502020204030204" pitchFamily="34" charset="0"/>
                </a:rPr>
                <a:t>Acme</a:t>
              </a:r>
              <a:endParaRPr lang="en-US" i="1" dirty="0">
                <a:solidFill>
                  <a:srgbClr val="6E97C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672493" y="1886850"/>
              <a:ext cx="688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CERN</a:t>
              </a:r>
              <a:endParaRPr lang="en-US" i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Up-Down Arrow 15"/>
            <p:cNvSpPr/>
            <p:nvPr/>
          </p:nvSpPr>
          <p:spPr bwMode="auto">
            <a:xfrm rot="2071457">
              <a:off x="6436683" y="3510952"/>
              <a:ext cx="288032" cy="814947"/>
            </a:xfrm>
            <a:prstGeom prst="upDownArrow">
              <a:avLst/>
            </a:prstGeom>
            <a:solidFill>
              <a:srgbClr val="6E97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Left-Right Arrow 16"/>
            <p:cNvSpPr/>
            <p:nvPr/>
          </p:nvSpPr>
          <p:spPr bwMode="auto">
            <a:xfrm>
              <a:off x="4724640" y="2401950"/>
              <a:ext cx="1923104" cy="217509"/>
            </a:xfrm>
            <a:prstGeom prst="leftRight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84227" y="2022619"/>
              <a:ext cx="122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Software Development</a:t>
              </a:r>
            </a:p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7287" y="3173853"/>
              <a:ext cx="563333" cy="61666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177926" y="3250194"/>
              <a:ext cx="122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Software Development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6266" y="2612910"/>
              <a:ext cx="576667" cy="60333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9203" y="2661819"/>
              <a:ext cx="563333" cy="61666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4682924" y="4461381"/>
              <a:ext cx="1226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Financial</a:t>
              </a:r>
            </a:p>
            <a:p>
              <a:pPr algn="ctr"/>
              <a:r>
                <a:rPr lang="en-US" sz="12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Tenant</a:t>
              </a:r>
              <a:endParaRPr lang="en-US" sz="12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47112" y="4329191"/>
              <a:ext cx="556667" cy="570000"/>
            </a:xfrm>
            <a:prstGeom prst="rect">
              <a:avLst/>
            </a:prstGeom>
          </p:spPr>
        </p:pic>
      </p:grpSp>
      <p:sp>
        <p:nvSpPr>
          <p:cNvPr id="65" name="Content Placeholder 2"/>
          <p:cNvSpPr txBox="1">
            <a:spLocks/>
          </p:cNvSpPr>
          <p:nvPr/>
        </p:nvSpPr>
        <p:spPr bwMode="auto">
          <a:xfrm>
            <a:off x="500235" y="1114245"/>
            <a:ext cx="4549560" cy="7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735" indent="-342900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Large organization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with multiple tenants</a:t>
            </a:r>
          </a:p>
          <a:p>
            <a:pPr marL="394735" indent="-342900"/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Distinct organizations’ federation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01179" y="1303485"/>
            <a:ext cx="2526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Service Provider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31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sz="127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t>3</a:t>
            </a: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175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3178970" y="2938250"/>
            <a:ext cx="3005989" cy="2504580"/>
          </a:xfrm>
          <a:prstGeom prst="ellipse">
            <a:avLst/>
          </a:prstGeom>
          <a:noFill/>
          <a:ln w="158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 System CoT Federation.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>
                <a:solidFill>
                  <a:srgbClr val="1F497D"/>
                </a:solidFill>
                <a:latin typeface="Calibri"/>
              </a:rPr>
              <a:t>UT system students can take courses at any UT campus.</a:t>
            </a:r>
          </a:p>
          <a:p>
            <a:pPr lvl="2">
              <a:buClr>
                <a:srgbClr val="002060"/>
              </a:buClr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UTSA can assign students in UT to its courses.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4007685" y="4545024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021584" y="2493730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424327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30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CoT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04942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64" y="3682875"/>
            <a:ext cx="248617" cy="354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76987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UTSA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7" y="4690427"/>
            <a:ext cx="248617" cy="3546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79730" y="4241162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6" y="2639133"/>
            <a:ext cx="248617" cy="3546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3629" y="2189868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49" y="3682875"/>
            <a:ext cx="248617" cy="354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696372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UTD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21" y="3182659"/>
            <a:ext cx="409534" cy="409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93" y="3069986"/>
            <a:ext cx="552450" cy="552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43" y="4243411"/>
            <a:ext cx="409534" cy="4095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15" y="4130738"/>
            <a:ext cx="552450" cy="5524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02" y="5277705"/>
            <a:ext cx="409534" cy="4095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74" y="5165032"/>
            <a:ext cx="552450" cy="5524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7" y="4212725"/>
            <a:ext cx="409534" cy="4095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39" y="4100052"/>
            <a:ext cx="552450" cy="55245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3286125" y="3925237"/>
            <a:ext cx="2439267" cy="330681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4825912" y="4532548"/>
            <a:ext cx="950227" cy="33682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795502" y="2993779"/>
            <a:ext cx="1081485" cy="110627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108285" y="5108748"/>
                <a:ext cx="1656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𝑪𝒐𝑻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𝜻</m:t>
                      </m:r>
                    </m:oMath>
                  </m:oMathPara>
                </a14:m>
                <a:endParaRPr lang="en-US" sz="1600" i="1" kern="0" dirty="0">
                  <a:solidFill>
                    <a:srgbClr val="1F497D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85" y="5108748"/>
                <a:ext cx="165622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9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3178970" y="2938250"/>
            <a:ext cx="3005989" cy="2504580"/>
          </a:xfrm>
          <a:prstGeom prst="ellipse">
            <a:avLst/>
          </a:prstGeom>
          <a:noFill/>
          <a:ln w="158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57922" y="1093074"/>
            <a:ext cx="8229600" cy="49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UT System </a:t>
            </a:r>
            <a:r>
              <a:rPr lang="en-US" altLang="zh-CN" sz="2200" b="1" dirty="0">
                <a:solidFill>
                  <a:srgbClr val="0033CC"/>
                </a:solidFill>
                <a:latin typeface="Calibri"/>
              </a:rPr>
              <a:t>CoT Federation</a:t>
            </a:r>
            <a:r>
              <a:rPr lang="en-US" altLang="zh-CN" sz="2200" b="1" dirty="0" smtClean="0">
                <a:solidFill>
                  <a:srgbClr val="0033CC"/>
                </a:solidFill>
                <a:latin typeface="Calibri"/>
              </a:rPr>
              <a:t>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>
                <a:solidFill>
                  <a:srgbClr val="1F497D"/>
                </a:solidFill>
                <a:latin typeface="Calibri"/>
              </a:rPr>
              <a:t>Students can </a:t>
            </a: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access </a:t>
            </a:r>
            <a:r>
              <a:rPr lang="en-US" altLang="zh-CN" sz="1800" dirty="0">
                <a:solidFill>
                  <a:srgbClr val="1F497D"/>
                </a:solidFill>
                <a:latin typeface="Calibri"/>
              </a:rPr>
              <a:t>to libraries in UT system</a:t>
            </a: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.</a:t>
            </a:r>
          </a:p>
          <a:p>
            <a:pPr lvl="2">
              <a:buClr>
                <a:srgbClr val="002060"/>
              </a:buClr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Calibri"/>
              </a:rPr>
              <a:t>UTA can assign its students to libraries in UT system.  </a:t>
            </a:r>
            <a:endParaRPr lang="en-US" altLang="zh-CN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007685" y="4545024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021584" y="2493730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424327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31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07415" y="0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CoT Trust Types Use Case</a:t>
            </a:r>
            <a:endParaRPr lang="en-US" sz="2800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04942" y="3537472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64" y="3682875"/>
            <a:ext cx="248617" cy="354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76987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UTSA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7" y="4690427"/>
            <a:ext cx="248617" cy="3546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79730" y="4241162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6" y="2639133"/>
            <a:ext cx="248617" cy="35464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3629" y="2189868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49" y="3682875"/>
            <a:ext cx="248617" cy="3546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696372" y="3233610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UTD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21" y="3182659"/>
            <a:ext cx="409534" cy="409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93" y="3069986"/>
            <a:ext cx="552450" cy="552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43" y="4243411"/>
            <a:ext cx="409534" cy="4095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15" y="4130738"/>
            <a:ext cx="552450" cy="5524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02" y="5277705"/>
            <a:ext cx="409534" cy="4095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74" y="5165032"/>
            <a:ext cx="552450" cy="5524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7" y="4212725"/>
            <a:ext cx="409534" cy="4095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39" y="4100052"/>
            <a:ext cx="552450" cy="55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08285" y="5108748"/>
                <a:ext cx="17171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90000"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𝑪𝒐𝑻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𝑻𝒚𝒑𝒆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kern="0" smtClean="0">
                          <a:solidFill>
                            <a:srgbClr val="1F49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1600" i="1" kern="0" dirty="0">
                  <a:solidFill>
                    <a:srgbClr val="1F497D"/>
                  </a:solidFill>
                  <a:latin typeface="Calibri" panose="020F050202020403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85" y="5108748"/>
                <a:ext cx="171713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H="1">
            <a:off x="3513647" y="3069986"/>
            <a:ext cx="1037060" cy="116712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28225" y="3069986"/>
            <a:ext cx="232557" cy="217845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888194" y="2993779"/>
            <a:ext cx="1507673" cy="124738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33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2060"/>
                  </a:buClr>
                  <a:defRPr/>
                </a:pPr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Multi-Tenant Role-Based Access Control in Circle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𝐌𝐓</m:t>
                        </m:r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𝐑𝐁𝐀𝐂</m:t>
                        </m:r>
                      </m:e>
                      <m:sub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)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Multi-tenant cloud IaaS.</a:t>
                </a:r>
                <a:endParaRPr lang="en-US" altLang="zh-CN" sz="1800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Circle-of-Trust Federation.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Homogeneous circles.</a:t>
                </a:r>
                <a:endParaRPr lang="en-US" altLang="zh-CN" sz="1800" dirty="0">
                  <a:solidFill>
                    <a:srgbClr val="1F497D"/>
                  </a:solidFill>
                  <a:latin typeface="Calibri"/>
                </a:endParaRP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User-role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assignments.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Trust is defined as tenant-trust.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Trust types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nor/>
                      </m:rPr>
                      <a:rPr lang="en-US" altLang="zh-CN" sz="1800" b="0" i="0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 dirty="0">
                        <a:solidFill>
                          <a:srgbClr val="1F497D"/>
                        </a:solidFill>
                        <a:latin typeface="Calibri"/>
                      </a:rPr>
                      <m:t>and</m:t>
                    </m:r>
                    <m:r>
                      <a:rPr lang="en-US" altLang="zh-CN" sz="1800" i="1" dirty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80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/>
                </a:r>
                <a:b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</a:b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authorizes user-role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assignments.</a:t>
                </a: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blipFill rotWithShape="0">
                <a:blip r:embed="rId2"/>
                <a:stretch>
                  <a:fillRect l="-815" t="-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32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𝐌𝐓</m:t>
                          </m:r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𝐑𝐁𝐀𝐂</m:t>
                          </m:r>
                        </m:e>
                        <m:sub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942" y="2427611"/>
            <a:ext cx="4306259" cy="36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tent Placeholder 2"/>
          <p:cNvSpPr txBox="1">
            <a:spLocks/>
          </p:cNvSpPr>
          <p:nvPr/>
        </p:nvSpPr>
        <p:spPr bwMode="auto">
          <a:xfrm>
            <a:off x="453601" y="1047796"/>
            <a:ext cx="8229600" cy="49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defRPr/>
            </a:pPr>
            <a:r>
              <a:rPr lang="en-US" sz="2200" b="1" dirty="0" smtClean="0">
                <a:solidFill>
                  <a:srgbClr val="0033CC"/>
                </a:solidFill>
                <a:latin typeface="Calibri"/>
              </a:rPr>
              <a:t>Heterogeneous circle of BoA, Chase, UTSA, </a:t>
            </a:r>
            <a:r>
              <a:rPr lang="en-US" sz="2200" b="1" dirty="0" err="1" smtClean="0">
                <a:solidFill>
                  <a:srgbClr val="0033CC"/>
                </a:solidFill>
                <a:latin typeface="Calibri"/>
              </a:rPr>
              <a:t>Geico</a:t>
            </a:r>
            <a:r>
              <a:rPr lang="en-US" sz="2200" b="1" dirty="0" smtClean="0">
                <a:solidFill>
                  <a:srgbClr val="0033CC"/>
                </a:solidFill>
                <a:latin typeface="Calibri"/>
              </a:rPr>
              <a:t>, Allstate.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Each tenant can make user-role assignment based on its type to a domain.</a:t>
            </a:r>
          </a:p>
          <a:p>
            <a:pPr lvl="1">
              <a:buClr>
                <a:srgbClr val="002060"/>
              </a:buClr>
              <a:defRPr/>
            </a:pPr>
            <a:r>
              <a:rPr lang="en-US" altLang="zh-CN" sz="1800" dirty="0" smtClean="0">
                <a:solidFill>
                  <a:srgbClr val="1F497D"/>
                </a:solidFill>
                <a:latin typeface="Calibri"/>
              </a:rPr>
              <a:t>UTSA can assign its students to discounted insurance offers and student accounts.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33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00" b="1" i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m:t>Heterogeneous</m:t>
                    </m:r>
                  </m:oMath>
                </a14:m>
                <a:r>
                  <a:rPr lang="en-US" sz="2900" b="1" kern="0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ＭＳ Ｐゴシック" charset="-128"/>
                    <a:cs typeface="ＭＳ Ｐゴシック" charset="-128"/>
                  </a:rPr>
                  <a:t> Circle Use Case</a:t>
                </a:r>
                <a:endParaRPr lang="en-US" sz="29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2"/>
                <a:stretch>
                  <a:fillRect t="-2941" b="-21569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 bwMode="auto">
          <a:xfrm>
            <a:off x="3278761" y="2884929"/>
            <a:ext cx="3010759" cy="2896442"/>
          </a:xfrm>
          <a:prstGeom prst="ellipse">
            <a:avLst/>
          </a:prstGeom>
          <a:noFill/>
          <a:ln w="15875" cap="flat" cmpd="sng" algn="ctr">
            <a:solidFill>
              <a:srgbClr val="0033CC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61006" y="4481801"/>
            <a:ext cx="1334660" cy="1609999"/>
            <a:chOff x="2319103" y="3435074"/>
            <a:chExt cx="1334660" cy="1609999"/>
          </a:xfrm>
        </p:grpSpPr>
        <p:sp>
          <p:nvSpPr>
            <p:cNvPr id="11" name="Oval 10"/>
            <p:cNvSpPr/>
            <p:nvPr/>
          </p:nvSpPr>
          <p:spPr bwMode="auto">
            <a:xfrm>
              <a:off x="2319103" y="3738936"/>
              <a:ext cx="1334660" cy="130613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125" y="3884339"/>
              <a:ext cx="248617" cy="3546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591148" y="3435074"/>
              <a:ext cx="79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Chase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75399" y="3114595"/>
            <a:ext cx="1334660" cy="1609999"/>
            <a:chOff x="5164460" y="4168190"/>
            <a:chExt cx="1334660" cy="1609999"/>
          </a:xfrm>
        </p:grpSpPr>
        <p:sp>
          <p:nvSpPr>
            <p:cNvPr id="9" name="Oval 8"/>
            <p:cNvSpPr/>
            <p:nvPr/>
          </p:nvSpPr>
          <p:spPr bwMode="auto">
            <a:xfrm>
              <a:off x="5164460" y="4472052"/>
              <a:ext cx="1334660" cy="130613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482" y="4617455"/>
              <a:ext cx="248617" cy="35464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436505" y="4168190"/>
              <a:ext cx="79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Geico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85627" y="2272816"/>
            <a:ext cx="1334660" cy="1609999"/>
            <a:chOff x="6906583" y="2558191"/>
            <a:chExt cx="1334660" cy="1609999"/>
          </a:xfrm>
        </p:grpSpPr>
        <p:sp>
          <p:nvSpPr>
            <p:cNvPr id="12" name="Oval 11"/>
            <p:cNvSpPr/>
            <p:nvPr/>
          </p:nvSpPr>
          <p:spPr bwMode="auto">
            <a:xfrm>
              <a:off x="6906583" y="2862053"/>
              <a:ext cx="1334660" cy="130613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605" y="3007456"/>
              <a:ext cx="248617" cy="35464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78628" y="2558191"/>
              <a:ext cx="7905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UTSA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508" y="3537306"/>
              <a:ext cx="409534" cy="40953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780" y="3424633"/>
              <a:ext cx="552450" cy="552450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 bwMode="auto">
          <a:xfrm>
            <a:off x="2673835" y="3430837"/>
            <a:ext cx="1334660" cy="1306137"/>
          </a:xfrm>
          <a:prstGeom prst="ellipse">
            <a:avLst/>
          </a:prstGeom>
          <a:solidFill>
            <a:schemeClr val="bg1"/>
          </a:solidFill>
          <a:ln w="158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7" y="3576240"/>
            <a:ext cx="248617" cy="35464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45880" y="3126975"/>
            <a:ext cx="7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BoA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4860" y="4473089"/>
            <a:ext cx="1334660" cy="1617622"/>
            <a:chOff x="3617586" y="4489789"/>
            <a:chExt cx="1334660" cy="1617622"/>
          </a:xfrm>
        </p:grpSpPr>
        <p:sp>
          <p:nvSpPr>
            <p:cNvPr id="33" name="Oval 32"/>
            <p:cNvSpPr/>
            <p:nvPr/>
          </p:nvSpPr>
          <p:spPr bwMode="auto">
            <a:xfrm>
              <a:off x="3617586" y="4801274"/>
              <a:ext cx="1334660" cy="1306137"/>
            </a:xfrm>
            <a:prstGeom prst="ellipse">
              <a:avLst/>
            </a:prstGeom>
            <a:solidFill>
              <a:schemeClr val="bg1"/>
            </a:solidFill>
            <a:ln w="158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608" y="4946677"/>
              <a:ext cx="248617" cy="35464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18475" y="4489789"/>
              <a:ext cx="925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Allstate</a:t>
              </a:r>
              <a:endParaRPr lang="en-US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76" y="4131521"/>
            <a:ext cx="454657" cy="4487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67" y="5529597"/>
            <a:ext cx="454657" cy="4487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8" y="4152881"/>
            <a:ext cx="688449" cy="4302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2" y="5504807"/>
            <a:ext cx="688449" cy="430281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 bwMode="auto">
          <a:xfrm rot="19921275">
            <a:off x="2625017" y="3082180"/>
            <a:ext cx="2035535" cy="3169075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 rot="1528010">
            <a:off x="4967835" y="3064699"/>
            <a:ext cx="2035535" cy="3169075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0812" y="3699656"/>
            <a:ext cx="1468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Bank domain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9993" y="3661465"/>
            <a:ext cx="172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Insurance domain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963191" y="2209126"/>
            <a:ext cx="1576896" cy="1721760"/>
          </a:xfrm>
          <a:prstGeom prst="ellipse">
            <a:avLst/>
          </a:prstGeom>
          <a:noFill/>
          <a:ln w="158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4349" y="2340988"/>
            <a:ext cx="1725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domain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4193156" y="3133872"/>
            <a:ext cx="615220" cy="2428579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3513647" y="3126975"/>
            <a:ext cx="1235547" cy="1110137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4915905" y="3114595"/>
            <a:ext cx="1308612" cy="100259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847729" y="3142858"/>
            <a:ext cx="629483" cy="234521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66FFFF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1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/>
              <p:cNvSpPr txBox="1">
                <a:spLocks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0" tIns="45716" rIns="91430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2060"/>
                  </a:buClr>
                  <a:defRPr/>
                </a:pPr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Multi-Tenant Role-Centric Attribute-Based Access Control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kern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𝐌𝐓</m:t>
                        </m:r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𝐑𝐀𝐁𝐀𝐂</m:t>
                        </m:r>
                      </m:e>
                      <m:sub>
                        <m:r>
                          <a:rPr lang="en-US" sz="2200" b="1" i="0" ker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sz="2200" b="1" dirty="0" smtClean="0">
                    <a:solidFill>
                      <a:srgbClr val="0033CC"/>
                    </a:solidFill>
                    <a:latin typeface="Calibri"/>
                  </a:rPr>
                  <a:t>)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Multi-tenant cloud IaaS.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Circle-of-Trust Federation.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Heterogeneous 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>circles.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Attributes are associated with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Tenants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Users</a:t>
                </a:r>
              </a:p>
              <a:p>
                <a:pPr lvl="2">
                  <a:buClr>
                    <a:srgbClr val="002060"/>
                  </a:buClr>
                  <a:defRPr/>
                </a:pPr>
                <a:r>
                  <a:rPr lang="en-US" altLang="zh-CN" sz="1400" dirty="0" smtClean="0">
                    <a:solidFill>
                      <a:srgbClr val="1F497D"/>
                    </a:solidFill>
                    <a:latin typeface="Calibri"/>
                  </a:rPr>
                  <a:t>Objects</a:t>
                </a:r>
              </a:p>
              <a:p>
                <a:pPr lvl="1">
                  <a:buClr>
                    <a:srgbClr val="002060"/>
                  </a:buClr>
                  <a:defRPr/>
                </a:pP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Tenant attributes separate tenants</a:t>
                </a:r>
                <a: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  <a:t/>
                </a:r>
                <a:br>
                  <a:rPr lang="en-US" altLang="zh-CN" sz="1800" dirty="0">
                    <a:solidFill>
                      <a:srgbClr val="1F497D"/>
                    </a:solidFill>
                    <a:latin typeface="Calibri"/>
                  </a:rPr>
                </a:br>
                <a:r>
                  <a:rPr lang="en-US" altLang="zh-CN" sz="1800" dirty="0" smtClean="0">
                    <a:solidFill>
                      <a:srgbClr val="1F497D"/>
                    </a:solidFill>
                    <a:latin typeface="Calibri"/>
                  </a:rPr>
                  <a:t>with tenant type attribute.</a:t>
                </a:r>
              </a:p>
            </p:txBody>
          </p:sp>
        </mc:Choice>
        <mc:Fallback xmlns="">
          <p:sp>
            <p:nvSpPr>
              <p:cNvPr id="1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922" y="1093075"/>
                <a:ext cx="8229600" cy="4974350"/>
              </a:xfrm>
              <a:prstGeom prst="rect">
                <a:avLst/>
              </a:prstGeom>
              <a:blipFill rotWithShape="0">
                <a:blip r:embed="rId2"/>
                <a:stretch>
                  <a:fillRect l="-815" t="-7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34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defTabSz="414726" eaLnBrk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𝐌𝐓</m:t>
                          </m:r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𝐑𝐀𝐁𝐀𝐂</m:t>
                          </m:r>
                        </m:e>
                        <m:sub>
                          <m:r>
                            <a:rPr lang="en-US" sz="2900" b="1" i="0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en-US" sz="29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ＭＳ Ｐゴシック" charset="-128"/>
                  <a:cs typeface="ＭＳ Ｐゴシック" charset="-128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41" y="361"/>
                <a:ext cx="5335200" cy="6206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462" y="2427611"/>
            <a:ext cx="4105739" cy="36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</a:rPr>
              <a:t>Questions ?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78" y="1036483"/>
            <a:ext cx="3898823" cy="481095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6481" y="851030"/>
            <a:ext cx="4246530" cy="518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40821" indent="-342900">
              <a:buClr>
                <a:srgbClr val="002060"/>
              </a:buClr>
              <a:buSzPct val="90000"/>
              <a:defRPr/>
            </a:pPr>
            <a:endParaRPr lang="en-US" sz="2177" kern="0" dirty="0"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Peer-to-Peer Policy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Multi-cloud multi-tenant role-based model.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Multi-tenant </a:t>
            </a:r>
            <a:r>
              <a:rPr lang="en-US" sz="1600" dirty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attribute-based </a:t>
            </a: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model.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endParaRPr lang="en-US" sz="1600" dirty="0" smtClean="0">
              <a:solidFill>
                <a:srgbClr val="304A7E"/>
              </a:solidFill>
              <a:latin typeface="Calibri" panose="020F0502020204030204" pitchFamily="34" charset="0"/>
              <a:ea typeface="Cambria Math"/>
            </a:endParaRPr>
          </a:p>
          <a:p>
            <a:pPr marL="576262" lvl="1" indent="0">
              <a:buClr>
                <a:srgbClr val="002060"/>
              </a:buClr>
              <a:buSzPct val="90000"/>
              <a:buNone/>
              <a:defRPr/>
            </a:pPr>
            <a:endParaRPr lang="en-US" sz="907" dirty="0"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Circle-of-Trust Policy</a:t>
            </a:r>
            <a:endParaRPr lang="en-US" sz="2200" dirty="0">
              <a:solidFill>
                <a:srgbClr val="0033CC"/>
              </a:solidFill>
              <a:latin typeface="Calibri" panose="020F0502020204030204" pitchFamily="34" charset="0"/>
              <a:ea typeface="Cambria Math"/>
            </a:endParaRP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Multi-tenant role-based </a:t>
            </a: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access control model in circle.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Multi-tenant </a:t>
            </a: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role-centric attribute-based </a:t>
            </a:r>
            <a:r>
              <a:rPr lang="en-US" sz="1600" dirty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access control model</a:t>
            </a: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.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endParaRPr lang="en-US" sz="1670" dirty="0">
              <a:solidFill>
                <a:srgbClr val="465676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200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Implementation</a:t>
            </a:r>
          </a:p>
          <a:p>
            <a:pPr lvl="1">
              <a:buClr>
                <a:srgbClr val="002060"/>
              </a:buClr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304A7E"/>
                </a:solidFill>
                <a:latin typeface="Calibri" panose="020F0502020204030204" pitchFamily="34" charset="0"/>
                <a:ea typeface="Cambria Math"/>
              </a:rPr>
              <a:t>Federated-cloud role-based tenant trust.</a:t>
            </a:r>
            <a:endParaRPr lang="en-US" sz="1600" dirty="0">
              <a:solidFill>
                <a:srgbClr val="304A7E"/>
              </a:solidFill>
              <a:latin typeface="Calibri" panose="020F0502020204030204" pitchFamily="34" charset="0"/>
              <a:ea typeface="Cambria Math"/>
            </a:endParaRPr>
          </a:p>
          <a:p>
            <a:pPr lvl="1">
              <a:buClr>
                <a:srgbClr val="002060"/>
              </a:buClr>
              <a:buSzPct val="90000"/>
              <a:defRPr/>
            </a:pPr>
            <a:endParaRPr lang="en-US" sz="1400" dirty="0">
              <a:ea typeface="Cambria Math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sz="1814" dirty="0">
              <a:ea typeface="Cambria Math"/>
            </a:endParaRPr>
          </a:p>
        </p:txBody>
      </p:sp>
      <p:sp>
        <p:nvSpPr>
          <p:cNvPr id="8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39280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726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 defTabSz="414726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  <a:defRPr/>
              </a:pPr>
              <a:t>4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726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Why </a:t>
            </a: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Multi-Cloud</a:t>
            </a:r>
            <a:r>
              <a:rPr lang="en-US" sz="2903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?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6" y="2421193"/>
            <a:ext cx="3195466" cy="3543965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916856" y="728093"/>
            <a:ext cx="6766345" cy="4961283"/>
            <a:chOff x="1587118" y="660866"/>
            <a:chExt cx="6766345" cy="4961283"/>
          </a:xfrm>
        </p:grpSpPr>
        <p:sp>
          <p:nvSpPr>
            <p:cNvPr id="5" name="Cloud 4"/>
            <p:cNvSpPr/>
            <p:nvPr/>
          </p:nvSpPr>
          <p:spPr bwMode="auto">
            <a:xfrm>
              <a:off x="4038762" y="1284128"/>
              <a:ext cx="4092085" cy="3267387"/>
            </a:xfrm>
            <a:prstGeom prst="cloud">
              <a:avLst/>
            </a:prstGeom>
            <a:pattFill prst="pct10">
              <a:fgClr>
                <a:schemeClr val="bg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22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" name="Cloud 3"/>
            <p:cNvSpPr/>
            <p:nvPr/>
          </p:nvSpPr>
          <p:spPr bwMode="auto">
            <a:xfrm>
              <a:off x="5651734" y="931107"/>
              <a:ext cx="2701729" cy="2065353"/>
            </a:xfrm>
            <a:prstGeom prst="cloud">
              <a:avLst/>
            </a:prstGeom>
            <a:noFill/>
            <a:ln w="95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4076" y="2097463"/>
              <a:ext cx="550000" cy="536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1778" y="1557230"/>
              <a:ext cx="576667" cy="6033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2815" y="1576105"/>
              <a:ext cx="563333" cy="616667"/>
            </a:xfrm>
            <a:prstGeom prst="rect">
              <a:avLst/>
            </a:prstGeom>
          </p:spPr>
        </p:pic>
        <p:sp>
          <p:nvSpPr>
            <p:cNvPr id="12" name="Cloud 11"/>
            <p:cNvSpPr/>
            <p:nvPr/>
          </p:nvSpPr>
          <p:spPr bwMode="auto">
            <a:xfrm rot="815449">
              <a:off x="3249934" y="1972987"/>
              <a:ext cx="2594865" cy="1942506"/>
            </a:xfrm>
            <a:prstGeom prst="cloud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92023" y="660866"/>
              <a:ext cx="239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  <a:latin typeface="Calibri" panose="020F0502020204030204" pitchFamily="34" charset="0"/>
                </a:rPr>
                <a:t>London Private Cloud</a:t>
              </a:r>
              <a:endParaRPr lang="en-US" dirty="0">
                <a:solidFill>
                  <a:srgbClr val="00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6742" y="5252817"/>
              <a:ext cx="239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Shanghai Private Cloud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87118" y="1936244"/>
              <a:ext cx="239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latin typeface="Calibri" panose="020F0502020204030204" pitchFamily="34" charset="0"/>
                </a:rPr>
                <a:t>Amazon Public Cloud</a:t>
              </a:r>
              <a:endParaRPr lang="en-US" dirty="0">
                <a:solidFill>
                  <a:srgbClr val="00B0F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075" y="4341266"/>
              <a:ext cx="239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anose="020F0502020204030204" pitchFamily="34" charset="0"/>
                </a:rPr>
                <a:t>ACME Multi-Cloud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07" y="1119077"/>
              <a:ext cx="340664" cy="4965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7040" y="2340884"/>
              <a:ext cx="563333" cy="61666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89325" y="2984086"/>
              <a:ext cx="563333" cy="61666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65190" y="3875154"/>
              <a:ext cx="576667" cy="51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1673" y="3270781"/>
              <a:ext cx="563333" cy="6166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31" y="4167342"/>
              <a:ext cx="340664" cy="49656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440" y="4480662"/>
              <a:ext cx="322375" cy="43353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797" y="2114809"/>
              <a:ext cx="336214" cy="45214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551" y="2888529"/>
              <a:ext cx="322375" cy="433539"/>
            </a:xfrm>
            <a:prstGeom prst="rect">
              <a:avLst/>
            </a:prstGeom>
          </p:spPr>
        </p:pic>
        <p:sp>
          <p:nvSpPr>
            <p:cNvPr id="35" name="Up-Down Arrow 34"/>
            <p:cNvSpPr/>
            <p:nvPr/>
          </p:nvSpPr>
          <p:spPr bwMode="auto">
            <a:xfrm rot="3238798">
              <a:off x="5717483" y="1891512"/>
              <a:ext cx="201447" cy="814947"/>
            </a:xfrm>
            <a:prstGeom prst="upDownArrow">
              <a:avLst/>
            </a:prstGeom>
            <a:solidFill>
              <a:srgbClr val="6E97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Cloud 15"/>
            <p:cNvSpPr/>
            <p:nvPr/>
          </p:nvSpPr>
          <p:spPr bwMode="auto">
            <a:xfrm rot="3828786">
              <a:off x="5585809" y="3000841"/>
              <a:ext cx="2445187" cy="2333002"/>
            </a:xfrm>
            <a:prstGeom prst="cloud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7" name="Up-Down Arrow 36"/>
            <p:cNvSpPr/>
            <p:nvPr/>
          </p:nvSpPr>
          <p:spPr bwMode="auto">
            <a:xfrm>
              <a:off x="6655326" y="2646358"/>
              <a:ext cx="225431" cy="687773"/>
            </a:xfrm>
            <a:prstGeom prst="upDownArrow">
              <a:avLst/>
            </a:prstGeom>
            <a:solidFill>
              <a:srgbClr val="6E97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8" name="Up-Down Arrow 37"/>
            <p:cNvSpPr/>
            <p:nvPr/>
          </p:nvSpPr>
          <p:spPr bwMode="auto">
            <a:xfrm rot="18271980">
              <a:off x="5822082" y="2663599"/>
              <a:ext cx="225431" cy="1065178"/>
            </a:xfrm>
            <a:prstGeom prst="upDownArrow">
              <a:avLst/>
            </a:prstGeom>
            <a:solidFill>
              <a:srgbClr val="6E97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96545" y="1014922"/>
            <a:ext cx="4549560" cy="7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normAutofit/>
          </a:bodyPr>
          <a:lstStyle>
            <a:lvl1pPr marL="311013" indent="-311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903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73860" indent="-2591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540" kern="120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2pPr>
            <a:lvl3pPr marL="1036707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177" kern="1200">
                <a:solidFill>
                  <a:schemeClr val="accent1"/>
                </a:solidFill>
                <a:latin typeface="+mn-lt"/>
                <a:ea typeface="ＭＳ Ｐゴシック" charset="-128"/>
                <a:cs typeface="+mn-cs"/>
              </a:defRPr>
            </a:lvl3pPr>
            <a:lvl4pPr marL="1451391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14" kern="1200">
                <a:solidFill>
                  <a:schemeClr val="accent4"/>
                </a:solidFill>
                <a:latin typeface="+mn-lt"/>
                <a:ea typeface="ＭＳ Ｐゴシック" charset="-128"/>
                <a:cs typeface="+mn-cs"/>
              </a:defRPr>
            </a:lvl4pPr>
            <a:lvl5pPr marL="1866074" indent="-20734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14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0758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440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124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4806" indent="-207341" algn="l" defTabSz="8293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735" indent="-342900"/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Federation consist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multiple clouds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</a:br>
            <a:r>
              <a:rPr lang="en-US" sz="1800" dirty="0" smtClean="0">
                <a:solidFill>
                  <a:srgbClr val="0033CC"/>
                </a:solidFill>
                <a:latin typeface="Calibri" panose="020F0502020204030204" pitchFamily="34" charset="0"/>
                <a:cs typeface="+mn-cs"/>
              </a:rPr>
              <a:t>or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multiple tenants.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29801"/>
            <a:ext cx="8226720" cy="5181862"/>
          </a:xfrm>
        </p:spPr>
        <p:txBody>
          <a:bodyPr numCol="1"/>
          <a:lstStyle/>
          <a:p>
            <a:pPr marL="97921" indent="0">
              <a:buClr>
                <a:srgbClr val="002060"/>
              </a:buClr>
              <a:buSzPct val="90000"/>
              <a:buNone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mbria Math"/>
              </a:rPr>
              <a:t>Problem Statement</a:t>
            </a: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140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mbria Math"/>
              </a:rPr>
              <a:t>Thesis Statement</a:t>
            </a:r>
            <a:endParaRPr lang="en-US" sz="2000" b="0" dirty="0" smtClean="0">
              <a:solidFill>
                <a:srgbClr val="002060"/>
              </a:solidFill>
              <a:latin typeface="Calibri" panose="020F0502020204030204" pitchFamily="34" charset="0"/>
              <a:ea typeface="Cambria Math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97921" indent="0">
              <a:buClr>
                <a:srgbClr val="002060"/>
              </a:buClr>
              <a:buSzPct val="90000"/>
              <a:buNone/>
              <a:defRPr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SzPct val="90000"/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buClr>
                <a:srgbClr val="002060"/>
              </a:buClr>
              <a:buSzPct val="90000"/>
              <a:buFont typeface="Wingdings" pitchFamily="2" charset="2"/>
              <a:buChar char="v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5</a:t>
            </a:fld>
            <a:endParaRPr lang="en-GB" sz="127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685" y="1558132"/>
            <a:ext cx="6920777" cy="1938992"/>
          </a:xfrm>
          <a:prstGeom prst="rect">
            <a:avLst/>
          </a:prstGeom>
          <a:noFill/>
          <a:ln w="25400" cap="rnd" cmpd="sng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r>
              <a:rPr lang="en-US" sz="2000" b="0" dirty="0">
                <a:solidFill>
                  <a:srgbClr val="1F497D"/>
                </a:solidFill>
              </a:rPr>
              <a:t>Current access control models provided by cloud </a:t>
            </a:r>
            <a:r>
              <a:rPr lang="en-US" sz="2000" b="0" dirty="0" smtClean="0">
                <a:solidFill>
                  <a:srgbClr val="1F497D"/>
                </a:solidFill>
              </a:rPr>
              <a:t>platforms are </a:t>
            </a:r>
            <a:r>
              <a:rPr lang="en-US" sz="2000" b="0" dirty="0">
                <a:solidFill>
                  <a:srgbClr val="1F497D"/>
                </a:solidFill>
              </a:rPr>
              <a:t>not sufficient to cultivate </a:t>
            </a:r>
            <a:r>
              <a:rPr lang="en-US" sz="2000" b="0" dirty="0" smtClean="0">
                <a:solidFill>
                  <a:srgbClr val="1F497D"/>
                </a:solidFill>
              </a:rPr>
              <a:t>effective peer-to-peer and circle-of-trust federation </a:t>
            </a:r>
            <a:r>
              <a:rPr lang="en-US" sz="2000" b="0" dirty="0">
                <a:solidFill>
                  <a:srgbClr val="1F497D"/>
                </a:solidFill>
              </a:rPr>
              <a:t>between tenants in a cloud </a:t>
            </a:r>
            <a:r>
              <a:rPr lang="en-US" sz="2000" b="0" dirty="0" smtClean="0">
                <a:solidFill>
                  <a:srgbClr val="1F497D"/>
                </a:solidFill>
              </a:rPr>
              <a:t>or across multiple cloud </a:t>
            </a:r>
            <a:r>
              <a:rPr lang="en-US" sz="2000" b="0" dirty="0">
                <a:solidFill>
                  <a:srgbClr val="1F497D"/>
                </a:solidFill>
              </a:rPr>
              <a:t>platforms. Prior role-based </a:t>
            </a:r>
            <a:r>
              <a:rPr lang="en-US" sz="2000" b="0" dirty="0" smtClean="0">
                <a:solidFill>
                  <a:srgbClr val="1F497D"/>
                </a:solidFill>
              </a:rPr>
              <a:t>and attribute-based access </a:t>
            </a:r>
            <a:r>
              <a:rPr lang="en-US" sz="2000" b="0" dirty="0">
                <a:solidFill>
                  <a:srgbClr val="1F497D"/>
                </a:solidFill>
              </a:rPr>
              <a:t>control models in </a:t>
            </a:r>
            <a:r>
              <a:rPr lang="en-US" sz="2000" b="0" dirty="0" smtClean="0">
                <a:solidFill>
                  <a:srgbClr val="1F497D"/>
                </a:solidFill>
              </a:rPr>
              <a:t>distributed systems are </a:t>
            </a:r>
            <a:r>
              <a:rPr lang="en-US" sz="2000" b="0" dirty="0">
                <a:solidFill>
                  <a:srgbClr val="1F497D"/>
                </a:solidFill>
              </a:rPr>
              <a:t>not effectively applicable to cloud IaaS.</a:t>
            </a:r>
            <a:endParaRPr lang="en-US" sz="1814" b="0" kern="0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685" y="4107413"/>
            <a:ext cx="6920777" cy="1631216"/>
          </a:xfrm>
          <a:prstGeom prst="rect">
            <a:avLst/>
          </a:prstGeom>
          <a:noFill/>
          <a:ln w="25400" cap="rnd" cmpd="sng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just">
              <a:defRPr sz="2400" b="1" i="1">
                <a:latin typeface="Georgia"/>
                <a:cs typeface="Georgia"/>
              </a:defRPr>
            </a:lvl1pPr>
          </a:lstStyle>
          <a:p>
            <a:r>
              <a:rPr lang="en-US" sz="2000" b="0" dirty="0">
                <a:solidFill>
                  <a:srgbClr val="1F497D"/>
                </a:solidFill>
              </a:rPr>
              <a:t>The problem of authorization federation in multi-tenant cloud IaaS can be partially solved </a:t>
            </a:r>
            <a:r>
              <a:rPr lang="en-US" sz="2000" b="0" dirty="0" smtClean="0">
                <a:solidFill>
                  <a:srgbClr val="1F497D"/>
                </a:solidFill>
              </a:rPr>
              <a:t>by integrating </a:t>
            </a:r>
            <a:r>
              <a:rPr lang="en-US" sz="2000" b="0" dirty="0">
                <a:solidFill>
                  <a:srgbClr val="1F497D"/>
                </a:solidFill>
              </a:rPr>
              <a:t>multiple types of peer-to-peer and circle-of-trust relations between tenants in </a:t>
            </a:r>
            <a:r>
              <a:rPr lang="en-US" sz="2000" b="0" dirty="0" smtClean="0">
                <a:solidFill>
                  <a:srgbClr val="1F497D"/>
                </a:solidFill>
              </a:rPr>
              <a:t>cloud and </a:t>
            </a:r>
            <a:r>
              <a:rPr lang="en-US" sz="2000" b="0" dirty="0">
                <a:solidFill>
                  <a:srgbClr val="1F497D"/>
                </a:solidFill>
              </a:rPr>
              <a:t>multi-cloud environments into </a:t>
            </a:r>
            <a:r>
              <a:rPr lang="en-US" sz="2000" b="0" dirty="0" smtClean="0">
                <a:solidFill>
                  <a:srgbClr val="1F497D"/>
                </a:solidFill>
              </a:rPr>
              <a:t>role-based </a:t>
            </a:r>
            <a:r>
              <a:rPr lang="en-US" sz="2000" b="0" dirty="0">
                <a:solidFill>
                  <a:srgbClr val="1F497D"/>
                </a:solidFill>
              </a:rPr>
              <a:t>and attribute-based access control models.</a:t>
            </a:r>
            <a:endParaRPr lang="en-US" sz="1814" b="0" kern="0" dirty="0">
              <a:solidFill>
                <a:srgbClr val="1F497D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2204640" y="3728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Calibri" panose="020F0502020204030204" pitchFamily="34" charset="0"/>
                <a:ea typeface="ＭＳ Ｐゴシック" charset="-128"/>
                <a:cs typeface="ＭＳ Ｐゴシック" charset="-128"/>
              </a:rPr>
              <a:t>Problem &amp; Thesis Statement</a:t>
            </a:r>
            <a:endParaRPr lang="en-US" sz="2900" b="1" kern="0" dirty="0">
              <a:solidFill>
                <a:srgbClr val="131F49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4726" fontAlgn="base">
              <a:spcBef>
                <a:spcPct val="0"/>
              </a:spcBef>
              <a:spcAft>
                <a:spcPct val="0"/>
              </a:spcAft>
            </a:pPr>
            <a:r>
              <a:rPr lang="en-US" sz="1451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</a:rPr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4138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6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What is Cloud Federation?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5681" y="2153982"/>
            <a:ext cx="5616802" cy="2086646"/>
            <a:chOff x="1818039" y="2058173"/>
            <a:chExt cx="7354383" cy="288276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5495888" y="413092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Cloud Federation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05267" y="231487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Multi-Cloud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286509" y="2314874"/>
              <a:ext cx="1790621" cy="54922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109728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Calibri" panose="020F0502020204030204" pitchFamily="34" charset="0"/>
                  <a:cs typeface="Times" panose="02020603050405020304" pitchFamily="18" charset="0"/>
                </a:rPr>
                <a:t>Inter-Cloud</a:t>
              </a:r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 bwMode="auto">
            <a:xfrm flipH="1">
              <a:off x="2809957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1" idx="1"/>
              <a:endCxn id="10" idx="3"/>
            </p:cNvCxnSpPr>
            <p:nvPr/>
          </p:nvCxnSpPr>
          <p:spPr bwMode="auto">
            <a:xfrm flipH="1">
              <a:off x="5495888" y="2589487"/>
              <a:ext cx="1790621" cy="0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1" idx="2"/>
              <a:endCxn id="9" idx="0"/>
            </p:cNvCxnSpPr>
            <p:nvPr/>
          </p:nvCxnSpPr>
          <p:spPr bwMode="auto">
            <a:xfrm flipH="1">
              <a:off x="6391199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9" idx="0"/>
              <a:endCxn id="10" idx="2"/>
            </p:cNvCxnSpPr>
            <p:nvPr/>
          </p:nvCxnSpPr>
          <p:spPr bwMode="auto">
            <a:xfrm flipH="1" flipV="1">
              <a:off x="4600578" y="2864099"/>
              <a:ext cx="1790621" cy="126682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673940" y="3223085"/>
              <a:ext cx="149415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Deployment</a:t>
              </a:r>
              <a:endParaRPr lang="en-US" sz="1050" i="1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5712" y="2245361"/>
              <a:ext cx="79968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</a:t>
              </a:r>
              <a:r>
                <a:rPr lang="en-US" sz="1050" i="1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Broker</a:t>
              </a:r>
              <a:endParaRPr lang="en-US" sz="1050" i="1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7061" y="3007642"/>
              <a:ext cx="1494159" cy="57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Seamless Communication</a:t>
              </a:r>
              <a:endParaRPr lang="en-US" sz="1050" i="1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2972" y="3363820"/>
              <a:ext cx="799689" cy="35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 </a:t>
              </a:r>
              <a:r>
                <a:rPr lang="en-US" sz="1050" i="1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Broker</a:t>
              </a:r>
              <a:endParaRPr lang="en-US" sz="1050" i="1" dirty="0">
                <a:latin typeface="Calibri" panose="020F0502020204030204" pitchFamily="34" charset="0"/>
                <a:cs typeface="Times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818039" y="3870130"/>
              <a:ext cx="2029968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>
                  <a:latin typeface="Calibri" panose="020F0502020204030204" pitchFamily="34" charset="0"/>
                  <a:cs typeface="Times" panose="02020603050405020304" pitchFamily="18" charset="0"/>
                </a:rPr>
                <a:t>Hybrid Cloud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76871" y="3870129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Cloud Federation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143770" y="2058173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Inter-Cloud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586599" y="2062984"/>
              <a:ext cx="2028652" cy="10708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hangingPunct="0">
                <a:buClr>
                  <a:srgbClr val="000000"/>
                </a:buClr>
                <a:buSzPct val="45000"/>
              </a:pPr>
              <a:r>
                <a:rPr lang="en-US" sz="1200" dirty="0" smtClean="0">
                  <a:latin typeface="Calibri" panose="020F0502020204030204" pitchFamily="34" charset="0"/>
                  <a:cs typeface="Times" panose="02020603050405020304" pitchFamily="18" charset="0"/>
                </a:rPr>
                <a:t>Multi-Cloud</a:t>
              </a:r>
              <a:endParaRPr lang="en-US" sz="1200" dirty="0">
                <a:latin typeface="Calibri" panose="020F0502020204030204" pitchFamily="34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07626" y="3591167"/>
            <a:ext cx="3999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Cloud Federation</a:t>
            </a:r>
            <a:r>
              <a:rPr lang="en-US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,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Federation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of cloud service providers and identity providers in order to share their services and resources based on trust agreements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.</a:t>
            </a:r>
            <a:endParaRPr lang="en-US" sz="1600" dirty="0">
              <a:solidFill>
                <a:srgbClr val="1F497D"/>
              </a:solidFill>
              <a:latin typeface="Calibri" panose="020F0502020204030204" pitchFamily="34" charset="0"/>
              <a:ea typeface="Cambria Math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81" y="1046421"/>
            <a:ext cx="8327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Multi-Cloud</a:t>
            </a:r>
            <a:r>
              <a:rPr lang="en-US" b="1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,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Federation of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multiple cloud service providers (public or private) within different administrative domains (Cloud and Domain) to provide complex services at specified service model (Infrastructure, Platform and Software).</a:t>
            </a:r>
          </a:p>
          <a:p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55681" y="4873299"/>
            <a:ext cx="5537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  <a:latin typeface="Calibri" panose="020F0502020204030204" pitchFamily="34" charset="0"/>
                <a:ea typeface="Cambria Math"/>
              </a:rPr>
              <a:t>Hybrid Cloud</a:t>
            </a:r>
            <a:r>
              <a:rPr lang="en-US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, </a:t>
            </a:r>
            <a:r>
              <a:rPr lang="en-US" b="1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“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A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 </a:t>
            </a:r>
            <a:r>
              <a:rPr lang="en-US" sz="1600" dirty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composition of two or more distinct cloud infrastructures (private, community, or public) that remain unique </a:t>
            </a:r>
            <a:r>
              <a:rPr lang="en-US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entities.</a:t>
            </a:r>
            <a:r>
              <a:rPr 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Cambria Math"/>
              </a:rPr>
              <a:t> ”</a:t>
            </a:r>
            <a:endParaRPr lang="en-US" sz="1600" dirty="0">
              <a:solidFill>
                <a:srgbClr val="1F497D"/>
              </a:solidFill>
              <a:latin typeface="Calibri" panose="020F0502020204030204" pitchFamily="34" charset="0"/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470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7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Federation in Cloud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734" y="1224325"/>
            <a:ext cx="8449850" cy="3847795"/>
            <a:chOff x="298734" y="1224325"/>
            <a:chExt cx="8449850" cy="384779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675825" y="1224325"/>
              <a:ext cx="1612602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Cloud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Federation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903902" y="2963860"/>
              <a:ext cx="1092466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Platform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74421" y="2963860"/>
              <a:ext cx="1092466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Service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7153894" y="2963860"/>
              <a:ext cx="1092466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Identity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993130" y="2963860"/>
              <a:ext cx="1092466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Trust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428215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Heterogeneous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488780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Homogeneous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4549345" y="4704470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Circle-of-Trust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5609909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Peer-to-Peer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678207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>
                  <a:latin typeface="Times" panose="02020603050405020304" pitchFamily="18" charset="0"/>
                  <a:cs typeface="Times" panose="02020603050405020304" pitchFamily="18" charset="0"/>
                </a:rPr>
                <a:t>Authentication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1363474" y="4699779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Homogeneous</a:t>
              </a: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298734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Heterogeneous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7742916" y="4704474"/>
              <a:ext cx="1005668" cy="367646"/>
            </a:xfrm>
            <a:prstGeom prst="roundRect">
              <a:avLst/>
            </a:prstGeom>
            <a:solidFill>
              <a:srgbClr val="E4E4E4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64008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Authorization</a:t>
              </a:r>
            </a:p>
          </p:txBody>
        </p:sp>
        <p:cxnSp>
          <p:nvCxnSpPr>
            <p:cNvPr id="25" name="Elbow Connector 24"/>
            <p:cNvCxnSpPr>
              <a:stCxn id="12" idx="2"/>
              <a:endCxn id="13" idx="0"/>
            </p:cNvCxnSpPr>
            <p:nvPr/>
          </p:nvCxnSpPr>
          <p:spPr bwMode="auto">
            <a:xfrm rot="5400000">
              <a:off x="3280187" y="1761920"/>
              <a:ext cx="1371889" cy="1031991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Elbow Connector 25"/>
            <p:cNvCxnSpPr>
              <a:stCxn id="12" idx="2"/>
              <a:endCxn id="16" idx="0"/>
            </p:cNvCxnSpPr>
            <p:nvPr/>
          </p:nvCxnSpPr>
          <p:spPr bwMode="auto">
            <a:xfrm rot="16200000" flipH="1">
              <a:off x="4324800" y="1749296"/>
              <a:ext cx="1371889" cy="1057237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Elbow Connector 26"/>
            <p:cNvCxnSpPr>
              <a:stCxn id="12" idx="2"/>
              <a:endCxn id="14" idx="0"/>
            </p:cNvCxnSpPr>
            <p:nvPr/>
          </p:nvCxnSpPr>
          <p:spPr bwMode="auto">
            <a:xfrm rot="5400000">
              <a:off x="2215446" y="697179"/>
              <a:ext cx="1371889" cy="3161472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Elbow Connector 27"/>
            <p:cNvCxnSpPr>
              <a:stCxn id="12" idx="2"/>
              <a:endCxn id="15" idx="0"/>
            </p:cNvCxnSpPr>
            <p:nvPr/>
          </p:nvCxnSpPr>
          <p:spPr bwMode="auto">
            <a:xfrm rot="16200000" flipH="1">
              <a:off x="5405182" y="668914"/>
              <a:ext cx="1371889" cy="3218001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Elbow Connector 28"/>
            <p:cNvCxnSpPr>
              <a:stCxn id="13" idx="2"/>
            </p:cNvCxnSpPr>
            <p:nvPr/>
          </p:nvCxnSpPr>
          <p:spPr bwMode="auto">
            <a:xfrm rot="5400000">
              <a:off x="2503280" y="3759275"/>
              <a:ext cx="1374624" cy="519086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Elbow Connector 29"/>
            <p:cNvCxnSpPr>
              <a:stCxn id="13" idx="2"/>
            </p:cNvCxnSpPr>
            <p:nvPr/>
          </p:nvCxnSpPr>
          <p:spPr bwMode="auto">
            <a:xfrm rot="16200000" flipH="1">
              <a:off x="3033562" y="3748078"/>
              <a:ext cx="1374624" cy="541479"/>
            </a:xfrm>
            <a:prstGeom prst="bent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Elbow Connector 30"/>
            <p:cNvCxnSpPr>
              <a:stCxn id="16" idx="2"/>
            </p:cNvCxnSpPr>
            <p:nvPr/>
          </p:nvCxnSpPr>
          <p:spPr bwMode="auto">
            <a:xfrm rot="5400000">
              <a:off x="4608461" y="3775224"/>
              <a:ext cx="1374620" cy="487184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Elbow Connector 31"/>
            <p:cNvCxnSpPr>
              <a:stCxn id="16" idx="2"/>
            </p:cNvCxnSpPr>
            <p:nvPr/>
          </p:nvCxnSpPr>
          <p:spPr bwMode="auto">
            <a:xfrm rot="16200000" flipH="1">
              <a:off x="5138741" y="3732128"/>
              <a:ext cx="1374624" cy="573380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Elbow Connector 32"/>
            <p:cNvCxnSpPr>
              <a:stCxn id="15" idx="2"/>
            </p:cNvCxnSpPr>
            <p:nvPr/>
          </p:nvCxnSpPr>
          <p:spPr bwMode="auto">
            <a:xfrm rot="5400000">
              <a:off x="6753272" y="3759275"/>
              <a:ext cx="1374624" cy="519086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Elbow Connector 33"/>
            <p:cNvCxnSpPr>
              <a:stCxn id="15" idx="2"/>
            </p:cNvCxnSpPr>
            <p:nvPr/>
          </p:nvCxnSpPr>
          <p:spPr bwMode="auto">
            <a:xfrm rot="16200000" flipH="1">
              <a:off x="7285626" y="3746006"/>
              <a:ext cx="1374624" cy="545623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Elbow Connector 34"/>
            <p:cNvCxnSpPr>
              <a:stCxn id="14" idx="2"/>
            </p:cNvCxnSpPr>
            <p:nvPr/>
          </p:nvCxnSpPr>
          <p:spPr bwMode="auto">
            <a:xfrm rot="5400000">
              <a:off x="373799" y="3759275"/>
              <a:ext cx="1374624" cy="519086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Elbow Connector 35"/>
            <p:cNvCxnSpPr>
              <a:stCxn id="14" idx="2"/>
            </p:cNvCxnSpPr>
            <p:nvPr/>
          </p:nvCxnSpPr>
          <p:spPr bwMode="auto">
            <a:xfrm rot="16200000" flipH="1">
              <a:off x="908517" y="3743643"/>
              <a:ext cx="1369929" cy="545654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560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88" y="4213317"/>
            <a:ext cx="3865013" cy="1751291"/>
          </a:xfrm>
          <a:prstGeom prst="rect">
            <a:avLst/>
          </a:prstGeom>
        </p:spPr>
      </p:pic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8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01073" y="3424335"/>
            <a:ext cx="3662368" cy="2617899"/>
            <a:chOff x="4658063" y="1531147"/>
            <a:chExt cx="3662368" cy="2617899"/>
          </a:xfrm>
        </p:grpSpPr>
        <p:sp>
          <p:nvSpPr>
            <p:cNvPr id="28" name="TextBox 27"/>
            <p:cNvSpPr txBox="1"/>
            <p:nvPr/>
          </p:nvSpPr>
          <p:spPr>
            <a:xfrm>
              <a:off x="4789331" y="1531147"/>
              <a:ext cx="353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Homogeneous Service Federation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063" y="1937528"/>
              <a:ext cx="3605735" cy="221151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152101" y="1180037"/>
            <a:ext cx="3531100" cy="2203169"/>
            <a:chOff x="4889566" y="4081427"/>
            <a:chExt cx="3531100" cy="220316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531" y="4379596"/>
              <a:ext cx="2552700" cy="1905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889566" y="4081427"/>
              <a:ext cx="353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Heterogeneous Service Federation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55087" y="9086317"/>
            <a:ext cx="3520395" cy="661578"/>
            <a:chOff x="989981" y="1842724"/>
            <a:chExt cx="3520395" cy="66157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994545" y="1842724"/>
              <a:ext cx="1515831" cy="66157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ICS Private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 OpenStack Cloud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989981" y="1842725"/>
              <a:ext cx="1511419" cy="66157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Amazon Public AWS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 Cloud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0" name="Straight Connector 39"/>
            <p:cNvCxnSpPr>
              <a:stCxn id="39" idx="3"/>
              <a:endCxn id="38" idx="1"/>
            </p:cNvCxnSpPr>
            <p:nvPr/>
          </p:nvCxnSpPr>
          <p:spPr bwMode="auto">
            <a:xfrm flipV="1">
              <a:off x="2501400" y="2173513"/>
              <a:ext cx="493145" cy="1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Service in Cloud Federation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18188" y="4686300"/>
            <a:ext cx="973012" cy="126378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481" y="1112108"/>
            <a:ext cx="4864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</a:rPr>
              <a:t>Service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Heterogeneous</a:t>
            </a:r>
            <a:endParaRPr lang="en-US" sz="160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Google account (Open ID 2.0) Heterogeneous within google.</a:t>
            </a: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en-US" sz="1600" kern="0" dirty="0" smtClean="0">
              <a:solidFill>
                <a:srgbClr val="1F497D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Homogeneous</a:t>
            </a: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Eduroam federated network access.</a:t>
            </a: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kern="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Federation.</a:t>
            </a:r>
            <a:endParaRPr lang="en-US" sz="1600" kern="0" dirty="0">
              <a:solidFill>
                <a:srgbClr val="1F497D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2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72" y="4485136"/>
            <a:ext cx="3404429" cy="1542594"/>
          </a:xfrm>
          <a:prstGeom prst="rect">
            <a:avLst/>
          </a:prstGeom>
        </p:spPr>
      </p:pic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626292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1" y="6247081"/>
            <a:ext cx="2128320" cy="47088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27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9</a:t>
            </a:fld>
            <a:endParaRPr lang="en-GB" sz="1270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2921"/>
            <a:ext cx="3902543" cy="3155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51" i="1" dirty="0">
                <a:latin typeface="Calibri" panose="020F0502020204030204" pitchFamily="34" charset="0"/>
              </a:rPr>
              <a:t>World-Leading Research with Real-World Impact!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55087" y="9086317"/>
            <a:ext cx="3520395" cy="661578"/>
            <a:chOff x="989981" y="1842724"/>
            <a:chExt cx="3520395" cy="66157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994545" y="1842724"/>
              <a:ext cx="1515831" cy="66157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ICS Private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 OpenStack Cloud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989981" y="1842725"/>
              <a:ext cx="1511419" cy="66157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9144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Amazon Public AWS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effectLst/>
                  <a:latin typeface="Times" panose="02020603050405020304" pitchFamily="18" charset="0"/>
                  <a:cs typeface="Times" panose="02020603050405020304" pitchFamily="18" charset="0"/>
                </a:rPr>
                <a:t> Cloud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0" name="Straight Connector 39"/>
            <p:cNvCxnSpPr>
              <a:stCxn id="39" idx="3"/>
              <a:endCxn id="38" idx="1"/>
            </p:cNvCxnSpPr>
            <p:nvPr/>
          </p:nvCxnSpPr>
          <p:spPr bwMode="auto">
            <a:xfrm flipV="1">
              <a:off x="2501400" y="2173513"/>
              <a:ext cx="493145" cy="1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4098220" y="999463"/>
            <a:ext cx="4553135" cy="1586417"/>
            <a:chOff x="4330022" y="4554205"/>
            <a:chExt cx="4553135" cy="1586417"/>
          </a:xfrm>
        </p:grpSpPr>
        <p:sp>
          <p:nvSpPr>
            <p:cNvPr id="27" name="TextBox 26"/>
            <p:cNvSpPr txBox="1"/>
            <p:nvPr/>
          </p:nvSpPr>
          <p:spPr>
            <a:xfrm>
              <a:off x="4823932" y="4554205"/>
              <a:ext cx="35311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Heterogeneous Platform Federation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6" name="Straight Connector 35"/>
            <p:cNvCxnSpPr>
              <a:stCxn id="41" idx="0"/>
              <a:endCxn id="42" idx="2"/>
            </p:cNvCxnSpPr>
            <p:nvPr/>
          </p:nvCxnSpPr>
          <p:spPr bwMode="auto">
            <a:xfrm>
              <a:off x="6294343" y="5527325"/>
              <a:ext cx="628953" cy="475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rgbClr val="0033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Cloud 40"/>
            <p:cNvSpPr/>
            <p:nvPr/>
          </p:nvSpPr>
          <p:spPr bwMode="auto">
            <a:xfrm>
              <a:off x="4330022" y="4918782"/>
              <a:ext cx="1965959" cy="1217085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400" dirty="0" smtClean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Amazon </a:t>
              </a:r>
              <a:r>
                <a:rPr lang="en-US" sz="1400" dirty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Public </a:t>
              </a:r>
              <a:r>
                <a:rPr lang="en-US" sz="1400" dirty="0" smtClean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AWS </a:t>
              </a:r>
              <a:r>
                <a:rPr lang="en-US" sz="1400" dirty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Cloud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loud 41"/>
            <p:cNvSpPr/>
            <p:nvPr/>
          </p:nvSpPr>
          <p:spPr bwMode="auto">
            <a:xfrm>
              <a:off x="6917198" y="4923537"/>
              <a:ext cx="1965959" cy="1217085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400" dirty="0" smtClean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ICS Private </a:t>
              </a:r>
              <a:r>
                <a:rPr lang="en-US" sz="1400" dirty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OpenStack Cloud</a:t>
              </a:r>
            </a:p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1400" dirty="0">
                <a:solidFill>
                  <a:srgbClr val="1F497D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 bwMode="auto">
          <a:xfrm>
            <a:off x="1995841" y="361"/>
            <a:ext cx="5335200" cy="620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3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Platform in Cloud Federation</a:t>
            </a:r>
            <a:endParaRPr lang="en-US" sz="2903" b="1" kern="0" dirty="0">
              <a:solidFill>
                <a:srgbClr val="002060"/>
              </a:solidFill>
              <a:latin typeface="Calibri" panose="020F0502020204030204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954" y="2029650"/>
            <a:ext cx="4864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33CC"/>
                </a:solidFill>
              </a:rPr>
              <a:t>Platform</a:t>
            </a: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Heterogeneous</a:t>
            </a:r>
            <a:endParaRPr lang="en-US" sz="1600" kern="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OpenStack federation with AWS.</a:t>
            </a:r>
            <a:endParaRPr lang="en-US" sz="1600" kern="0" dirty="0" smtClean="0">
              <a:solidFill>
                <a:srgbClr val="1F497D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42950" lvl="1" indent="-28575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US" sz="1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itchFamily="34" charset="-128"/>
              </a:rPr>
              <a:t>Homogeneous</a:t>
            </a:r>
          </a:p>
          <a:p>
            <a:pPr marL="1200150" lvl="2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1F497D"/>
                </a:solidFill>
                <a:latin typeface="Calibri" panose="020F0502020204030204" pitchFamily="34" charset="0"/>
                <a:ea typeface="ＭＳ Ｐゴシック" pitchFamily="34" charset="-128"/>
              </a:rPr>
              <a:t>Keystone to Keystone federation.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28065" y="4047210"/>
            <a:ext cx="4553135" cy="1586417"/>
            <a:chOff x="4330022" y="4554205"/>
            <a:chExt cx="4553135" cy="1586417"/>
          </a:xfrm>
        </p:grpSpPr>
        <p:sp>
          <p:nvSpPr>
            <p:cNvPr id="44" name="TextBox 43"/>
            <p:cNvSpPr txBox="1"/>
            <p:nvPr/>
          </p:nvSpPr>
          <p:spPr>
            <a:xfrm>
              <a:off x="4823932" y="4554205"/>
              <a:ext cx="353110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</a:rPr>
                <a:t>Homogeneous Platform </a:t>
              </a:r>
              <a:r>
                <a:rPr lang="en-US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Federation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45" name="Straight Connector 44"/>
            <p:cNvCxnSpPr>
              <a:stCxn id="46" idx="0"/>
              <a:endCxn id="47" idx="2"/>
            </p:cNvCxnSpPr>
            <p:nvPr/>
          </p:nvCxnSpPr>
          <p:spPr bwMode="auto">
            <a:xfrm>
              <a:off x="6294343" y="5527325"/>
              <a:ext cx="628953" cy="4755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rgbClr val="0033C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Cloud 45"/>
            <p:cNvSpPr/>
            <p:nvPr/>
          </p:nvSpPr>
          <p:spPr bwMode="auto">
            <a:xfrm>
              <a:off x="4330022" y="4918782"/>
              <a:ext cx="1965959" cy="1217085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400" dirty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Rackspace Public OpenStack Cloud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Cloud 46"/>
            <p:cNvSpPr/>
            <p:nvPr/>
          </p:nvSpPr>
          <p:spPr bwMode="auto">
            <a:xfrm>
              <a:off x="6917198" y="4923537"/>
              <a:ext cx="1965959" cy="1217085"/>
            </a:xfrm>
            <a:prstGeom prst="cloud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288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r>
                <a:rPr lang="en-US" sz="1400" dirty="0">
                  <a:solidFill>
                    <a:srgbClr val="1F497D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ICS Private OpenStack Cloud</a:t>
              </a:r>
            </a:p>
            <a:p>
              <a:pPr algn="ctr"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en-US" sz="1400" dirty="0">
                <a:solidFill>
                  <a:srgbClr val="1F497D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6159430" y="4896464"/>
            <a:ext cx="822395" cy="11312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7977</TotalTime>
  <Words>1489</Words>
  <Application>Microsoft Office PowerPoint</Application>
  <PresentationFormat>On-screen Show (4:3)</PresentationFormat>
  <Paragraphs>567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ＭＳ Ｐゴシック</vt:lpstr>
      <vt:lpstr>Arial</vt:lpstr>
      <vt:lpstr>Bitstream Charter</vt:lpstr>
      <vt:lpstr>Calibri</vt:lpstr>
      <vt:lpstr>Cambria Math</vt:lpstr>
      <vt:lpstr>Courier New</vt:lpstr>
      <vt:lpstr>Georgia</vt:lpstr>
      <vt:lpstr>Symbol</vt:lpstr>
      <vt:lpstr>Times</vt:lpstr>
      <vt:lpstr>Times New Roman</vt:lpstr>
      <vt:lpstr>Wingdings</vt:lpstr>
      <vt:lpstr>ics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Navid Pustchi</dc:creator>
  <cp:keywords>CTPClassification=CTP_NWR:VisualMarkings=</cp:keywords>
  <cp:lastModifiedBy>Ravi Sandhu</cp:lastModifiedBy>
  <cp:revision>151</cp:revision>
  <dcterms:created xsi:type="dcterms:W3CDTF">2015-04-03T20:04:54Z</dcterms:created>
  <dcterms:modified xsi:type="dcterms:W3CDTF">2016-04-27T21:25:06Z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faadc8bb-4e5f-4cbc-ad54-2801cc72f275</vt:lpwstr>
  </property>
  <property fmtid="{D5CDD505-2E9C-101B-9397-08002B2CF9AE}" pid="3" name="CTP_TimeStamp">
    <vt:lpwstr>2016-04-15 21:24:10Z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</Properties>
</file>