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7" r:id="rId10"/>
    <p:sldId id="275" r:id="rId11"/>
    <p:sldId id="277" r:id="rId12"/>
    <p:sldId id="276" r:id="rId13"/>
    <p:sldId id="316" r:id="rId14"/>
    <p:sldId id="352" r:id="rId15"/>
    <p:sldId id="342" r:id="rId16"/>
    <p:sldId id="480" r:id="rId17"/>
    <p:sldId id="354" r:id="rId18"/>
    <p:sldId id="350" r:id="rId19"/>
    <p:sldId id="357" r:id="rId20"/>
    <p:sldId id="358" r:id="rId21"/>
    <p:sldId id="414" r:id="rId22"/>
    <p:sldId id="481" r:id="rId23"/>
    <p:sldId id="371" r:id="rId24"/>
    <p:sldId id="372" r:id="rId25"/>
    <p:sldId id="415" r:id="rId26"/>
    <p:sldId id="416" r:id="rId27"/>
    <p:sldId id="443" r:id="rId28"/>
    <p:sldId id="426" r:id="rId29"/>
    <p:sldId id="401" r:id="rId30"/>
    <p:sldId id="469" r:id="rId31"/>
    <p:sldId id="470" r:id="rId32"/>
    <p:sldId id="444" r:id="rId33"/>
    <p:sldId id="447" r:id="rId34"/>
    <p:sldId id="451" r:id="rId35"/>
    <p:sldId id="452" r:id="rId36"/>
    <p:sldId id="453" r:id="rId37"/>
    <p:sldId id="454" r:id="rId38"/>
    <p:sldId id="459" r:id="rId39"/>
    <p:sldId id="482" r:id="rId40"/>
    <p:sldId id="448" r:id="rId41"/>
    <p:sldId id="457" r:id="rId42"/>
    <p:sldId id="458" r:id="rId43"/>
    <p:sldId id="446" r:id="rId44"/>
    <p:sldId id="465" r:id="rId45"/>
    <p:sldId id="466" r:id="rId46"/>
    <p:sldId id="467" r:id="rId47"/>
    <p:sldId id="468" r:id="rId48"/>
    <p:sldId id="477" r:id="rId49"/>
    <p:sldId id="460" r:id="rId50"/>
    <p:sldId id="483" r:id="rId51"/>
    <p:sldId id="478" r:id="rId52"/>
    <p:sldId id="463" r:id="rId53"/>
    <p:sldId id="462" r:id="rId54"/>
    <p:sldId id="356" r:id="rId55"/>
    <p:sldId id="464" r:id="rId56"/>
    <p:sldId id="479" r:id="rId57"/>
    <p:sldId id="471" r:id="rId58"/>
    <p:sldId id="472" r:id="rId59"/>
    <p:sldId id="473" r:id="rId60"/>
    <p:sldId id="474" r:id="rId61"/>
    <p:sldId id="475" r:id="rId62"/>
    <p:sldId id="476" r:id="rId63"/>
    <p:sldId id="484" r:id="rId64"/>
    <p:sldId id="26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06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pos="2881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eg El-sherif" initials="TE" lastIdx="2" clrIdx="0">
    <p:extLst>
      <p:ext uri="{19B8F6BF-5375-455C-9EA6-DF929625EA0E}">
        <p15:presenceInfo xmlns:p15="http://schemas.microsoft.com/office/powerpoint/2012/main" userId="30b277bb8845d7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C7B441"/>
    <a:srgbClr val="297195"/>
    <a:srgbClr val="4472C4"/>
    <a:srgbClr val="8D28E0"/>
    <a:srgbClr val="843ECA"/>
    <a:srgbClr val="A33BCD"/>
    <a:srgbClr val="A0E6F6"/>
    <a:srgbClr val="00236A"/>
    <a:srgbClr val="78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36404" autoAdjust="0"/>
  </p:normalViewPr>
  <p:slideViewPr>
    <p:cSldViewPr snapToGrid="0" showGuides="1">
      <p:cViewPr varScale="1">
        <p:scale>
          <a:sx n="104" d="100"/>
          <a:sy n="104" d="100"/>
        </p:scale>
        <p:origin x="1572" y="96"/>
      </p:cViewPr>
      <p:guideLst>
        <p:guide orient="horz" pos="2161"/>
        <p:guide orient="horz" pos="1067"/>
        <p:guide orient="horz" pos="4032"/>
        <p:guide orient="horz" pos="4247"/>
        <p:guide pos="2881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9C79-1AB2-AD4D-B5EB-2546258345A9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D05E-103F-3941-84E8-38C0F93C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5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9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7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3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6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0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5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09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1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75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5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1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6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3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1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2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3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2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7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32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98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7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5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54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4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070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11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8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4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14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5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2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395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928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5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first contribution is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9875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79660"/>
            <a:ext cx="6900227" cy="44319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4754563"/>
            <a:ext cx="9144000" cy="27699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41441"/>
            <a:ext cx="9144000" cy="4165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57200" tIns="0" rIns="274320" bIns="0" anchor="ctr"/>
          <a:lstStyle/>
          <a:p>
            <a:pPr marL="0" indent="0" algn="l" defTabSz="820738" eaLnBrk="0" hangingPunct="0"/>
            <a:r>
              <a:rPr lang="en-US" sz="1200" b="1" dirty="0">
                <a:solidFill>
                  <a:srgbClr val="FFFFFF"/>
                </a:solidFill>
              </a:rPr>
              <a:t>Star Lab:</a:t>
            </a:r>
            <a:r>
              <a:rPr lang="en-US" sz="1200" b="1" baseline="0" dirty="0">
                <a:solidFill>
                  <a:srgbClr val="FFFFFF"/>
                </a:solidFill>
              </a:rPr>
              <a:t> </a:t>
            </a:r>
            <a:r>
              <a:rPr lang="en-US" sz="1200" b="1" baseline="0" dirty="0" err="1">
                <a:solidFill>
                  <a:srgbClr val="FFFFFF"/>
                </a:solidFill>
              </a:rPr>
              <a:t>Falken</a:t>
            </a:r>
            <a:r>
              <a:rPr lang="en-US" sz="1200" b="1" baseline="0" dirty="0">
                <a:solidFill>
                  <a:srgbClr val="FFFFFF"/>
                </a:solidFill>
              </a:rPr>
              <a:t> Project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9435" y="14391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9435" y="2078899"/>
            <a:ext cx="4040188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860" y="14391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591860" y="2078899"/>
            <a:ext cx="4041775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4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8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294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3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openxmlformats.org/officeDocument/2006/relationships/image" Target="../media/image33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55" y="1305762"/>
            <a:ext cx="8912888" cy="971245"/>
          </a:xfrm>
        </p:spPr>
        <p:txBody>
          <a:bodyPr/>
          <a:lstStyle/>
          <a:p>
            <a:pPr defTabSz="914400" fontAlgn="base">
              <a:spcAft>
                <a:spcPct val="0"/>
              </a:spcAft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charset="-128"/>
              </a:rPr>
              <a:t>User-To-Device Access Control Models for Cloud-Enabled IoT With Smart Home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196" y="2532681"/>
            <a:ext cx="7317606" cy="3545507"/>
          </a:xfrm>
        </p:spPr>
        <p:txBody>
          <a:bodyPr>
            <a:normAutofit fontScale="40000" lnSpcReduction="20000"/>
          </a:bodyPr>
          <a:lstStyle/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000" b="1" kern="0" dirty="0">
              <a:latin typeface="Calibri" panose="020F0502020204030204" pitchFamily="34" charset="0"/>
              <a:ea typeface="ＭＳ Ｐゴシック" charset="-128"/>
            </a:endParaRP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000" b="1" kern="0" dirty="0">
              <a:latin typeface="Calibri" panose="020F0502020204030204" pitchFamily="34" charset="0"/>
              <a:ea typeface="ＭＳ Ｐゴシック" charset="-128"/>
            </a:endParaRP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000" b="1" kern="0" dirty="0">
                <a:latin typeface="Calibri" panose="020F0502020204030204" pitchFamily="34" charset="0"/>
                <a:ea typeface="ＭＳ Ｐゴシック" charset="-128"/>
              </a:rPr>
              <a:t>Ph.D. Dissertation Defense 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</a:rPr>
              <a:t>Safwa Ameer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Institute for Cyber Security, 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Department of Computer Science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The University of Texas at San Antonio</a:t>
            </a:r>
          </a:p>
          <a:p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b="1" kern="0" dirty="0">
                <a:latin typeface="Calibri" panose="020F0502020204030204" pitchFamily="34" charset="0"/>
                <a:ea typeface="ＭＳ Ｐゴシック" charset="-128"/>
              </a:rPr>
              <a:t>Committee: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Dr. Ravi Sandhu </a:t>
            </a:r>
            <a:r>
              <a:rPr lang="en-US" sz="4000" kern="0" dirty="0">
                <a:solidFill>
                  <a:schemeClr val="tx1"/>
                </a:solidFill>
                <a:latin typeface="Calibri" panose="020F0502020204030204" pitchFamily="34" charset="0"/>
              </a:rPr>
              <a:t>(Advisor and Chair)</a:t>
            </a:r>
            <a:endParaRPr lang="en-US" sz="4000" kern="0" dirty="0">
              <a:latin typeface="Calibri" panose="020F0502020204030204" pitchFamily="34" charset="0"/>
              <a:ea typeface="ＭＳ Ｐゴシック" charset="-128"/>
            </a:endParaRP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Dr. </a:t>
            </a:r>
            <a:r>
              <a:rPr lang="en-US" sz="4000" kern="0" dirty="0" err="1">
                <a:latin typeface="Calibri" panose="020F0502020204030204" pitchFamily="34" charset="0"/>
                <a:ea typeface="ＭＳ Ｐゴシック" charset="-128"/>
              </a:rPr>
              <a:t>Jianwei</a:t>
            </a: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4000" kern="0" dirty="0" err="1">
                <a:latin typeface="Calibri" panose="020F0502020204030204" pitchFamily="34" charset="0"/>
                <a:ea typeface="ＭＳ Ｐゴシック" charset="-128"/>
              </a:rPr>
              <a:t>Niu</a:t>
            </a:r>
            <a:endParaRPr lang="en-US" sz="4000" kern="0" dirty="0">
              <a:latin typeface="Calibri" panose="020F0502020204030204" pitchFamily="34" charset="0"/>
              <a:ea typeface="ＭＳ Ｐゴシック" charset="-128"/>
            </a:endParaRP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Dr. Ram Krishnan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Dr. </a:t>
            </a:r>
            <a:r>
              <a:rPr lang="en-US" sz="4000" kern="0" dirty="0" err="1">
                <a:latin typeface="Calibri" panose="020F0502020204030204" pitchFamily="34" charset="0"/>
                <a:ea typeface="ＭＳ Ｐゴシック" charset="-128"/>
              </a:rPr>
              <a:t>Weining</a:t>
            </a: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 Zhang</a:t>
            </a: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Dr. </a:t>
            </a:r>
            <a:r>
              <a:rPr lang="en-US" sz="4000" kern="0" dirty="0" err="1">
                <a:latin typeface="Calibri" panose="020F0502020204030204" pitchFamily="34" charset="0"/>
                <a:ea typeface="ＭＳ Ｐゴシック" charset="-128"/>
              </a:rPr>
              <a:t>Xiaoyin</a:t>
            </a:r>
            <a:r>
              <a:rPr lang="en-US" sz="4000" kern="0" dirty="0">
                <a:latin typeface="Calibri" panose="020F0502020204030204" pitchFamily="34" charset="0"/>
                <a:ea typeface="ＭＳ Ｐゴシック" charset="-128"/>
              </a:rPr>
              <a:t> Wang</a:t>
            </a:r>
          </a:p>
          <a:p>
            <a:endParaRPr lang="en-US" sz="1600" b="1" kern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kern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</a:rPr>
              <a:t>July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4890-8350-4949-A0DB-D0F100811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5999C-511B-4903-B578-6F04B7F95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</a:t>
            </a:fld>
            <a:endParaRPr lang="en-US" sz="10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ADDE37-5632-4CEB-BD51-F23CE49A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A7AF7-07C3-4FBE-AEF3-38E1B9B0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55077"/>
            <a:ext cx="8552046" cy="5121886"/>
          </a:xfrm>
        </p:spPr>
        <p:txBody>
          <a:bodyPr>
            <a:normAutofit/>
          </a:bodyPr>
          <a:lstStyle/>
          <a:p>
            <a:pPr marL="685800" lvl="1" indent="-342900">
              <a:buFont typeface="+mj-lt"/>
              <a:buAutoNum type="arabicPeriod" startAt="4"/>
            </a:pPr>
            <a:r>
              <a:rPr lang="en-US" sz="2000" b="1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Constructed speciﬁcally for smart home IoT or otherwise be interpreted for the smart home domain such as by appropriate use cases.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the model is suitable for smart home different specifications such as, social relationships between house members, cost effectiveness, usability, and so on</a:t>
            </a:r>
          </a:p>
          <a:p>
            <a:pPr marL="685800" lvl="1" indent="-342900">
              <a:buFont typeface="+mj-lt"/>
              <a:buAutoNum type="arabicPeriod" startAt="4"/>
            </a:pP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 startAt="4"/>
            </a:pPr>
            <a:r>
              <a:rPr lang="en-US" sz="2000" b="1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should be demonstrated in a proof-of-concept,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credible using commercially available technology with necessary enhancements.</a:t>
            </a:r>
          </a:p>
          <a:p>
            <a:pPr marL="685800" lvl="1" indent="-342900">
              <a:buFont typeface="+mj-lt"/>
              <a:buAutoNum type="arabicPeriod" startAt="4"/>
            </a:pP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 startAt="4"/>
            </a:pPr>
            <a:r>
              <a:rPr lang="en-US" sz="2000" b="1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should have a formal deﬁnition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there is a precise and rigorous speciﬁcation of the intended behavior.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investigated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literature’s IoT access control models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govern user to device access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our criteria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notably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model satisfies all desired specifications.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69E5CF5-CFFC-4746-9D12-12DD2C68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150" y="145123"/>
            <a:ext cx="4932822" cy="65428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Criteria for Smart Home IoT Access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Models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5618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11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2895600" y="2074985"/>
            <a:ext cx="1371600" cy="192258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96" y="2252506"/>
            <a:ext cx="8621486" cy="140509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Role-Based Access Control Model for Smart Home IoT (EGRBAC)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83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F5D6FEC-EF55-4390-A2F3-6A12F033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711234"/>
            <a:ext cx="7996087" cy="375816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2C2616-E36E-486E-A8DB-10E17D14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The EGRBAC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7442-8A78-4727-B8EB-EC15ED72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13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218A-B38F-43CD-94DD-F2C6F3B7B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AC0AA371-8F4B-4F57-A31B-FE805D60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F5D6FEC-EF55-4390-A2F3-6A12F033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90" y="1110103"/>
            <a:ext cx="7446652" cy="349992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2C2616-E36E-486E-A8DB-10E17D14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The EGRBAC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7442-8A78-4727-B8EB-EC15ED72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14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218A-B38F-43CD-94DD-F2C6F3B7B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AC0AA371-8F4B-4F57-A31B-FE805D60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00EA2-BEF8-4503-BF7C-A9AC65CC0EBE}"/>
              </a:ext>
            </a:extLst>
          </p:cNvPr>
          <p:cNvSpPr txBox="1"/>
          <p:nvPr/>
        </p:nvSpPr>
        <p:spPr>
          <a:xfrm>
            <a:off x="134911" y="4772999"/>
            <a:ext cx="888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main idea in EGRBAC as a whole is that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user is assigned to a set of roles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according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current active sessions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active environment roles some role pairs will be active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user will get access to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 assigned to the device roles which are assigned to the current active role pairs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B9B7E-9239-40B0-A3F5-2AAC874C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69" y="3641558"/>
            <a:ext cx="2022697" cy="5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A79165F7-B077-49E3-85C1-A6CC45DF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5" y="2192191"/>
            <a:ext cx="7996087" cy="3758160"/>
          </a:xfrm>
          <a:prstGeom prst="rect">
            <a:avLst/>
          </a:prstGeom>
          <a:noFill/>
        </p:spPr>
      </p:pic>
      <p:pic>
        <p:nvPicPr>
          <p:cNvPr id="46" name="Content Placeholder 6">
            <a:extLst>
              <a:ext uri="{FF2B5EF4-FFF2-40B4-BE49-F238E27FC236}">
                <a16:creationId xmlns:a16="http://schemas.microsoft.com/office/drawing/2014/main" id="{3E7F08E8-1625-483D-9B9C-03A3636D6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8" y="1198107"/>
            <a:ext cx="997419" cy="11882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31C4C5-97B9-4B1C-955F-6BFDB09E6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20" y="1516686"/>
            <a:ext cx="617106" cy="5020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ED7F06-F082-4A6C-AF27-612CBA7FC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467" y="1516686"/>
            <a:ext cx="459701" cy="44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/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𝑃𝐺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FBF47F-6612-4762-A10C-2A41B141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02" y="5527066"/>
                <a:ext cx="531203" cy="35848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/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FCD29FA-BB1C-446A-BB62-0F02CE4C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11" y="5505893"/>
                <a:ext cx="459701" cy="35848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/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A189FAB-C4B1-4AAD-AF83-2ADCC21EB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20" y="5528940"/>
                <a:ext cx="459701" cy="35848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6A1469F-F7CC-4174-A21F-7CAE695B6D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775" y="1789073"/>
            <a:ext cx="852193" cy="407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FC3C68-26DD-4054-B952-5A04055B8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169" y="1734419"/>
            <a:ext cx="1426865" cy="462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D84221-5EB5-4DD9-A367-6563FBEBDE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375" y="4310162"/>
            <a:ext cx="1217408" cy="476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79E718-61C0-412E-ADE9-7C1750B43B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488" y="5310869"/>
            <a:ext cx="1366472" cy="639482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75EDF756-2FB8-49E1-BC7D-D86F23237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525286"/>
            <a:ext cx="4932822" cy="407570"/>
          </a:xfrm>
        </p:spPr>
        <p:txBody>
          <a:bodyPr/>
          <a:lstStyle/>
          <a:p>
            <a:r>
              <a:rPr lang="en-US" dirty="0"/>
              <a:t>Use Case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EB8EA-83E7-4678-9AB1-2273D167D8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316" y="4960732"/>
            <a:ext cx="2370265" cy="5451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BFAAC9-7653-4CFB-93AD-E19AE1482AB9}"/>
              </a:ext>
            </a:extLst>
          </p:cNvPr>
          <p:cNvSpPr/>
          <p:nvPr/>
        </p:nvSpPr>
        <p:spPr>
          <a:xfrm>
            <a:off x="3090805" y="1734419"/>
            <a:ext cx="1664734" cy="547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(  Kids, {Entertainment Time} )</a:t>
            </a:r>
          </a:p>
        </p:txBody>
      </p:sp>
    </p:spTree>
    <p:extLst>
      <p:ext uri="{BB962C8B-B14F-4D97-AF65-F5344CB8AC3E}">
        <p14:creationId xmlns:p14="http://schemas.microsoft.com/office/powerpoint/2010/main" val="40904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FD7F5-9C98-433E-A950-F375CCC2316A}"/>
              </a:ext>
            </a:extLst>
          </p:cNvPr>
          <p:cNvSpPr/>
          <p:nvPr/>
        </p:nvSpPr>
        <p:spPr>
          <a:xfrm>
            <a:off x="418454" y="1236940"/>
            <a:ext cx="8167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"/>
              </a:rPr>
              <a:t>A constraint is an invariant that must always be maintained.</a:t>
            </a:r>
            <a:endParaRPr lang="en-US" dirty="0">
              <a:latin typeface="Arial 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CB5C9AB-32FA-4AE4-A3BD-9B5F9482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43" y="1958872"/>
            <a:ext cx="7737231" cy="3662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3A10A-D8BF-47DE-9330-1774A908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257" y="4720101"/>
            <a:ext cx="2370265" cy="5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D08FE-00FB-4153-9609-F79BFC50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116531"/>
            <a:ext cx="8576109" cy="13285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  <a:p>
            <a:endParaRPr lang="en-US" sz="2000" dirty="0">
              <a:latin typeface="Arial 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18F82-F52F-406A-A973-689280D74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12" y="2274971"/>
            <a:ext cx="1013956" cy="1207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5B5CD2-495A-4051-94A4-500319DE6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91" y="2659581"/>
            <a:ext cx="371926" cy="490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93323-FB4D-43B6-99DE-F807CDC2F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615" y="2556486"/>
            <a:ext cx="619628" cy="594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763294-F2CB-49F8-ADD8-6D873906EDEA}"/>
                  </a:ext>
                </a:extLst>
              </p:cNvPr>
              <p:cNvSpPr/>
              <p:nvPr/>
            </p:nvSpPr>
            <p:spPr>
              <a:xfrm>
                <a:off x="7743594" y="3474924"/>
                <a:ext cx="490808" cy="364427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𝐿𝑜𝑐𝑘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F763294-F2CB-49F8-ADD8-6D873906E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94" y="3474924"/>
                <a:ext cx="490808" cy="36442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09F5046-8C00-4658-B3DD-952691CC34E8}"/>
                  </a:ext>
                </a:extLst>
              </p:cNvPr>
              <p:cNvSpPr/>
              <p:nvPr/>
            </p:nvSpPr>
            <p:spPr>
              <a:xfrm>
                <a:off x="8430329" y="3454304"/>
                <a:ext cx="424743" cy="364427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𝑂𝑁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09F5046-8C00-4658-B3DD-952691CC3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329" y="3454304"/>
                <a:ext cx="424743" cy="36442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1625997-0AD7-465D-B0E7-F8689465E73B}"/>
                  </a:ext>
                </a:extLst>
              </p:cNvPr>
              <p:cNvSpPr/>
              <p:nvPr/>
            </p:nvSpPr>
            <p:spPr>
              <a:xfrm>
                <a:off x="8430500" y="3894147"/>
                <a:ext cx="424743" cy="364427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𝑂𝐹𝐹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1625997-0AD7-465D-B0E7-F8689465E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500" y="3894147"/>
                <a:ext cx="424743" cy="36442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84805C1-8058-4FC0-AEDF-74BEB2474ADB}"/>
                  </a:ext>
                </a:extLst>
              </p:cNvPr>
              <p:cNvSpPr/>
              <p:nvPr/>
            </p:nvSpPr>
            <p:spPr>
              <a:xfrm>
                <a:off x="7743594" y="3912701"/>
                <a:ext cx="490808" cy="37117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200" b="0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𝑈𝑛𝑙𝑜𝑐𝑘</m:t>
                      </m:r>
                    </m:oMath>
                  </m:oMathPara>
                </a14:m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84805C1-8058-4FC0-AEDF-74BEB2474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94" y="3912701"/>
                <a:ext cx="490808" cy="371179"/>
              </a:xfrm>
              <a:prstGeom prst="ellipse">
                <a:avLst/>
              </a:prstGeom>
              <a:blipFill>
                <a:blip r:embed="rId9"/>
                <a:stretch>
                  <a:fillRect l="-8434" r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D6E4A6-A555-48FA-8AF2-144E801F8C7E}"/>
              </a:ext>
            </a:extLst>
          </p:cNvPr>
          <p:cNvCxnSpPr>
            <a:cxnSpLocks/>
          </p:cNvCxnSpPr>
          <p:nvPr/>
        </p:nvCxnSpPr>
        <p:spPr>
          <a:xfrm>
            <a:off x="5189808" y="2928487"/>
            <a:ext cx="2209325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F776DDB-B28C-48DD-AB00-60F14B365F10}"/>
              </a:ext>
            </a:extLst>
          </p:cNvPr>
          <p:cNvSpPr/>
          <p:nvPr/>
        </p:nvSpPr>
        <p:spPr>
          <a:xfrm>
            <a:off x="5805176" y="2623430"/>
            <a:ext cx="563171" cy="5940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3AC38C-E575-43DC-AC06-9F038AC09E8E}"/>
                  </a:ext>
                </a:extLst>
              </p:cNvPr>
              <p:cNvSpPr txBox="1"/>
              <p:nvPr/>
            </p:nvSpPr>
            <p:spPr>
              <a:xfrm>
                <a:off x="279133" y="1115582"/>
                <a:ext cx="8747635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b="1" dirty="0">
                    <a:latin typeface="Arial "/>
                    <a:cs typeface="Arial" panose="020B0604020202020204" pitchFamily="34" charset="0"/>
                  </a:rPr>
                  <a:t>Permission-role constraint: </a:t>
                </a:r>
                <a:r>
                  <a:rPr lang="en-US" dirty="0">
                    <a:latin typeface="Arial "/>
                    <a:cs typeface="Arial" panose="020B0604020202020204" pitchFamily="34" charset="0"/>
                  </a:rPr>
                  <a:t>t</a:t>
                </a:r>
                <a:r>
                  <a:rPr lang="en-US" dirty="0">
                    <a:latin typeface="Arial "/>
                  </a:rPr>
                  <a:t>hese constraints prevent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rial "/>
                  </a:rPr>
                  <a:t>specific roles from getting access to specific permissions</a:t>
                </a:r>
                <a:r>
                  <a:rPr lang="en-US" dirty="0">
                    <a:latin typeface="Arial "/>
                  </a:rPr>
                  <a:t>.</a:t>
                </a:r>
              </a:p>
              <a:p>
                <a:pPr marL="342900" indent="-342900">
                  <a:buAutoNum type="arabicPeriod"/>
                </a:pPr>
                <a:endParaRPr lang="en-US" dirty="0">
                  <a:latin typeface="Arial 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𝑪𝒐𝒏𝒔𝒕𝒓𝒂𝒊𝒏𝒕𝒔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"/>
                  </a:rPr>
                  <a:t>constitute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rial "/>
                  </a:rPr>
                  <a:t>a many to many subset of permissions to subset of roles relation.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3AC38C-E575-43DC-AC06-9F038AC09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" y="1115582"/>
                <a:ext cx="8747635" cy="1482265"/>
              </a:xfrm>
              <a:prstGeom prst="rect">
                <a:avLst/>
              </a:prstGeom>
              <a:blipFill>
                <a:blip r:embed="rId10"/>
                <a:stretch>
                  <a:fillRect l="-488" t="-2058" r="-27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F8D7AFF-6732-4820-990B-528AB70A0A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2124" y="5067938"/>
            <a:ext cx="5619750" cy="1020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5D5EE8-CC5D-43F6-A3AC-13A6A85D24E7}"/>
                  </a:ext>
                </a:extLst>
              </p:cNvPr>
              <p:cNvSpPr txBox="1"/>
              <p:nvPr/>
            </p:nvSpPr>
            <p:spPr>
              <a:xfrm>
                <a:off x="167209" y="442823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𝐷𝑜𝑜𝑟𝐿𝑜𝑐𝑘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𝐿𝑜𝑐𝑘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𝐷𝑜𝑜𝑟𝐿𝑜𝑐𝑘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𝑈𝑛𝑙𝑜𝑐𝑘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𝑂𝑣𝑒𝑛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𝑂𝑛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𝑂𝑣𝑒𝑛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𝑂𝐹𝐹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𝐾𝑖𝑑𝑠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5D5EE8-CC5D-43F6-A3AC-13A6A85D2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9" y="4428234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r="-7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252634-2100-40D0-801B-DB22D2B63E29}"/>
              </a:ext>
            </a:extLst>
          </p:cNvPr>
          <p:cNvCxnSpPr>
            <a:cxnSpLocks/>
          </p:cNvCxnSpPr>
          <p:nvPr/>
        </p:nvCxnSpPr>
        <p:spPr>
          <a:xfrm flipV="1">
            <a:off x="4774390" y="5578283"/>
            <a:ext cx="0" cy="381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0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D08FE-00FB-4153-9609-F79BFC50A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57" y="1116530"/>
                <a:ext cx="8576109" cy="1639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rial "/>
                  </a:rPr>
                  <a:t>2-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Static separation of duty: 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𝑺𝑺𝑫𝑪𝒐𝒏𝒔𝒕𝒓𝒂𝒊𝒏𝒕𝒔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constitute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a many to many role to a subset of mutually exclusive roles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/>
                  <a:t>relation.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𝐾𝑖𝑑𝑠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{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𝑃𝑎𝑟𝑒𝑛𝑡𝑠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   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 "/>
                </a:endParaRPr>
              </a:p>
              <a:p>
                <a:endParaRPr lang="en-US" sz="2000" dirty="0">
                  <a:latin typeface="Arial 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D08FE-00FB-4153-9609-F79BFC50A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57" y="1116530"/>
                <a:ext cx="8576109" cy="1639733"/>
              </a:xfrm>
              <a:blipFill>
                <a:blip r:embed="rId3"/>
                <a:stretch>
                  <a:fillRect l="-569"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18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18F82-F52F-406A-A973-689280D74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24" y="2403038"/>
            <a:ext cx="944915" cy="1125682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E7053FF-1A79-447D-97DD-359F7B034AE4}"/>
              </a:ext>
            </a:extLst>
          </p:cNvPr>
          <p:cNvSpPr/>
          <p:nvPr/>
        </p:nvSpPr>
        <p:spPr>
          <a:xfrm>
            <a:off x="5375433" y="2745925"/>
            <a:ext cx="1223095" cy="3946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Parents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3C70D1E-80D0-4D00-98A4-278641890EB9}"/>
              </a:ext>
            </a:extLst>
          </p:cNvPr>
          <p:cNvSpPr/>
          <p:nvPr/>
        </p:nvSpPr>
        <p:spPr>
          <a:xfrm>
            <a:off x="2115071" y="2770059"/>
            <a:ext cx="1223095" cy="346392"/>
          </a:xfrm>
          <a:prstGeom prst="round2DiagRect">
            <a:avLst/>
          </a:prstGeom>
          <a:solidFill>
            <a:srgbClr val="297195"/>
          </a:solidFill>
          <a:ln>
            <a:solidFill>
              <a:srgbClr val="297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07E9BB-B7A6-4567-9FAC-126D7FD9332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376816" y="2965878"/>
            <a:ext cx="4338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D414AC-B85E-4060-A769-0938F4F57FB1}"/>
              </a:ext>
            </a:extLst>
          </p:cNvPr>
          <p:cNvCxnSpPr>
            <a:cxnSpLocks/>
          </p:cNvCxnSpPr>
          <p:nvPr/>
        </p:nvCxnSpPr>
        <p:spPr>
          <a:xfrm>
            <a:off x="4604725" y="2943255"/>
            <a:ext cx="6921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3261AF8-8D64-4FBC-94DA-DAB585639580}"/>
              </a:ext>
            </a:extLst>
          </p:cNvPr>
          <p:cNvSpPr/>
          <p:nvPr/>
        </p:nvSpPr>
        <p:spPr>
          <a:xfrm rot="21432951">
            <a:off x="4821367" y="2802550"/>
            <a:ext cx="238299" cy="2453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8DB839-0F85-43B3-9877-EF7117B6E796}"/>
                  </a:ext>
                </a:extLst>
              </p:cNvPr>
              <p:cNvSpPr txBox="1"/>
              <p:nvPr/>
            </p:nvSpPr>
            <p:spPr>
              <a:xfrm>
                <a:off x="288757" y="3513037"/>
                <a:ext cx="8576109" cy="1759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Dynamic separation of duty:</a:t>
                </a: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𝑺𝑫𝑪𝒐𝒏𝒔𝒕𝒓𝒂𝒊𝒏𝒕𝒔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constitute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 many to many role to a subset of active mutually exclusive roles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relation.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𝑆𝑡𝑎𝑦𝑖𝑛𝑔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h𝑜𝑚𝑒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𝑘𝑖𝑑𝑠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{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𝑆𝑡𝑢𝑑𝑦𝑖𝑛𝑔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𝑎𝑏𝑟𝑜𝑎𝑑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𝐾𝑖𝑑𝑠</m:t>
                          </m:r>
                          <m:r>
                            <a:rPr lang="en-US" sz="1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8DB839-0F85-43B3-9877-EF7117B6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3513037"/>
                <a:ext cx="8576109" cy="1759264"/>
              </a:xfrm>
              <a:prstGeom prst="rect">
                <a:avLst/>
              </a:prstGeom>
              <a:blipFill>
                <a:blip r:embed="rId5"/>
                <a:stretch>
                  <a:fillRect l="-569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ntent Placeholder 6">
            <a:extLst>
              <a:ext uri="{FF2B5EF4-FFF2-40B4-BE49-F238E27FC236}">
                <a16:creationId xmlns:a16="http://schemas.microsoft.com/office/drawing/2014/main" id="{472E376D-731F-4B46-951D-7154A38C3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01" y="5016720"/>
            <a:ext cx="944915" cy="1125682"/>
          </a:xfrm>
          <a:prstGeom prst="rect">
            <a:avLst/>
          </a:prstGeom>
        </p:spPr>
      </p:pic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FD57030E-226E-4630-91E1-C06B06F7CCC2}"/>
              </a:ext>
            </a:extLst>
          </p:cNvPr>
          <p:cNvSpPr/>
          <p:nvPr/>
        </p:nvSpPr>
        <p:spPr>
          <a:xfrm>
            <a:off x="5447089" y="5360299"/>
            <a:ext cx="2576262" cy="44583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Studying abroad kids</a:t>
            </a: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AAD909FC-368A-42CB-B6EF-81BAFD66A24F}"/>
              </a:ext>
            </a:extLst>
          </p:cNvPr>
          <p:cNvSpPr/>
          <p:nvPr/>
        </p:nvSpPr>
        <p:spPr>
          <a:xfrm>
            <a:off x="1399312" y="5360299"/>
            <a:ext cx="2000562" cy="431493"/>
          </a:xfrm>
          <a:prstGeom prst="round2DiagRect">
            <a:avLst/>
          </a:prstGeom>
          <a:solidFill>
            <a:srgbClr val="297195"/>
          </a:solidFill>
          <a:ln>
            <a:solidFill>
              <a:srgbClr val="297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Staying home kids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7EDF68-85DE-40DA-A9DC-28F1461B65B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482193" y="5579560"/>
            <a:ext cx="4338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7EDF5D-B554-48A1-8855-308313A6839D}"/>
              </a:ext>
            </a:extLst>
          </p:cNvPr>
          <p:cNvCxnSpPr>
            <a:cxnSpLocks/>
          </p:cNvCxnSpPr>
          <p:nvPr/>
        </p:nvCxnSpPr>
        <p:spPr>
          <a:xfrm>
            <a:off x="4710102" y="5556937"/>
            <a:ext cx="6921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9F219311-38AE-48E4-A528-674A00F4B8E7}"/>
              </a:ext>
            </a:extLst>
          </p:cNvPr>
          <p:cNvSpPr/>
          <p:nvPr/>
        </p:nvSpPr>
        <p:spPr>
          <a:xfrm rot="21432951">
            <a:off x="4926744" y="5416232"/>
            <a:ext cx="238299" cy="2453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19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4278923" y="2110154"/>
            <a:ext cx="1481136" cy="192258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3CCA02-2D96-4D55-8E7D-CECCC187B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946" y="1381394"/>
            <a:ext cx="8560106" cy="11914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 (IoT)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new technology paradigm envisioned as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global network of physical objects (things)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embedded with sensors, software, and other technologies for the purpose of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and exchanging data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other devices and systems over the Internet.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D938C-057F-4DFA-8644-9E2C1AAD0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7DB03-2590-4431-B95F-F726DCE88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37CAA9-F7B3-43E2-847A-88AE129E0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ECA51-F1E3-4FBB-9708-89673840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34" y="2795333"/>
            <a:ext cx="5843330" cy="3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2803491"/>
            <a:ext cx="8621486" cy="132303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Attribute-Based Access Control Model for Smart Home IoT (HABAC)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20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701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496D817-77F1-43F2-8113-154FE05C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83778"/>
            <a:ext cx="7886700" cy="3864483"/>
          </a:xfrm>
          <a:prstGeom prst="rect">
            <a:avLst/>
          </a:prstGeom>
          <a:noFill/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A4B47580-2975-4A61-B5E1-B4B5938C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/>
              <a:t>The HABAC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z="1000" smtClean="0"/>
              <a:pPr>
                <a:spcAft>
                  <a:spcPts val="600"/>
                </a:spcAft>
              </a:pPr>
              <a:t>21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34177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A4B47580-2975-4A61-B5E1-B4B5938C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506FFB-FA14-4BE4-8705-A89AD529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Safwa Ameer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F01FF-3AEF-4113-9D55-CFC52ECE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18" y="2136101"/>
            <a:ext cx="8245508" cy="35364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0B9C5-9703-4272-8162-79093E9BC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32" y="3538396"/>
            <a:ext cx="847961" cy="8870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74F5BE-1AF0-4D3C-9520-11CA837C0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528" y="4344475"/>
            <a:ext cx="789630" cy="757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C6A7164-B760-4FC4-A14D-54974F4627BB}"/>
                  </a:ext>
                </a:extLst>
              </p:cNvPr>
              <p:cNvSpPr/>
              <p:nvPr/>
            </p:nvSpPr>
            <p:spPr>
              <a:xfrm>
                <a:off x="270578" y="2057912"/>
                <a:ext cx="1780569" cy="534573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𝑭𝒂𝒎𝒊𝒍𝑹𝒐𝒍𝒆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(Anne) =   teenager</a:t>
                </a: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C6A7164-B760-4FC4-A14D-54974F462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8" y="2057912"/>
                <a:ext cx="1780569" cy="534573"/>
              </a:xfrm>
              <a:prstGeom prst="roundRect">
                <a:avLst/>
              </a:prstGeom>
              <a:blipFill>
                <a:blip r:embed="rId6"/>
                <a:stretch>
                  <a:fillRect r="-578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B3FEC14-ADB4-4E5D-BBA7-9DEA3728C48F}"/>
                  </a:ext>
                </a:extLst>
              </p:cNvPr>
              <p:cNvSpPr/>
              <p:nvPr/>
            </p:nvSpPr>
            <p:spPr>
              <a:xfrm>
                <a:off x="4559247" y="5321533"/>
                <a:ext cx="1547447" cy="69567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ParentInKitchen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𝒆𝒔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𝑬𝑺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→{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𝑻𝒓𝒖𝒆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𝑭𝒂𝒍𝒔𝒆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B3FEC14-ADB4-4E5D-BBA7-9DEA3728C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47" y="5321533"/>
                <a:ext cx="1547447" cy="695670"/>
              </a:xfrm>
              <a:prstGeom prst="rect">
                <a:avLst/>
              </a:prstGeom>
              <a:blipFill>
                <a:blip r:embed="rId7"/>
                <a:stretch>
                  <a:fillRect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7676C8B-20C7-4BAA-ABB6-B97256222FF6}"/>
                  </a:ext>
                </a:extLst>
              </p:cNvPr>
              <p:cNvSpPr/>
              <p:nvPr/>
            </p:nvSpPr>
            <p:spPr>
              <a:xfrm>
                <a:off x="3636705" y="3003672"/>
                <a:ext cx="648434" cy="50848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7676C8B-20C7-4BAA-ABB6-B97256222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705" y="3003672"/>
                <a:ext cx="648434" cy="5084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C151682-C676-4E73-8451-F8EFAF8C482D}"/>
                  </a:ext>
                </a:extLst>
              </p:cNvPr>
              <p:cNvSpPr/>
              <p:nvPr/>
            </p:nvSpPr>
            <p:spPr>
              <a:xfrm>
                <a:off x="4559248" y="1874077"/>
                <a:ext cx="1547447" cy="45112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𝑭𝒂𝒎𝒊𝒍𝑹𝒐𝒍𝒆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) =   teenager</a:t>
                </a: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C151682-C676-4E73-8451-F8EFAF8C4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48" y="1874077"/>
                <a:ext cx="1547447" cy="451121"/>
              </a:xfrm>
              <a:prstGeom prst="roundRect">
                <a:avLst/>
              </a:prstGeom>
              <a:blipFill>
                <a:blip r:embed="rId9"/>
                <a:stretch>
                  <a:fillRect t="-789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C1397175-FE0C-4DC5-95F1-13393042AF7F}"/>
              </a:ext>
            </a:extLst>
          </p:cNvPr>
          <p:cNvSpPr/>
          <p:nvPr/>
        </p:nvSpPr>
        <p:spPr>
          <a:xfrm>
            <a:off x="5371056" y="3384604"/>
            <a:ext cx="1002082" cy="4300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F91A16C-78BA-4664-84CE-901AB2782171}"/>
              </a:ext>
            </a:extLst>
          </p:cNvPr>
          <p:cNvSpPr/>
          <p:nvPr/>
        </p:nvSpPr>
        <p:spPr>
          <a:xfrm>
            <a:off x="6781523" y="2325198"/>
            <a:ext cx="2362477" cy="534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DangerousKitchenDevices (Oven) =   True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BD213C-8A48-41FC-9558-A5ACBB7DA360}"/>
              </a:ext>
            </a:extLst>
          </p:cNvPr>
          <p:cNvSpPr/>
          <p:nvPr/>
        </p:nvSpPr>
        <p:spPr>
          <a:xfrm>
            <a:off x="3902707" y="4489776"/>
            <a:ext cx="1547447" cy="6117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Current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2BBFB55-B9BA-4ACE-9941-B0690C5A762A}"/>
              </a:ext>
            </a:extLst>
          </p:cNvPr>
          <p:cNvSpPr/>
          <p:nvPr/>
        </p:nvSpPr>
        <p:spPr>
          <a:xfrm>
            <a:off x="523804" y="4528369"/>
            <a:ext cx="3054686" cy="332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ParentInKitchen (Current) =   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24093-1FE6-4803-BE7E-3F82532778A0}"/>
                  </a:ext>
                </a:extLst>
              </p:cNvPr>
              <p:cNvSpPr txBox="1"/>
              <p:nvPr/>
            </p:nvSpPr>
            <p:spPr>
              <a:xfrm>
                <a:off x="270579" y="1087297"/>
                <a:ext cx="7381505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𝑭𝒂𝒎𝒊𝒍𝑹𝒐𝒍𝒆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𝒕𝒆𝒆𝒏𝒂𝒈𝒆𝒓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DangerousKitchen</m:t>
                    </m:r>
                    <m:r>
                      <m:rPr>
                        <m:nor/>
                      </m:rP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Devices</m:t>
                    </m:r>
                    <m:r>
                      <m:rPr>
                        <m:nor/>
                      </m:rP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=   </m:t>
                    </m:r>
                    <m:r>
                      <m:rPr>
                        <m:nor/>
                      </m:rP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True</m:t>
                    </m:r>
                  </m:oMath>
                </a14:m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ParentInKitchen (Current) =   True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24093-1FE6-4803-BE7E-3F8253277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9" y="1087297"/>
                <a:ext cx="7381505" cy="492443"/>
              </a:xfrm>
              <a:prstGeom prst="rect">
                <a:avLst/>
              </a:prstGeom>
              <a:blipFill>
                <a:blip r:embed="rId10"/>
                <a:stretch>
                  <a:fillRect l="-1566" t="-12048" b="-2289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6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F8A36-77D9-486D-99F6-0047E614F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The HABAC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23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© Safwa Ameer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6CF34-F2D9-490F-8151-06E0F9827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54203"/>
            <a:ext cx="7886700" cy="392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2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D08FE-00FB-4153-9609-F79BFC50A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57" y="996231"/>
                <a:ext cx="8576109" cy="51807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rial "/>
                  </a:rPr>
                  <a:t>1- </a:t>
                </a:r>
                <a:r>
                  <a:rPr lang="en-US" sz="1800" dirty="0">
                    <a:latin typeface="Arial "/>
                  </a:rPr>
                  <a:t>Constraints on user attributes: these constraints enforce restrictions on user attributes.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𝑼𝑨𝑪𝒐𝒏𝒔𝒕𝒓𝒂𝒊𝒏𝒕𝒔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𝑼𝑨𝑷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𝑼𝑨𝑷</m:t>
                        </m:r>
                      </m:sup>
                    </m:sSup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Constitute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a many to many user/session attribute pair to a subset of mutually exclusive user/session attribute pairs</a:t>
                </a:r>
                <a:r>
                  <a:rPr lang="en-US" sz="1600" dirty="0"/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𝑢𝑎𝑐</m:t>
                      </m:r>
                      <m:r>
                        <a:rPr lang="en-US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dirty="0"/>
                                <m:t>FamilyRole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𝑘𝑖𝑑</m:t>
                              </m:r>
                            </m:e>
                          </m:d>
                          <m:r>
                            <a:rPr lang="en-US" sz="16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 {(</m:t>
                          </m:r>
                          <m:r>
                            <m:rPr>
                              <m:nor/>
                            </m:rPr>
                            <a:rPr lang="en-US" sz="1600" b="0" i="0" dirty="0" smtClean="0"/>
                            <m:t>Adults</m:t>
                          </m:r>
                          <m:r>
                            <a:rPr lang="en-US" sz="16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16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b="1" dirty="0"/>
              </a:p>
              <a:p>
                <a:pPr marL="0" indent="0">
                  <a:buNone/>
                </a:pPr>
                <a:endParaRPr lang="en-US" sz="2800" dirty="0">
                  <a:latin typeface="Arial "/>
                </a:endParaRPr>
              </a:p>
              <a:p>
                <a:pPr marL="0" indent="0">
                  <a:buNone/>
                </a:pPr>
                <a:endParaRPr lang="en-US" sz="1800" dirty="0">
                  <a:latin typeface="Arial 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rial "/>
                  </a:rPr>
                  <a:t>2- Constraints on session attributes: these constraints enforce restrictions on session attributes.</a:t>
                </a:r>
              </a:p>
              <a:p>
                <a:r>
                  <a:rPr lang="en-US" sz="1600" b="1" i="1" dirty="0"/>
                  <a:t>S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𝑨𝑪𝒐𝒏𝒔𝒕𝒓𝒂𝒊𝒏𝒕𝒔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𝑨𝑷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𝑨𝑷</m:t>
                        </m:r>
                      </m:sup>
                    </m:sSup>
                    <m:r>
                      <a:rPr lang="en-US" sz="1600" b="1" i="1" dirty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Constitute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a many to many user/session attribute pair to a subset of mutually exclusive user/session attribute pairs</a:t>
                </a:r>
                <a:r>
                  <a:rPr lang="en-US" sz="1600" dirty="0"/>
                  <a:t>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16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/>
                                  <m:t>FamilyRole</m:t>
                                </m:r>
                                <m:r>
                                  <a:rPr lang="en-US" sz="16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𝑠𝑡𝑎𝑦𝑖𝑛𝑔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h𝑜𝑚𝑒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𝑘𝑖𝑑</m:t>
                                </m:r>
                              </m:e>
                            </m:d>
                            <m:r>
                              <a:rPr lang="en-US" sz="16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,  </m:t>
                            </m:r>
                          </m:e>
                          <m:e>
                            <m:r>
                              <a:rPr lang="en-US" sz="16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sz="16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/>
                                  <m:t>FamilyRole</m:t>
                                </m:r>
                                <m:r>
                                  <a:rPr lang="en-US" sz="16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𝑡𝑟𝑎𝑣𝑒𝑙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𝑎𝑏𝑟𝑜𝑎𝑑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𝑘𝑖𝑑</m:t>
                                </m:r>
                              </m:e>
                            </m:d>
                            <m:r>
                              <a:rPr lang="en-US" sz="16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Arial 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D08FE-00FB-4153-9609-F79BFC50A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57" y="996231"/>
                <a:ext cx="8576109" cy="5180732"/>
              </a:xfrm>
              <a:blipFill>
                <a:blip r:embed="rId3"/>
                <a:stretch>
                  <a:fillRect l="-711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BC1E-7AFA-42E8-98E6-55DFF1B7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D768-A9F4-464D-B255-A5A18F6FE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44C7F0-2444-4571-AB46-ADED51791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B18F82-F52F-406A-A973-689280D74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79" y="2491664"/>
            <a:ext cx="936101" cy="856116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E7053FF-1A79-447D-97DD-359F7B034AE4}"/>
              </a:ext>
            </a:extLst>
          </p:cNvPr>
          <p:cNvSpPr/>
          <p:nvPr/>
        </p:nvSpPr>
        <p:spPr>
          <a:xfrm>
            <a:off x="5350633" y="2688547"/>
            <a:ext cx="1504237" cy="462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(Adults, True)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3C70D1E-80D0-4D00-98A4-278641890EB9}"/>
              </a:ext>
            </a:extLst>
          </p:cNvPr>
          <p:cNvSpPr/>
          <p:nvPr/>
        </p:nvSpPr>
        <p:spPr>
          <a:xfrm>
            <a:off x="1050820" y="2688547"/>
            <a:ext cx="2033135" cy="462350"/>
          </a:xfrm>
          <a:prstGeom prst="round2DiagRect">
            <a:avLst/>
          </a:prstGeom>
          <a:solidFill>
            <a:srgbClr val="297195"/>
          </a:solidFill>
          <a:ln>
            <a:solidFill>
              <a:srgbClr val="297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FamilyRole</a:t>
            </a:r>
            <a:r>
              <a:rPr lang="en-US" dirty="0"/>
              <a:t>, kid)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07E9BB-B7A6-4567-9FAC-126D7FD93328}"/>
              </a:ext>
            </a:extLst>
          </p:cNvPr>
          <p:cNvCxnSpPr>
            <a:cxnSpLocks/>
            <a:stCxn id="17" idx="0"/>
            <a:endCxn id="7" idx="1"/>
          </p:cNvCxnSpPr>
          <p:nvPr/>
        </p:nvCxnSpPr>
        <p:spPr>
          <a:xfrm>
            <a:off x="3083955" y="2919722"/>
            <a:ext cx="5611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D414AC-B85E-4060-A769-0938F4F57FB1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>
            <a:off x="4581180" y="2919722"/>
            <a:ext cx="769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3261AF8-8D64-4FBC-94DA-DAB585639580}"/>
              </a:ext>
            </a:extLst>
          </p:cNvPr>
          <p:cNvSpPr/>
          <p:nvPr/>
        </p:nvSpPr>
        <p:spPr>
          <a:xfrm>
            <a:off x="4777239" y="2801409"/>
            <a:ext cx="181276" cy="23662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3B7C5615-9699-470F-B67C-5E37A11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222623"/>
            <a:ext cx="4932822" cy="773608"/>
          </a:xfrm>
        </p:spPr>
        <p:txBody>
          <a:bodyPr anchor="b">
            <a:normAutofit/>
          </a:bodyPr>
          <a:lstStyle/>
          <a:p>
            <a:r>
              <a:rPr lang="en-US" sz="2700" dirty="0"/>
              <a:t>The HABAC Model</a:t>
            </a:r>
            <a:br>
              <a:rPr lang="en-US" sz="2700" dirty="0"/>
            </a:br>
            <a:r>
              <a:rPr lang="en-US" sz="2200" dirty="0"/>
              <a:t>Constraints</a:t>
            </a:r>
            <a:endParaRPr lang="en-US" sz="2700" dirty="0"/>
          </a:p>
        </p:txBody>
      </p:sp>
      <p:pic>
        <p:nvPicPr>
          <p:cNvPr id="50" name="Content Placeholder 6">
            <a:extLst>
              <a:ext uri="{FF2B5EF4-FFF2-40B4-BE49-F238E27FC236}">
                <a16:creationId xmlns:a16="http://schemas.microsoft.com/office/drawing/2014/main" id="{F7AC5D57-24C6-444B-A09D-EEBAD413A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42" y="5244159"/>
            <a:ext cx="964797" cy="882360"/>
          </a:xfrm>
          <a:prstGeom prst="rect">
            <a:avLst/>
          </a:prstGeom>
        </p:spPr>
      </p:pic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84787DD8-52F0-4B01-8086-C1B612A1B9B3}"/>
              </a:ext>
            </a:extLst>
          </p:cNvPr>
          <p:cNvSpPr/>
          <p:nvPr/>
        </p:nvSpPr>
        <p:spPr>
          <a:xfrm>
            <a:off x="5664887" y="5468155"/>
            <a:ext cx="2757021" cy="462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FamilyRole</a:t>
            </a:r>
            <a:r>
              <a:rPr lang="en-US" dirty="0"/>
              <a:t>, travel abroad kid)</a:t>
            </a:r>
          </a:p>
        </p:txBody>
      </p:sp>
      <p:sp>
        <p:nvSpPr>
          <p:cNvPr id="52" name="Rectangle: Diagonal Corners Rounded 51">
            <a:extLst>
              <a:ext uri="{FF2B5EF4-FFF2-40B4-BE49-F238E27FC236}">
                <a16:creationId xmlns:a16="http://schemas.microsoft.com/office/drawing/2014/main" id="{A0B1BD98-9C72-4C39-98D9-C00531443F9C}"/>
              </a:ext>
            </a:extLst>
          </p:cNvPr>
          <p:cNvSpPr/>
          <p:nvPr/>
        </p:nvSpPr>
        <p:spPr>
          <a:xfrm>
            <a:off x="694827" y="5454164"/>
            <a:ext cx="2454442" cy="462350"/>
          </a:xfrm>
          <a:prstGeom prst="round2DiagRect">
            <a:avLst/>
          </a:prstGeom>
          <a:solidFill>
            <a:srgbClr val="297195"/>
          </a:solidFill>
          <a:ln>
            <a:solidFill>
              <a:srgbClr val="297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FamilyRole</a:t>
            </a:r>
            <a:r>
              <a:rPr lang="en-US" dirty="0"/>
              <a:t>, staying home kid)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31DDD1-A943-4EC7-8B33-148ECF843CD6}"/>
              </a:ext>
            </a:extLst>
          </p:cNvPr>
          <p:cNvCxnSpPr>
            <a:cxnSpLocks/>
            <a:stCxn id="52" idx="0"/>
            <a:endCxn id="50" idx="1"/>
          </p:cNvCxnSpPr>
          <p:nvPr/>
        </p:nvCxnSpPr>
        <p:spPr>
          <a:xfrm>
            <a:off x="3149269" y="5685339"/>
            <a:ext cx="6631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CC93D30-D98E-481B-8124-1601C8A95DE1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4739209" y="5699330"/>
            <a:ext cx="925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81D01E0E-6ADA-42D8-9F97-07B34ED4D283}"/>
              </a:ext>
            </a:extLst>
          </p:cNvPr>
          <p:cNvSpPr/>
          <p:nvPr/>
        </p:nvSpPr>
        <p:spPr>
          <a:xfrm>
            <a:off x="5091493" y="5581017"/>
            <a:ext cx="181276" cy="23662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25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2989386" y="4314617"/>
            <a:ext cx="2368060" cy="178861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59" y="2803490"/>
            <a:ext cx="7436799" cy="9127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HABAC to EGRBAC and Vice Versa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26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658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5B267C4-7335-4D94-B8B9-5FEC1213E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109" y="127837"/>
            <a:ext cx="5092700" cy="797589"/>
          </a:xfrm>
        </p:spPr>
        <p:txBody>
          <a:bodyPr/>
          <a:lstStyle/>
          <a:p>
            <a:r>
              <a:rPr lang="en-US" sz="2400" dirty="0"/>
              <a:t>Constructing </a:t>
            </a:r>
            <a:r>
              <a:rPr lang="en-US" sz="2400" dirty="0">
                <a:solidFill>
                  <a:srgbClr val="0039A6"/>
                </a:solidFill>
              </a:rPr>
              <a:t>HABAC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EGRBAC</a:t>
            </a:r>
            <a:endParaRPr lang="en-US" sz="2400" dirty="0"/>
          </a:p>
        </p:txBody>
      </p:sp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704E73EF-5819-44A7-8F44-36F70A8C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951" y="4797930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D84304-400F-44B7-8A6B-232F28971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61" y="4668395"/>
            <a:ext cx="461963" cy="55335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4AC05F-96D8-4771-9E35-90F2D66C321B}"/>
              </a:ext>
            </a:extLst>
          </p:cNvPr>
          <p:cNvSpPr/>
          <p:nvPr/>
        </p:nvSpPr>
        <p:spPr>
          <a:xfrm rot="5400000">
            <a:off x="747523" y="4084195"/>
            <a:ext cx="9144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AB6FDC-80C4-4A75-A413-55106FA7D76E}"/>
              </a:ext>
            </a:extLst>
          </p:cNvPr>
          <p:cNvSpPr/>
          <p:nvPr/>
        </p:nvSpPr>
        <p:spPr>
          <a:xfrm>
            <a:off x="1702459" y="4994295"/>
            <a:ext cx="1016000" cy="260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95BAE-D3CD-49DD-AEB2-BD74D670CCFE}"/>
              </a:ext>
            </a:extLst>
          </p:cNvPr>
          <p:cNvSpPr txBox="1"/>
          <p:nvPr/>
        </p:nvSpPr>
        <p:spPr>
          <a:xfrm>
            <a:off x="4978400" y="1249245"/>
            <a:ext cx="3902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0" i="0" u="none" strike="noStrike" baseline="0" dirty="0">
                <a:latin typeface="Arial "/>
              </a:rPr>
              <a:t>The goal is to </a:t>
            </a:r>
            <a:r>
              <a:rPr lang="en-US" sz="1800" b="0" i="0" u="none" strike="noStrike" baseline="0" dirty="0">
                <a:solidFill>
                  <a:srgbClr val="0039A6"/>
                </a:solidFill>
                <a:latin typeface="Arial "/>
              </a:rPr>
              <a:t>construct HABAC elements (U, UA</a:t>
            </a:r>
            <a:r>
              <a:rPr lang="en-US" sz="1800" dirty="0">
                <a:solidFill>
                  <a:srgbClr val="0039A6"/>
                </a:solidFill>
                <a:latin typeface="Arial "/>
              </a:rPr>
              <a:t>, </a:t>
            </a:r>
            <a:r>
              <a:rPr lang="en-US" sz="1800" b="0" i="0" u="none" strike="noStrike" baseline="0" dirty="0">
                <a:solidFill>
                  <a:srgbClr val="0039A6"/>
                </a:solidFill>
                <a:latin typeface="Arial "/>
              </a:rPr>
              <a:t> SA, ES</a:t>
            </a:r>
            <a:r>
              <a:rPr lang="en-US" sz="1800" dirty="0">
                <a:solidFill>
                  <a:srgbClr val="0039A6"/>
                </a:solidFill>
                <a:latin typeface="Arial "/>
              </a:rPr>
              <a:t>, </a:t>
            </a:r>
            <a:r>
              <a:rPr lang="en-US" sz="1800" b="0" i="0" u="none" strike="noStrike" baseline="0" dirty="0">
                <a:solidFill>
                  <a:srgbClr val="0039A6"/>
                </a:solidFill>
                <a:latin typeface="Arial "/>
              </a:rPr>
              <a:t>ESA</a:t>
            </a:r>
            <a:r>
              <a:rPr lang="en-US" sz="1800" dirty="0">
                <a:solidFill>
                  <a:srgbClr val="0039A6"/>
                </a:solidFill>
                <a:latin typeface="Arial "/>
              </a:rPr>
              <a:t>, </a:t>
            </a:r>
            <a:r>
              <a:rPr lang="en-US" sz="1800" b="0" i="0" u="none" strike="noStrike" baseline="0" dirty="0">
                <a:solidFill>
                  <a:srgbClr val="0039A6"/>
                </a:solidFill>
                <a:latin typeface="Arial "/>
              </a:rPr>
              <a:t>D</a:t>
            </a:r>
            <a:r>
              <a:rPr lang="en-US" sz="1800" dirty="0">
                <a:solidFill>
                  <a:srgbClr val="0039A6"/>
                </a:solidFill>
                <a:latin typeface="Arial "/>
              </a:rPr>
              <a:t>, </a:t>
            </a:r>
            <a:r>
              <a:rPr lang="en-US" sz="1800" b="0" i="0" u="none" strike="noStrike" baseline="0" dirty="0">
                <a:solidFill>
                  <a:srgbClr val="0039A6"/>
                </a:solidFill>
                <a:latin typeface="Arial "/>
              </a:rPr>
              <a:t> DA,  OP, OPA) and the authorization policy function </a:t>
            </a:r>
            <a:r>
              <a:rPr lang="en-US" sz="1800" b="0" i="0" u="none" strike="noStrike" baseline="0" dirty="0">
                <a:latin typeface="Arial "/>
              </a:rPr>
              <a:t>from </a:t>
            </a:r>
            <a:r>
              <a:rPr lang="en-US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EGRBAC policy </a:t>
            </a:r>
            <a:r>
              <a:rPr lang="en-US" sz="1800" b="0" i="0" u="none" strike="noStrike" baseline="0" dirty="0">
                <a:latin typeface="Arial "/>
              </a:rPr>
              <a:t>in such a way that the authorizations are the same as those under </a:t>
            </a:r>
            <a:r>
              <a:rPr lang="en-US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EGRBAC.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rial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B3EFD-B1B3-4173-8B95-F40566CA5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74" y="1152674"/>
            <a:ext cx="5092701" cy="245345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C4FB0D-6A97-431E-A9E0-9FEC6FD94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894" y="3730813"/>
            <a:ext cx="5505632" cy="2384369"/>
          </a:xfrm>
          <a:prstGeom prst="rect">
            <a:avLst/>
          </a:prstGeom>
          <a:ln w="28575">
            <a:solidFill>
              <a:srgbClr val="0039A6"/>
            </a:solidFill>
          </a:ln>
        </p:spPr>
      </p:pic>
    </p:spTree>
    <p:extLst>
      <p:ext uri="{BB962C8B-B14F-4D97-AF65-F5344CB8AC3E}">
        <p14:creationId xmlns:p14="http://schemas.microsoft.com/office/powerpoint/2010/main" val="10978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28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5B267C4-7335-4D94-B8B9-5FEC1213E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871" y="92407"/>
            <a:ext cx="5092700" cy="797589"/>
          </a:xfrm>
        </p:spPr>
        <p:txBody>
          <a:bodyPr/>
          <a:lstStyle/>
          <a:p>
            <a:r>
              <a:rPr lang="en-US" sz="2400" dirty="0"/>
              <a:t>Constructing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EGRBAC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39A6"/>
                </a:solidFill>
              </a:rPr>
              <a:t>HABAC</a:t>
            </a:r>
          </a:p>
        </p:txBody>
      </p:sp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704E73EF-5819-44A7-8F44-36F70A8C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770" y="1452280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D84304-400F-44B7-8A6B-232F28971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9" y="1195167"/>
            <a:ext cx="461963" cy="55335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4AC05F-96D8-4771-9E35-90F2D66C321B}"/>
              </a:ext>
            </a:extLst>
          </p:cNvPr>
          <p:cNvSpPr/>
          <p:nvPr/>
        </p:nvSpPr>
        <p:spPr>
          <a:xfrm rot="10800000">
            <a:off x="2064171" y="1720556"/>
            <a:ext cx="9144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AB6FDC-80C4-4A75-A413-55106FA7D76E}"/>
              </a:ext>
            </a:extLst>
          </p:cNvPr>
          <p:cNvSpPr/>
          <p:nvPr/>
        </p:nvSpPr>
        <p:spPr>
          <a:xfrm rot="5400000">
            <a:off x="1314871" y="2856223"/>
            <a:ext cx="1016000" cy="260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FFC37-F222-42A3-87B7-63F167C14EB3}"/>
              </a:ext>
            </a:extLst>
          </p:cNvPr>
          <p:cNvSpPr txBox="1"/>
          <p:nvPr/>
        </p:nvSpPr>
        <p:spPr>
          <a:xfrm>
            <a:off x="4889351" y="3709668"/>
            <a:ext cx="4052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Arial "/>
              </a:rPr>
              <a:t>The goal is to construct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EGRBAC elements (U, R, EC, ER, RP, D, OP, P, DR), assignments (UA, EA, PDRA, RPDRA), and associations (RPRA, RPEA) </a:t>
            </a:r>
            <a:r>
              <a:rPr lang="en-US" dirty="0">
                <a:latin typeface="Arial "/>
              </a:rPr>
              <a:t>from </a:t>
            </a:r>
            <a:r>
              <a:rPr lang="en-US" dirty="0">
                <a:solidFill>
                  <a:srgbClr val="0039A6"/>
                </a:solidFill>
                <a:latin typeface="Arial "/>
              </a:rPr>
              <a:t>HABAC policies </a:t>
            </a:r>
            <a:r>
              <a:rPr lang="en-US" dirty="0">
                <a:latin typeface="Arial "/>
              </a:rPr>
              <a:t>in such a way that the authorizations are the same as those under </a:t>
            </a:r>
            <a:r>
              <a:rPr lang="en-US" dirty="0">
                <a:solidFill>
                  <a:srgbClr val="0039A6"/>
                </a:solidFill>
                <a:latin typeface="Arial "/>
              </a:rPr>
              <a:t>HABAC.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41B3D8-B4DC-41E1-B671-0277BE18F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094" y="1145670"/>
            <a:ext cx="5663598" cy="2384369"/>
          </a:xfrm>
          <a:prstGeom prst="rect">
            <a:avLst/>
          </a:prstGeom>
          <a:ln w="28575">
            <a:solidFill>
              <a:srgbClr val="0039A6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8977DF-A45B-4CEE-8876-1B343818F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10" y="3688944"/>
            <a:ext cx="5121604" cy="245345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34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86278A-1BF0-4663-97F2-DB0BC91A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HABAC Vs EGRBAC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29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© Safwa Ameer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A99A8-DD3F-44A3-B169-F534C69D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317" y="1237638"/>
            <a:ext cx="4932822" cy="2376435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00A0D-313F-4E67-95FC-F8F103990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308" y="3945775"/>
            <a:ext cx="4654938" cy="1959724"/>
          </a:xfrm>
          <a:prstGeom prst="rect">
            <a:avLst/>
          </a:prstGeom>
          <a:ln w="2857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F9F184-50B9-4BDC-B7D5-F7489A31945C}"/>
              </a:ext>
            </a:extLst>
          </p:cNvPr>
          <p:cNvSpPr txBox="1"/>
          <p:nvPr/>
        </p:nvSpPr>
        <p:spPr>
          <a:xfrm>
            <a:off x="526093" y="4770021"/>
            <a:ext cx="2973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1- In HABAC we can not create something equivalent to EGRBAC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PRConstraints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Home IoT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5242D0F-19F9-4257-B579-A379FCA97A77}"/>
              </a:ext>
            </a:extLst>
          </p:cNvPr>
          <p:cNvSpPr txBox="1">
            <a:spLocks/>
          </p:cNvSpPr>
          <p:nvPr/>
        </p:nvSpPr>
        <p:spPr>
          <a:xfrm>
            <a:off x="293571" y="1159843"/>
            <a:ext cx="8609797" cy="2013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Surprisingly, little attention has been paid to access control in home IoT.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issues have been explored extensively for many different domains.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that make IoT distinct from prior computing domains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necessitate a rethinking of access control and authentication.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A6BECC-5D0B-42A4-9397-005819B4D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67" y="3559561"/>
            <a:ext cx="5244297" cy="265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A14246-A05A-4EA1-AB03-7F5775B6552E}"/>
              </a:ext>
            </a:extLst>
          </p:cNvPr>
          <p:cNvSpPr txBox="1"/>
          <p:nvPr/>
        </p:nvSpPr>
        <p:spPr>
          <a:xfrm>
            <a:off x="293571" y="3889655"/>
            <a:ext cx="3564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arises for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ﬁne-grained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control mechanism, where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and resources are constrained.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86278A-1BF0-4663-97F2-DB0BC91A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HABAC Vs EGRBAC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30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© Safwa Ameer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A99A8-DD3F-44A3-B169-F534C69D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44" y="1467106"/>
            <a:ext cx="4456510" cy="2146967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00A0D-313F-4E67-95FC-F8F103990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30" y="3879131"/>
            <a:ext cx="4654938" cy="1959724"/>
          </a:xfrm>
          <a:prstGeom prst="rect">
            <a:avLst/>
          </a:prstGeom>
          <a:ln w="2857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F9F184-50B9-4BDC-B7D5-F7489A31945C}"/>
              </a:ext>
            </a:extLst>
          </p:cNvPr>
          <p:cNvSpPr txBox="1"/>
          <p:nvPr/>
        </p:nvSpPr>
        <p:spPr>
          <a:xfrm>
            <a:off x="223299" y="4715301"/>
            <a:ext cx="2973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1- In HABAC we can not create something equivalent to EGRBAC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PRConstraints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1F51F-13A9-49E7-9C3A-9C1B0366C7D9}"/>
              </a:ext>
            </a:extLst>
          </p:cNvPr>
          <p:cNvSpPr txBox="1"/>
          <p:nvPr/>
        </p:nvSpPr>
        <p:spPr>
          <a:xfrm>
            <a:off x="231112" y="1479153"/>
            <a:ext cx="24087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2- In EGRBAC it is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define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who has what permissions, and who is not allowed to have a future access</a:t>
            </a:r>
          </a:p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 specific permissions.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86278A-1BF0-4663-97F2-DB0BC91A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HABAC Vs EGRBAC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31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© Safwa Ameer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A99A8-DD3F-44A3-B169-F534C69D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44" y="1467106"/>
            <a:ext cx="4456510" cy="2146967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00A0D-313F-4E67-95FC-F8F103990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30" y="3879131"/>
            <a:ext cx="4654938" cy="1959724"/>
          </a:xfrm>
          <a:prstGeom prst="rect">
            <a:avLst/>
          </a:prstGeom>
          <a:ln w="2857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F9F184-50B9-4BDC-B7D5-F7489A31945C}"/>
              </a:ext>
            </a:extLst>
          </p:cNvPr>
          <p:cNvSpPr txBox="1"/>
          <p:nvPr/>
        </p:nvSpPr>
        <p:spPr>
          <a:xfrm>
            <a:off x="223299" y="4715301"/>
            <a:ext cx="2973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1- In HABAC we can not create something equivalent to EGRBAC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PRConstraints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1F51F-13A9-49E7-9C3A-9C1B0366C7D9}"/>
              </a:ext>
            </a:extLst>
          </p:cNvPr>
          <p:cNvSpPr txBox="1"/>
          <p:nvPr/>
        </p:nvSpPr>
        <p:spPr>
          <a:xfrm>
            <a:off x="231112" y="1479153"/>
            <a:ext cx="24087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2- In EGRBAC it is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define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who has what permissions, and who is not allowed to have a future access</a:t>
            </a:r>
          </a:p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 specific permissions.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E0DA8-4CB6-4C2B-B406-EBB5B2A4C20B}"/>
              </a:ext>
            </a:extLst>
          </p:cNvPr>
          <p:cNvSpPr txBox="1"/>
          <p:nvPr/>
        </p:nvSpPr>
        <p:spPr>
          <a:xfrm>
            <a:off x="6975651" y="1430626"/>
            <a:ext cx="21394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3- in EGRBAC, we can’t handle HABAC policies that involve</a:t>
            </a:r>
          </a:p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users, devices and operations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attributes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Such handling may lead to </a:t>
            </a:r>
            <a:r>
              <a:rPr lang="en-US" sz="1800" b="1" i="0" u="none" strike="noStrike" baseline="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explosion</a:t>
            </a:r>
          </a:p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EGRBAC.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32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5756031" y="3329879"/>
            <a:ext cx="1289537" cy="585629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35F20BE-9E3D-4A16-9388-13933F65748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8466" y="2651090"/>
                <a:ext cx="8621486" cy="912726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 Role-Centric Access Control Model for Smart Home IoT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35F20BE-9E3D-4A16-9388-13933F657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8466" y="2651090"/>
                <a:ext cx="8621486" cy="912726"/>
              </a:xfrm>
              <a:blipFill>
                <a:blip r:embed="rId2"/>
                <a:stretch>
                  <a:fillRect t="-2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33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12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557049"/>
            <a:ext cx="334825" cy="300951"/>
          </a:xfrm>
        </p:spPr>
        <p:txBody>
          <a:bodyPr/>
          <a:lstStyle/>
          <a:p>
            <a:fld id="{689318A1-174D-4DEE-8106-03A37B9BCF15}" type="slidenum">
              <a:rPr lang="en-US" sz="1000" smtClean="0"/>
              <a:pPr/>
              <a:t>34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301375"/>
            <a:ext cx="3641244" cy="300951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64495"/>
            <a:ext cx="2291351" cy="274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2">
                <a:extLst>
                  <a:ext uri="{FF2B5EF4-FFF2-40B4-BE49-F238E27FC236}">
                    <a16:creationId xmlns:a16="http://schemas.microsoft.com/office/drawing/2014/main" id="{E5B267C4-7335-4D94-B8B9-5FEC1213EAA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22871" y="138805"/>
                <a:ext cx="4645207" cy="6574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A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Motivation</m:t>
                      </m:r>
                    </m:oMath>
                  </m:oMathPara>
                </a14:m>
                <a:endParaRPr lang="en-US" dirty="0">
                  <a:solidFill>
                    <a:srgbClr val="0039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itle 2">
                <a:extLst>
                  <a:ext uri="{FF2B5EF4-FFF2-40B4-BE49-F238E27FC236}">
                    <a16:creationId xmlns:a16="http://schemas.microsoft.com/office/drawing/2014/main" id="{E5B267C4-7335-4D94-B8B9-5FEC1213E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22871" y="138805"/>
                <a:ext cx="4645207" cy="6574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58977DF-A45B-4CEE-8876-1B343818F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22" y="2074947"/>
            <a:ext cx="7366140" cy="3528683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84B8E1-BC0A-466A-B666-A2572C9B6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12" y="1979091"/>
            <a:ext cx="664440" cy="695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FE4225-0140-4042-A9E0-BAB570298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510" y="1465705"/>
            <a:ext cx="720246" cy="690538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B87AB631-24E6-4B65-BD34-B727512574B6}"/>
              </a:ext>
            </a:extLst>
          </p:cNvPr>
          <p:cNvSpPr/>
          <p:nvPr/>
        </p:nvSpPr>
        <p:spPr>
          <a:xfrm>
            <a:off x="1794158" y="1860829"/>
            <a:ext cx="1060430" cy="295414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Teenagers</a:t>
            </a:r>
            <a:endParaRPr lang="en-US" dirty="0"/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0373C934-8174-4F8D-ABB8-6E3E41E41CC5}"/>
              </a:ext>
            </a:extLst>
          </p:cNvPr>
          <p:cNvSpPr/>
          <p:nvPr/>
        </p:nvSpPr>
        <p:spPr>
          <a:xfrm>
            <a:off x="762001" y="4177625"/>
            <a:ext cx="2405919" cy="280217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Teenager Kitchen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16F75-47BB-4778-BA14-C409504E3485}"/>
              </a:ext>
            </a:extLst>
          </p:cNvPr>
          <p:cNvSpPr/>
          <p:nvPr/>
        </p:nvSpPr>
        <p:spPr>
          <a:xfrm>
            <a:off x="762001" y="5221060"/>
            <a:ext cx="2291351" cy="280217"/>
          </a:xfrm>
          <a:prstGeom prst="rect">
            <a:avLst/>
          </a:prstGeom>
          <a:solidFill>
            <a:srgbClr val="C7B4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Parent is in the kitchen</a:t>
            </a: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1B9336B2-8D15-40EA-92E1-1EFA35518CDC}"/>
              </a:ext>
            </a:extLst>
          </p:cNvPr>
          <p:cNvSpPr/>
          <p:nvPr/>
        </p:nvSpPr>
        <p:spPr>
          <a:xfrm>
            <a:off x="4805509" y="1649990"/>
            <a:ext cx="2244422" cy="396169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Dangerous Kitchen Devices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D93EFB-8CE8-4F54-9090-C5A62ABE506C}"/>
              </a:ext>
            </a:extLst>
          </p:cNvPr>
          <p:cNvSpPr/>
          <p:nvPr/>
        </p:nvSpPr>
        <p:spPr>
          <a:xfrm>
            <a:off x="6717061" y="4899302"/>
            <a:ext cx="720246" cy="492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554130-5CD2-462E-BD61-FBD162DE60B7}"/>
              </a:ext>
            </a:extLst>
          </p:cNvPr>
          <p:cNvSpPr/>
          <p:nvPr/>
        </p:nvSpPr>
        <p:spPr>
          <a:xfrm>
            <a:off x="7549554" y="4899302"/>
            <a:ext cx="720246" cy="492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9FE84CD-3FCD-4215-9A14-4BA14AF097F6}"/>
                  </a:ext>
                </a:extLst>
              </p:cNvPr>
              <p:cNvSpPr/>
              <p:nvPr/>
            </p:nvSpPr>
            <p:spPr>
              <a:xfrm>
                <a:off x="7761861" y="1604685"/>
                <a:ext cx="1151027" cy="61119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Temperature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9FE84CD-3FCD-4215-9A14-4BA14AF09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861" y="1604685"/>
                <a:ext cx="1151027" cy="61119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5AD1C7E-9052-4C62-9B86-EB2612E54739}"/>
              </a:ext>
            </a:extLst>
          </p:cNvPr>
          <p:cNvSpPr/>
          <p:nvPr/>
        </p:nvSpPr>
        <p:spPr>
          <a:xfrm>
            <a:off x="3090805" y="1414082"/>
            <a:ext cx="1664734" cy="867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(Teenagers, {Teenager Kitchen Time</a:t>
            </a:r>
          </a:p>
          <a:p>
            <a:pPr algn="ctr"/>
            <a:r>
              <a:rPr lang="en-US" sz="1400" dirty="0"/>
              <a:t>} )</a:t>
            </a:r>
          </a:p>
        </p:txBody>
      </p:sp>
    </p:spTree>
    <p:extLst>
      <p:ext uri="{BB962C8B-B14F-4D97-AF65-F5344CB8AC3E}">
        <p14:creationId xmlns:p14="http://schemas.microsoft.com/office/powerpoint/2010/main" val="14728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557049"/>
            <a:ext cx="334825" cy="300951"/>
          </a:xfrm>
        </p:spPr>
        <p:txBody>
          <a:bodyPr/>
          <a:lstStyle/>
          <a:p>
            <a:fld id="{689318A1-174D-4DEE-8106-03A37B9BCF15}" type="slidenum">
              <a:rPr lang="en-US" sz="1000" smtClean="0"/>
              <a:pPr/>
              <a:t>35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301375"/>
            <a:ext cx="3641244" cy="300951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64495"/>
            <a:ext cx="2291351" cy="274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8977DF-A45B-4CEE-8876-1B343818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22" y="2074947"/>
            <a:ext cx="7366140" cy="3528683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84B8E1-BC0A-466A-B666-A2572C9B6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2" y="1979091"/>
            <a:ext cx="664440" cy="695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FE4225-0140-4042-A9E0-BAB570298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510" y="1465705"/>
            <a:ext cx="720246" cy="690538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0373C934-8174-4F8D-ABB8-6E3E41E41CC5}"/>
              </a:ext>
            </a:extLst>
          </p:cNvPr>
          <p:cNvSpPr/>
          <p:nvPr/>
        </p:nvSpPr>
        <p:spPr>
          <a:xfrm>
            <a:off x="762001" y="4177625"/>
            <a:ext cx="2405919" cy="280217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Teenager Kitchen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16F75-47BB-4778-BA14-C409504E3485}"/>
              </a:ext>
            </a:extLst>
          </p:cNvPr>
          <p:cNvSpPr/>
          <p:nvPr/>
        </p:nvSpPr>
        <p:spPr>
          <a:xfrm>
            <a:off x="762001" y="5221060"/>
            <a:ext cx="2291351" cy="280217"/>
          </a:xfrm>
          <a:prstGeom prst="rect">
            <a:avLst/>
          </a:prstGeom>
          <a:solidFill>
            <a:srgbClr val="C7B4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Parent is in the kitchen</a:t>
            </a: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1B9336B2-8D15-40EA-92E1-1EFA35518CDC}"/>
              </a:ext>
            </a:extLst>
          </p:cNvPr>
          <p:cNvSpPr/>
          <p:nvPr/>
        </p:nvSpPr>
        <p:spPr>
          <a:xfrm>
            <a:off x="5035379" y="1544150"/>
            <a:ext cx="2244422" cy="396169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 Temp. Oven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D93EFB-8CE8-4F54-9090-C5A62ABE506C}"/>
              </a:ext>
            </a:extLst>
          </p:cNvPr>
          <p:cNvSpPr/>
          <p:nvPr/>
        </p:nvSpPr>
        <p:spPr>
          <a:xfrm>
            <a:off x="6717061" y="4899302"/>
            <a:ext cx="720246" cy="492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554130-5CD2-462E-BD61-FBD162DE60B7}"/>
              </a:ext>
            </a:extLst>
          </p:cNvPr>
          <p:cNvSpPr/>
          <p:nvPr/>
        </p:nvSpPr>
        <p:spPr>
          <a:xfrm>
            <a:off x="7549554" y="4899302"/>
            <a:ext cx="720246" cy="492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9FE84CD-3FCD-4215-9A14-4BA14AF097F6}"/>
                  </a:ext>
                </a:extLst>
              </p:cNvPr>
              <p:cNvSpPr/>
              <p:nvPr/>
            </p:nvSpPr>
            <p:spPr>
              <a:xfrm>
                <a:off x="7761861" y="1604685"/>
                <a:ext cx="1151027" cy="61119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Temperature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9FE84CD-3FCD-4215-9A14-4BA14AF09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861" y="1604685"/>
                <a:ext cx="1151027" cy="61119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77E1C694-B96D-4D88-86E3-2E9E3A7404D0}"/>
              </a:ext>
            </a:extLst>
          </p:cNvPr>
          <p:cNvSpPr/>
          <p:nvPr/>
        </p:nvSpPr>
        <p:spPr>
          <a:xfrm>
            <a:off x="5035379" y="1052308"/>
            <a:ext cx="2244422" cy="396169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Temp. Oven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343026-858C-40F1-906D-5AC6CC095B05}"/>
              </a:ext>
            </a:extLst>
          </p:cNvPr>
          <p:cNvSpPr/>
          <p:nvPr/>
        </p:nvSpPr>
        <p:spPr>
          <a:xfrm>
            <a:off x="644769" y="3479880"/>
            <a:ext cx="7940361" cy="6968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mbusRomNo9L-Regu"/>
              </a:rPr>
              <a:t>In case of many devices this will lead to a role explosion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2">
                <a:extLst>
                  <a:ext uri="{FF2B5EF4-FFF2-40B4-BE49-F238E27FC236}">
                    <a16:creationId xmlns:a16="http://schemas.microsoft.com/office/drawing/2014/main" id="{B6262484-B79B-4071-AC4C-DC91E36087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22871" y="138805"/>
                <a:ext cx="4645207" cy="6574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39A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Motivation</m:t>
                      </m:r>
                    </m:oMath>
                  </m:oMathPara>
                </a14:m>
                <a:endParaRPr lang="en-US" dirty="0">
                  <a:solidFill>
                    <a:srgbClr val="0039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2">
                <a:extLst>
                  <a:ext uri="{FF2B5EF4-FFF2-40B4-BE49-F238E27FC236}">
                    <a16:creationId xmlns:a16="http://schemas.microsoft.com/office/drawing/2014/main" id="{B6262484-B79B-4071-AC4C-DC91E3608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22871" y="138805"/>
                <a:ext cx="4645207" cy="65740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Single Corner Rounded 27">
            <a:extLst>
              <a:ext uri="{FF2B5EF4-FFF2-40B4-BE49-F238E27FC236}">
                <a16:creationId xmlns:a16="http://schemas.microsoft.com/office/drawing/2014/main" id="{47B469F6-6ABB-4776-91C1-35A140C2FD9E}"/>
              </a:ext>
            </a:extLst>
          </p:cNvPr>
          <p:cNvSpPr/>
          <p:nvPr/>
        </p:nvSpPr>
        <p:spPr>
          <a:xfrm>
            <a:off x="1794158" y="1860829"/>
            <a:ext cx="1060430" cy="295414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Teenagers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84EC1D-5087-4846-9B8D-B0E7B129EC41}"/>
              </a:ext>
            </a:extLst>
          </p:cNvPr>
          <p:cNvSpPr/>
          <p:nvPr/>
        </p:nvSpPr>
        <p:spPr>
          <a:xfrm>
            <a:off x="3090805" y="1414082"/>
            <a:ext cx="1664734" cy="867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(Teenagers, {Teenager Kitchen Time</a:t>
            </a:r>
          </a:p>
          <a:p>
            <a:pPr algn="ctr"/>
            <a:r>
              <a:rPr lang="en-US" sz="1400" dirty="0"/>
              <a:t>} )</a:t>
            </a:r>
          </a:p>
        </p:txBody>
      </p:sp>
    </p:spTree>
    <p:extLst>
      <p:ext uri="{BB962C8B-B14F-4D97-AF65-F5344CB8AC3E}">
        <p14:creationId xmlns:p14="http://schemas.microsoft.com/office/powerpoint/2010/main" val="5438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557049"/>
            <a:ext cx="334825" cy="300951"/>
          </a:xfrm>
        </p:spPr>
        <p:txBody>
          <a:bodyPr/>
          <a:lstStyle/>
          <a:p>
            <a:fld id="{689318A1-174D-4DEE-8106-03A37B9BCF15}" type="slidenum">
              <a:rPr lang="en-US" sz="1000" smtClean="0"/>
              <a:pPr/>
              <a:t>36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301375"/>
            <a:ext cx="3641244" cy="300951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64495"/>
            <a:ext cx="2291351" cy="274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8977DF-A45B-4CEE-8876-1B343818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22" y="2074947"/>
            <a:ext cx="7366140" cy="3528683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84B8E1-BC0A-466A-B666-A2572C9B6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2" y="1979091"/>
            <a:ext cx="664440" cy="695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FE4225-0140-4042-A9E0-BAB570298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510" y="1465705"/>
            <a:ext cx="720246" cy="690538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B87AB631-24E6-4B65-BD34-B727512574B6}"/>
              </a:ext>
            </a:extLst>
          </p:cNvPr>
          <p:cNvSpPr/>
          <p:nvPr/>
        </p:nvSpPr>
        <p:spPr>
          <a:xfrm>
            <a:off x="2107490" y="1812956"/>
            <a:ext cx="1060430" cy="295414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Teenagers</a:t>
            </a:r>
            <a:endParaRPr lang="en-US" dirty="0"/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0373C934-8174-4F8D-ABB8-6E3E41E41CC5}"/>
              </a:ext>
            </a:extLst>
          </p:cNvPr>
          <p:cNvSpPr/>
          <p:nvPr/>
        </p:nvSpPr>
        <p:spPr>
          <a:xfrm>
            <a:off x="762001" y="4177625"/>
            <a:ext cx="2405919" cy="280217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Teenager Kitchen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16F75-47BB-4778-BA14-C409504E3485}"/>
              </a:ext>
            </a:extLst>
          </p:cNvPr>
          <p:cNvSpPr/>
          <p:nvPr/>
        </p:nvSpPr>
        <p:spPr>
          <a:xfrm>
            <a:off x="762001" y="5221060"/>
            <a:ext cx="2291351" cy="280217"/>
          </a:xfrm>
          <a:prstGeom prst="rect">
            <a:avLst/>
          </a:prstGeom>
          <a:solidFill>
            <a:srgbClr val="C7B4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Parent is in the kitchen</a:t>
            </a: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1B9336B2-8D15-40EA-92E1-1EFA35518CDC}"/>
              </a:ext>
            </a:extLst>
          </p:cNvPr>
          <p:cNvSpPr/>
          <p:nvPr/>
        </p:nvSpPr>
        <p:spPr>
          <a:xfrm>
            <a:off x="4555871" y="1712201"/>
            <a:ext cx="2244422" cy="396169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 Temp. Dangerous Kitchen Devices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D93EFB-8CE8-4F54-9090-C5A62ABE506C}"/>
              </a:ext>
            </a:extLst>
          </p:cNvPr>
          <p:cNvSpPr/>
          <p:nvPr/>
        </p:nvSpPr>
        <p:spPr>
          <a:xfrm>
            <a:off x="6717061" y="4899302"/>
            <a:ext cx="720246" cy="492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554130-5CD2-462E-BD61-FBD162DE60B7}"/>
              </a:ext>
            </a:extLst>
          </p:cNvPr>
          <p:cNvSpPr/>
          <p:nvPr/>
        </p:nvSpPr>
        <p:spPr>
          <a:xfrm>
            <a:off x="7549554" y="4899302"/>
            <a:ext cx="720246" cy="4929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9FE84CD-3FCD-4215-9A14-4BA14AF097F6}"/>
                  </a:ext>
                </a:extLst>
              </p:cNvPr>
              <p:cNvSpPr/>
              <p:nvPr/>
            </p:nvSpPr>
            <p:spPr>
              <a:xfrm>
                <a:off x="7761861" y="1604685"/>
                <a:ext cx="1151027" cy="61119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Temperature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9FE84CD-3FCD-4215-9A14-4BA14AF09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861" y="1604685"/>
                <a:ext cx="1151027" cy="61119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77E1C694-B96D-4D88-86E3-2E9E3A7404D0}"/>
              </a:ext>
            </a:extLst>
          </p:cNvPr>
          <p:cNvSpPr/>
          <p:nvPr/>
        </p:nvSpPr>
        <p:spPr>
          <a:xfrm>
            <a:off x="4555871" y="1215997"/>
            <a:ext cx="2244422" cy="396169"/>
          </a:xfrm>
          <a:prstGeom prst="round1Rect">
            <a:avLst/>
          </a:prstGeom>
          <a:solidFill>
            <a:srgbClr val="297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Temp. Dangerous Kitchen Devices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9CE2CF-452A-498B-8EAA-A2054AC23D77}"/>
              </a:ext>
            </a:extLst>
          </p:cNvPr>
          <p:cNvSpPr/>
          <p:nvPr/>
        </p:nvSpPr>
        <p:spPr>
          <a:xfrm>
            <a:off x="672054" y="3079104"/>
            <a:ext cx="7913076" cy="1097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mbusRomNo9L-Regu"/>
              </a:rPr>
              <a:t>W</a:t>
            </a:r>
            <a:r>
              <a:rPr lang="en-US" sz="1800" b="0" i="0" u="none" strike="noStrike" baseline="0" dirty="0">
                <a:latin typeface="NimbusRomNo9L-Regu"/>
              </a:rPr>
              <a:t>e would still need to add mechanism to dynamically activate or deactivate devices membership in different device roles according to their temperatures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2">
                <a:extLst>
                  <a:ext uri="{FF2B5EF4-FFF2-40B4-BE49-F238E27FC236}">
                    <a16:creationId xmlns:a16="http://schemas.microsoft.com/office/drawing/2014/main" id="{D878F246-553F-44B2-9FCE-B0AE8BA482C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22871" y="138805"/>
                <a:ext cx="4645207" cy="65740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39A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Motivation</m:t>
                      </m:r>
                    </m:oMath>
                  </m:oMathPara>
                </a14:m>
                <a:endParaRPr lang="en-US" dirty="0">
                  <a:solidFill>
                    <a:srgbClr val="0039A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2">
                <a:extLst>
                  <a:ext uri="{FF2B5EF4-FFF2-40B4-BE49-F238E27FC236}">
                    <a16:creationId xmlns:a16="http://schemas.microsoft.com/office/drawing/2014/main" id="{D878F246-553F-44B2-9FCE-B0AE8BA48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22871" y="138805"/>
                <a:ext cx="4645207" cy="65740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C33277F-BEE2-4611-9FF8-98B2DFB91DD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𝐻𝑦𝐵𝐴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7C33277F-BEE2-4611-9FF8-98B2DFB91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9BDD9-5903-4572-99D8-D953ABF86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0D3F-98BF-4F8E-9AC8-5BE762B0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7109B-C0D6-4DF9-BC71-C723FB10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8" y="1406767"/>
            <a:ext cx="8649842" cy="42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9BDD9-5903-4572-99D8-D953ABF86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38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0D3F-98BF-4F8E-9AC8-5BE762B0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7109B-C0D6-4DF9-BC71-C723FB10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52" y="3059331"/>
            <a:ext cx="7465140" cy="3100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0B4127-5673-47CA-A0D6-DA971772F510}"/>
              </a:ext>
            </a:extLst>
          </p:cNvPr>
          <p:cNvSpPr txBox="1"/>
          <p:nvPr/>
        </p:nvSpPr>
        <p:spPr>
          <a:xfrm>
            <a:off x="310661" y="1120391"/>
            <a:ext cx="8522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check access predicate will evaluate to True if and only if:</a:t>
            </a:r>
          </a:p>
          <a:p>
            <a:pPr marL="342900" indent="-342900">
              <a:buFont typeface="+mj-lt"/>
              <a:buAutoNum type="alphaL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requirements of role membership and role activation specified by EGRBAC are true.</a:t>
            </a:r>
          </a:p>
          <a:p>
            <a:pPr marL="342900" indent="-342900" algn="l">
              <a:buFont typeface="+mj-lt"/>
              <a:buAutoNum type="alphaLcPeriod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authorization function evaluates to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4">
                <a:extLst>
                  <a:ext uri="{FF2B5EF4-FFF2-40B4-BE49-F238E27FC236}">
                    <a16:creationId xmlns:a16="http://schemas.microsoft.com/office/drawing/2014/main" id="{B9797336-2961-40FE-A938-889D524036D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18728" y="311384"/>
                <a:ext cx="4932822" cy="462224"/>
              </a:xfrm>
            </p:spPr>
            <p:txBody>
              <a:bodyPr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𝐻𝑦𝐵𝐴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itle 4">
                <a:extLst>
                  <a:ext uri="{FF2B5EF4-FFF2-40B4-BE49-F238E27FC236}">
                    <a16:creationId xmlns:a16="http://schemas.microsoft.com/office/drawing/2014/main" id="{B9797336-2961-40FE-A938-889D52403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18728" y="311384"/>
                <a:ext cx="4932822" cy="46222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0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39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6996107" y="3293121"/>
            <a:ext cx="1289537" cy="585629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09" y="1172309"/>
            <a:ext cx="8752114" cy="500465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literature, several access control models have been proposed for IoT in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are built on </a:t>
            </a:r>
            <a:r>
              <a:rPr lang="en-US" sz="2000" b="0" i="0" u="none" strike="noStrike" baseline="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ABAC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0" i="0" u="none" strike="noStrike" baseline="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RBAC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researchers argue that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RBAC is more suitable for IoT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it is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review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ABAC is complex.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argue that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ABAC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are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scalable and dynamic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since they can capture different devices and environment contextual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Hence, when it comes to smart homes,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 it is not fully clear what is the benefit of ABAC over RBAC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vice versa.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intuitive insight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hybrid model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better capture smart home IoT access control requirements.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62564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35F20BE-9E3D-4A16-9388-13933F65748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8466" y="2651090"/>
                <a:ext cx="8621486" cy="912726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 Attribute-Centric Access Control Model for Smart Home IoT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35F20BE-9E3D-4A16-9388-13933F657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8466" y="2651090"/>
                <a:ext cx="8621486" cy="912726"/>
              </a:xfrm>
              <a:blipFill>
                <a:blip r:embed="rId2"/>
                <a:stretch>
                  <a:fillRect l="-1201" t="-20000" r="-24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40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8194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4DFC8-0814-464F-A224-832DE2BB3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41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F84C5-C9F8-455B-AF1C-0D9E51DC3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B0881-0429-40EB-A596-B92D329D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7" y="1149444"/>
            <a:ext cx="8127066" cy="3562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307F5B-FD3C-433B-9519-E5E98414094B}"/>
                  </a:ext>
                </a:extLst>
              </p:cNvPr>
              <p:cNvSpPr txBox="1"/>
              <p:nvPr/>
            </p:nvSpPr>
            <p:spPr>
              <a:xfrm>
                <a:off x="269630" y="5010573"/>
                <a:ext cx="8604738" cy="1021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function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(aka anti-roles) maps each user to a subset of roles.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𝑪𝒐𝒏𝒔𝒕𝒓𝒂𝒊𝒏𝒕𝒔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constitute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many to many subset of permissions to subset of roles relation.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307F5B-FD3C-433B-9519-E5E98414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5010573"/>
                <a:ext cx="8604738" cy="1021177"/>
              </a:xfrm>
              <a:prstGeom prst="rect">
                <a:avLst/>
              </a:prstGeom>
              <a:blipFill>
                <a:blip r:embed="rId4"/>
                <a:stretch>
                  <a:fillRect l="-637" t="-3593" r="-496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4">
                <a:extLst>
                  <a:ext uri="{FF2B5EF4-FFF2-40B4-BE49-F238E27FC236}">
                    <a16:creationId xmlns:a16="http://schemas.microsoft.com/office/drawing/2014/main" id="{20B06544-3566-49CB-83DF-2571BBE1A31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18728" y="311384"/>
                <a:ext cx="4932822" cy="462224"/>
              </a:xfrm>
            </p:spPr>
            <p:txBody>
              <a:bodyPr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𝐻𝑦𝐵𝐴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4">
                <a:extLst>
                  <a:ext uri="{FF2B5EF4-FFF2-40B4-BE49-F238E27FC236}">
                    <a16:creationId xmlns:a16="http://schemas.microsoft.com/office/drawing/2014/main" id="{20B06544-3566-49CB-83DF-2571BBE1A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18728" y="311384"/>
                <a:ext cx="4932822" cy="462224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18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78B0881-0429-40EB-A596-B92D329D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74" y="3429000"/>
            <a:ext cx="6283325" cy="26152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4DFC8-0814-464F-A224-832DE2BB3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42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F84C5-C9F8-455B-AF1C-0D9E51DC3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1176BC8-AE1C-477D-90AF-007C55829DC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18728" y="311384"/>
                <a:ext cx="4932822" cy="462224"/>
              </a:xfrm>
            </p:spPr>
            <p:txBody>
              <a:bodyPr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𝐻𝑦𝐵𝐴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1176BC8-AE1C-477D-90AF-007C55829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18728" y="311384"/>
                <a:ext cx="4932822" cy="46222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BA7A376-3F46-4CCB-B475-7FAE4B76FB14}"/>
              </a:ext>
            </a:extLst>
          </p:cNvPr>
          <p:cNvSpPr txBox="1"/>
          <p:nvPr/>
        </p:nvSpPr>
        <p:spPr>
          <a:xfrm>
            <a:off x="310661" y="1120391"/>
            <a:ext cx="852267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check access predicate will evaluate to True if and only if: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lphaLcPeriod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requested operation is assigned to the requested device by the device manufacturer.</a:t>
            </a:r>
          </a:p>
          <a:p>
            <a:pPr marL="342900" indent="-342900" algn="l">
              <a:buFont typeface="+mj-lt"/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authorization function evaluates to True.</a:t>
            </a:r>
          </a:p>
          <a:p>
            <a:pPr marL="342900" indent="-342900" algn="l">
              <a:buFont typeface="+mj-lt"/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permission role constraint in the set of permission role constraints that prevent this access.</a:t>
            </a: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lphaL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43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5650523" y="4338064"/>
            <a:ext cx="2728545" cy="164346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35F20BE-9E3D-4A16-9388-13933F65748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0059" y="2803490"/>
                <a:ext cx="7436799" cy="912726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39A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Vice Versa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35F20BE-9E3D-4A16-9388-13933F657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0059" y="2803490"/>
                <a:ext cx="7436799" cy="912726"/>
              </a:xfrm>
              <a:blipFill>
                <a:blip r:embed="rId2"/>
                <a:stretch>
                  <a:fillRect t="-2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44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0675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2">
                <a:extLst>
                  <a:ext uri="{FF2B5EF4-FFF2-40B4-BE49-F238E27FC236}">
                    <a16:creationId xmlns:a16="http://schemas.microsoft.com/office/drawing/2014/main" id="{E5B267C4-7335-4D94-B8B9-5FEC1213EAA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42109" y="127837"/>
                <a:ext cx="5092700" cy="797589"/>
              </a:xfrm>
            </p:spPr>
            <p:txBody>
              <a:bodyPr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𝐻𝑦𝐵𝐴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R</m:t>
                        </m:r>
                        <m:r>
                          <a:rPr lang="en-US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itle 2">
                <a:extLst>
                  <a:ext uri="{FF2B5EF4-FFF2-40B4-BE49-F238E27FC236}">
                    <a16:creationId xmlns:a16="http://schemas.microsoft.com/office/drawing/2014/main" id="{E5B267C4-7335-4D94-B8B9-5FEC1213E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42109" y="127837"/>
                <a:ext cx="5092700" cy="797589"/>
              </a:xfrm>
              <a:blipFill>
                <a:blip r:embed="rId3"/>
                <a:stretch>
                  <a:fillRect t="-2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704E73EF-5819-44A7-8F44-36F70A8CE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951" y="4797930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D84304-400F-44B7-8A6B-232F28971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61" y="4668395"/>
            <a:ext cx="461963" cy="55335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4AC05F-96D8-4771-9E35-90F2D66C321B}"/>
              </a:ext>
            </a:extLst>
          </p:cNvPr>
          <p:cNvSpPr/>
          <p:nvPr/>
        </p:nvSpPr>
        <p:spPr>
          <a:xfrm rot="5400000">
            <a:off x="747523" y="4084195"/>
            <a:ext cx="9144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AB6FDC-80C4-4A75-A413-55106FA7D76E}"/>
              </a:ext>
            </a:extLst>
          </p:cNvPr>
          <p:cNvSpPr/>
          <p:nvPr/>
        </p:nvSpPr>
        <p:spPr>
          <a:xfrm>
            <a:off x="1702459" y="4994295"/>
            <a:ext cx="1016000" cy="260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795BAE-D3CD-49DD-AEB2-BD74D670CCFE}"/>
                  </a:ext>
                </a:extLst>
              </p:cNvPr>
              <p:cNvSpPr txBox="1"/>
              <p:nvPr/>
            </p:nvSpPr>
            <p:spPr>
              <a:xfrm>
                <a:off x="4978400" y="1249245"/>
                <a:ext cx="390212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800" b="0" i="0" u="none" strike="noStrike" baseline="0" dirty="0">
                    <a:latin typeface="Arial "/>
                  </a:rPr>
                  <a:t>The goal is to </a:t>
                </a:r>
                <a:r>
                  <a:rPr lang="en-US" sz="1800" b="0" i="0" u="none" strike="noStrike" baseline="0" dirty="0">
                    <a:solidFill>
                      <a:srgbClr val="0039A6"/>
                    </a:solidFill>
                    <a:latin typeface="Arial "/>
                  </a:rPr>
                  <a:t>construct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39A6"/>
                    </a:solidFill>
                    <a:latin typeface="Arial "/>
                  </a:rPr>
                  <a:t> elements</a:t>
                </a:r>
                <a:r>
                  <a:rPr lang="en-US" dirty="0">
                    <a:solidFill>
                      <a:srgbClr val="0039A6"/>
                    </a:solidFill>
                    <a:latin typeface="Arial "/>
                  </a:rPr>
                  <a:t> and the attribute </a:t>
                </a:r>
                <a:r>
                  <a:rPr lang="en-US" sz="1800" b="0" i="0" u="none" strike="noStrike" baseline="0" dirty="0">
                    <a:solidFill>
                      <a:srgbClr val="0039A6"/>
                    </a:solidFill>
                    <a:latin typeface="Arial "/>
                  </a:rPr>
                  <a:t>authorization function configuration </a:t>
                </a:r>
                <a:r>
                  <a:rPr lang="en-US" sz="1800" b="0" i="0" u="none" strike="noStrike" baseline="0" dirty="0">
                    <a:latin typeface="Arial "/>
                  </a:rPr>
                  <a:t>from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chemeClr val="accent2">
                        <a:lumMod val="75000"/>
                      </a:schemeClr>
                    </a:solidFill>
                    <a:latin typeface="Arial "/>
                  </a:rPr>
                  <a:t> </a:t>
                </a:r>
                <a:r>
                  <a:rPr lang="en-US" sz="1800" b="0" i="0" u="none" strike="noStrike" baseline="0" dirty="0">
                    <a:latin typeface="Arial "/>
                  </a:rPr>
                  <a:t>configuration in such a way that the authorizations are the same as those under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rial 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795BAE-D3CD-49DD-AEB2-BD74D670C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1249245"/>
                <a:ext cx="3902126" cy="2031325"/>
              </a:xfrm>
              <a:prstGeom prst="rect">
                <a:avLst/>
              </a:prstGeom>
              <a:blipFill>
                <a:blip r:embed="rId7"/>
                <a:stretch>
                  <a:fillRect t="-1802" r="-1250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2AE1A25-8690-4BB2-B952-32D64DEAF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12" y="1098670"/>
            <a:ext cx="4709351" cy="230832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509060-B35C-4514-A9FB-2AD190EC1A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116" y="3557247"/>
            <a:ext cx="5699410" cy="2498525"/>
          </a:xfrm>
          <a:prstGeom prst="rect">
            <a:avLst/>
          </a:prstGeom>
          <a:ln w="28575">
            <a:solidFill>
              <a:srgbClr val="0039A6"/>
            </a:solidFill>
          </a:ln>
        </p:spPr>
      </p:pic>
    </p:spTree>
    <p:extLst>
      <p:ext uri="{BB962C8B-B14F-4D97-AF65-F5344CB8AC3E}">
        <p14:creationId xmlns:p14="http://schemas.microsoft.com/office/powerpoint/2010/main" val="8060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35AB-92C6-4569-9F69-C408E009C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417-FEC2-48F8-83A9-78FC3B49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4A14ED-3D07-43BD-8967-A923B062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704E73EF-5819-44A7-8F44-36F70A8C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770" y="1452280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D84304-400F-44B7-8A6B-232F28971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9" y="1195167"/>
            <a:ext cx="461963" cy="55335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4AC05F-96D8-4771-9E35-90F2D66C321B}"/>
              </a:ext>
            </a:extLst>
          </p:cNvPr>
          <p:cNvSpPr/>
          <p:nvPr/>
        </p:nvSpPr>
        <p:spPr>
          <a:xfrm rot="10800000">
            <a:off x="2064171" y="1720556"/>
            <a:ext cx="914400" cy="2540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AB6FDC-80C4-4A75-A413-55106FA7D76E}"/>
              </a:ext>
            </a:extLst>
          </p:cNvPr>
          <p:cNvSpPr/>
          <p:nvPr/>
        </p:nvSpPr>
        <p:spPr>
          <a:xfrm rot="5400000">
            <a:off x="1314871" y="2856223"/>
            <a:ext cx="1016000" cy="260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8BA56C3E-F2C3-4D0D-806E-100FAF09AFD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42109" y="127837"/>
                <a:ext cx="5092700" cy="797589"/>
              </a:xfrm>
            </p:spPr>
            <p:txBody>
              <a:bodyPr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Constructing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0039A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8BA56C3E-F2C3-4D0D-806E-100FAF09A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42109" y="127837"/>
                <a:ext cx="5092700" cy="797589"/>
              </a:xfrm>
              <a:blipFill>
                <a:blip r:embed="rId6"/>
                <a:stretch>
                  <a:fillRect t="-2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6549A55F-374A-44E4-916E-CCA16D5D6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81" y="1068284"/>
            <a:ext cx="5699410" cy="2498525"/>
          </a:xfrm>
          <a:prstGeom prst="rect">
            <a:avLst/>
          </a:prstGeom>
          <a:ln w="28575">
            <a:solidFill>
              <a:srgbClr val="0039A6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40CB1B-417B-4E68-929E-48DF350DA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10" y="3740844"/>
            <a:ext cx="5008115" cy="230832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24B808-DC36-4CCA-8E2E-526A9B44BA71}"/>
                  </a:ext>
                </a:extLst>
              </p:cNvPr>
              <p:cNvSpPr txBox="1"/>
              <p:nvPr/>
            </p:nvSpPr>
            <p:spPr>
              <a:xfrm>
                <a:off x="4964508" y="3710372"/>
                <a:ext cx="390212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800" b="0" i="0" u="none" strike="noStrike" baseline="0" dirty="0">
                    <a:latin typeface="Arial "/>
                  </a:rPr>
                  <a:t>The goal is to construct</a:t>
                </a:r>
                <a:r>
                  <a:rPr lang="en-US" sz="1800" b="0" i="0" u="none" strike="noStrike" baseline="0" dirty="0">
                    <a:solidFill>
                      <a:srgbClr val="0039A6"/>
                    </a:solidFill>
                    <a:latin typeface="Arial 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elements and the attribute authorization function configuration</a:t>
                </a:r>
                <a:r>
                  <a:rPr lang="en-US" sz="1800" b="0" i="0" u="none" strike="noStrike" baseline="0" dirty="0">
                    <a:solidFill>
                      <a:srgbClr val="0039A6"/>
                    </a:solidFill>
                    <a:latin typeface="Arial "/>
                  </a:rPr>
                  <a:t> </a:t>
                </a:r>
                <a:r>
                  <a:rPr lang="en-US" sz="1800" b="0" i="0" u="none" strike="noStrike" baseline="0" dirty="0">
                    <a:latin typeface="Arial "/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latin typeface="Arial "/>
                  </a:rPr>
                  <a:t> configuration in such a way that the authorizations are the same as those under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39A6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24B808-DC36-4CCA-8E2E-526A9B44B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508" y="3710372"/>
                <a:ext cx="3902126" cy="2031325"/>
              </a:xfrm>
              <a:prstGeom prst="rect">
                <a:avLst/>
              </a:prstGeom>
              <a:blipFill>
                <a:blip r:embed="rId9"/>
                <a:stretch>
                  <a:fillRect t="-1802" r="-1248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CA7AF7-07C3-4FBE-AEF3-38E1B9B04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516" y="1299780"/>
                <a:ext cx="8552046" cy="2855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capable of capturing different static and dynamic characteristics.</a:t>
                </a: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capable of expressing different constraints. However,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2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enforces permission-role constraints during configuration time, while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only enforce it during execution time.</a:t>
                </a:r>
              </a:p>
              <a:p>
                <a:pPr marL="0" indent="0">
                  <a:buNone/>
                </a:pPr>
                <a:endParaRPr lang="en-US" sz="2400" dirty="0">
                  <a:latin typeface="Arial 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CA7AF7-07C3-4FBE-AEF3-38E1B9B04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516" y="1299780"/>
                <a:ext cx="8552046" cy="2855936"/>
              </a:xfrm>
              <a:blipFill>
                <a:blip r:embed="rId3"/>
                <a:stretch>
                  <a:fillRect l="-784" b="-3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69E5CF5-CFFC-4746-9D12-12DD2C688DA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60150" y="145123"/>
                <a:ext cx="4932822" cy="6542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9A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39A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69E5CF5-CFFC-4746-9D12-12DD2C688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60150" y="145123"/>
                <a:ext cx="4932822" cy="654280"/>
              </a:xfrm>
              <a:blipFill>
                <a:blip r:embed="rId4"/>
                <a:stretch>
                  <a:fillRect t="-1869" b="-29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</p:spTree>
    <p:extLst>
      <p:ext uri="{BB962C8B-B14F-4D97-AF65-F5344CB8AC3E}">
        <p14:creationId xmlns:p14="http://schemas.microsoft.com/office/powerpoint/2010/main" val="14197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466" y="2651090"/>
            <a:ext cx="8621486" cy="9127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48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7282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9" y="1465545"/>
            <a:ext cx="8334342" cy="34356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2CC05-5C96-4018-9F13-3A8DF5E9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82F39EE-5229-4AC5-B5AC-32081360F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Enforcement Architecture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93C16-4BD2-41F6-9F0C-0E3CC70932E7}"/>
              </a:ext>
            </a:extLst>
          </p:cNvPr>
          <p:cNvSpPr txBox="1"/>
          <p:nvPr/>
        </p:nvSpPr>
        <p:spPr>
          <a:xfrm>
            <a:off x="557407" y="4901174"/>
            <a:ext cx="818176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requests: A- Local requests. B- Remote requests.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implemented our model using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AWS IoT service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2135274"/>
            <a:ext cx="8621486" cy="3151833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established paradigms of role-based and attribute-based access control can be utilized, adapted, and extended to provide fine grained and dynamic authorization approaches for user to device access in smart home IoT. A detailed analysis of these approaches, their formal models, and implementation can ultimately be utilized to develop hybrid access control models that combine role-based and attribute-base access control features to meet smart home IoT challenges.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i="1"/>
              <a:t>World-Leading Research with Real-World Impact!</a:t>
            </a:r>
            <a:endParaRPr lang="en-US" sz="2000" i="1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 Statement</a:t>
            </a:r>
          </a:p>
        </p:txBody>
      </p:sp>
    </p:spTree>
    <p:extLst>
      <p:ext uri="{BB962C8B-B14F-4D97-AF65-F5344CB8AC3E}">
        <p14:creationId xmlns:p14="http://schemas.microsoft.com/office/powerpoint/2010/main" val="2726170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" y="3074954"/>
            <a:ext cx="7348535" cy="30292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2CC05-5C96-4018-9F13-3A8DF5E9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86514-7DDF-41A7-BFE0-3EFA4BCC5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520" y="1400381"/>
            <a:ext cx="500656" cy="61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0287C4-384A-466B-BA1B-02CA819CB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035" y="1457059"/>
            <a:ext cx="543504" cy="497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CF0377-2B50-4D27-A606-325E980E7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172" y="2038407"/>
            <a:ext cx="977043" cy="8890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6180B7-2842-42F4-8C0A-26575A8A0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075" y="1412728"/>
            <a:ext cx="500656" cy="610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5BC10D1-EEAD-456F-B024-6AF964663BCF}"/>
              </a:ext>
            </a:extLst>
          </p:cNvPr>
          <p:cNvSpPr txBox="1"/>
          <p:nvPr/>
        </p:nvSpPr>
        <p:spPr>
          <a:xfrm>
            <a:off x="5600328" y="1551962"/>
            <a:ext cx="213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Assignments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5C1FB-D1FD-4BD0-9F9C-8A4DB54125F5}"/>
                  </a:ext>
                </a:extLst>
              </p:cNvPr>
              <p:cNvSpPr txBox="1"/>
              <p:nvPr/>
            </p:nvSpPr>
            <p:spPr>
              <a:xfrm>
                <a:off x="2581332" y="1551962"/>
                <a:ext cx="8014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Policy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5C1FB-D1FD-4BD0-9F9C-8A4DB541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32" y="1551962"/>
                <a:ext cx="801439" cy="400110"/>
              </a:xfrm>
              <a:prstGeom prst="rect">
                <a:avLst/>
              </a:prstGeom>
              <a:blipFill>
                <a:blip r:embed="rId7"/>
                <a:stretch>
                  <a:fillRect l="-9848" r="-227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0D5CD62-2568-4170-AABA-7A34D72CD948}"/>
              </a:ext>
            </a:extLst>
          </p:cNvPr>
          <p:cNvSpPr/>
          <p:nvPr/>
        </p:nvSpPr>
        <p:spPr>
          <a:xfrm>
            <a:off x="827836" y="1230923"/>
            <a:ext cx="7589333" cy="16328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B3405C-ADCA-4A9D-A820-3584BFD821BC}"/>
              </a:ext>
            </a:extLst>
          </p:cNvPr>
          <p:cNvSpPr txBox="1"/>
          <p:nvPr/>
        </p:nvSpPr>
        <p:spPr>
          <a:xfrm>
            <a:off x="4755539" y="2941961"/>
            <a:ext cx="25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AWS IoT Greengrass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D04982-95C0-43F3-A99C-033762E905A0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579694" y="2927428"/>
            <a:ext cx="0" cy="1527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E82F39EE-5229-4AC5-B5AC-32081360F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EGRBAC Enforcement</a:t>
            </a:r>
          </a:p>
        </p:txBody>
      </p:sp>
    </p:spTree>
    <p:extLst>
      <p:ext uri="{BB962C8B-B14F-4D97-AF65-F5344CB8AC3E}">
        <p14:creationId xmlns:p14="http://schemas.microsoft.com/office/powerpoint/2010/main" val="19153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Enforcement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t="-43421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1" y="3074954"/>
            <a:ext cx="7348535" cy="30292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2CC05-5C96-4018-9F13-3A8DF5E9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86514-7DDF-41A7-BFE0-3EFA4BCC5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691" y="1300684"/>
            <a:ext cx="500656" cy="61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0287C4-384A-466B-BA1B-02CA819CB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035" y="1457059"/>
            <a:ext cx="543504" cy="497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CF0377-2B50-4D27-A606-325E980E7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172" y="2038407"/>
            <a:ext cx="977043" cy="8890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6180B7-2842-42F4-8C0A-26575A8A0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75" y="1412728"/>
            <a:ext cx="500656" cy="610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5BC10D1-EEAD-456F-B024-6AF964663BCF}"/>
              </a:ext>
            </a:extLst>
          </p:cNvPr>
          <p:cNvSpPr txBox="1"/>
          <p:nvPr/>
        </p:nvSpPr>
        <p:spPr>
          <a:xfrm>
            <a:off x="5830301" y="1406029"/>
            <a:ext cx="213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Assignments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5C1FB-D1FD-4BD0-9F9C-8A4DB54125F5}"/>
                  </a:ext>
                </a:extLst>
              </p:cNvPr>
              <p:cNvSpPr txBox="1"/>
              <p:nvPr/>
            </p:nvSpPr>
            <p:spPr>
              <a:xfrm>
                <a:off x="827836" y="1514565"/>
                <a:ext cx="251208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HyBA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Components Configurations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F5C1FB-D1FD-4BD0-9F9C-8A4DB541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36" y="1514565"/>
                <a:ext cx="2512087" cy="646331"/>
              </a:xfrm>
              <a:prstGeom prst="rect">
                <a:avLst/>
              </a:prstGeom>
              <a:blipFill>
                <a:blip r:embed="rId8"/>
                <a:stretch>
                  <a:fillRect t="-4717" r="-24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0D5CD62-2568-4170-AABA-7A34D72CD948}"/>
              </a:ext>
            </a:extLst>
          </p:cNvPr>
          <p:cNvSpPr/>
          <p:nvPr/>
        </p:nvSpPr>
        <p:spPr>
          <a:xfrm>
            <a:off x="827836" y="1230923"/>
            <a:ext cx="7589333" cy="16328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B3405C-ADCA-4A9D-A820-3584BFD821BC}"/>
              </a:ext>
            </a:extLst>
          </p:cNvPr>
          <p:cNvSpPr txBox="1"/>
          <p:nvPr/>
        </p:nvSpPr>
        <p:spPr>
          <a:xfrm>
            <a:off x="4755539" y="2941961"/>
            <a:ext cx="25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AWS IoT Greengrass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D04982-95C0-43F3-A99C-033762E905A0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579694" y="2927428"/>
            <a:ext cx="0" cy="1527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30C630-A201-4279-94E7-64384173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466" y="2082244"/>
            <a:ext cx="500656" cy="610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E21C56-7864-4D5C-B214-A97D904AD559}"/>
              </a:ext>
            </a:extLst>
          </p:cNvPr>
          <p:cNvSpPr txBox="1"/>
          <p:nvPr/>
        </p:nvSpPr>
        <p:spPr>
          <a:xfrm>
            <a:off x="5830301" y="2082807"/>
            <a:ext cx="230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Attributes</a:t>
            </a:r>
          </a:p>
        </p:txBody>
      </p:sp>
    </p:spTree>
    <p:extLst>
      <p:ext uri="{BB962C8B-B14F-4D97-AF65-F5344CB8AC3E}">
        <p14:creationId xmlns:p14="http://schemas.microsoft.com/office/powerpoint/2010/main" val="26546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Enforcement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t="-43421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1" y="3074954"/>
            <a:ext cx="7348535" cy="302925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2CC05-5C96-4018-9F13-3A8DF5E9E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86514-7DDF-41A7-BFE0-3EFA4BCC5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162" y="1360194"/>
            <a:ext cx="500656" cy="61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0287C4-384A-466B-BA1B-02CA819CB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596" y="1315384"/>
            <a:ext cx="543504" cy="4773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CF0377-2B50-4D27-A606-325E980E7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472" y="1954504"/>
            <a:ext cx="977043" cy="8890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6180B7-2842-42F4-8C0A-26575A8A0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39" y="1367706"/>
            <a:ext cx="500656" cy="610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5BC10D1-EEAD-456F-B024-6AF964663BCF}"/>
              </a:ext>
            </a:extLst>
          </p:cNvPr>
          <p:cNvSpPr txBox="1"/>
          <p:nvPr/>
        </p:nvSpPr>
        <p:spPr>
          <a:xfrm>
            <a:off x="6751550" y="1480928"/>
            <a:ext cx="159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Attributes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D5CD62-2568-4170-AABA-7A34D72CD948}"/>
              </a:ext>
            </a:extLst>
          </p:cNvPr>
          <p:cNvSpPr/>
          <p:nvPr/>
        </p:nvSpPr>
        <p:spPr>
          <a:xfrm>
            <a:off x="827836" y="1230923"/>
            <a:ext cx="7589333" cy="16328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B3405C-ADCA-4A9D-A820-3584BFD821BC}"/>
              </a:ext>
            </a:extLst>
          </p:cNvPr>
          <p:cNvSpPr txBox="1"/>
          <p:nvPr/>
        </p:nvSpPr>
        <p:spPr>
          <a:xfrm>
            <a:off x="4613992" y="3010231"/>
            <a:ext cx="25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AWS IoT Greengrass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D04982-95C0-43F3-A99C-033762E905A0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475994" y="2843525"/>
            <a:ext cx="0" cy="1527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466912C-58AC-45D4-9A63-DBDD1780E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441" y="2103987"/>
            <a:ext cx="500656" cy="61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B2F510-0206-443F-9DFC-909411B0B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39" y="2139318"/>
            <a:ext cx="500656" cy="610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93D1F4-8D7B-4929-AE72-3BD5563A6E67}"/>
              </a:ext>
            </a:extLst>
          </p:cNvPr>
          <p:cNvSpPr txBox="1"/>
          <p:nvPr/>
        </p:nvSpPr>
        <p:spPr>
          <a:xfrm>
            <a:off x="6559818" y="2086221"/>
            <a:ext cx="17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Attributes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67FBFD-EBA2-4406-8CA2-10836D66DE5E}"/>
              </a:ext>
            </a:extLst>
          </p:cNvPr>
          <p:cNvSpPr txBox="1"/>
          <p:nvPr/>
        </p:nvSpPr>
        <p:spPr>
          <a:xfrm>
            <a:off x="897731" y="1436088"/>
            <a:ext cx="19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Attributes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782031-206F-46A0-B07E-0AA68CC965EE}"/>
              </a:ext>
            </a:extLst>
          </p:cNvPr>
          <p:cNvSpPr txBox="1"/>
          <p:nvPr/>
        </p:nvSpPr>
        <p:spPr>
          <a:xfrm>
            <a:off x="873741" y="2139318"/>
            <a:ext cx="221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Attributes</a:t>
            </a:r>
          </a:p>
        </p:txBody>
      </p:sp>
    </p:spTree>
    <p:extLst>
      <p:ext uri="{BB962C8B-B14F-4D97-AF65-F5344CB8AC3E}">
        <p14:creationId xmlns:p14="http://schemas.microsoft.com/office/powerpoint/2010/main" val="327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9111E-C5FC-4F91-9816-A20F4166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09" y="1055077"/>
            <a:ext cx="6829181" cy="5121886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3DDF35A-CCE0-4D50-AB86-EAE47C31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77410-A471-4694-9F8C-52051F24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53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14A04-47D5-4BAE-9264-8161D0F07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051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234" y="1055077"/>
            <a:ext cx="8463776" cy="512188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conducted a performance test to depict how our system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scenarios with different loads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results show that our model is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72308" y="366024"/>
            <a:ext cx="4932822" cy="510449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EGRBAC Performance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67" y="2041287"/>
            <a:ext cx="4996908" cy="1234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44" y="3377859"/>
            <a:ext cx="5224844" cy="1182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12" y="4764824"/>
            <a:ext cx="5066818" cy="12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25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4451-205C-42A5-B752-63E04F8DC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60" y="6526126"/>
            <a:ext cx="367080" cy="365125"/>
          </a:xfrm>
        </p:spPr>
        <p:txBody>
          <a:bodyPr/>
          <a:lstStyle/>
          <a:p>
            <a:fld id="{689318A1-174D-4DEE-8106-03A37B9BCF15}" type="slidenum">
              <a:rPr lang="en-US" sz="1000" smtClean="0"/>
              <a:pPr/>
              <a:t>55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BB536-C968-44CD-BF12-3E699B847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F064A-FB57-4356-9237-5566B402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28" y="1154542"/>
            <a:ext cx="5445572" cy="4952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86B95C-7125-456F-8C5F-42119C78DAE0}"/>
              </a:ext>
            </a:extLst>
          </p:cNvPr>
          <p:cNvSpPr/>
          <p:nvPr/>
        </p:nvSpPr>
        <p:spPr>
          <a:xfrm>
            <a:off x="2893512" y="1154542"/>
            <a:ext cx="588724" cy="110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E4ED3-A85D-4562-879C-BA3CEB787652}"/>
              </a:ext>
            </a:extLst>
          </p:cNvPr>
          <p:cNvSpPr/>
          <p:nvPr/>
        </p:nvSpPr>
        <p:spPr>
          <a:xfrm>
            <a:off x="2111415" y="2703007"/>
            <a:ext cx="631784" cy="1858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C5FBA-831B-4F6F-8B7C-80A12250537F}"/>
              </a:ext>
            </a:extLst>
          </p:cNvPr>
          <p:cNvSpPr/>
          <p:nvPr/>
        </p:nvSpPr>
        <p:spPr>
          <a:xfrm>
            <a:off x="2850452" y="4337539"/>
            <a:ext cx="631784" cy="1858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42EF87C0-4D86-4373-AAC2-45741FC87D5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22048" y="255674"/>
                <a:ext cx="4932822" cy="7500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Performance Analysis</a:t>
                </a:r>
              </a:p>
            </p:txBody>
          </p:sp>
        </mc:Choice>
        <mc:Fallback xmlns=""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42EF87C0-4D86-4373-AAC2-45741FC87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22048" y="255674"/>
                <a:ext cx="4932822" cy="750013"/>
              </a:xfrm>
              <a:blipFill>
                <a:blip r:embed="rId4"/>
                <a:stretch>
                  <a:fillRect l="-618" t="-11382" r="-3337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274" y="2651090"/>
            <a:ext cx="8621486" cy="9127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56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399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69E5CF5-CFFC-4746-9D12-12DD2C68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550796"/>
            <a:ext cx="4932822" cy="462224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A Comprehensive Comparison</a:t>
            </a:r>
            <a:br>
              <a:rPr lang="en-US" sz="2700" dirty="0"/>
            </a:br>
            <a:r>
              <a:rPr lang="en-US" sz="2700" dirty="0"/>
              <a:t>1- Basic and Main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57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C538A-B75C-4766-8FA7-CCF60FBF3538}"/>
              </a:ext>
            </a:extLst>
          </p:cNvPr>
          <p:cNvSpPr txBox="1"/>
          <p:nvPr/>
        </p:nvSpPr>
        <p:spPr>
          <a:xfrm>
            <a:off x="478814" y="1340285"/>
            <a:ext cx="83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Criteria is adapted from [2]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35EBD-EE45-44DB-86E2-BE5D5C3C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99" y="1965291"/>
            <a:ext cx="8553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AB20F-F07F-462B-ADAD-7181EA9D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24" y="1310751"/>
            <a:ext cx="5643951" cy="486621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58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7849CF2-0C84-4E92-868F-BB7701A5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592853"/>
            <a:ext cx="4932822" cy="462224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A Comprehensive Comparison</a:t>
            </a:r>
            <a:br>
              <a:rPr lang="en-US" sz="2700" dirty="0"/>
            </a:br>
            <a:r>
              <a:rPr lang="en-US" sz="2700" dirty="0"/>
              <a:t>1- Basic and Main Criteria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A4D0E-E178-44A3-A5AE-FC9F06573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023" y="1032501"/>
            <a:ext cx="5643951" cy="2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CA7AF7-07C3-4FBE-AEF3-38E1B9B04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516" y="1086253"/>
                <a:ext cx="8552046" cy="498887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2000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 "/>
                  </a:rPr>
                  <a:t>1- Expressiveness and meaningfulness: </a:t>
                </a:r>
              </a:p>
              <a:p>
                <a:pPr lvl="1"/>
                <a:r>
                  <a:rPr lang="en-US" sz="1700" dirty="0">
                    <a:latin typeface="Arial "/>
                  </a:rPr>
                  <a:t>Formally defined.</a:t>
                </a:r>
              </a:p>
              <a:p>
                <a:pPr lvl="1"/>
                <a:r>
                  <a:rPr lang="en-US" sz="1700" dirty="0">
                    <a:latin typeface="Arial "/>
                  </a:rPr>
                  <a:t>Support different constraints.</a:t>
                </a:r>
              </a:p>
              <a:p>
                <a:pPr lvl="1"/>
                <a:r>
                  <a:rPr lang="en-US" sz="1700" dirty="0">
                    <a:latin typeface="Arial "/>
                  </a:rPr>
                  <a:t>Captures different types of static and dynamic attributes.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𝑅𝐶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r>
                      <a:rPr lang="en-US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more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expressive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meaningful</m:t>
                    </m:r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𝐻𝐴𝐵𝐴𝐶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𝐸𝐺𝑅𝐵𝐴𝐶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700" dirty="0">
                  <a:latin typeface="Arial "/>
                </a:endParaRPr>
              </a:p>
              <a:p>
                <a:pPr lvl="1"/>
                <a:endParaRPr lang="en-US" sz="1700" dirty="0">
                  <a:latin typeface="Arial 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 "/>
                  </a:rPr>
                  <a:t>2- Flexibility:</a:t>
                </a:r>
              </a:p>
              <a:p>
                <a:pPr lvl="1"/>
                <a:r>
                  <a:rPr lang="en-US" sz="1700" dirty="0">
                    <a:latin typeface="Arial "/>
                  </a:rPr>
                  <a:t>The model should be flexible enough to meet smart Home IoT requirements.</a:t>
                </a:r>
              </a:p>
              <a:p>
                <a:pPr lvl="1"/>
                <a:r>
                  <a:rPr lang="en-US" sz="1700" dirty="0">
                    <a:latin typeface="Arial "/>
                  </a:rPr>
                  <a:t>Should support delegation.</a:t>
                </a:r>
              </a:p>
              <a:p>
                <a:pPr lvl="1"/>
                <a:r>
                  <a:rPr lang="en-US" sz="1700" dirty="0">
                    <a:latin typeface="Arial "/>
                  </a:rPr>
                  <a:t>The flexibility of provisioning new users or policies.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𝑅𝐶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𝐻𝑦𝐵𝐴</m:t>
                    </m:r>
                    <m:sSub>
                      <m:sSubPr>
                        <m:ctrlP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r>
                      <a:rPr lang="en-US" sz="17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>
                    <a:latin typeface="Arial "/>
                  </a:rPr>
                  <a:t>are more flexible than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𝐻𝐴𝐵𝐴𝐶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𝐸𝐺𝑅𝐵𝐴𝐶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700" dirty="0">
                  <a:latin typeface="Arial 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 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 "/>
                  </a:rPr>
                  <a:t>3- Efficiency level and scalability:</a:t>
                </a:r>
              </a:p>
              <a:p>
                <a:pPr marL="342900" lvl="1" indent="0">
                  <a:buNone/>
                </a:pPr>
                <a:r>
                  <a:rPr lang="en-US" sz="1700" dirty="0">
                    <a:latin typeface="Arial "/>
                  </a:rPr>
                  <a:t>Can it be expanded easily?</a:t>
                </a:r>
              </a:p>
              <a:p>
                <a:pPr marL="342900" lvl="1" indent="0">
                  <a:buNone/>
                </a:pPr>
                <a:r>
                  <a:rPr lang="en-US" sz="1700" dirty="0">
                    <a:latin typeface="Arial "/>
                  </a:rPr>
                  <a:t>Does the model development effect its efficiency level?</a:t>
                </a:r>
              </a:p>
              <a:p>
                <a:endParaRPr lang="en-US" sz="2000" dirty="0">
                  <a:latin typeface="Arial 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CA7AF7-07C3-4FBE-AEF3-38E1B9B04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516" y="1086253"/>
                <a:ext cx="8552046" cy="4988870"/>
              </a:xfrm>
              <a:blipFill>
                <a:blip r:embed="rId3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59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BAFE704-8F4F-4C84-9E1A-701944C4E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592853"/>
            <a:ext cx="4932822" cy="462224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A Comprehensive Comparison</a:t>
            </a:r>
            <a:br>
              <a:rPr lang="en-US" sz="2700" dirty="0"/>
            </a:br>
            <a:r>
              <a:rPr lang="en-US" sz="2700" dirty="0"/>
              <a:t>2- Quality Criteria</a:t>
            </a:r>
          </a:p>
        </p:txBody>
      </p:sp>
    </p:spTree>
    <p:extLst>
      <p:ext uri="{BB962C8B-B14F-4D97-AF65-F5344CB8AC3E}">
        <p14:creationId xmlns:p14="http://schemas.microsoft.com/office/powerpoint/2010/main" val="26145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6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60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AF6DD-6AFB-4FE6-8F0A-A8A57919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92" y="1055077"/>
            <a:ext cx="6152415" cy="5121886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BAFE704-8F4F-4C84-9E1A-701944C4E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Some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61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7" name="Date Placeholder 3" hidden="1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© Safwa Ameer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A7AF7-07C3-4FBE-AEF3-38E1B9B0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16" y="1086253"/>
            <a:ext cx="8552046" cy="49888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papers:</a:t>
            </a:r>
          </a:p>
          <a:p>
            <a:pPr marL="342900" indent="-342900">
              <a:buAutoNum type="arabicPeriod"/>
            </a:pPr>
            <a:r>
              <a:rPr lang="en-US" sz="18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Ameer, Safwa, James Benson, and Ravi Sandhu. "The EGRBAC Model for Smart Home IoT." In 2020 IEEE 21st International Conference on Information Reuse and Integration for Data Science (IRI), pp. 457-462. IEEE, 2020. </a:t>
            </a: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(Published)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Ameer, Safwa, and Ravi Sandhu. “The HABAC Model for Smart Home IoT and Comparison to EGRBAC”. In the Proceedings of the ACM Workshop on Secure and Trustworthy Cyber-Physical Systems (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-CPS 2021). 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(Published)</a:t>
            </a:r>
          </a:p>
          <a:p>
            <a:pPr marL="342900" indent="-342900" algn="l">
              <a:buFont typeface="+mj-lt"/>
              <a:buAutoNum type="arabicPeriod"/>
            </a:pPr>
            <a:endParaRPr lang="en-US" sz="2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papers: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Ameer, Safwa, James Benson, and Ravi Sandhu. “Hybrid Approaches (ABAC and RBAC) Toward Secure Access Control in Smart Home IoT”. To be submitted to IEEE Trans. on Dependable and Secure Computing.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Ameer, Safwa, and Ravi Sandhu. “ An ABAC Approach toward secure Access Control in Smart Home IoT”. Got invitation to be submitted to Special Issue "Secure and Trustworthy Cyber–Physical Systems“ in Information.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62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BAFE704-8F4F-4C84-9E1A-701944C4E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592853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/>
              <a:t>Dissertation Publications</a:t>
            </a:r>
          </a:p>
        </p:txBody>
      </p:sp>
    </p:spTree>
    <p:extLst>
      <p:ext uri="{BB962C8B-B14F-4D97-AF65-F5344CB8AC3E}">
        <p14:creationId xmlns:p14="http://schemas.microsoft.com/office/powerpoint/2010/main" val="38913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A7AF7-07C3-4FBE-AEF3-38E1B9B0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16" y="1553227"/>
            <a:ext cx="8552046" cy="21168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NimbusRomNo9L-Regu"/>
              </a:rPr>
              <a:t>[1] Dimitris </a:t>
            </a:r>
            <a:r>
              <a:rPr lang="en-US" sz="1800" b="0" i="0" u="none" strike="noStrike" baseline="0" dirty="0" err="1">
                <a:latin typeface="NimbusRomNo9L-Regu"/>
              </a:rPr>
              <a:t>Geneiatakis</a:t>
            </a:r>
            <a:r>
              <a:rPr lang="en-US" sz="1800" b="0" i="0" u="none" strike="noStrike" baseline="0" dirty="0">
                <a:latin typeface="NimbusRomNo9L-Regu"/>
              </a:rPr>
              <a:t>, </a:t>
            </a:r>
            <a:r>
              <a:rPr lang="en-US" sz="1800" b="0" i="0" u="none" strike="noStrike" baseline="0" dirty="0" err="1">
                <a:latin typeface="NimbusRomNo9L-Regu"/>
              </a:rPr>
              <a:t>Ioannis</a:t>
            </a:r>
            <a:r>
              <a:rPr lang="en-US" sz="1800" b="0" i="0" u="none" strike="noStrike" baseline="0" dirty="0">
                <a:latin typeface="NimbusRomNo9L-Regu"/>
              </a:rPr>
              <a:t> </a:t>
            </a:r>
            <a:r>
              <a:rPr lang="en-US" sz="1800" b="0" i="0" u="none" strike="noStrike" baseline="0" dirty="0" err="1">
                <a:latin typeface="NimbusRomNo9L-Regu"/>
              </a:rPr>
              <a:t>Kounelis</a:t>
            </a:r>
            <a:r>
              <a:rPr lang="en-US" sz="1800" b="0" i="0" u="none" strike="noStrike" baseline="0" dirty="0">
                <a:latin typeface="NimbusRomNo9L-Regu"/>
              </a:rPr>
              <a:t>, Ricardo Neisse, Igor </a:t>
            </a:r>
            <a:r>
              <a:rPr lang="en-US" sz="1800" b="0" i="0" u="none" strike="noStrike" baseline="0" dirty="0" err="1">
                <a:latin typeface="NimbusRomNo9L-Regu"/>
              </a:rPr>
              <a:t>Nai-Fovino</a:t>
            </a:r>
            <a:r>
              <a:rPr lang="en-US" sz="1800" b="0" i="0" u="none" strike="noStrike" baseline="0" dirty="0">
                <a:latin typeface="NimbusRomNo9L-Regu"/>
              </a:rPr>
              <a:t>, Gary </a:t>
            </a:r>
            <a:r>
              <a:rPr lang="en-US" sz="1800" b="0" i="0" u="none" strike="noStrike" baseline="0" dirty="0" err="1">
                <a:latin typeface="NimbusRomNo9L-Regu"/>
              </a:rPr>
              <a:t>Steri</a:t>
            </a:r>
            <a:r>
              <a:rPr lang="en-US" sz="1800" b="0" i="0" u="none" strike="noStrike" baseline="0" dirty="0">
                <a:latin typeface="NimbusRomNo9L-Regu"/>
              </a:rPr>
              <a:t>, and </a:t>
            </a:r>
            <a:r>
              <a:rPr lang="en-US" sz="1800" b="0" i="0" u="none" strike="noStrike" baseline="0" dirty="0" err="1">
                <a:latin typeface="NimbusRomNo9L-Regu"/>
              </a:rPr>
              <a:t>Gianmarco</a:t>
            </a:r>
            <a:r>
              <a:rPr lang="en-US" sz="1800" b="0" i="0" u="none" strike="noStrike" baseline="0" dirty="0">
                <a:latin typeface="NimbusRomNo9L-Regu"/>
              </a:rPr>
              <a:t> </a:t>
            </a:r>
            <a:r>
              <a:rPr lang="en-US" sz="1800" b="0" i="0" u="none" strike="noStrike" baseline="0" dirty="0" err="1">
                <a:latin typeface="NimbusRomNo9L-Regu"/>
              </a:rPr>
              <a:t>Baldini</a:t>
            </a:r>
            <a:r>
              <a:rPr lang="en-US" sz="1800" b="0" i="0" u="none" strike="noStrike" baseline="0" dirty="0">
                <a:latin typeface="NimbusRomNo9L-Regu"/>
              </a:rPr>
              <a:t>. Security and privacy issues for an IoT based smart home. In </a:t>
            </a:r>
            <a:r>
              <a:rPr lang="en-US" sz="1800" b="0" i="0" u="none" strike="noStrike" baseline="0" dirty="0">
                <a:latin typeface="NimbusRomNo9L-ReguItal"/>
              </a:rPr>
              <a:t>2017 40</a:t>
            </a:r>
            <a:r>
              <a:rPr lang="en-US" sz="1800" b="0" i="0" u="none" strike="noStrike" baseline="30000" dirty="0">
                <a:latin typeface="NimbusRomNo9L-ReguItal"/>
              </a:rPr>
              <a:t>th</a:t>
            </a:r>
            <a:r>
              <a:rPr lang="en-US" sz="1800" b="0" i="0" u="none" strike="noStrike" baseline="0" dirty="0">
                <a:latin typeface="NimbusRomNo9L-ReguItal"/>
              </a:rPr>
              <a:t> MIPRO</a:t>
            </a:r>
            <a:r>
              <a:rPr lang="en-US" sz="1800" b="0" i="0" u="none" strike="noStrike" baseline="0" dirty="0">
                <a:latin typeface="NimbusRomNo9L-Regu"/>
              </a:rPr>
              <a:t>. IEEE, 2017.</a:t>
            </a:r>
          </a:p>
          <a:p>
            <a:pPr marL="0" indent="0" algn="l">
              <a:buNone/>
            </a:pPr>
            <a:r>
              <a:rPr lang="en-US" sz="1800" dirty="0">
                <a:latin typeface="NimbusRomNo9L-Regu"/>
                <a:cs typeface="Times New Roman" panose="02020603050405020304" pitchFamily="18" charset="0"/>
              </a:rPr>
              <a:t>[2]</a:t>
            </a:r>
            <a:r>
              <a:rPr lang="en-US" sz="1800" b="0" i="0" u="none" strike="noStrike" baseline="0" dirty="0">
                <a:latin typeface="NimbusRomNo9L-Regu"/>
              </a:rPr>
              <a:t> Shabnam Mohammad </a:t>
            </a:r>
            <a:r>
              <a:rPr lang="en-US" sz="1800" b="0" i="0" u="none" strike="noStrike" baseline="0" dirty="0" err="1">
                <a:latin typeface="NimbusRomNo9L-Regu"/>
              </a:rPr>
              <a:t>Hasani</a:t>
            </a:r>
            <a:r>
              <a:rPr lang="en-US" sz="1800" b="0" i="0" u="none" strike="noStrike" baseline="0" dirty="0">
                <a:latin typeface="NimbusRomNo9L-Regu"/>
              </a:rPr>
              <a:t> and Nasser Modiri. Criteria specifications for the comparison and evaluation of access control models. </a:t>
            </a:r>
            <a:r>
              <a:rPr lang="en-US" sz="1800" b="0" i="0" u="none" strike="noStrike" baseline="0" dirty="0">
                <a:latin typeface="NimbusRomNo9L-ReguItal"/>
              </a:rPr>
              <a:t>International Journal of Computer Network and Information Security</a:t>
            </a:r>
            <a:r>
              <a:rPr lang="en-US" sz="1800" b="0" i="0" u="none" strike="noStrike" baseline="0" dirty="0">
                <a:latin typeface="NimbusRomNo9L-Regu"/>
              </a:rPr>
              <a:t>, 2013.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45E0B-1498-49C2-857C-56571485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63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CC47-2178-49CD-BB19-B095AD02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5C596-1A0B-4FF7-A1F5-4E2E9A88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Safwa Ameer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BAFE704-8F4F-4C84-9E1A-701944C4E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592853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700" dirty="0" err="1"/>
              <a:t>Refrences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573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Smriti Bhatt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3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BD2F15B-6ADF-4CE7-8728-5100DC292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3"/>
            <a:ext cx="4932822" cy="62328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7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F75A600-39A1-4B7F-AC47-7D549670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" y="1068645"/>
            <a:ext cx="7614139" cy="503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4ED99-EA9B-466B-91DA-884065B37B47}"/>
              </a:ext>
            </a:extLst>
          </p:cNvPr>
          <p:cNvSpPr/>
          <p:nvPr/>
        </p:nvSpPr>
        <p:spPr>
          <a:xfrm>
            <a:off x="867508" y="2121877"/>
            <a:ext cx="2051538" cy="337624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20BE-9E3D-4A16-9388-13933F65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96" y="2252506"/>
            <a:ext cx="8621486" cy="91272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Smart Home IoT Access Control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11C2-96D8-4914-B9C7-EB5C436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33D1-B2B7-4DFB-A88E-61C0BDC8F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6690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81C35-22B0-4B80-A791-41095C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D5E90-D650-482C-ABB5-6FF938EC6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31104-7716-4CB4-B318-381590D03A7A}"/>
              </a:ext>
            </a:extLst>
          </p:cNvPr>
          <p:cNvSpPr txBox="1"/>
          <p:nvPr/>
        </p:nvSpPr>
        <p:spPr>
          <a:xfrm>
            <a:off x="281354" y="1182231"/>
            <a:ext cx="860473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literature review that we have done, we believe that a smart home IoT access control model (whether it is device to device (D-D), user to device (U-D) or both) should exhibit, at least, the following characteristics: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2000" b="1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capture environment and object contextual information.</a:t>
            </a:r>
          </a:p>
          <a:p>
            <a:pPr marL="685800" lvl="1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2000" b="1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Fine-grained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a subset of the functionality of a device can be authorized rather than all-or-nothing access to the device.</a:t>
            </a:r>
          </a:p>
          <a:p>
            <a:pPr marL="685800" lvl="1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2000" b="1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constrained smart home devices</a:t>
            </a:r>
            <a:r>
              <a:rPr lang="en-US" sz="20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Smart things in homes are usually limited in term of computational power, and storage. Furthermore, a generic interoperability standard among IoT devices is still missing.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F2E7BAC-FB2D-481B-92D4-D7B7A1FF1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150" y="145123"/>
            <a:ext cx="4932822" cy="65428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Criteria for Smart Home IoT Access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Models</a:t>
            </a:r>
          </a:p>
        </p:txBody>
      </p:sp>
    </p:spTree>
    <p:extLst>
      <p:ext uri="{BB962C8B-B14F-4D97-AF65-F5344CB8AC3E}">
        <p14:creationId xmlns:p14="http://schemas.microsoft.com/office/powerpoint/2010/main" val="1245984576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2701</Words>
  <Application>Microsoft Office PowerPoint</Application>
  <PresentationFormat>On-screen Show (4:3)</PresentationFormat>
  <Paragraphs>504</Paragraphs>
  <Slides>64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ＭＳ Ｐゴシック</vt:lpstr>
      <vt:lpstr>Arial</vt:lpstr>
      <vt:lpstr>Arial </vt:lpstr>
      <vt:lpstr>Calibri</vt:lpstr>
      <vt:lpstr>Calibri Light</vt:lpstr>
      <vt:lpstr>Cambria Math</vt:lpstr>
      <vt:lpstr>NimbusRomNo9L-Regu</vt:lpstr>
      <vt:lpstr>NimbusRomNo9L-ReguItal</vt:lpstr>
      <vt:lpstr>Times New Roman</vt:lpstr>
      <vt:lpstr>Wingdings</vt:lpstr>
      <vt:lpstr>ICS-Theme</vt:lpstr>
      <vt:lpstr>User-To-Device Access Control Models for Cloud-Enabled IoT With Smart Home Case Study</vt:lpstr>
      <vt:lpstr>Internet of Things</vt:lpstr>
      <vt:lpstr>Smart Home IoT</vt:lpstr>
      <vt:lpstr>Problem Statement</vt:lpstr>
      <vt:lpstr>Thesis Statement</vt:lpstr>
      <vt:lpstr>Summary of Contributions</vt:lpstr>
      <vt:lpstr>Summary of Contributions</vt:lpstr>
      <vt:lpstr>PowerPoint Presentation</vt:lpstr>
      <vt:lpstr>Our Criteria for Smart Home IoT Access Control Models</vt:lpstr>
      <vt:lpstr>Our Criteria for Smart Home IoT Access Control Models</vt:lpstr>
      <vt:lpstr>Summary of Contributions</vt:lpstr>
      <vt:lpstr>PowerPoint Presentation</vt:lpstr>
      <vt:lpstr>The EGRBAC Model</vt:lpstr>
      <vt:lpstr>The EGRBAC Model</vt:lpstr>
      <vt:lpstr>Use Case</vt:lpstr>
      <vt:lpstr>Constraints</vt:lpstr>
      <vt:lpstr>Constraints</vt:lpstr>
      <vt:lpstr>Constraints</vt:lpstr>
      <vt:lpstr>Summary of Contributions</vt:lpstr>
      <vt:lpstr>PowerPoint Presentation</vt:lpstr>
      <vt:lpstr>The HABAC Model</vt:lpstr>
      <vt:lpstr>Use Case</vt:lpstr>
      <vt:lpstr>The HABAC Model</vt:lpstr>
      <vt:lpstr>The HABAC Model Constraints</vt:lpstr>
      <vt:lpstr>Summary of Contributions</vt:lpstr>
      <vt:lpstr>PowerPoint Presentation</vt:lpstr>
      <vt:lpstr>Constructing HABAC From EGRBAC</vt:lpstr>
      <vt:lpstr>Constructing EGRBAC From HABAC</vt:lpstr>
      <vt:lpstr>HABAC Vs EGRBAC</vt:lpstr>
      <vt:lpstr>HABAC Vs EGRBAC</vt:lpstr>
      <vt:lpstr>HABAC Vs EGRBAC</vt:lpstr>
      <vt:lpstr>Summary of Contributions</vt:lpstr>
      <vt:lpstr>PowerPoint Presentation</vt:lpstr>
      <vt:lpstr>Motivation</vt:lpstr>
      <vt:lpstr>Motivation</vt:lpstr>
      <vt:lpstr>Motivation</vt:lpstr>
      <vt:lpstr>HyBAC_RC</vt:lpstr>
      <vt:lpstr>HyBAC_RC</vt:lpstr>
      <vt:lpstr>Summary of Contributions</vt:lpstr>
      <vt:lpstr>PowerPoint Presentation</vt:lpstr>
      <vt:lpstr>HyBAC_AC</vt:lpstr>
      <vt:lpstr>HyBAC_AC</vt:lpstr>
      <vt:lpstr>Summary of Contributions</vt:lpstr>
      <vt:lpstr>PowerPoint Presentation</vt:lpstr>
      <vt:lpstr>Constructing HyBAC_AC From HyBAC_RC</vt:lpstr>
      <vt:lpstr>ConstructingHyBAC_RCFrom HyBAC_AC</vt:lpstr>
      <vt:lpstr>HyBAC_RC Vs HyBAC_AC</vt:lpstr>
      <vt:lpstr>PowerPoint Presentation</vt:lpstr>
      <vt:lpstr>Enforcement Architecture</vt:lpstr>
      <vt:lpstr>EGRBAC Enforcement</vt:lpstr>
      <vt:lpstr>HyBAC_RC Enforcement</vt:lpstr>
      <vt:lpstr>HyBAC_AC Enforcement</vt:lpstr>
      <vt:lpstr>Sequence Diagram</vt:lpstr>
      <vt:lpstr>EGRBAC Performance Analysis</vt:lpstr>
      <vt:lpstr>HyBAC_RC and HyBAC_AC Performance Analysis</vt:lpstr>
      <vt:lpstr>PowerPoint Presentation</vt:lpstr>
      <vt:lpstr>A Comprehensive Comparison 1- Basic and Main Criteria</vt:lpstr>
      <vt:lpstr>A Comprehensive Comparison 1- Basic and Main Criteria</vt:lpstr>
      <vt:lpstr>A Comprehensive Comparison 2- Quality Criteria</vt:lpstr>
      <vt:lpstr>Conclusion</vt:lpstr>
      <vt:lpstr>Some Future Directions</vt:lpstr>
      <vt:lpstr>Dissertation Publications</vt:lpstr>
      <vt:lpstr>Refrences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User-To-Device Access Control Models for Cloud-Enabled IoT With Smart Home Case Study</dc:title>
  <dc:creator>Tareg El-sherif</dc:creator>
  <cp:lastModifiedBy>Ravi Sandhu</cp:lastModifiedBy>
  <cp:revision>33</cp:revision>
  <dcterms:created xsi:type="dcterms:W3CDTF">2021-01-15T17:36:14Z</dcterms:created>
  <dcterms:modified xsi:type="dcterms:W3CDTF">2021-07-26T23:49:25Z</dcterms:modified>
</cp:coreProperties>
</file>