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 id="2147483677" r:id="rId2"/>
  </p:sldMasterIdLst>
  <p:notesMasterIdLst>
    <p:notesMasterId r:id="rId55"/>
  </p:notesMasterIdLst>
  <p:handoutMasterIdLst>
    <p:handoutMasterId r:id="rId56"/>
  </p:handoutMasterIdLst>
  <p:sldIdLst>
    <p:sldId id="373" r:id="rId3"/>
    <p:sldId id="363" r:id="rId4"/>
    <p:sldId id="343" r:id="rId5"/>
    <p:sldId id="376" r:id="rId6"/>
    <p:sldId id="377" r:id="rId7"/>
    <p:sldId id="390" r:id="rId8"/>
    <p:sldId id="391" r:id="rId9"/>
    <p:sldId id="420" r:id="rId10"/>
    <p:sldId id="422" r:id="rId11"/>
    <p:sldId id="423" r:id="rId12"/>
    <p:sldId id="424" r:id="rId13"/>
    <p:sldId id="347" r:id="rId14"/>
    <p:sldId id="356" r:id="rId15"/>
    <p:sldId id="264" r:id="rId16"/>
    <p:sldId id="265" r:id="rId17"/>
    <p:sldId id="267" r:id="rId18"/>
    <p:sldId id="268" r:id="rId19"/>
    <p:sldId id="270" r:id="rId20"/>
    <p:sldId id="358" r:id="rId21"/>
    <p:sldId id="273" r:id="rId22"/>
    <p:sldId id="357" r:id="rId23"/>
    <p:sldId id="425" r:id="rId24"/>
    <p:sldId id="426" r:id="rId25"/>
    <p:sldId id="393" r:id="rId26"/>
    <p:sldId id="394" r:id="rId27"/>
    <p:sldId id="396" r:id="rId28"/>
    <p:sldId id="398" r:id="rId29"/>
    <p:sldId id="399" r:id="rId30"/>
    <p:sldId id="400" r:id="rId31"/>
    <p:sldId id="401" r:id="rId32"/>
    <p:sldId id="402" r:id="rId33"/>
    <p:sldId id="403" r:id="rId34"/>
    <p:sldId id="404" r:id="rId35"/>
    <p:sldId id="427" r:id="rId36"/>
    <p:sldId id="428" r:id="rId37"/>
    <p:sldId id="406" r:id="rId38"/>
    <p:sldId id="429" r:id="rId39"/>
    <p:sldId id="407" r:id="rId40"/>
    <p:sldId id="408" r:id="rId41"/>
    <p:sldId id="383" r:id="rId42"/>
    <p:sldId id="409" r:id="rId43"/>
    <p:sldId id="410" r:id="rId44"/>
    <p:sldId id="411" r:id="rId45"/>
    <p:sldId id="412" r:id="rId46"/>
    <p:sldId id="431" r:id="rId47"/>
    <p:sldId id="413" r:id="rId48"/>
    <p:sldId id="434" r:id="rId49"/>
    <p:sldId id="415" r:id="rId50"/>
    <p:sldId id="416" r:id="rId51"/>
    <p:sldId id="418" r:id="rId52"/>
    <p:sldId id="419" r:id="rId53"/>
    <p:sldId id="362" r:id="rId5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uvra Chakraborty" initials="SC" lastIdx="1" clrIdx="0">
    <p:extLst>
      <p:ext uri="{19B8F6BF-5375-455C-9EA6-DF929625EA0E}">
        <p15:presenceInfo xmlns:p15="http://schemas.microsoft.com/office/powerpoint/2012/main" userId="Shuvra Chakrabort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FF08E6-AC1F-4F90-9390-61287E3CD8B2}" v="35" dt="2021-11-04T04:25:19.3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5" autoAdjust="0"/>
    <p:restoredTop sz="94660"/>
  </p:normalViewPr>
  <p:slideViewPr>
    <p:cSldViewPr>
      <p:cViewPr varScale="1">
        <p:scale>
          <a:sx n="63" d="100"/>
          <a:sy n="63" d="100"/>
        </p:scale>
        <p:origin x="1140" y="64"/>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0" d="100"/>
          <a:sy n="50" d="100"/>
        </p:scale>
        <p:origin x="2380" y="3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63" Type="http://schemas.microsoft.com/office/2015/10/relationships/revisionInfo" Target="revisionInfo.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commentAuthors" Target="commentAuthors.xml"/><Relationship Id="rId61"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uvra chakraborty" userId="87a8c15b5d66133a" providerId="LiveId" clId="{63FF08E6-AC1F-4F90-9390-61287E3CD8B2}"/>
    <pc:docChg chg="undo custSel modSld">
      <pc:chgData name="shuvra chakraborty" userId="87a8c15b5d66133a" providerId="LiveId" clId="{63FF08E6-AC1F-4F90-9390-61287E3CD8B2}" dt="2021-11-04T04:30:09.911" v="364" actId="114"/>
      <pc:docMkLst>
        <pc:docMk/>
      </pc:docMkLst>
      <pc:sldChg chg="modSp mod">
        <pc:chgData name="shuvra chakraborty" userId="87a8c15b5d66133a" providerId="LiveId" clId="{63FF08E6-AC1F-4F90-9390-61287E3CD8B2}" dt="2021-11-04T04:04:30.432" v="283" actId="1036"/>
        <pc:sldMkLst>
          <pc:docMk/>
          <pc:sldMk cId="0" sldId="343"/>
        </pc:sldMkLst>
        <pc:spChg chg="mod">
          <ac:chgData name="shuvra chakraborty" userId="87a8c15b5d66133a" providerId="LiveId" clId="{63FF08E6-AC1F-4F90-9390-61287E3CD8B2}" dt="2021-11-04T04:04:30.432" v="283" actId="1036"/>
          <ac:spMkLst>
            <pc:docMk/>
            <pc:sldMk cId="0" sldId="343"/>
            <ac:spMk id="11" creationId="{7BBB06AD-779F-43C5-866F-08750C55279A}"/>
          </ac:spMkLst>
        </pc:spChg>
      </pc:sldChg>
      <pc:sldChg chg="modSp mod">
        <pc:chgData name="shuvra chakraborty" userId="87a8c15b5d66133a" providerId="LiveId" clId="{63FF08E6-AC1F-4F90-9390-61287E3CD8B2}" dt="2021-11-04T04:17:52.505" v="301" actId="5793"/>
        <pc:sldMkLst>
          <pc:docMk/>
          <pc:sldMk cId="3218835152" sldId="357"/>
        </pc:sldMkLst>
        <pc:spChg chg="mod">
          <ac:chgData name="shuvra chakraborty" userId="87a8c15b5d66133a" providerId="LiveId" clId="{63FF08E6-AC1F-4F90-9390-61287E3CD8B2}" dt="2021-11-04T04:17:52.505" v="301" actId="5793"/>
          <ac:spMkLst>
            <pc:docMk/>
            <pc:sldMk cId="3218835152" sldId="357"/>
            <ac:spMk id="7" creationId="{8D3492F0-9314-4967-AD3A-A175396C00D9}"/>
          </ac:spMkLst>
        </pc:spChg>
      </pc:sldChg>
      <pc:sldChg chg="modSp mod">
        <pc:chgData name="shuvra chakraborty" userId="87a8c15b5d66133a" providerId="LiveId" clId="{63FF08E6-AC1F-4F90-9390-61287E3CD8B2}" dt="2021-11-03T23:04:11.023" v="9" actId="1037"/>
        <pc:sldMkLst>
          <pc:docMk/>
          <pc:sldMk cId="0" sldId="376"/>
        </pc:sldMkLst>
        <pc:spChg chg="mod">
          <ac:chgData name="shuvra chakraborty" userId="87a8c15b5d66133a" providerId="LiveId" clId="{63FF08E6-AC1F-4F90-9390-61287E3CD8B2}" dt="2021-11-03T23:04:11.023" v="9" actId="1037"/>
          <ac:spMkLst>
            <pc:docMk/>
            <pc:sldMk cId="0" sldId="376"/>
            <ac:spMk id="2" creationId="{F1B8609D-8F65-49D9-9D77-6999A9CD1CC4}"/>
          </ac:spMkLst>
        </pc:spChg>
        <pc:spChg chg="mod">
          <ac:chgData name="shuvra chakraborty" userId="87a8c15b5d66133a" providerId="LiveId" clId="{63FF08E6-AC1F-4F90-9390-61287E3CD8B2}" dt="2021-11-03T22:55:59.940" v="3" actId="1036"/>
          <ac:spMkLst>
            <pc:docMk/>
            <pc:sldMk cId="0" sldId="376"/>
            <ac:spMk id="15374" creationId="{45636112-3A82-4BB7-A898-630A2177B88D}"/>
          </ac:spMkLst>
        </pc:spChg>
      </pc:sldChg>
      <pc:sldChg chg="modSp mod">
        <pc:chgData name="shuvra chakraborty" userId="87a8c15b5d66133a" providerId="LiveId" clId="{63FF08E6-AC1F-4F90-9390-61287E3CD8B2}" dt="2021-11-03T23:00:02.338" v="4" actId="115"/>
        <pc:sldMkLst>
          <pc:docMk/>
          <pc:sldMk cId="3744934888" sldId="390"/>
        </pc:sldMkLst>
        <pc:spChg chg="mod">
          <ac:chgData name="shuvra chakraborty" userId="87a8c15b5d66133a" providerId="LiveId" clId="{63FF08E6-AC1F-4F90-9390-61287E3CD8B2}" dt="2021-11-03T23:00:02.338" v="4" actId="115"/>
          <ac:spMkLst>
            <pc:docMk/>
            <pc:sldMk cId="3744934888" sldId="390"/>
            <ac:spMk id="14" creationId="{21E3DC7B-40A2-4875-8831-C26F716BEE4F}"/>
          </ac:spMkLst>
        </pc:spChg>
      </pc:sldChg>
      <pc:sldChg chg="addSp delSp modSp mod">
        <pc:chgData name="shuvra chakraborty" userId="87a8c15b5d66133a" providerId="LiveId" clId="{63FF08E6-AC1F-4F90-9390-61287E3CD8B2}" dt="2021-11-04T04:10:12.406" v="292" actId="255"/>
        <pc:sldMkLst>
          <pc:docMk/>
          <pc:sldMk cId="3615859339" sldId="391"/>
        </pc:sldMkLst>
        <pc:spChg chg="mod">
          <ac:chgData name="shuvra chakraborty" userId="87a8c15b5d66133a" providerId="LiveId" clId="{63FF08E6-AC1F-4F90-9390-61287E3CD8B2}" dt="2021-11-04T04:10:12.406" v="292" actId="255"/>
          <ac:spMkLst>
            <pc:docMk/>
            <pc:sldMk cId="3615859339" sldId="391"/>
            <ac:spMk id="36" creationId="{B95A7368-FE76-4CBC-BA5A-13F7877C67B1}"/>
          </ac:spMkLst>
        </pc:spChg>
        <pc:picChg chg="add mod">
          <ac:chgData name="shuvra chakraborty" userId="87a8c15b5d66133a" providerId="LiveId" clId="{63FF08E6-AC1F-4F90-9390-61287E3CD8B2}" dt="2021-11-04T04:09:40.078" v="291" actId="1038"/>
          <ac:picMkLst>
            <pc:docMk/>
            <pc:sldMk cId="3615859339" sldId="391"/>
            <ac:picMk id="3" creationId="{3B732022-6CC7-4B2D-AB3D-06ACF0EB8FD3}"/>
          </ac:picMkLst>
        </pc:picChg>
        <pc:picChg chg="del">
          <ac:chgData name="shuvra chakraborty" userId="87a8c15b5d66133a" providerId="LiveId" clId="{63FF08E6-AC1F-4F90-9390-61287E3CD8B2}" dt="2021-11-04T04:09:26.372" v="284" actId="478"/>
          <ac:picMkLst>
            <pc:docMk/>
            <pc:sldMk cId="3615859339" sldId="391"/>
            <ac:picMk id="4" creationId="{567BB292-0261-40D9-A358-53A3DCEFF81B}"/>
          </ac:picMkLst>
        </pc:picChg>
      </pc:sldChg>
      <pc:sldChg chg="modSp mod">
        <pc:chgData name="shuvra chakraborty" userId="87a8c15b5d66133a" providerId="LiveId" clId="{63FF08E6-AC1F-4F90-9390-61287E3CD8B2}" dt="2021-11-04T04:22:25.094" v="353" actId="20577"/>
        <pc:sldMkLst>
          <pc:docMk/>
          <pc:sldMk cId="2537201546" sldId="412"/>
        </pc:sldMkLst>
        <pc:spChg chg="mod">
          <ac:chgData name="shuvra chakraborty" userId="87a8c15b5d66133a" providerId="LiveId" clId="{63FF08E6-AC1F-4F90-9390-61287E3CD8B2}" dt="2021-11-04T04:22:25.094" v="353" actId="20577"/>
          <ac:spMkLst>
            <pc:docMk/>
            <pc:sldMk cId="2537201546" sldId="412"/>
            <ac:spMk id="4" creationId="{3DF68AA1-921F-4227-98D8-A1F9781C5E66}"/>
          </ac:spMkLst>
        </pc:spChg>
      </pc:sldChg>
      <pc:sldChg chg="modSp mod">
        <pc:chgData name="shuvra chakraborty" userId="87a8c15b5d66133a" providerId="LiveId" clId="{63FF08E6-AC1F-4F90-9390-61287E3CD8B2}" dt="2021-11-04T04:24:45.670" v="354" actId="6549"/>
        <pc:sldMkLst>
          <pc:docMk/>
          <pc:sldMk cId="1697594726" sldId="413"/>
        </pc:sldMkLst>
        <pc:spChg chg="mod">
          <ac:chgData name="shuvra chakraborty" userId="87a8c15b5d66133a" providerId="LiveId" clId="{63FF08E6-AC1F-4F90-9390-61287E3CD8B2}" dt="2021-11-04T01:33:20.088" v="208" actId="1036"/>
          <ac:spMkLst>
            <pc:docMk/>
            <pc:sldMk cId="1697594726" sldId="413"/>
            <ac:spMk id="17" creationId="{420005E2-5B78-497D-9D6E-B78EEB9ED804}"/>
          </ac:spMkLst>
        </pc:spChg>
        <pc:spChg chg="mod">
          <ac:chgData name="shuvra chakraborty" userId="87a8c15b5d66133a" providerId="LiveId" clId="{63FF08E6-AC1F-4F90-9390-61287E3CD8B2}" dt="2021-11-04T01:33:41.469" v="214" actId="1036"/>
          <ac:spMkLst>
            <pc:docMk/>
            <pc:sldMk cId="1697594726" sldId="413"/>
            <ac:spMk id="19" creationId="{EAD73604-8BF1-4575-96D1-1BF0EB2E4D24}"/>
          </ac:spMkLst>
        </pc:spChg>
        <pc:spChg chg="mod">
          <ac:chgData name="shuvra chakraborty" userId="87a8c15b5d66133a" providerId="LiveId" clId="{63FF08E6-AC1F-4F90-9390-61287E3CD8B2}" dt="2021-11-04T01:33:08.421" v="198" actId="1035"/>
          <ac:spMkLst>
            <pc:docMk/>
            <pc:sldMk cId="1697594726" sldId="413"/>
            <ac:spMk id="20" creationId="{7117D870-49DC-4A0A-806F-04B6E0E82C8C}"/>
          </ac:spMkLst>
        </pc:spChg>
        <pc:spChg chg="mod">
          <ac:chgData name="shuvra chakraborty" userId="87a8c15b5d66133a" providerId="LiveId" clId="{63FF08E6-AC1F-4F90-9390-61287E3CD8B2}" dt="2021-11-04T01:33:08.421" v="198" actId="1035"/>
          <ac:spMkLst>
            <pc:docMk/>
            <pc:sldMk cId="1697594726" sldId="413"/>
            <ac:spMk id="21" creationId="{AF6A3262-662F-4BF6-B275-AD74ADFEC8F4}"/>
          </ac:spMkLst>
        </pc:spChg>
        <pc:spChg chg="mod">
          <ac:chgData name="shuvra chakraborty" userId="87a8c15b5d66133a" providerId="LiveId" clId="{63FF08E6-AC1F-4F90-9390-61287E3CD8B2}" dt="2021-11-04T01:33:08.421" v="198" actId="1035"/>
          <ac:spMkLst>
            <pc:docMk/>
            <pc:sldMk cId="1697594726" sldId="413"/>
            <ac:spMk id="22" creationId="{BDF80A52-BA66-44FA-9359-A6C420231D96}"/>
          </ac:spMkLst>
        </pc:spChg>
        <pc:spChg chg="mod">
          <ac:chgData name="shuvra chakraborty" userId="87a8c15b5d66133a" providerId="LiveId" clId="{63FF08E6-AC1F-4F90-9390-61287E3CD8B2}" dt="2021-11-04T01:33:08.421" v="198" actId="1035"/>
          <ac:spMkLst>
            <pc:docMk/>
            <pc:sldMk cId="1697594726" sldId="413"/>
            <ac:spMk id="23" creationId="{F67F80DC-00CE-48D4-B555-FAAC3E6F056E}"/>
          </ac:spMkLst>
        </pc:spChg>
        <pc:spChg chg="mod">
          <ac:chgData name="shuvra chakraborty" userId="87a8c15b5d66133a" providerId="LiveId" clId="{63FF08E6-AC1F-4F90-9390-61287E3CD8B2}" dt="2021-11-04T04:24:45.670" v="354" actId="6549"/>
          <ac:spMkLst>
            <pc:docMk/>
            <pc:sldMk cId="1697594726" sldId="413"/>
            <ac:spMk id="27" creationId="{ADE5EA01-CE1A-484D-8F60-95B09BE3B731}"/>
          </ac:spMkLst>
        </pc:spChg>
        <pc:spChg chg="mod">
          <ac:chgData name="shuvra chakraborty" userId="87a8c15b5d66133a" providerId="LiveId" clId="{63FF08E6-AC1F-4F90-9390-61287E3CD8B2}" dt="2021-11-04T01:33:36.151" v="213" actId="1035"/>
          <ac:spMkLst>
            <pc:docMk/>
            <pc:sldMk cId="1697594726" sldId="413"/>
            <ac:spMk id="31" creationId="{397ABDA5-E85D-47AF-84F4-E82FBE6D15E4}"/>
          </ac:spMkLst>
        </pc:spChg>
        <pc:spChg chg="mod">
          <ac:chgData name="shuvra chakraborty" userId="87a8c15b5d66133a" providerId="LiveId" clId="{63FF08E6-AC1F-4F90-9390-61287E3CD8B2}" dt="2021-11-04T01:33:08.421" v="198" actId="1035"/>
          <ac:spMkLst>
            <pc:docMk/>
            <pc:sldMk cId="1697594726" sldId="413"/>
            <ac:spMk id="32" creationId="{0202A4D6-C57D-4033-AA23-FD95ABAFF2D2}"/>
          </ac:spMkLst>
        </pc:spChg>
        <pc:spChg chg="mod">
          <ac:chgData name="shuvra chakraborty" userId="87a8c15b5d66133a" providerId="LiveId" clId="{63FF08E6-AC1F-4F90-9390-61287E3CD8B2}" dt="2021-11-04T01:28:14.329" v="92" actId="20577"/>
          <ac:spMkLst>
            <pc:docMk/>
            <pc:sldMk cId="1697594726" sldId="413"/>
            <ac:spMk id="25603" creationId="{14428A6C-E50C-43FB-803B-0768F6135C20}"/>
          </ac:spMkLst>
        </pc:spChg>
        <pc:spChg chg="mod">
          <ac:chgData name="shuvra chakraborty" userId="87a8c15b5d66133a" providerId="LiveId" clId="{63FF08E6-AC1F-4F90-9390-61287E3CD8B2}" dt="2021-11-04T01:32:53.877" v="192" actId="6549"/>
          <ac:spMkLst>
            <pc:docMk/>
            <pc:sldMk cId="1697594726" sldId="413"/>
            <ac:spMk id="25614" creationId="{E89F10F4-D980-48DE-924B-EF5E273B6651}"/>
          </ac:spMkLst>
        </pc:spChg>
      </pc:sldChg>
      <pc:sldChg chg="addSp delSp modSp mod">
        <pc:chgData name="shuvra chakraborty" userId="87a8c15b5d66133a" providerId="LiveId" clId="{63FF08E6-AC1F-4F90-9390-61287E3CD8B2}" dt="2021-11-04T04:10:38.661" v="294"/>
        <pc:sldMkLst>
          <pc:docMk/>
          <pc:sldMk cId="4000155791" sldId="415"/>
        </pc:sldMkLst>
        <pc:picChg chg="add mod">
          <ac:chgData name="shuvra chakraborty" userId="87a8c15b5d66133a" providerId="LiveId" clId="{63FF08E6-AC1F-4F90-9390-61287E3CD8B2}" dt="2021-11-04T04:10:38.661" v="294"/>
          <ac:picMkLst>
            <pc:docMk/>
            <pc:sldMk cId="4000155791" sldId="415"/>
            <ac:picMk id="4" creationId="{6E6B18F5-5398-46BF-9F7D-082EC1041C80}"/>
          </ac:picMkLst>
        </pc:picChg>
        <pc:picChg chg="del">
          <ac:chgData name="shuvra chakraborty" userId="87a8c15b5d66133a" providerId="LiveId" clId="{63FF08E6-AC1F-4F90-9390-61287E3CD8B2}" dt="2021-11-04T04:10:37.764" v="293" actId="478"/>
          <ac:picMkLst>
            <pc:docMk/>
            <pc:sldMk cId="4000155791" sldId="415"/>
            <ac:picMk id="5" creationId="{E96E31EB-93E6-47E0-B714-E6E3024F63FD}"/>
          </ac:picMkLst>
        </pc:picChg>
      </pc:sldChg>
      <pc:sldChg chg="modSp mod">
        <pc:chgData name="shuvra chakraborty" userId="87a8c15b5d66133a" providerId="LiveId" clId="{63FF08E6-AC1F-4F90-9390-61287E3CD8B2}" dt="2021-11-04T04:30:09.911" v="364" actId="114"/>
        <pc:sldMkLst>
          <pc:docMk/>
          <pc:sldMk cId="2238476892" sldId="419"/>
        </pc:sldMkLst>
        <pc:spChg chg="mod">
          <ac:chgData name="shuvra chakraborty" userId="87a8c15b5d66133a" providerId="LiveId" clId="{63FF08E6-AC1F-4F90-9390-61287E3CD8B2}" dt="2021-11-04T04:30:09.911" v="364" actId="114"/>
          <ac:spMkLst>
            <pc:docMk/>
            <pc:sldMk cId="2238476892" sldId="419"/>
            <ac:spMk id="6" creationId="{89B056D8-59D0-4F92-B1ED-227E0C0DA477}"/>
          </ac:spMkLst>
        </pc:spChg>
      </pc:sldChg>
      <pc:sldChg chg="addSp delSp modSp mod">
        <pc:chgData name="shuvra chakraborty" userId="87a8c15b5d66133a" providerId="LiveId" clId="{63FF08E6-AC1F-4F90-9390-61287E3CD8B2}" dt="2021-11-04T04:12:06.247" v="297" actId="5793"/>
        <pc:sldMkLst>
          <pc:docMk/>
          <pc:sldMk cId="0" sldId="422"/>
        </pc:sldMkLst>
        <pc:spChg chg="add del mod">
          <ac:chgData name="shuvra chakraborty" userId="87a8c15b5d66133a" providerId="LiveId" clId="{63FF08E6-AC1F-4F90-9390-61287E3CD8B2}" dt="2021-11-03T23:05:44.841" v="59" actId="478"/>
          <ac:spMkLst>
            <pc:docMk/>
            <pc:sldMk cId="0" sldId="422"/>
            <ac:spMk id="5" creationId="{6CF2CC38-570A-4A9D-B8BF-4B4D5B33C0D6}"/>
          </ac:spMkLst>
        </pc:spChg>
        <pc:spChg chg="mod">
          <ac:chgData name="shuvra chakraborty" userId="87a8c15b5d66133a" providerId="LiveId" clId="{63FF08E6-AC1F-4F90-9390-61287E3CD8B2}" dt="2021-11-04T04:12:06.247" v="297" actId="5793"/>
          <ac:spMkLst>
            <pc:docMk/>
            <pc:sldMk cId="0" sldId="422"/>
            <ac:spMk id="20482" creationId="{18DAA5C5-54D3-406D-B45C-EFDF8456B5DB}"/>
          </ac:spMkLst>
        </pc:spChg>
        <pc:graphicFrameChg chg="mod">
          <ac:chgData name="shuvra chakraborty" userId="87a8c15b5d66133a" providerId="LiveId" clId="{63FF08E6-AC1F-4F90-9390-61287E3CD8B2}" dt="2021-11-03T23:05:56.860" v="67" actId="1038"/>
          <ac:graphicFrameMkLst>
            <pc:docMk/>
            <pc:sldMk cId="0" sldId="422"/>
            <ac:graphicFrameMk id="115" creationId="{5437E300-9DC4-48EF-AC3F-597A094516F4}"/>
          </ac:graphicFrameMkLst>
        </pc:graphicFrameChg>
      </pc:sldChg>
      <pc:sldChg chg="addSp delSp modSp mod">
        <pc:chgData name="shuvra chakraborty" userId="87a8c15b5d66133a" providerId="LiveId" clId="{63FF08E6-AC1F-4F90-9390-61287E3CD8B2}" dt="2021-11-04T04:12:35.205" v="300" actId="12"/>
        <pc:sldMkLst>
          <pc:docMk/>
          <pc:sldMk cId="0" sldId="424"/>
        </pc:sldMkLst>
        <pc:spChg chg="del">
          <ac:chgData name="shuvra chakraborty" userId="87a8c15b5d66133a" providerId="LiveId" clId="{63FF08E6-AC1F-4F90-9390-61287E3CD8B2}" dt="2021-11-03T22:13:29.880" v="0" actId="478"/>
          <ac:spMkLst>
            <pc:docMk/>
            <pc:sldMk cId="0" sldId="424"/>
            <ac:spMk id="7" creationId="{31C31F24-501F-425E-A494-C23E2C9EB2DF}"/>
          </ac:spMkLst>
        </pc:spChg>
        <pc:spChg chg="add mod">
          <ac:chgData name="shuvra chakraborty" userId="87a8c15b5d66133a" providerId="LiveId" clId="{63FF08E6-AC1F-4F90-9390-61287E3CD8B2}" dt="2021-11-03T22:13:30.755" v="1"/>
          <ac:spMkLst>
            <pc:docMk/>
            <pc:sldMk cId="0" sldId="424"/>
            <ac:spMk id="8" creationId="{BD2C656C-BDE9-46A7-B799-D8826FDD3FA3}"/>
          </ac:spMkLst>
        </pc:spChg>
        <pc:spChg chg="mod">
          <ac:chgData name="shuvra chakraborty" userId="87a8c15b5d66133a" providerId="LiveId" clId="{63FF08E6-AC1F-4F90-9390-61287E3CD8B2}" dt="2021-11-04T04:12:35.205" v="300" actId="12"/>
          <ac:spMkLst>
            <pc:docMk/>
            <pc:sldMk cId="0" sldId="424"/>
            <ac:spMk id="24578" creationId="{6935ADFA-F717-46C3-A6F0-EA3780E93EAB}"/>
          </ac:spMkLst>
        </pc:spChg>
      </pc:sldChg>
      <pc:sldChg chg="modSp mod">
        <pc:chgData name="shuvra chakraborty" userId="87a8c15b5d66133a" providerId="LiveId" clId="{63FF08E6-AC1F-4F90-9390-61287E3CD8B2}" dt="2021-11-04T01:14:57.003" v="84" actId="20577"/>
        <pc:sldMkLst>
          <pc:docMk/>
          <pc:sldMk cId="3761047764" sldId="427"/>
        </pc:sldMkLst>
        <pc:spChg chg="mod">
          <ac:chgData name="shuvra chakraborty" userId="87a8c15b5d66133a" providerId="LiveId" clId="{63FF08E6-AC1F-4F90-9390-61287E3CD8B2}" dt="2021-11-04T01:14:57.003" v="84" actId="20577"/>
          <ac:spMkLst>
            <pc:docMk/>
            <pc:sldMk cId="3761047764" sldId="427"/>
            <ac:spMk id="7" creationId="{46BC67DE-5D01-4040-9195-88572D5F53C3}"/>
          </ac:spMkLst>
        </pc:spChg>
      </pc:sldChg>
      <pc:sldChg chg="modSp mod">
        <pc:chgData name="shuvra chakraborty" userId="87a8c15b5d66133a" providerId="LiveId" clId="{63FF08E6-AC1F-4F90-9390-61287E3CD8B2}" dt="2021-11-04T01:35:11.605" v="281" actId="1037"/>
        <pc:sldMkLst>
          <pc:docMk/>
          <pc:sldMk cId="781412492" sldId="431"/>
        </pc:sldMkLst>
        <pc:spChg chg="mod">
          <ac:chgData name="shuvra chakraborty" userId="87a8c15b5d66133a" providerId="LiveId" clId="{63FF08E6-AC1F-4F90-9390-61287E3CD8B2}" dt="2021-11-04T01:35:11.605" v="281" actId="1037"/>
          <ac:spMkLst>
            <pc:docMk/>
            <pc:sldMk cId="781412492" sldId="431"/>
            <ac:spMk id="4" creationId="{1C35F0A5-62A6-40B8-8CC7-C14B94B8C9DB}"/>
          </ac:spMkLst>
        </pc:spChg>
      </pc:sldChg>
      <pc:sldChg chg="modSp mod">
        <pc:chgData name="shuvra chakraborty" userId="87a8c15b5d66133a" providerId="LiveId" clId="{63FF08E6-AC1F-4F90-9390-61287E3CD8B2}" dt="2021-11-04T04:25:09.265" v="355" actId="20577"/>
        <pc:sldMkLst>
          <pc:docMk/>
          <pc:sldMk cId="289493616" sldId="434"/>
        </pc:sldMkLst>
        <pc:spChg chg="mod">
          <ac:chgData name="shuvra chakraborty" userId="87a8c15b5d66133a" providerId="LiveId" clId="{63FF08E6-AC1F-4F90-9390-61287E3CD8B2}" dt="2021-11-04T01:32:24.302" v="176" actId="1036"/>
          <ac:spMkLst>
            <pc:docMk/>
            <pc:sldMk cId="289493616" sldId="434"/>
            <ac:spMk id="17" creationId="{420005E2-5B78-497D-9D6E-B78EEB9ED804}"/>
          </ac:spMkLst>
        </pc:spChg>
        <pc:spChg chg="mod">
          <ac:chgData name="shuvra chakraborty" userId="87a8c15b5d66133a" providerId="LiveId" clId="{63FF08E6-AC1F-4F90-9390-61287E3CD8B2}" dt="2021-11-04T01:32:25.490" v="177" actId="1036"/>
          <ac:spMkLst>
            <pc:docMk/>
            <pc:sldMk cId="289493616" sldId="434"/>
            <ac:spMk id="21" creationId="{AF6A3262-662F-4BF6-B275-AD74ADFEC8F4}"/>
          </ac:spMkLst>
        </pc:spChg>
        <pc:spChg chg="mod">
          <ac:chgData name="shuvra chakraborty" userId="87a8c15b5d66133a" providerId="LiveId" clId="{63FF08E6-AC1F-4F90-9390-61287E3CD8B2}" dt="2021-11-04T01:32:24.302" v="176" actId="1036"/>
          <ac:spMkLst>
            <pc:docMk/>
            <pc:sldMk cId="289493616" sldId="434"/>
            <ac:spMk id="22" creationId="{BDF80A52-BA66-44FA-9359-A6C420231D96}"/>
          </ac:spMkLst>
        </pc:spChg>
        <pc:spChg chg="mod">
          <ac:chgData name="shuvra chakraborty" userId="87a8c15b5d66133a" providerId="LiveId" clId="{63FF08E6-AC1F-4F90-9390-61287E3CD8B2}" dt="2021-11-04T01:32:24.302" v="176" actId="1036"/>
          <ac:spMkLst>
            <pc:docMk/>
            <pc:sldMk cId="289493616" sldId="434"/>
            <ac:spMk id="23" creationId="{F67F80DC-00CE-48D4-B555-FAAC3E6F056E}"/>
          </ac:spMkLst>
        </pc:spChg>
        <pc:spChg chg="mod">
          <ac:chgData name="shuvra chakraborty" userId="87a8c15b5d66133a" providerId="LiveId" clId="{63FF08E6-AC1F-4F90-9390-61287E3CD8B2}" dt="2021-11-04T04:25:09.265" v="355" actId="20577"/>
          <ac:spMkLst>
            <pc:docMk/>
            <pc:sldMk cId="289493616" sldId="434"/>
            <ac:spMk id="27" creationId="{ADE5EA01-CE1A-484D-8F60-95B09BE3B731}"/>
          </ac:spMkLst>
        </pc:spChg>
        <pc:spChg chg="mod">
          <ac:chgData name="shuvra chakraborty" userId="87a8c15b5d66133a" providerId="LiveId" clId="{63FF08E6-AC1F-4F90-9390-61287E3CD8B2}" dt="2021-11-04T01:31:16.400" v="174" actId="20577"/>
          <ac:spMkLst>
            <pc:docMk/>
            <pc:sldMk cId="289493616" sldId="434"/>
            <ac:spMk id="25614" creationId="{E89F10F4-D980-48DE-924B-EF5E273B665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FE985C5-2418-4880-B06C-2F3D53234B00}"/>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6799363-10F5-4619-A788-03C86A006950}"/>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DE444CB4-3787-434A-9E1D-B471FE58A2F6}" type="datetimeFigureOut">
              <a:rPr lang="en-US" smtClean="0"/>
              <a:t>11/3/2021</a:t>
            </a:fld>
            <a:endParaRPr lang="en-US"/>
          </a:p>
        </p:txBody>
      </p:sp>
      <p:sp>
        <p:nvSpPr>
          <p:cNvPr id="4" name="Footer Placeholder 3">
            <a:extLst>
              <a:ext uri="{FF2B5EF4-FFF2-40B4-BE49-F238E27FC236}">
                <a16:creationId xmlns:a16="http://schemas.microsoft.com/office/drawing/2014/main" id="{B5D2F86A-4F6A-4F65-8E0F-587B4994508B}"/>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AFA4C95-25EF-44F7-82F9-3E63C4D75519}"/>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9DAA9EA1-9B55-4149-8F37-7AA6CBBB5FE9}" type="slidenum">
              <a:rPr lang="en-US" smtClean="0"/>
              <a:t>‹#›</a:t>
            </a:fld>
            <a:endParaRPr lang="en-US"/>
          </a:p>
        </p:txBody>
      </p:sp>
    </p:spTree>
    <p:extLst>
      <p:ext uri="{BB962C8B-B14F-4D97-AF65-F5344CB8AC3E}">
        <p14:creationId xmlns:p14="http://schemas.microsoft.com/office/powerpoint/2010/main" val="157674799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8" name="PlaceHolder 1"/>
          <p:cNvSpPr>
            <a:spLocks noGrp="1" noRot="1" noChangeAspect="1"/>
          </p:cNvSpPr>
          <p:nvPr>
            <p:ph type="sldImg"/>
          </p:nvPr>
        </p:nvSpPr>
        <p:spPr>
          <a:xfrm>
            <a:off x="1476375" y="793750"/>
            <a:ext cx="5227638" cy="3921125"/>
          </a:xfrm>
          <a:prstGeom prst="rect">
            <a:avLst/>
          </a:prstGeom>
        </p:spPr>
        <p:txBody>
          <a:bodyPr lIns="0" tIns="0" rIns="0" bIns="0" anchor="ctr"/>
          <a:lstStyle/>
          <a:p>
            <a:r>
              <a:rPr lang="en-US" sz="1500" b="0" strike="noStrike" spc="-1">
                <a:solidFill>
                  <a:srgbClr val="000000"/>
                </a:solidFill>
                <a:latin typeface="Arial"/>
              </a:rPr>
              <a:t>Click to move the slide</a:t>
            </a:r>
          </a:p>
        </p:txBody>
      </p:sp>
      <p:sp>
        <p:nvSpPr>
          <p:cNvPr id="99" name="PlaceHolder 2"/>
          <p:cNvSpPr>
            <a:spLocks noGrp="1"/>
          </p:cNvSpPr>
          <p:nvPr>
            <p:ph type="body"/>
          </p:nvPr>
        </p:nvSpPr>
        <p:spPr>
          <a:xfrm>
            <a:off x="818073" y="4966429"/>
            <a:ext cx="6544202" cy="4704841"/>
          </a:xfrm>
          <a:prstGeom prst="rect">
            <a:avLst/>
          </a:prstGeom>
        </p:spPr>
        <p:txBody>
          <a:bodyPr lIns="0" tIns="0" rIns="0" bIns="0"/>
          <a:lstStyle/>
          <a:p>
            <a:r>
              <a:rPr lang="en-US" sz="2100" b="0" strike="noStrike" spc="-1">
                <a:latin typeface="Arial"/>
              </a:rPr>
              <a:t>Click to edit the notes format</a:t>
            </a:r>
          </a:p>
        </p:txBody>
      </p:sp>
      <p:sp>
        <p:nvSpPr>
          <p:cNvPr id="100" name="PlaceHolder 3"/>
          <p:cNvSpPr>
            <a:spLocks noGrp="1"/>
          </p:cNvSpPr>
          <p:nvPr>
            <p:ph type="hdr"/>
          </p:nvPr>
        </p:nvSpPr>
        <p:spPr>
          <a:xfrm>
            <a:off x="0" y="0"/>
            <a:ext cx="3550034" cy="522427"/>
          </a:xfrm>
          <a:prstGeom prst="rect">
            <a:avLst/>
          </a:prstGeom>
        </p:spPr>
        <p:txBody>
          <a:bodyPr lIns="0" tIns="0" rIns="0" bIns="0"/>
          <a:lstStyle/>
          <a:p>
            <a:r>
              <a:rPr lang="en-US" sz="1500" b="0" strike="noStrike" spc="-1">
                <a:latin typeface="Times New Roman"/>
              </a:rPr>
              <a:t>&lt;header&gt;</a:t>
            </a:r>
          </a:p>
        </p:txBody>
      </p:sp>
      <p:sp>
        <p:nvSpPr>
          <p:cNvPr id="101" name="PlaceHolder 4"/>
          <p:cNvSpPr>
            <a:spLocks noGrp="1"/>
          </p:cNvSpPr>
          <p:nvPr>
            <p:ph type="dt"/>
          </p:nvPr>
        </p:nvSpPr>
        <p:spPr>
          <a:xfrm>
            <a:off x="4630314" y="0"/>
            <a:ext cx="3550034" cy="522427"/>
          </a:xfrm>
          <a:prstGeom prst="rect">
            <a:avLst/>
          </a:prstGeom>
        </p:spPr>
        <p:txBody>
          <a:bodyPr lIns="0" tIns="0" rIns="0" bIns="0"/>
          <a:lstStyle/>
          <a:p>
            <a:pPr algn="r"/>
            <a:r>
              <a:rPr lang="en-US" sz="1500" b="0" strike="noStrike" spc="-1">
                <a:latin typeface="Times New Roman"/>
              </a:rPr>
              <a:t>&lt;date/time&gt;</a:t>
            </a:r>
          </a:p>
        </p:txBody>
      </p:sp>
      <p:sp>
        <p:nvSpPr>
          <p:cNvPr id="102" name="PlaceHolder 5"/>
          <p:cNvSpPr>
            <a:spLocks noGrp="1"/>
          </p:cNvSpPr>
          <p:nvPr>
            <p:ph type="ftr"/>
          </p:nvPr>
        </p:nvSpPr>
        <p:spPr>
          <a:xfrm>
            <a:off x="0" y="9933232"/>
            <a:ext cx="3550034" cy="522427"/>
          </a:xfrm>
          <a:prstGeom prst="rect">
            <a:avLst/>
          </a:prstGeom>
        </p:spPr>
        <p:txBody>
          <a:bodyPr lIns="0" tIns="0" rIns="0" bIns="0" anchor="b"/>
          <a:lstStyle/>
          <a:p>
            <a:r>
              <a:rPr lang="en-US" sz="1500" b="0" strike="noStrike" spc="-1">
                <a:latin typeface="Times New Roman"/>
              </a:rPr>
              <a:t>&lt;footer&gt;</a:t>
            </a:r>
          </a:p>
        </p:txBody>
      </p:sp>
      <p:sp>
        <p:nvSpPr>
          <p:cNvPr id="103" name="PlaceHolder 6"/>
          <p:cNvSpPr>
            <a:spLocks noGrp="1"/>
          </p:cNvSpPr>
          <p:nvPr>
            <p:ph type="sldNum"/>
          </p:nvPr>
        </p:nvSpPr>
        <p:spPr>
          <a:xfrm>
            <a:off x="4630314" y="9933232"/>
            <a:ext cx="3550034" cy="522427"/>
          </a:xfrm>
          <a:prstGeom prst="rect">
            <a:avLst/>
          </a:prstGeom>
        </p:spPr>
        <p:txBody>
          <a:bodyPr lIns="0" tIns="0" rIns="0" bIns="0" anchor="b"/>
          <a:lstStyle/>
          <a:p>
            <a:pPr algn="r"/>
            <a:fld id="{B81DEC02-BD1F-453E-97DB-8CBD58755EFF}" type="slidenum">
              <a:rPr lang="en-US" sz="1500" b="0" strike="noStrike" spc="-1">
                <a:latin typeface="Times New Roman"/>
              </a:rPr>
              <a:pPr algn="r"/>
              <a:t>‹#›</a:t>
            </a:fld>
            <a:endParaRPr lang="en-US" sz="1500" b="0" strike="noStrike" spc="-1">
              <a:latin typeface="Times New Roman"/>
            </a:endParaRPr>
          </a:p>
        </p:txBody>
      </p:sp>
    </p:spTree>
    <p:extLst>
      <p:ext uri="{BB962C8B-B14F-4D97-AF65-F5344CB8AC3E}">
        <p14:creationId xmlns:p14="http://schemas.microsoft.com/office/powerpoint/2010/main" val="207317431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9">
            <a:extLst>
              <a:ext uri="{FF2B5EF4-FFF2-40B4-BE49-F238E27FC236}">
                <a16:creationId xmlns:a16="http://schemas.microsoft.com/office/drawing/2014/main" id="{1CF7BF15-2580-447D-AFE4-7FD740A83475}"/>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17550" algn="l"/>
                <a:tab pos="1436688" algn="l"/>
                <a:tab pos="2155825" algn="l"/>
                <a:tab pos="28749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717550" algn="l"/>
                <a:tab pos="1436688" algn="l"/>
                <a:tab pos="2155825" algn="l"/>
                <a:tab pos="28749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717550" algn="l"/>
                <a:tab pos="1436688" algn="l"/>
                <a:tab pos="2155825" algn="l"/>
                <a:tab pos="28749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717550" algn="l"/>
                <a:tab pos="1436688" algn="l"/>
                <a:tab pos="2155825" algn="l"/>
                <a:tab pos="28749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717550" algn="l"/>
                <a:tab pos="1436688" algn="l"/>
                <a:tab pos="2155825" algn="l"/>
                <a:tab pos="28749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17550" algn="l"/>
                <a:tab pos="1436688" algn="l"/>
                <a:tab pos="2155825" algn="l"/>
                <a:tab pos="28749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17550" algn="l"/>
                <a:tab pos="1436688" algn="l"/>
                <a:tab pos="2155825" algn="l"/>
                <a:tab pos="28749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17550" algn="l"/>
                <a:tab pos="1436688" algn="l"/>
                <a:tab pos="2155825" algn="l"/>
                <a:tab pos="28749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17550" algn="l"/>
                <a:tab pos="1436688" algn="l"/>
                <a:tab pos="2155825" algn="l"/>
                <a:tab pos="28749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SzPct val="45000"/>
              <a:buFontTx/>
              <a:buNone/>
            </a:pPr>
            <a:fld id="{E175CDAD-6DC9-41D5-855A-295E52967501}" type="slidenum">
              <a:rPr lang="en-GB" altLang="en-US" sz="1300" smtClean="0"/>
              <a:pPr>
                <a:spcBef>
                  <a:spcPct val="0"/>
                </a:spcBef>
                <a:buClrTx/>
                <a:buSzPct val="45000"/>
                <a:buFontTx/>
                <a:buNone/>
              </a:pPr>
              <a:t>1</a:t>
            </a:fld>
            <a:endParaRPr lang="en-GB" altLang="en-US" sz="1300"/>
          </a:p>
        </p:txBody>
      </p:sp>
      <p:sp>
        <p:nvSpPr>
          <p:cNvPr id="12291" name="Text Box 1">
            <a:extLst>
              <a:ext uri="{FF2B5EF4-FFF2-40B4-BE49-F238E27FC236}">
                <a16:creationId xmlns:a16="http://schemas.microsoft.com/office/drawing/2014/main" id="{4CAD2F56-81D2-42BA-9FC7-19963D59FD84}"/>
              </a:ext>
            </a:extLst>
          </p:cNvPr>
          <p:cNvSpPr txBox="1">
            <a:spLocks noChangeArrowheads="1"/>
          </p:cNvSpPr>
          <p:nvPr/>
        </p:nvSpPr>
        <p:spPr bwMode="auto">
          <a:xfrm>
            <a:off x="3932238" y="8772525"/>
            <a:ext cx="30146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anose="02020603050405020304" pitchFamily="18" charset="0"/>
                <a:ea typeface="MS PGothic" panose="020B0600070205080204" pitchFamily="34" charset="-128"/>
              </a:defRPr>
            </a:lvl9pPr>
          </a:lstStyle>
          <a:p>
            <a:pPr algn="r" eaLnBrk="1">
              <a:lnSpc>
                <a:spcPct val="93000"/>
              </a:lnSpc>
              <a:spcBef>
                <a:spcPct val="0"/>
              </a:spcBef>
              <a:buClrTx/>
              <a:buSzPct val="45000"/>
              <a:buFontTx/>
              <a:buNone/>
            </a:pPr>
            <a:fld id="{962B8B7E-1E44-4D80-83C8-FF12A28ABDC4}" type="slidenum">
              <a:rPr lang="en-GB" altLang="en-US" sz="1300"/>
              <a:pPr algn="r" eaLnBrk="1">
                <a:lnSpc>
                  <a:spcPct val="93000"/>
                </a:lnSpc>
                <a:spcBef>
                  <a:spcPct val="0"/>
                </a:spcBef>
                <a:buClrTx/>
                <a:buSzPct val="45000"/>
                <a:buFontTx/>
                <a:buNone/>
              </a:pPr>
              <a:t>1</a:t>
            </a:fld>
            <a:endParaRPr lang="en-GB" altLang="en-US" sz="1300"/>
          </a:p>
        </p:txBody>
      </p:sp>
      <p:sp>
        <p:nvSpPr>
          <p:cNvPr id="12292" name="Rectangle 2">
            <a:extLst>
              <a:ext uri="{FF2B5EF4-FFF2-40B4-BE49-F238E27FC236}">
                <a16:creationId xmlns:a16="http://schemas.microsoft.com/office/drawing/2014/main" id="{0E072839-9D8A-4C1A-BA24-8BB2C06AD9AF}"/>
              </a:ext>
            </a:extLst>
          </p:cNvPr>
          <p:cNvSpPr>
            <a:spLocks noGrp="1" noRot="1" noChangeAspect="1" noChangeArrowheads="1" noTextEdit="1"/>
          </p:cNvSpPr>
          <p:nvPr>
            <p:ph type="sldImg"/>
          </p:nvPr>
        </p:nvSpPr>
        <p:spPr>
          <a:xfrm>
            <a:off x="1165225" y="700088"/>
            <a:ext cx="4618038" cy="3463925"/>
          </a:xfrm>
          <a:solidFill>
            <a:srgbClr val="FFFFFF"/>
          </a:solidFill>
          <a:ln>
            <a:solidFill>
              <a:srgbClr val="000000"/>
            </a:solidFill>
            <a:miter lim="800000"/>
            <a:headEnd/>
            <a:tailEnd/>
          </a:ln>
        </p:spPr>
      </p:sp>
      <p:sp>
        <p:nvSpPr>
          <p:cNvPr id="12293" name="Rectangle 3">
            <a:extLst>
              <a:ext uri="{FF2B5EF4-FFF2-40B4-BE49-F238E27FC236}">
                <a16:creationId xmlns:a16="http://schemas.microsoft.com/office/drawing/2014/main" id="{FC54D818-8E09-4776-BB27-2B57A3CFE00A}"/>
              </a:ext>
            </a:extLst>
          </p:cNvPr>
          <p:cNvSpPr>
            <a:spLocks noGrp="1" noChangeArrowheads="1"/>
          </p:cNvSpPr>
          <p:nvPr>
            <p:ph type="body" idx="1"/>
          </p:nvPr>
        </p:nvSpPr>
        <p:spPr>
          <a:xfrm>
            <a:off x="695325" y="4384675"/>
            <a:ext cx="5559425" cy="41576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PlaceHolder 1">
            <a:extLst>
              <a:ext uri="{FF2B5EF4-FFF2-40B4-BE49-F238E27FC236}">
                <a16:creationId xmlns:a16="http://schemas.microsoft.com/office/drawing/2014/main" id="{9C09CD50-208A-4C18-80B8-53129735E6FB}"/>
              </a:ext>
            </a:extLst>
          </p:cNvPr>
          <p:cNvSpPr>
            <a:spLocks noGrp="1" noRot="1" noChangeAspect="1" noChangeArrowheads="1" noTextEdit="1"/>
          </p:cNvSpPr>
          <p:nvPr>
            <p:ph type="sldImg"/>
          </p:nvPr>
        </p:nvSpPr>
        <p:spPr>
          <a:xfrm>
            <a:off x="1482725" y="1192213"/>
            <a:ext cx="4292600" cy="3219450"/>
          </a:xfrm>
        </p:spPr>
      </p:sp>
      <p:sp>
        <p:nvSpPr>
          <p:cNvPr id="276" name="PlaceHolder 2">
            <a:extLst>
              <a:ext uri="{FF2B5EF4-FFF2-40B4-BE49-F238E27FC236}">
                <a16:creationId xmlns:a16="http://schemas.microsoft.com/office/drawing/2014/main" id="{B9AC06D0-41EF-40FC-B186-15D63002E4DB}"/>
              </a:ext>
            </a:extLst>
          </p:cNvPr>
          <p:cNvSpPr>
            <a:spLocks noGrp="1"/>
          </p:cNvSpPr>
          <p:nvPr>
            <p:ph type="body"/>
          </p:nvPr>
        </p:nvSpPr>
        <p:spPr>
          <a:xfrm>
            <a:off x="725488" y="4594225"/>
            <a:ext cx="5805487" cy="3756025"/>
          </a:xfrm>
        </p:spPr>
        <p:txBody>
          <a:bodyPr lIns="96026" tIns="47826" rIns="96026" bIns="47826"/>
          <a:lstStyle/>
          <a:p>
            <a:pPr>
              <a:defRPr/>
            </a:pPr>
            <a:endParaRPr lang="en-US" sz="2100" spc="-1">
              <a:latin typeface="Arial"/>
            </a:endParaRPr>
          </a:p>
        </p:txBody>
      </p:sp>
      <p:sp>
        <p:nvSpPr>
          <p:cNvPr id="277" name="TextShape 3">
            <a:extLst>
              <a:ext uri="{FF2B5EF4-FFF2-40B4-BE49-F238E27FC236}">
                <a16:creationId xmlns:a16="http://schemas.microsoft.com/office/drawing/2014/main" id="{8A5B2E4C-BE4A-445E-83D5-1B4A4BF5D85F}"/>
              </a:ext>
            </a:extLst>
          </p:cNvPr>
          <p:cNvSpPr txBox="1"/>
          <p:nvPr/>
        </p:nvSpPr>
        <p:spPr>
          <a:xfrm>
            <a:off x="4110038" y="9066213"/>
            <a:ext cx="3144837" cy="477837"/>
          </a:xfrm>
          <a:prstGeom prst="rect">
            <a:avLst/>
          </a:prstGeom>
          <a:noFill/>
          <a:ln>
            <a:noFill/>
          </a:ln>
        </p:spPr>
        <p:txBody>
          <a:bodyPr lIns="96026" tIns="47826" rIns="96026" bIns="47826" anchor="b"/>
          <a:lstStyle/>
          <a:p>
            <a:pPr algn="r">
              <a:defRPr/>
            </a:pPr>
            <a:fld id="{E39D2195-80D4-45C8-B63A-D57E8D86E7B6}" type="slidenum">
              <a:rPr lang="en-US" sz="1500" spc="-1">
                <a:latin typeface="Times New Roman"/>
              </a:rPr>
              <a:pPr algn="r">
                <a:defRPr/>
              </a:pPr>
              <a:t>9</a:t>
            </a:fld>
            <a:endParaRPr lang="en-US" sz="1500" spc="-1">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F0D78C9F-C061-4686-946E-672CC237A84C}"/>
              </a:ext>
            </a:extLst>
          </p:cNvPr>
          <p:cNvSpPr>
            <a:spLocks noGrp="1" noRot="1" noChangeAspect="1" noChangeArrowheads="1" noTextEdit="1"/>
          </p:cNvSpPr>
          <p:nvPr>
            <p:ph type="sldImg"/>
          </p:nvPr>
        </p:nvSpPr>
        <p:spPr/>
      </p:sp>
      <p:sp>
        <p:nvSpPr>
          <p:cNvPr id="28675" name="Notes Placeholder 2">
            <a:extLst>
              <a:ext uri="{FF2B5EF4-FFF2-40B4-BE49-F238E27FC236}">
                <a16:creationId xmlns:a16="http://schemas.microsoft.com/office/drawing/2014/main" id="{8E8D0121-C207-4EE4-BBF2-03F3BE445C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28676" name="Slide Number Placeholder 3">
            <a:extLst>
              <a:ext uri="{FF2B5EF4-FFF2-40B4-BE49-F238E27FC236}">
                <a16:creationId xmlns:a16="http://schemas.microsoft.com/office/drawing/2014/main" id="{19DF6F11-992E-4734-87A5-EF3DE073E2D4}"/>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1pPr>
            <a:lvl2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2pPr>
            <a:lvl3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3pPr>
            <a:lvl4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4pPr>
            <a:lvl5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9pPr>
          </a:lstStyle>
          <a:p>
            <a:fld id="{F779F963-FC7F-49D1-9601-CE8BFEE21AD9}" type="slidenum">
              <a:rPr lang="en-US" altLang="en-US" sz="1300" smtClean="0">
                <a:solidFill>
                  <a:srgbClr val="000000"/>
                </a:solidFill>
                <a:latin typeface="Times New Roman" panose="02020603050405020304" pitchFamily="18" charset="0"/>
              </a:rPr>
              <a:pPr/>
              <a:t>13</a:t>
            </a:fld>
            <a:endParaRPr lang="en-US" altLang="en-US" sz="130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88098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PlaceHolder 1">
            <a:extLst>
              <a:ext uri="{FF2B5EF4-FFF2-40B4-BE49-F238E27FC236}">
                <a16:creationId xmlns:a16="http://schemas.microsoft.com/office/drawing/2014/main" id="{AAE088F9-E28E-4D04-A049-00F2A166F2EF}"/>
              </a:ext>
            </a:extLst>
          </p:cNvPr>
          <p:cNvSpPr>
            <a:spLocks noGrp="1" noRot="1" noChangeAspect="1" noChangeArrowheads="1" noTextEdit="1"/>
          </p:cNvSpPr>
          <p:nvPr>
            <p:ph type="sldImg"/>
          </p:nvPr>
        </p:nvSpPr>
        <p:spPr>
          <a:xfrm>
            <a:off x="1482725" y="1192213"/>
            <a:ext cx="4292600" cy="3219450"/>
          </a:xfrm>
        </p:spPr>
      </p:sp>
      <p:sp>
        <p:nvSpPr>
          <p:cNvPr id="285" name="PlaceHolder 2">
            <a:extLst>
              <a:ext uri="{FF2B5EF4-FFF2-40B4-BE49-F238E27FC236}">
                <a16:creationId xmlns:a16="http://schemas.microsoft.com/office/drawing/2014/main" id="{361E4F08-AAFA-47F8-8393-878283A784A0}"/>
              </a:ext>
            </a:extLst>
          </p:cNvPr>
          <p:cNvSpPr>
            <a:spLocks noGrp="1"/>
          </p:cNvSpPr>
          <p:nvPr>
            <p:ph type="body"/>
          </p:nvPr>
        </p:nvSpPr>
        <p:spPr>
          <a:xfrm>
            <a:off x="725488" y="4594225"/>
            <a:ext cx="5805487" cy="3756025"/>
          </a:xfrm>
        </p:spPr>
        <p:txBody>
          <a:bodyPr lIns="96026" tIns="47826" rIns="96026" bIns="47826"/>
          <a:lstStyle/>
          <a:p>
            <a:pPr>
              <a:defRPr/>
            </a:pPr>
            <a:endParaRPr lang="en-US" sz="2100" spc="-1">
              <a:latin typeface="Arial"/>
            </a:endParaRPr>
          </a:p>
        </p:txBody>
      </p:sp>
      <p:sp>
        <p:nvSpPr>
          <p:cNvPr id="286" name="TextShape 3">
            <a:extLst>
              <a:ext uri="{FF2B5EF4-FFF2-40B4-BE49-F238E27FC236}">
                <a16:creationId xmlns:a16="http://schemas.microsoft.com/office/drawing/2014/main" id="{15998961-A9D9-4203-8DAC-32B23934F38B}"/>
              </a:ext>
            </a:extLst>
          </p:cNvPr>
          <p:cNvSpPr txBox="1"/>
          <p:nvPr/>
        </p:nvSpPr>
        <p:spPr>
          <a:xfrm>
            <a:off x="4110038" y="9066213"/>
            <a:ext cx="3144837" cy="477837"/>
          </a:xfrm>
          <a:prstGeom prst="rect">
            <a:avLst/>
          </a:prstGeom>
          <a:noFill/>
          <a:ln>
            <a:noFill/>
          </a:ln>
        </p:spPr>
        <p:txBody>
          <a:bodyPr lIns="96026" tIns="47826" rIns="96026" bIns="47826" anchor="b"/>
          <a:lstStyle/>
          <a:p>
            <a:pPr algn="r">
              <a:defRPr/>
            </a:pPr>
            <a:fld id="{DC09A700-9BBC-42BB-8373-F11EF6136A64}" type="slidenum">
              <a:rPr lang="en-US" sz="1500" spc="-1">
                <a:latin typeface="Times New Roman"/>
              </a:rPr>
              <a:pPr algn="r">
                <a:defRPr/>
              </a:pPr>
              <a:t>16</a:t>
            </a:fld>
            <a:endParaRPr lang="en-US" sz="1500" spc="-1">
              <a:latin typeface="Times New Roman"/>
            </a:endParaRPr>
          </a:p>
        </p:txBody>
      </p:sp>
    </p:spTree>
    <p:extLst>
      <p:ext uri="{BB962C8B-B14F-4D97-AF65-F5344CB8AC3E}">
        <p14:creationId xmlns:p14="http://schemas.microsoft.com/office/powerpoint/2010/main" val="3899268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PlaceHolder 1">
            <a:extLst>
              <a:ext uri="{FF2B5EF4-FFF2-40B4-BE49-F238E27FC236}">
                <a16:creationId xmlns:a16="http://schemas.microsoft.com/office/drawing/2014/main" id="{C85D228B-3AC7-4EF7-A6D0-2D252A13100E}"/>
              </a:ext>
            </a:extLst>
          </p:cNvPr>
          <p:cNvSpPr>
            <a:spLocks noGrp="1" noRot="1" noChangeAspect="1" noChangeArrowheads="1" noTextEdit="1"/>
          </p:cNvSpPr>
          <p:nvPr>
            <p:ph type="sldImg"/>
          </p:nvPr>
        </p:nvSpPr>
        <p:spPr>
          <a:xfrm>
            <a:off x="1482725" y="1192213"/>
            <a:ext cx="4292600" cy="3219450"/>
          </a:xfrm>
        </p:spPr>
      </p:sp>
      <p:sp>
        <p:nvSpPr>
          <p:cNvPr id="291" name="PlaceHolder 2">
            <a:extLst>
              <a:ext uri="{FF2B5EF4-FFF2-40B4-BE49-F238E27FC236}">
                <a16:creationId xmlns:a16="http://schemas.microsoft.com/office/drawing/2014/main" id="{D6C69EA7-0E65-4EDF-840F-CAB7B2D1040E}"/>
              </a:ext>
            </a:extLst>
          </p:cNvPr>
          <p:cNvSpPr>
            <a:spLocks noGrp="1"/>
          </p:cNvSpPr>
          <p:nvPr>
            <p:ph type="body"/>
          </p:nvPr>
        </p:nvSpPr>
        <p:spPr>
          <a:xfrm>
            <a:off x="725488" y="4594225"/>
            <a:ext cx="5805487" cy="3756025"/>
          </a:xfrm>
        </p:spPr>
        <p:txBody>
          <a:bodyPr lIns="96026" tIns="47826" rIns="96026" bIns="47826"/>
          <a:lstStyle/>
          <a:p>
            <a:pPr>
              <a:defRPr/>
            </a:pPr>
            <a:endParaRPr lang="en-US" sz="2100" spc="-1">
              <a:latin typeface="Arial"/>
            </a:endParaRPr>
          </a:p>
        </p:txBody>
      </p:sp>
      <p:sp>
        <p:nvSpPr>
          <p:cNvPr id="292" name="TextShape 3">
            <a:extLst>
              <a:ext uri="{FF2B5EF4-FFF2-40B4-BE49-F238E27FC236}">
                <a16:creationId xmlns:a16="http://schemas.microsoft.com/office/drawing/2014/main" id="{BC1C40BC-FD04-4DFD-8A89-C56D3564F11F}"/>
              </a:ext>
            </a:extLst>
          </p:cNvPr>
          <p:cNvSpPr txBox="1"/>
          <p:nvPr/>
        </p:nvSpPr>
        <p:spPr>
          <a:xfrm>
            <a:off x="4110038" y="9066213"/>
            <a:ext cx="3144837" cy="477837"/>
          </a:xfrm>
          <a:prstGeom prst="rect">
            <a:avLst/>
          </a:prstGeom>
          <a:noFill/>
          <a:ln>
            <a:noFill/>
          </a:ln>
        </p:spPr>
        <p:txBody>
          <a:bodyPr lIns="96026" tIns="47826" rIns="96026" bIns="47826" anchor="b"/>
          <a:lstStyle/>
          <a:p>
            <a:pPr algn="r">
              <a:defRPr/>
            </a:pPr>
            <a:fld id="{BC2992F1-867D-474A-ABD2-8603B50B5D04}" type="slidenum">
              <a:rPr lang="en-US" sz="1500" spc="-1">
                <a:latin typeface="Times New Roman"/>
              </a:rPr>
              <a:pPr algn="r">
                <a:defRPr/>
              </a:pPr>
              <a:t>18</a:t>
            </a:fld>
            <a:endParaRPr lang="en-US" sz="1500" spc="-1">
              <a:latin typeface="Times New Roman"/>
            </a:endParaRPr>
          </a:p>
        </p:txBody>
      </p:sp>
    </p:spTree>
    <p:extLst>
      <p:ext uri="{BB962C8B-B14F-4D97-AF65-F5344CB8AC3E}">
        <p14:creationId xmlns:p14="http://schemas.microsoft.com/office/powerpoint/2010/main" val="1823566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PlaceHolder 1">
            <a:extLst>
              <a:ext uri="{FF2B5EF4-FFF2-40B4-BE49-F238E27FC236}">
                <a16:creationId xmlns:a16="http://schemas.microsoft.com/office/drawing/2014/main" id="{88A59FB7-1245-41AF-AEB7-1E2E169F595B}"/>
              </a:ext>
            </a:extLst>
          </p:cNvPr>
          <p:cNvSpPr>
            <a:spLocks noGrp="1" noRot="1" noChangeAspect="1" noChangeArrowheads="1" noTextEdit="1"/>
          </p:cNvSpPr>
          <p:nvPr>
            <p:ph type="sldImg"/>
          </p:nvPr>
        </p:nvSpPr>
        <p:spPr>
          <a:xfrm>
            <a:off x="1482725" y="1192213"/>
            <a:ext cx="4292600" cy="3219450"/>
          </a:xfrm>
        </p:spPr>
      </p:sp>
      <p:sp>
        <p:nvSpPr>
          <p:cNvPr id="294" name="PlaceHolder 2">
            <a:extLst>
              <a:ext uri="{FF2B5EF4-FFF2-40B4-BE49-F238E27FC236}">
                <a16:creationId xmlns:a16="http://schemas.microsoft.com/office/drawing/2014/main" id="{D751C4DC-A961-49F7-9C35-D9A7746BD1E5}"/>
              </a:ext>
            </a:extLst>
          </p:cNvPr>
          <p:cNvSpPr>
            <a:spLocks noGrp="1"/>
          </p:cNvSpPr>
          <p:nvPr>
            <p:ph type="body"/>
          </p:nvPr>
        </p:nvSpPr>
        <p:spPr>
          <a:xfrm>
            <a:off x="725488" y="4594225"/>
            <a:ext cx="5805487" cy="3756025"/>
          </a:xfrm>
        </p:spPr>
        <p:txBody>
          <a:bodyPr lIns="96026" tIns="47826" rIns="96026" bIns="47826"/>
          <a:lstStyle/>
          <a:p>
            <a:pPr>
              <a:defRPr/>
            </a:pPr>
            <a:endParaRPr lang="en-US" sz="2100" spc="-1">
              <a:latin typeface="Arial"/>
            </a:endParaRPr>
          </a:p>
        </p:txBody>
      </p:sp>
      <p:sp>
        <p:nvSpPr>
          <p:cNvPr id="295" name="TextShape 3">
            <a:extLst>
              <a:ext uri="{FF2B5EF4-FFF2-40B4-BE49-F238E27FC236}">
                <a16:creationId xmlns:a16="http://schemas.microsoft.com/office/drawing/2014/main" id="{CA74279B-CAF4-40FA-A90E-BF5C8835714F}"/>
              </a:ext>
            </a:extLst>
          </p:cNvPr>
          <p:cNvSpPr txBox="1"/>
          <p:nvPr/>
        </p:nvSpPr>
        <p:spPr>
          <a:xfrm>
            <a:off x="4110038" y="9066213"/>
            <a:ext cx="3144837" cy="477837"/>
          </a:xfrm>
          <a:prstGeom prst="rect">
            <a:avLst/>
          </a:prstGeom>
          <a:noFill/>
          <a:ln>
            <a:noFill/>
          </a:ln>
        </p:spPr>
        <p:txBody>
          <a:bodyPr lIns="96026" tIns="47826" rIns="96026" bIns="47826" anchor="b"/>
          <a:lstStyle/>
          <a:p>
            <a:pPr algn="r">
              <a:defRPr/>
            </a:pPr>
            <a:fld id="{BE74BC3C-72F7-488A-A707-A2855CA355E8}" type="slidenum">
              <a:rPr lang="en-US" sz="1500" spc="-1">
                <a:latin typeface="Times New Roman"/>
              </a:rPr>
              <a:pPr algn="r">
                <a:defRPr/>
              </a:pPr>
              <a:t>19</a:t>
            </a:fld>
            <a:endParaRPr lang="en-US" sz="1500" spc="-1">
              <a:latin typeface="Times New Roman"/>
            </a:endParaRPr>
          </a:p>
        </p:txBody>
      </p:sp>
    </p:spTree>
    <p:extLst>
      <p:ext uri="{BB962C8B-B14F-4D97-AF65-F5344CB8AC3E}">
        <p14:creationId xmlns:p14="http://schemas.microsoft.com/office/powerpoint/2010/main" val="400965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PlaceHolder 1">
            <a:extLst>
              <a:ext uri="{FF2B5EF4-FFF2-40B4-BE49-F238E27FC236}">
                <a16:creationId xmlns:a16="http://schemas.microsoft.com/office/drawing/2014/main" id="{4C06E41E-A5BD-4E0E-B6CB-AEA67603E304}"/>
              </a:ext>
            </a:extLst>
          </p:cNvPr>
          <p:cNvSpPr>
            <a:spLocks noGrp="1" noRot="1" noChangeAspect="1" noChangeArrowheads="1" noTextEdit="1"/>
          </p:cNvSpPr>
          <p:nvPr>
            <p:ph type="sldImg"/>
          </p:nvPr>
        </p:nvSpPr>
        <p:spPr>
          <a:xfrm>
            <a:off x="1482725" y="1192213"/>
            <a:ext cx="4292600" cy="3219450"/>
          </a:xfrm>
        </p:spPr>
      </p:sp>
      <p:sp>
        <p:nvSpPr>
          <p:cNvPr id="297" name="PlaceHolder 2">
            <a:extLst>
              <a:ext uri="{FF2B5EF4-FFF2-40B4-BE49-F238E27FC236}">
                <a16:creationId xmlns:a16="http://schemas.microsoft.com/office/drawing/2014/main" id="{FAE34BA1-C89B-477B-A085-14ADF84CCEA0}"/>
              </a:ext>
            </a:extLst>
          </p:cNvPr>
          <p:cNvSpPr>
            <a:spLocks noGrp="1"/>
          </p:cNvSpPr>
          <p:nvPr>
            <p:ph type="body"/>
          </p:nvPr>
        </p:nvSpPr>
        <p:spPr>
          <a:xfrm>
            <a:off x="725488" y="4594225"/>
            <a:ext cx="5805487" cy="3756025"/>
          </a:xfrm>
        </p:spPr>
        <p:txBody>
          <a:bodyPr lIns="96026" tIns="47826" rIns="96026" bIns="47826"/>
          <a:lstStyle/>
          <a:p>
            <a:pPr>
              <a:defRPr/>
            </a:pPr>
            <a:endParaRPr lang="en-US" sz="2100" spc="-1">
              <a:latin typeface="Arial"/>
            </a:endParaRPr>
          </a:p>
        </p:txBody>
      </p:sp>
      <p:sp>
        <p:nvSpPr>
          <p:cNvPr id="298" name="TextShape 3">
            <a:extLst>
              <a:ext uri="{FF2B5EF4-FFF2-40B4-BE49-F238E27FC236}">
                <a16:creationId xmlns:a16="http://schemas.microsoft.com/office/drawing/2014/main" id="{F5080344-4D60-46CA-861C-B647E99FD287}"/>
              </a:ext>
            </a:extLst>
          </p:cNvPr>
          <p:cNvSpPr txBox="1"/>
          <p:nvPr/>
        </p:nvSpPr>
        <p:spPr>
          <a:xfrm>
            <a:off x="4110038" y="9066213"/>
            <a:ext cx="3144837" cy="477837"/>
          </a:xfrm>
          <a:prstGeom prst="rect">
            <a:avLst/>
          </a:prstGeom>
          <a:noFill/>
          <a:ln>
            <a:noFill/>
          </a:ln>
        </p:spPr>
        <p:txBody>
          <a:bodyPr lIns="96026" tIns="47826" rIns="96026" bIns="47826" anchor="b"/>
          <a:lstStyle/>
          <a:p>
            <a:pPr algn="r">
              <a:defRPr/>
            </a:pPr>
            <a:fld id="{349FC1CD-6BFA-4C20-96A3-387F1C2345BF}" type="slidenum">
              <a:rPr lang="en-US" sz="1500" spc="-1">
                <a:latin typeface="Times New Roman"/>
              </a:rPr>
              <a:pPr algn="r">
                <a:defRPr/>
              </a:pPr>
              <a:t>20</a:t>
            </a:fld>
            <a:endParaRPr lang="en-US" sz="1500" spc="-1">
              <a:latin typeface="Times New Roman"/>
            </a:endParaRPr>
          </a:p>
        </p:txBody>
      </p:sp>
    </p:spTree>
    <p:extLst>
      <p:ext uri="{BB962C8B-B14F-4D97-AF65-F5344CB8AC3E}">
        <p14:creationId xmlns:p14="http://schemas.microsoft.com/office/powerpoint/2010/main" val="3273293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03D567F6-FFFA-45EB-8775-FE1F1EA278E9}"/>
              </a:ext>
            </a:extLst>
          </p:cNvPr>
          <p:cNvSpPr>
            <a:spLocks noGrp="1" noRot="1" noChangeAspect="1" noChangeArrowheads="1" noTextEdit="1"/>
          </p:cNvSpPr>
          <p:nvPr>
            <p:ph type="sldImg"/>
          </p:nvPr>
        </p:nvSpPr>
        <p:spPr/>
      </p:sp>
      <p:sp>
        <p:nvSpPr>
          <p:cNvPr id="30723" name="Notes Placeholder 2">
            <a:extLst>
              <a:ext uri="{FF2B5EF4-FFF2-40B4-BE49-F238E27FC236}">
                <a16:creationId xmlns:a16="http://schemas.microsoft.com/office/drawing/2014/main" id="{8A4AB17F-6478-4F65-8F3B-13EBF19CF72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30724" name="Slide Number Placeholder 3">
            <a:extLst>
              <a:ext uri="{FF2B5EF4-FFF2-40B4-BE49-F238E27FC236}">
                <a16:creationId xmlns:a16="http://schemas.microsoft.com/office/drawing/2014/main" id="{FAC2FA81-8763-4E18-84C4-0CB38EA0E6C2}"/>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1pPr>
            <a:lvl2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2pPr>
            <a:lvl3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3pPr>
            <a:lvl4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4pPr>
            <a:lvl5pPr>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717550" algn="l"/>
                <a:tab pos="1436688" algn="l"/>
                <a:tab pos="2155825" algn="l"/>
                <a:tab pos="2874963" algn="l"/>
              </a:tabLst>
              <a:defRPr sz="2400">
                <a:solidFill>
                  <a:schemeClr val="bg1"/>
                </a:solidFill>
                <a:latin typeface="Arial" panose="020B0604020202020204" pitchFamily="34" charset="0"/>
                <a:ea typeface="MS PGothic" panose="020B0600070205080204" pitchFamily="34" charset="-128"/>
              </a:defRPr>
            </a:lvl9pPr>
          </a:lstStyle>
          <a:p>
            <a:fld id="{854E3C96-4B5F-4EA1-B52B-4819DBBE8C5B}" type="slidenum">
              <a:rPr lang="en-US" altLang="en-US" sz="1300" smtClean="0">
                <a:solidFill>
                  <a:srgbClr val="000000"/>
                </a:solidFill>
                <a:latin typeface="Times New Roman" panose="02020603050405020304" pitchFamily="18" charset="0"/>
              </a:rPr>
              <a:pPr/>
              <a:t>21</a:t>
            </a:fld>
            <a:endParaRPr lang="en-US" altLang="en-US" sz="130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75965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
        <p:nvSpPr>
          <p:cNvPr id="31" name="PlaceHolder 2"/>
          <p:cNvSpPr>
            <a:spLocks noGrp="1"/>
          </p:cNvSpPr>
          <p:nvPr>
            <p:ph type="body"/>
          </p:nvPr>
        </p:nvSpPr>
        <p:spPr>
          <a:xfrm>
            <a:off x="628560" y="105516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2" name="PlaceHolder 3"/>
          <p:cNvSpPr>
            <a:spLocks noGrp="1"/>
          </p:cNvSpPr>
          <p:nvPr>
            <p:ph type="body"/>
          </p:nvPr>
        </p:nvSpPr>
        <p:spPr>
          <a:xfrm>
            <a:off x="4669920" y="105516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3" name="PlaceHolder 4"/>
          <p:cNvSpPr>
            <a:spLocks noGrp="1"/>
          </p:cNvSpPr>
          <p:nvPr>
            <p:ph type="body"/>
          </p:nvPr>
        </p:nvSpPr>
        <p:spPr>
          <a:xfrm>
            <a:off x="628560" y="3730320"/>
            <a:ext cx="7886520" cy="244260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
        <p:nvSpPr>
          <p:cNvPr id="35" name="PlaceHolder 2"/>
          <p:cNvSpPr>
            <a:spLocks noGrp="1"/>
          </p:cNvSpPr>
          <p:nvPr>
            <p:ph type="body"/>
          </p:nvPr>
        </p:nvSpPr>
        <p:spPr>
          <a:xfrm>
            <a:off x="628560" y="1055160"/>
            <a:ext cx="788652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6" name="PlaceHolder 3"/>
          <p:cNvSpPr>
            <a:spLocks noGrp="1"/>
          </p:cNvSpPr>
          <p:nvPr>
            <p:ph type="body"/>
          </p:nvPr>
        </p:nvSpPr>
        <p:spPr>
          <a:xfrm>
            <a:off x="628560" y="3730320"/>
            <a:ext cx="7886520" cy="244260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
        <p:nvSpPr>
          <p:cNvPr id="38" name="PlaceHolder 2"/>
          <p:cNvSpPr>
            <a:spLocks noGrp="1"/>
          </p:cNvSpPr>
          <p:nvPr>
            <p:ph type="body"/>
          </p:nvPr>
        </p:nvSpPr>
        <p:spPr>
          <a:xfrm>
            <a:off x="628560" y="105516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39" name="PlaceHolder 3"/>
          <p:cNvSpPr>
            <a:spLocks noGrp="1"/>
          </p:cNvSpPr>
          <p:nvPr>
            <p:ph type="body"/>
          </p:nvPr>
        </p:nvSpPr>
        <p:spPr>
          <a:xfrm>
            <a:off x="4669920" y="105516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0" name="PlaceHolder 4"/>
          <p:cNvSpPr>
            <a:spLocks noGrp="1"/>
          </p:cNvSpPr>
          <p:nvPr>
            <p:ph type="body"/>
          </p:nvPr>
        </p:nvSpPr>
        <p:spPr>
          <a:xfrm>
            <a:off x="628560" y="373032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1" name="PlaceHolder 5"/>
          <p:cNvSpPr>
            <a:spLocks noGrp="1"/>
          </p:cNvSpPr>
          <p:nvPr>
            <p:ph type="body"/>
          </p:nvPr>
        </p:nvSpPr>
        <p:spPr>
          <a:xfrm>
            <a:off x="4669920" y="373032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
        <p:nvSpPr>
          <p:cNvPr id="43" name="PlaceHolder 2"/>
          <p:cNvSpPr>
            <a:spLocks noGrp="1"/>
          </p:cNvSpPr>
          <p:nvPr>
            <p:ph type="body"/>
          </p:nvPr>
        </p:nvSpPr>
        <p:spPr>
          <a:xfrm>
            <a:off x="628560" y="1055160"/>
            <a:ext cx="253908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4" name="PlaceHolder 3"/>
          <p:cNvSpPr>
            <a:spLocks noGrp="1"/>
          </p:cNvSpPr>
          <p:nvPr>
            <p:ph type="body"/>
          </p:nvPr>
        </p:nvSpPr>
        <p:spPr>
          <a:xfrm>
            <a:off x="3295080" y="1055160"/>
            <a:ext cx="253908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5" name="PlaceHolder 4"/>
          <p:cNvSpPr>
            <a:spLocks noGrp="1"/>
          </p:cNvSpPr>
          <p:nvPr>
            <p:ph type="body"/>
          </p:nvPr>
        </p:nvSpPr>
        <p:spPr>
          <a:xfrm>
            <a:off x="5961240" y="1055160"/>
            <a:ext cx="253908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6" name="PlaceHolder 5"/>
          <p:cNvSpPr>
            <a:spLocks noGrp="1"/>
          </p:cNvSpPr>
          <p:nvPr>
            <p:ph type="body"/>
          </p:nvPr>
        </p:nvSpPr>
        <p:spPr>
          <a:xfrm>
            <a:off x="628560" y="3730320"/>
            <a:ext cx="253908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7" name="PlaceHolder 6"/>
          <p:cNvSpPr>
            <a:spLocks noGrp="1"/>
          </p:cNvSpPr>
          <p:nvPr>
            <p:ph type="body"/>
          </p:nvPr>
        </p:nvSpPr>
        <p:spPr>
          <a:xfrm>
            <a:off x="3295080" y="3730320"/>
            <a:ext cx="253908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48" name="PlaceHolder 7"/>
          <p:cNvSpPr>
            <a:spLocks noGrp="1"/>
          </p:cNvSpPr>
          <p:nvPr>
            <p:ph type="body"/>
          </p:nvPr>
        </p:nvSpPr>
        <p:spPr>
          <a:xfrm>
            <a:off x="5961240" y="3730320"/>
            <a:ext cx="2539080" cy="244260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B934B-4884-445C-9829-2C128E8B5C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B5BECC-8AE3-41BC-89DE-B8EFFB94C5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334669-5731-499E-AE44-94D07593921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ED8C8DB-2FAE-4C39-818A-B3B5106035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46406D-1A7C-4F28-BB93-BA3E7DE6BFBF}"/>
              </a:ext>
            </a:extLst>
          </p:cNvPr>
          <p:cNvSpPr>
            <a:spLocks noGrp="1"/>
          </p:cNvSpPr>
          <p:nvPr>
            <p:ph type="sldNum" sz="quarter" idx="12"/>
          </p:nvPr>
        </p:nvSpPr>
        <p:spPr/>
        <p:txBody>
          <a:bodyPr/>
          <a:lstStyle/>
          <a:p>
            <a:fld id="{A08B4EAF-CB30-42BF-9981-05F04181B43D}" type="slidenum">
              <a:rPr lang="en-US" smtClean="0"/>
              <a:t>‹#›</a:t>
            </a:fld>
            <a:endParaRPr lang="en-US"/>
          </a:p>
        </p:txBody>
      </p:sp>
    </p:spTree>
    <p:extLst>
      <p:ext uri="{BB962C8B-B14F-4D97-AF65-F5344CB8AC3E}">
        <p14:creationId xmlns:p14="http://schemas.microsoft.com/office/powerpoint/2010/main" val="22477969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1B5B0FD-D672-4E72-8C9D-CDF34FF43329}"/>
              </a:ext>
            </a:extLst>
          </p:cNvPr>
          <p:cNvSpPr>
            <a:spLocks noGrp="1"/>
          </p:cNvSpPr>
          <p:nvPr>
            <p:ph type="body" sz="quarter" idx="11"/>
          </p:nvPr>
        </p:nvSpPr>
        <p:spPr>
          <a:xfrm>
            <a:off x="8304481" y="6247376"/>
            <a:ext cx="381600" cy="466609"/>
          </a:xfrm>
        </p:spPr>
        <p:txBody>
          <a:bodyPr/>
          <a:lstStyle/>
          <a:p>
            <a:pPr lvl="4"/>
            <a:endParaRPr lang="en-US" dirty="0"/>
          </a:p>
        </p:txBody>
      </p:sp>
    </p:spTree>
    <p:extLst>
      <p:ext uri="{BB962C8B-B14F-4D97-AF65-F5344CB8AC3E}">
        <p14:creationId xmlns:p14="http://schemas.microsoft.com/office/powerpoint/2010/main" val="33944240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55078"/>
            <a:ext cx="7886700" cy="51218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itle 1"/>
          <p:cNvSpPr>
            <a:spLocks noGrp="1"/>
          </p:cNvSpPr>
          <p:nvPr>
            <p:ph type="ctrTitle"/>
          </p:nvPr>
        </p:nvSpPr>
        <p:spPr>
          <a:xfrm>
            <a:off x="1818728" y="311384"/>
            <a:ext cx="4932822" cy="462224"/>
          </a:xfrm>
        </p:spPr>
        <p:txBody>
          <a:bodyPr anchor="b"/>
          <a:lstStyle>
            <a:lvl1pPr algn="ctr">
              <a:defRPr sz="3199">
                <a:latin typeface="Arial" charset="0"/>
                <a:ea typeface="Arial" charset="0"/>
                <a:cs typeface="Arial" charset="0"/>
              </a:defRPr>
            </a:lvl1pPr>
          </a:lstStyle>
          <a:p>
            <a:r>
              <a:rPr lang="en-US" dirty="0"/>
              <a:t>Click to edit Master title style</a:t>
            </a:r>
          </a:p>
        </p:txBody>
      </p:sp>
      <p:sp>
        <p:nvSpPr>
          <p:cNvPr id="5" name="Date Placeholder 3">
            <a:extLst>
              <a:ext uri="{FF2B5EF4-FFF2-40B4-BE49-F238E27FC236}">
                <a16:creationId xmlns:a16="http://schemas.microsoft.com/office/drawing/2014/main" id="{F4C7592E-207E-4ACE-AD94-19104E60EB2A}"/>
              </a:ext>
            </a:extLst>
          </p:cNvPr>
          <p:cNvSpPr>
            <a:spLocks noGrp="1"/>
          </p:cNvSpPr>
          <p:nvPr>
            <p:ph type="dt" sz="half" idx="11"/>
          </p:nvPr>
        </p:nvSpPr>
        <p:spPr>
          <a:xfrm>
            <a:off x="443520" y="6231535"/>
            <a:ext cx="2512800" cy="332674"/>
          </a:xfrm>
        </p:spPr>
        <p:txBody>
          <a:bodyPr lIns="91440" tIns="45720" rIns="91440" bIns="45720" rtlCol="0" anchor="ctr"/>
          <a:lstStyle>
            <a:lvl1pPr algn="l">
              <a:defRPr sz="1000">
                <a:solidFill>
                  <a:schemeClr val="tx1"/>
                </a:solidFill>
              </a:defRPr>
            </a:lvl1pPr>
          </a:lstStyle>
          <a:p>
            <a:pPr>
              <a:defRPr/>
            </a:pPr>
            <a:endParaRPr lang="en-US"/>
          </a:p>
        </p:txBody>
      </p:sp>
    </p:spTree>
    <p:extLst>
      <p:ext uri="{BB962C8B-B14F-4D97-AF65-F5344CB8AC3E}">
        <p14:creationId xmlns:p14="http://schemas.microsoft.com/office/powerpoint/2010/main" val="9969653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94786"/>
            <a:ext cx="6858000" cy="1929283"/>
          </a:xfrm>
        </p:spPr>
        <p:txBody>
          <a:bodyPr anchor="b"/>
          <a:lstStyle>
            <a:lvl1pPr algn="ctr">
              <a:defRPr sz="2800"/>
            </a:lvl1pPr>
          </a:lstStyle>
          <a:p>
            <a:r>
              <a:rPr lang="en-US"/>
              <a:t>Click to edit Master title style</a:t>
            </a:r>
            <a:endParaRPr lang="en-US" dirty="0"/>
          </a:p>
        </p:txBody>
      </p:sp>
      <p:sp>
        <p:nvSpPr>
          <p:cNvPr id="3" name="Subtitle 2"/>
          <p:cNvSpPr>
            <a:spLocks noGrp="1"/>
          </p:cNvSpPr>
          <p:nvPr>
            <p:ph type="subTitle" idx="1"/>
          </p:nvPr>
        </p:nvSpPr>
        <p:spPr>
          <a:xfrm>
            <a:off x="1143000" y="2924069"/>
            <a:ext cx="6858000" cy="2333731"/>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9"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11"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8"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382121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55077"/>
            <a:ext cx="7886700" cy="51218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7"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8"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9"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376764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964643"/>
            <a:ext cx="7886700" cy="521232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9"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11"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8"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2"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1121337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F609C-1708-4912-BD1D-C811937067E0}"/>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A020FD25-D0B2-4E33-ADF0-BEBD25005B5F}"/>
              </a:ext>
            </a:extLst>
          </p:cNvPr>
          <p:cNvSpPr>
            <a:spLocks noGrp="1"/>
          </p:cNvSpPr>
          <p:nvPr>
            <p:ph type="sldNum" idx="10"/>
          </p:nvPr>
        </p:nvSpPr>
        <p:spPr/>
        <p:txBody>
          <a:bodyPr/>
          <a:lstStyle/>
          <a:p>
            <a:pPr algn="r">
              <a:lnSpc>
                <a:spcPct val="100000"/>
              </a:lnSpc>
            </a:pPr>
            <a:fld id="{5B8E637B-124B-4E2B-B313-A7FFC60304A7}" type="slidenum">
              <a:rPr lang="en-US" sz="1000" b="0" strike="noStrike" spc="-1" smtClean="0">
                <a:solidFill>
                  <a:srgbClr val="000000"/>
                </a:solidFill>
                <a:latin typeface="Calibri"/>
                <a:ea typeface="Calibri"/>
              </a:rPr>
              <a:pPr algn="r">
                <a:lnSpc>
                  <a:spcPct val="100000"/>
                </a:lnSpc>
              </a:pPr>
              <a:t>‹#›</a:t>
            </a:fld>
            <a:endParaRPr lang="en-US" sz="1000" b="0" strike="noStrike" spc="-1">
              <a:latin typeface="Times New Roman"/>
            </a:endParaRPr>
          </a:p>
        </p:txBody>
      </p:sp>
      <p:sp>
        <p:nvSpPr>
          <p:cNvPr id="4" name="Footer Placeholder 3">
            <a:extLst>
              <a:ext uri="{FF2B5EF4-FFF2-40B4-BE49-F238E27FC236}">
                <a16:creationId xmlns:a16="http://schemas.microsoft.com/office/drawing/2014/main" id="{E2113B0C-DA84-4BA4-93D1-3E481C5E06AD}"/>
              </a:ext>
            </a:extLst>
          </p:cNvPr>
          <p:cNvSpPr>
            <a:spLocks noGrp="1"/>
          </p:cNvSpPr>
          <p:nvPr>
            <p:ph type="ftr" idx="11"/>
          </p:nvPr>
        </p:nvSpPr>
        <p:spPr/>
        <p:txBody>
          <a:bodyPr/>
          <a:lstStyle/>
          <a:p>
            <a:endParaRPr lang="en-US" sz="2400" b="0" strike="noStrike" spc="-1">
              <a:latin typeface="Times New Roman"/>
            </a:endParaRPr>
          </a:p>
        </p:txBody>
      </p:sp>
      <p:sp>
        <p:nvSpPr>
          <p:cNvPr id="5" name="Date Placeholder 4">
            <a:extLst>
              <a:ext uri="{FF2B5EF4-FFF2-40B4-BE49-F238E27FC236}">
                <a16:creationId xmlns:a16="http://schemas.microsoft.com/office/drawing/2014/main" id="{4A7A28BB-553C-4A70-89BD-CFBDCCADF0ED}"/>
              </a:ext>
            </a:extLst>
          </p:cNvPr>
          <p:cNvSpPr>
            <a:spLocks noGrp="1"/>
          </p:cNvSpPr>
          <p:nvPr>
            <p:ph type="dt" idx="12"/>
          </p:nvPr>
        </p:nvSpPr>
        <p:spPr/>
        <p:txBody>
          <a:bodyPr/>
          <a:lstStyle/>
          <a:p>
            <a:endParaRPr lang="en-US" sz="2400" b="0" strike="noStrike" spc="-1">
              <a:latin typeface="Times New Roman"/>
            </a:endParaRPr>
          </a:p>
        </p:txBody>
      </p:sp>
    </p:spTree>
    <p:extLst>
      <p:ext uri="{BB962C8B-B14F-4D97-AF65-F5344CB8AC3E}">
        <p14:creationId xmlns:p14="http://schemas.microsoft.com/office/powerpoint/2010/main" val="2898825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964642"/>
            <a:ext cx="3886200" cy="52123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964642"/>
            <a:ext cx="3886200" cy="52123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12"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9"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3" name="Date Placeholder 3"/>
          <p:cNvSpPr>
            <a:spLocks noGrp="1"/>
          </p:cNvSpPr>
          <p:nvPr>
            <p:ph type="dt" sz="half" idx="10"/>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501028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981004"/>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04916"/>
            <a:ext cx="3868340" cy="43847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981004"/>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04916"/>
            <a:ext cx="3887391" cy="43847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p:cNvSpPr>
            <a:spLocks noGrp="1"/>
          </p:cNvSpPr>
          <p:nvPr>
            <p:ph type="sldNum" sz="quarter" idx="12"/>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14" name="Footer Placeholder 4"/>
          <p:cNvSpPr>
            <a:spLocks noGrp="1"/>
          </p:cNvSpPr>
          <p:nvPr>
            <p:ph type="ftr" sz="quarter" idx="1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11"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5" name="Date Placeholder 3"/>
          <p:cNvSpPr>
            <a:spLocks noGrp="1"/>
          </p:cNvSpPr>
          <p:nvPr>
            <p:ph type="dt" sz="half" idx="14"/>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856118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10"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12"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3"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529176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8"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6"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9"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12257148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987426"/>
            <a:ext cx="2949178" cy="488156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13"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9"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2" name="Date Placeholder 3"/>
          <p:cNvSpPr>
            <a:spLocks noGrp="1"/>
          </p:cNvSpPr>
          <p:nvPr>
            <p:ph type="dt" sz="half" idx="10"/>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3128456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964642"/>
            <a:ext cx="2949178" cy="490434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12"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9"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3" name="Date Placeholder 3"/>
          <p:cNvSpPr>
            <a:spLocks noGrp="1"/>
          </p:cNvSpPr>
          <p:nvPr>
            <p:ph type="dt" sz="half" idx="10"/>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633306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628650" y="964642"/>
            <a:ext cx="7886700" cy="5212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13"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8" name="Title 1"/>
          <p:cNvSpPr>
            <a:spLocks noGrp="1"/>
          </p:cNvSpPr>
          <p:nvPr>
            <p:ph type="ctrTitle"/>
          </p:nvPr>
        </p:nvSpPr>
        <p:spPr>
          <a:xfrm>
            <a:off x="1818728" y="311384"/>
            <a:ext cx="4932822" cy="462224"/>
          </a:xfrm>
        </p:spPr>
        <p:txBody>
          <a:bodyPr anchor="b"/>
          <a:lstStyle>
            <a:lvl1pPr algn="ctr">
              <a:defRPr sz="3200">
                <a:latin typeface="Arial" charset="0"/>
                <a:ea typeface="Arial" charset="0"/>
                <a:cs typeface="Arial" charset="0"/>
              </a:defRPr>
            </a:lvl1pPr>
          </a:lstStyle>
          <a:p>
            <a:r>
              <a:rPr lang="en-US"/>
              <a:t>Click to edit Master title style</a:t>
            </a:r>
            <a:endParaRPr lang="en-US" dirty="0"/>
          </a:p>
        </p:txBody>
      </p:sp>
      <p:sp>
        <p:nvSpPr>
          <p:cNvPr id="10"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3396452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034979"/>
            <a:ext cx="1971675" cy="514198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1034979"/>
            <a:ext cx="5800725" cy="51419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10"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
        <p:nvSpPr>
          <p:cNvPr id="8"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18008074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2" name="Title 1"/>
          <p:cNvSpPr>
            <a:spLocks noGrp="1"/>
          </p:cNvSpPr>
          <p:nvPr>
            <p:ph type="title"/>
          </p:nvPr>
        </p:nvSpPr>
        <p:spPr>
          <a:xfrm>
            <a:off x="455613" y="1979660"/>
            <a:ext cx="6900227" cy="443198"/>
          </a:xfrm>
        </p:spPr>
        <p:txBody>
          <a:bodyPr/>
          <a:lstStyle>
            <a:lvl1pPr>
              <a:defRPr sz="3200">
                <a:solidFill>
                  <a:schemeClr val="bg1"/>
                </a:solidFill>
              </a:defRPr>
            </a:lvl1pPr>
          </a:lstStyle>
          <a:p>
            <a:r>
              <a:rPr lang="en-US" dirty="0"/>
              <a:t>Click to edit Master title style</a:t>
            </a:r>
          </a:p>
        </p:txBody>
      </p:sp>
      <p:sp>
        <p:nvSpPr>
          <p:cNvPr id="16" name="Text Placeholder 15"/>
          <p:cNvSpPr>
            <a:spLocks noGrp="1"/>
          </p:cNvSpPr>
          <p:nvPr>
            <p:ph type="body" sz="quarter" idx="12"/>
          </p:nvPr>
        </p:nvSpPr>
        <p:spPr>
          <a:xfrm>
            <a:off x="0" y="4754563"/>
            <a:ext cx="9144000" cy="276999"/>
          </a:xfrm>
        </p:spPr>
        <p:txBody>
          <a:bodyPr/>
          <a:lstStyle>
            <a:lvl1pPr marL="0" indent="0" algn="ctr">
              <a:buNone/>
              <a:defRPr sz="2000"/>
            </a:lvl1pPr>
          </a:lstStyle>
          <a:p>
            <a:pPr lvl="0"/>
            <a:r>
              <a:rPr lang="en-US" dirty="0"/>
              <a:t>Click to edit Master text styles</a:t>
            </a:r>
          </a:p>
        </p:txBody>
      </p:sp>
    </p:spTree>
    <p:extLst>
      <p:ext uri="{BB962C8B-B14F-4D97-AF65-F5344CB8AC3E}">
        <p14:creationId xmlns:p14="http://schemas.microsoft.com/office/powerpoint/2010/main" val="392831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Rectangle 2"/>
          <p:cNvSpPr>
            <a:spLocks noChangeArrowheads="1"/>
          </p:cNvSpPr>
          <p:nvPr userDrawn="1"/>
        </p:nvSpPr>
        <p:spPr bwMode="auto">
          <a:xfrm>
            <a:off x="0" y="6441441"/>
            <a:ext cx="9144000" cy="416560"/>
          </a:xfrm>
          <a:prstGeom prst="rect">
            <a:avLst/>
          </a:prstGeom>
          <a:gradFill flip="none" rotWithShape="1">
            <a:gsLst>
              <a:gs pos="0">
                <a:schemeClr val="tx1"/>
              </a:gs>
              <a:gs pos="100000">
                <a:schemeClr val="tx2">
                  <a:lumMod val="75000"/>
                </a:schemeClr>
              </a:gs>
            </a:gsLst>
            <a:lin ang="0" scaled="1"/>
            <a:tileRect/>
          </a:gradFill>
          <a:ln w="9525">
            <a:noFill/>
            <a:miter lim="800000"/>
            <a:headEnd type="none" w="sm" len="sm"/>
            <a:tailEnd type="none" w="sm" len="sm"/>
          </a:ln>
          <a:effectLst/>
        </p:spPr>
        <p:txBody>
          <a:bodyPr wrap="none" lIns="457200" tIns="0" rIns="274320" bIns="0" anchor="ctr"/>
          <a:lstStyle/>
          <a:p>
            <a:pPr marL="0" indent="0" algn="l" defTabSz="820738" eaLnBrk="0" hangingPunct="0"/>
            <a:r>
              <a:rPr lang="en-US" sz="1200" b="1">
                <a:solidFill>
                  <a:srgbClr val="FFFFFF"/>
                </a:solidFill>
              </a:rPr>
              <a:t>Star Lab:</a:t>
            </a:r>
            <a:r>
              <a:rPr lang="en-US" sz="1200" b="1" baseline="0">
                <a:solidFill>
                  <a:srgbClr val="FFFFFF"/>
                </a:solidFill>
              </a:rPr>
              <a:t> </a:t>
            </a:r>
            <a:r>
              <a:rPr lang="en-US" sz="1200" b="1" baseline="0" err="1">
                <a:solidFill>
                  <a:srgbClr val="FFFFFF"/>
                </a:solidFill>
              </a:rPr>
              <a:t>Falken</a:t>
            </a:r>
            <a:r>
              <a:rPr lang="en-US" sz="1200" b="1" baseline="0">
                <a:solidFill>
                  <a:srgbClr val="FFFFFF"/>
                </a:solidFill>
              </a:rPr>
              <a:t> Project</a:t>
            </a:r>
            <a:endParaRPr lang="en-US" sz="1200" b="1">
              <a:solidFill>
                <a:srgbClr val="FFFFFF"/>
              </a:solidFill>
            </a:endParaRPr>
          </a:p>
        </p:txBody>
      </p:sp>
      <p:sp>
        <p:nvSpPr>
          <p:cNvPr id="10" name="Text Placeholder 2"/>
          <p:cNvSpPr>
            <a:spLocks noGrp="1"/>
          </p:cNvSpPr>
          <p:nvPr>
            <p:ph type="body" idx="1"/>
          </p:nvPr>
        </p:nvSpPr>
        <p:spPr>
          <a:xfrm>
            <a:off x="429435" y="1439137"/>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29435" y="2078899"/>
            <a:ext cx="4040188" cy="1902059"/>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591860" y="1439137"/>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4"/>
          </p:nvPr>
        </p:nvSpPr>
        <p:spPr>
          <a:xfrm>
            <a:off x="4591860" y="2078899"/>
            <a:ext cx="4041775" cy="1902059"/>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2"/>
          <p:cNvSpPr>
            <a:spLocks noGrp="1"/>
          </p:cNvSpPr>
          <p:nvPr>
            <p:ph type="sldNum" sz="quarter" idx="11"/>
          </p:nvPr>
        </p:nvSpPr>
        <p:spPr/>
        <p:txBody>
          <a:bodyPr/>
          <a:lstStyle/>
          <a:p>
            <a:fld id="{689318A1-174D-4DEE-8106-03A37B9BCF15}" type="slidenum">
              <a:rPr lang="en-US" sz="1000" smtClean="0"/>
              <a:pPr/>
              <a:t>‹#›</a:t>
            </a:fld>
            <a:endParaRPr lang="en-US" sz="1000"/>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22436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
        <p:nvSpPr>
          <p:cNvPr id="14" name="PlaceHolder 2"/>
          <p:cNvSpPr>
            <a:spLocks noGrp="1"/>
          </p:cNvSpPr>
          <p:nvPr>
            <p:ph type="subTitle"/>
          </p:nvPr>
        </p:nvSpPr>
        <p:spPr>
          <a:xfrm>
            <a:off x="628560" y="1055160"/>
            <a:ext cx="7886520" cy="51213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
        <p:nvSpPr>
          <p:cNvPr id="16" name="PlaceHolder 2"/>
          <p:cNvSpPr>
            <a:spLocks noGrp="1"/>
          </p:cNvSpPr>
          <p:nvPr>
            <p:ph type="body"/>
          </p:nvPr>
        </p:nvSpPr>
        <p:spPr>
          <a:xfrm>
            <a:off x="628560" y="1055160"/>
            <a:ext cx="7886520" cy="51213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
        <p:nvSpPr>
          <p:cNvPr id="18" name="PlaceHolder 2"/>
          <p:cNvSpPr>
            <a:spLocks noGrp="1"/>
          </p:cNvSpPr>
          <p:nvPr>
            <p:ph type="body"/>
          </p:nvPr>
        </p:nvSpPr>
        <p:spPr>
          <a:xfrm>
            <a:off x="628560" y="1055160"/>
            <a:ext cx="3848400" cy="51213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19" name="PlaceHolder 3"/>
          <p:cNvSpPr>
            <a:spLocks noGrp="1"/>
          </p:cNvSpPr>
          <p:nvPr>
            <p:ph type="body"/>
          </p:nvPr>
        </p:nvSpPr>
        <p:spPr>
          <a:xfrm>
            <a:off x="4669920" y="1055160"/>
            <a:ext cx="3848400" cy="512136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0"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1" name="PlaceHolder 1"/>
          <p:cNvSpPr>
            <a:spLocks noGrp="1"/>
          </p:cNvSpPr>
          <p:nvPr>
            <p:ph type="subTitle"/>
          </p:nvPr>
        </p:nvSpPr>
        <p:spPr>
          <a:xfrm>
            <a:off x="1818720" y="311400"/>
            <a:ext cx="4932360" cy="21423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
        <p:nvSpPr>
          <p:cNvPr id="23" name="PlaceHolder 2"/>
          <p:cNvSpPr>
            <a:spLocks noGrp="1"/>
          </p:cNvSpPr>
          <p:nvPr>
            <p:ph type="body"/>
          </p:nvPr>
        </p:nvSpPr>
        <p:spPr>
          <a:xfrm>
            <a:off x="628560" y="105516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24" name="PlaceHolder 3"/>
          <p:cNvSpPr>
            <a:spLocks noGrp="1"/>
          </p:cNvSpPr>
          <p:nvPr>
            <p:ph type="body"/>
          </p:nvPr>
        </p:nvSpPr>
        <p:spPr>
          <a:xfrm>
            <a:off x="4669920" y="1055160"/>
            <a:ext cx="3848400" cy="51213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25" name="PlaceHolder 4"/>
          <p:cNvSpPr>
            <a:spLocks noGrp="1"/>
          </p:cNvSpPr>
          <p:nvPr>
            <p:ph type="body"/>
          </p:nvPr>
        </p:nvSpPr>
        <p:spPr>
          <a:xfrm>
            <a:off x="628560" y="373032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818720" y="311400"/>
            <a:ext cx="4932360" cy="461880"/>
          </a:xfrm>
          <a:prstGeom prst="rect">
            <a:avLst/>
          </a:prstGeom>
        </p:spPr>
        <p:txBody>
          <a:bodyPr lIns="0" tIns="0" rIns="0" bIns="0" anchor="ctr"/>
          <a:lstStyle/>
          <a:p>
            <a:endParaRPr lang="en-US" sz="1400" b="0" strike="noStrike" spc="-1">
              <a:solidFill>
                <a:srgbClr val="000000"/>
              </a:solidFill>
              <a:latin typeface="Arial"/>
            </a:endParaRPr>
          </a:p>
        </p:txBody>
      </p:sp>
      <p:sp>
        <p:nvSpPr>
          <p:cNvPr id="27" name="PlaceHolder 2"/>
          <p:cNvSpPr>
            <a:spLocks noGrp="1"/>
          </p:cNvSpPr>
          <p:nvPr>
            <p:ph type="body"/>
          </p:nvPr>
        </p:nvSpPr>
        <p:spPr>
          <a:xfrm>
            <a:off x="628560" y="1055160"/>
            <a:ext cx="3848400" cy="512136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28" name="PlaceHolder 3"/>
          <p:cNvSpPr>
            <a:spLocks noGrp="1"/>
          </p:cNvSpPr>
          <p:nvPr>
            <p:ph type="body"/>
          </p:nvPr>
        </p:nvSpPr>
        <p:spPr>
          <a:xfrm>
            <a:off x="4669920" y="105516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
        <p:nvSpPr>
          <p:cNvPr id="29" name="PlaceHolder 4"/>
          <p:cNvSpPr>
            <a:spLocks noGrp="1"/>
          </p:cNvSpPr>
          <p:nvPr>
            <p:ph type="body"/>
          </p:nvPr>
        </p:nvSpPr>
        <p:spPr>
          <a:xfrm>
            <a:off x="4669920" y="3730320"/>
            <a:ext cx="3848400" cy="2442600"/>
          </a:xfrm>
          <a:prstGeom prst="rect">
            <a:avLst/>
          </a:prstGeom>
        </p:spPr>
        <p:txBody>
          <a:bodyPr lIns="0" tIns="0" rIns="0" bIns="0">
            <a:normAutofit/>
          </a:bodyPr>
          <a:lstStyle/>
          <a:p>
            <a:endParaRPr lang="en-US" sz="14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image" Target="../media/image5.png"/><Relationship Id="rId2" Type="http://schemas.openxmlformats.org/officeDocument/2006/relationships/slideLayout" Target="../slideLayouts/slideLayout18.xml"/><Relationship Id="rId16" Type="http://schemas.openxmlformats.org/officeDocument/2006/relationships/image" Target="../media/image4.png"/><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image" Target="../media/image1.jpeg"/><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3" name="Google Shape;12;p1"/>
          <p:cNvPicPr/>
          <p:nvPr/>
        </p:nvPicPr>
        <p:blipFill>
          <a:blip r:embed="rId18"/>
          <a:stretch/>
        </p:blipFill>
        <p:spPr>
          <a:xfrm>
            <a:off x="7706880" y="6235200"/>
            <a:ext cx="1269360" cy="456840"/>
          </a:xfrm>
          <a:prstGeom prst="rect">
            <a:avLst/>
          </a:prstGeom>
          <a:ln>
            <a:noFill/>
          </a:ln>
        </p:spPr>
      </p:pic>
      <p:pic>
        <p:nvPicPr>
          <p:cNvPr id="14" name="Google Shape;13;p1"/>
          <p:cNvPicPr/>
          <p:nvPr/>
        </p:nvPicPr>
        <p:blipFill>
          <a:blip r:embed="rId19"/>
          <a:stretch/>
        </p:blipFill>
        <p:spPr>
          <a:xfrm>
            <a:off x="6969240" y="246240"/>
            <a:ext cx="1886760" cy="758880"/>
          </a:xfrm>
          <a:prstGeom prst="rect">
            <a:avLst/>
          </a:prstGeom>
          <a:ln>
            <a:noFill/>
          </a:ln>
        </p:spPr>
      </p:pic>
      <p:pic>
        <p:nvPicPr>
          <p:cNvPr id="2" name="Google Shape;14;p1"/>
          <p:cNvPicPr/>
          <p:nvPr/>
        </p:nvPicPr>
        <p:blipFill>
          <a:blip r:embed="rId20"/>
          <a:stretch/>
        </p:blipFill>
        <p:spPr>
          <a:xfrm>
            <a:off x="281880" y="179280"/>
            <a:ext cx="1470960" cy="795600"/>
          </a:xfrm>
          <a:prstGeom prst="rect">
            <a:avLst/>
          </a:prstGeom>
          <a:ln>
            <a:noFill/>
          </a:ln>
        </p:spPr>
      </p:pic>
      <p:sp>
        <p:nvSpPr>
          <p:cNvPr id="3" name="CustomShape 1"/>
          <p:cNvSpPr/>
          <p:nvPr/>
        </p:nvSpPr>
        <p:spPr>
          <a:xfrm>
            <a:off x="1850040" y="980640"/>
            <a:ext cx="5028840" cy="360"/>
          </a:xfrm>
          <a:custGeom>
            <a:avLst/>
            <a:gdLst/>
            <a:ahLst/>
            <a:cxnLst/>
            <a:rect l="l" t="t" r="r" b="b"/>
            <a:pathLst>
              <a:path w="21600" h="21600">
                <a:moveTo>
                  <a:pt x="0" y="0"/>
                </a:moveTo>
                <a:lnTo>
                  <a:pt x="21600" y="21600"/>
                </a:lnTo>
              </a:path>
            </a:pathLst>
          </a:custGeom>
          <a:noFill/>
          <a:ln w="50760">
            <a:solidFill>
              <a:srgbClr val="FF950E"/>
            </a:solidFill>
            <a:round/>
          </a:ln>
        </p:spPr>
        <p:style>
          <a:lnRef idx="0">
            <a:scrgbClr r="0" g="0" b="0"/>
          </a:lnRef>
          <a:fillRef idx="0">
            <a:scrgbClr r="0" g="0" b="0"/>
          </a:fillRef>
          <a:effectRef idx="0">
            <a:scrgbClr r="0" g="0" b="0"/>
          </a:effectRef>
          <a:fontRef idx="minor"/>
        </p:style>
      </p:sp>
      <p:sp>
        <p:nvSpPr>
          <p:cNvPr id="4" name="CustomShape 2"/>
          <p:cNvSpPr/>
          <p:nvPr/>
        </p:nvSpPr>
        <p:spPr>
          <a:xfrm>
            <a:off x="479160" y="6206040"/>
            <a:ext cx="8412840" cy="360"/>
          </a:xfrm>
          <a:custGeom>
            <a:avLst/>
            <a:gdLst/>
            <a:ahLst/>
            <a:cxnLst/>
            <a:rect l="l" t="t" r="r" b="b"/>
            <a:pathLst>
              <a:path w="21600" h="21600">
                <a:moveTo>
                  <a:pt x="0" y="0"/>
                </a:moveTo>
                <a:lnTo>
                  <a:pt x="21600" y="21600"/>
                </a:lnTo>
              </a:path>
            </a:pathLst>
          </a:custGeom>
          <a:noFill/>
          <a:ln w="50760">
            <a:solidFill>
              <a:srgbClr val="FF950E"/>
            </a:solidFill>
            <a:round/>
          </a:ln>
        </p:spPr>
        <p:style>
          <a:lnRef idx="0">
            <a:scrgbClr r="0" g="0" b="0"/>
          </a:lnRef>
          <a:fillRef idx="0">
            <a:scrgbClr r="0" g="0" b="0"/>
          </a:fillRef>
          <a:effectRef idx="0">
            <a:scrgbClr r="0" g="0" b="0"/>
          </a:effectRef>
          <a:fontRef idx="minor"/>
        </p:style>
      </p:sp>
      <p:sp>
        <p:nvSpPr>
          <p:cNvPr id="5" name="CustomShape 3"/>
          <p:cNvSpPr/>
          <p:nvPr/>
        </p:nvSpPr>
        <p:spPr>
          <a:xfrm>
            <a:off x="395280" y="6237360"/>
            <a:ext cx="1714680" cy="332280"/>
          </a:xfrm>
          <a:prstGeom prst="rect">
            <a:avLst/>
          </a:prstGeom>
          <a:noFill/>
          <a:ln>
            <a:noFill/>
          </a:ln>
        </p:spPr>
        <p:style>
          <a:lnRef idx="0">
            <a:scrgbClr r="0" g="0" b="0"/>
          </a:lnRef>
          <a:fillRef idx="0">
            <a:scrgbClr r="0" g="0" b="0"/>
          </a:fillRef>
          <a:effectRef idx="0">
            <a:scrgbClr r="0" g="0" b="0"/>
          </a:effectRef>
          <a:fontRef idx="minor"/>
        </p:style>
      </p:sp>
      <p:sp>
        <p:nvSpPr>
          <p:cNvPr id="6" name="CustomShape 4"/>
          <p:cNvSpPr/>
          <p:nvPr/>
        </p:nvSpPr>
        <p:spPr>
          <a:xfrm>
            <a:off x="2362320" y="6297480"/>
            <a:ext cx="4419360" cy="332280"/>
          </a:xfrm>
          <a:prstGeom prst="rect">
            <a:avLst/>
          </a:prstGeom>
          <a:noFill/>
          <a:ln>
            <a:noFill/>
          </a:ln>
        </p:spPr>
        <p:style>
          <a:lnRef idx="0">
            <a:scrgbClr r="0" g="0" b="0"/>
          </a:lnRef>
          <a:fillRef idx="0">
            <a:scrgbClr r="0" g="0" b="0"/>
          </a:fillRef>
          <a:effectRef idx="0">
            <a:scrgbClr r="0" g="0" b="0"/>
          </a:effectRef>
          <a:fontRef idx="minor"/>
        </p:style>
        <p:txBody>
          <a:bodyPr anchor="ctr"/>
          <a:lstStyle/>
          <a:p>
            <a:pPr algn="ctr">
              <a:lnSpc>
                <a:spcPct val="100000"/>
              </a:lnSpc>
            </a:pPr>
            <a:r>
              <a:rPr lang="en-US" sz="1600" b="0" i="1" strike="noStrike" spc="-1">
                <a:solidFill>
                  <a:srgbClr val="888888"/>
                </a:solidFill>
                <a:latin typeface="Calibri"/>
                <a:ea typeface="Calibri"/>
              </a:rPr>
              <a:t>World-Leading Research with Real-World Impact!</a:t>
            </a:r>
            <a:endParaRPr lang="en-US" sz="1600" b="0" strike="noStrike" spc="-1">
              <a:latin typeface="Arial"/>
            </a:endParaRPr>
          </a:p>
        </p:txBody>
      </p:sp>
      <p:sp>
        <p:nvSpPr>
          <p:cNvPr id="7" name="CustomShape 5"/>
          <p:cNvSpPr/>
          <p:nvPr/>
        </p:nvSpPr>
        <p:spPr>
          <a:xfrm>
            <a:off x="3714480" y="6554880"/>
            <a:ext cx="1714680" cy="332280"/>
          </a:xfrm>
          <a:prstGeom prst="rect">
            <a:avLst/>
          </a:prstGeom>
          <a:noFill/>
          <a:ln>
            <a:noFill/>
          </a:ln>
        </p:spPr>
        <p:style>
          <a:lnRef idx="0">
            <a:scrgbClr r="0" g="0" b="0"/>
          </a:lnRef>
          <a:fillRef idx="0">
            <a:scrgbClr r="0" g="0" b="0"/>
          </a:fillRef>
          <a:effectRef idx="0">
            <a:scrgbClr r="0" g="0" b="0"/>
          </a:effectRef>
          <a:fontRef idx="minor"/>
        </p:style>
        <p:txBody>
          <a:bodyPr anchor="ctr"/>
          <a:lstStyle/>
          <a:p>
            <a:pPr algn="ctr">
              <a:lnSpc>
                <a:spcPct val="100000"/>
              </a:lnSpc>
            </a:pPr>
            <a:r>
              <a:rPr lang="en-US" sz="900" b="0" strike="noStrike" spc="-1">
                <a:solidFill>
                  <a:srgbClr val="888888"/>
                </a:solidFill>
                <a:latin typeface="Calibri"/>
                <a:ea typeface="Calibri"/>
              </a:rPr>
              <a:t>Page:  </a:t>
            </a:r>
            <a:fld id="{965A2952-B373-466A-8CB9-1B16517C2CF8}" type="slidenum">
              <a:rPr lang="en-US" sz="900" b="0" strike="noStrike" spc="-1">
                <a:solidFill>
                  <a:srgbClr val="888888"/>
                </a:solidFill>
                <a:latin typeface="Calibri"/>
                <a:ea typeface="Calibri"/>
              </a:rPr>
              <a:pPr algn="ctr">
                <a:lnSpc>
                  <a:spcPct val="100000"/>
                </a:lnSpc>
              </a:pPr>
              <a:t>‹#›</a:t>
            </a:fld>
            <a:endParaRPr lang="en-US" sz="900" b="0" strike="noStrike" spc="-1">
              <a:latin typeface="Arial"/>
            </a:endParaRPr>
          </a:p>
        </p:txBody>
      </p:sp>
      <p:sp>
        <p:nvSpPr>
          <p:cNvPr id="8" name="PlaceHolder 6"/>
          <p:cNvSpPr>
            <a:spLocks noGrp="1"/>
          </p:cNvSpPr>
          <p:nvPr>
            <p:ph type="body"/>
          </p:nvPr>
        </p:nvSpPr>
        <p:spPr>
          <a:xfrm>
            <a:off x="628560" y="1055160"/>
            <a:ext cx="7886520" cy="5121360"/>
          </a:xfrm>
          <a:prstGeom prst="rect">
            <a:avLst/>
          </a:prstGeom>
        </p:spPr>
        <p:txBody>
          <a:bodyPr/>
          <a:lstStyle/>
          <a:p>
            <a:pPr marL="432000" indent="-324000">
              <a:spcBef>
                <a:spcPts val="1417"/>
              </a:spcBef>
              <a:buClr>
                <a:srgbClr val="000000"/>
              </a:buClr>
              <a:buSzPct val="45000"/>
              <a:buFont typeface="Wingdings" charset="2"/>
              <a:buChar char=""/>
            </a:pPr>
            <a:r>
              <a:rPr lang="en-US" sz="21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US" sz="21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US" sz="21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US" sz="21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US" sz="21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US" sz="21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US" sz="2100" b="0" strike="noStrike" spc="-1">
                <a:solidFill>
                  <a:srgbClr val="000000"/>
                </a:solidFill>
                <a:latin typeface="Arial"/>
              </a:rPr>
              <a:t>Seventh Outline Level</a:t>
            </a:r>
          </a:p>
        </p:txBody>
      </p:sp>
      <p:sp>
        <p:nvSpPr>
          <p:cNvPr id="9" name="PlaceHolder 7"/>
          <p:cNvSpPr>
            <a:spLocks noGrp="1"/>
          </p:cNvSpPr>
          <p:nvPr>
            <p:ph type="title"/>
          </p:nvPr>
        </p:nvSpPr>
        <p:spPr>
          <a:xfrm>
            <a:off x="1818720" y="311400"/>
            <a:ext cx="4932360" cy="461880"/>
          </a:xfrm>
          <a:prstGeom prst="rect">
            <a:avLst/>
          </a:prstGeom>
        </p:spPr>
        <p:txBody>
          <a:bodyPr anchor="b"/>
          <a:lstStyle/>
          <a:p>
            <a:r>
              <a:rPr lang="en-US" sz="3200" b="0" strike="noStrike" spc="-1">
                <a:solidFill>
                  <a:srgbClr val="000000"/>
                </a:solidFill>
                <a:latin typeface="Arial"/>
              </a:rPr>
              <a:t>Click to edit the title text format</a:t>
            </a:r>
          </a:p>
        </p:txBody>
      </p:sp>
      <p:sp>
        <p:nvSpPr>
          <p:cNvPr id="10" name="PlaceHolder 8"/>
          <p:cNvSpPr>
            <a:spLocks noGrp="1"/>
          </p:cNvSpPr>
          <p:nvPr>
            <p:ph type="sldNum"/>
          </p:nvPr>
        </p:nvSpPr>
        <p:spPr>
          <a:xfrm>
            <a:off x="4388400" y="6492960"/>
            <a:ext cx="366840" cy="364680"/>
          </a:xfrm>
          <a:prstGeom prst="rect">
            <a:avLst/>
          </a:prstGeom>
        </p:spPr>
        <p:txBody>
          <a:bodyPr anchor="ctr"/>
          <a:lstStyle/>
          <a:p>
            <a:pPr algn="r">
              <a:lnSpc>
                <a:spcPct val="100000"/>
              </a:lnSpc>
            </a:pPr>
            <a:fld id="{5B8E637B-124B-4E2B-B313-A7FFC60304A7}" type="slidenum">
              <a:rPr lang="en-US" sz="1000" b="0" strike="noStrike" spc="-1">
                <a:solidFill>
                  <a:srgbClr val="000000"/>
                </a:solidFill>
                <a:latin typeface="Calibri"/>
                <a:ea typeface="Calibri"/>
              </a:rPr>
              <a:pPr algn="r">
                <a:lnSpc>
                  <a:spcPct val="100000"/>
                </a:lnSpc>
              </a:pPr>
              <a:t>‹#›</a:t>
            </a:fld>
            <a:endParaRPr lang="en-US" sz="1000" b="0" strike="noStrike" spc="-1">
              <a:latin typeface="Times New Roman"/>
            </a:endParaRPr>
          </a:p>
        </p:txBody>
      </p:sp>
      <p:sp>
        <p:nvSpPr>
          <p:cNvPr id="11" name="PlaceHolder 9"/>
          <p:cNvSpPr>
            <a:spLocks noGrp="1"/>
          </p:cNvSpPr>
          <p:nvPr>
            <p:ph type="ftr"/>
          </p:nvPr>
        </p:nvSpPr>
        <p:spPr>
          <a:xfrm>
            <a:off x="2743200" y="6237360"/>
            <a:ext cx="3991680" cy="364680"/>
          </a:xfrm>
          <a:prstGeom prst="rect">
            <a:avLst/>
          </a:prstGeom>
        </p:spPr>
        <p:txBody>
          <a:bodyPr anchor="ctr"/>
          <a:lstStyle/>
          <a:p>
            <a:endParaRPr lang="en-US" sz="2400" b="0" strike="noStrike" spc="-1">
              <a:latin typeface="Times New Roman"/>
            </a:endParaRPr>
          </a:p>
        </p:txBody>
      </p:sp>
      <p:sp>
        <p:nvSpPr>
          <p:cNvPr id="12" name="PlaceHolder 10"/>
          <p:cNvSpPr>
            <a:spLocks noGrp="1"/>
          </p:cNvSpPr>
          <p:nvPr>
            <p:ph type="dt"/>
          </p:nvPr>
        </p:nvSpPr>
        <p:spPr>
          <a:xfrm>
            <a:off x="443520" y="6231240"/>
            <a:ext cx="2511720" cy="332280"/>
          </a:xfrm>
          <a:prstGeom prst="rect">
            <a:avLst/>
          </a:prstGeom>
        </p:spPr>
        <p:txBody>
          <a:bodyPr anchor="ctr"/>
          <a:lstStyle/>
          <a:p>
            <a:endParaRPr lang="en-US" sz="24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74"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75" r:id="rId14"/>
    <p:sldLayoutId id="2147483676" r:id="rId15"/>
    <p:sldLayoutId id="2147483691" r:id="rId16"/>
  </p:sldLayoutIdLst>
  <p:hf sldNum="0" hdr="0" ftr="0" dt="0"/>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287270"/>
            <a:ext cx="7886700" cy="2085592"/>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28650" y="3376246"/>
            <a:ext cx="7886700" cy="28007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31112" y="6206025"/>
            <a:ext cx="2512087" cy="332678"/>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pic>
        <p:nvPicPr>
          <p:cNvPr id="8" name="Content Placeholder 3"/>
          <p:cNvPicPr>
            <a:picLocks noChangeAspect="1"/>
          </p:cNvPicPr>
          <p:nvPr/>
        </p:nvPicPr>
        <p:blipFill>
          <a:blip r:embed="rId1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707046" y="6235089"/>
            <a:ext cx="1269547" cy="457200"/>
          </a:xfrm>
          <a:prstGeom prst="rect">
            <a:avLst/>
          </a:prstGeom>
        </p:spPr>
      </p:pic>
      <p:pic>
        <p:nvPicPr>
          <p:cNvPr id="6" name="Picture 5"/>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969265" y="246124"/>
            <a:ext cx="1887192" cy="759153"/>
          </a:xfrm>
          <a:prstGeom prst="rect">
            <a:avLst/>
          </a:prstGeom>
        </p:spPr>
      </p:pic>
      <p:pic>
        <p:nvPicPr>
          <p:cNvPr id="15" name="Picture 14"/>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281912" y="179355"/>
            <a:ext cx="1471275" cy="796072"/>
          </a:xfrm>
          <a:prstGeom prst="rect">
            <a:avLst/>
          </a:prstGeom>
        </p:spPr>
      </p:pic>
      <p:cxnSp>
        <p:nvCxnSpPr>
          <p:cNvPr id="17" name="Straight Connector 16"/>
          <p:cNvCxnSpPr/>
          <p:nvPr/>
        </p:nvCxnSpPr>
        <p:spPr>
          <a:xfrm>
            <a:off x="1850065" y="980743"/>
            <a:ext cx="5029200" cy="0"/>
          </a:xfrm>
          <a:prstGeom prst="line">
            <a:avLst/>
          </a:prstGeom>
          <a:ln w="50800" cap="rnd">
            <a:solidFill>
              <a:srgbClr val="FF950E"/>
            </a:solidFill>
            <a:round/>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79024" y="6206025"/>
            <a:ext cx="8413185" cy="0"/>
          </a:xfrm>
          <a:prstGeom prst="line">
            <a:avLst/>
          </a:prstGeom>
          <a:ln w="50800" cap="rnd">
            <a:solidFill>
              <a:srgbClr val="FF950E"/>
            </a:solidFill>
            <a:round/>
          </a:ln>
        </p:spPr>
        <p:style>
          <a:lnRef idx="1">
            <a:schemeClr val="accent1"/>
          </a:lnRef>
          <a:fillRef idx="0">
            <a:schemeClr val="accent1"/>
          </a:fillRef>
          <a:effectRef idx="0">
            <a:schemeClr val="accent1"/>
          </a:effectRef>
          <a:fontRef idx="minor">
            <a:schemeClr val="tx1"/>
          </a:fontRef>
        </p:style>
      </p:cxnSp>
      <p:sp>
        <p:nvSpPr>
          <p:cNvPr id="26" name="Slide Number Placeholder 5"/>
          <p:cNvSpPr>
            <a:spLocks noGrp="1"/>
          </p:cNvSpPr>
          <p:nvPr>
            <p:ph type="sldNum" sz="quarter" idx="4"/>
          </p:nvPr>
        </p:nvSpPr>
        <p:spPr>
          <a:xfrm>
            <a:off x="4388459" y="6492875"/>
            <a:ext cx="36708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318A1-174D-4DEE-8106-03A37B9BCF15}" type="slidenum">
              <a:rPr lang="en-US" sz="1000" smtClean="0"/>
              <a:pPr/>
              <a:t>‹#›</a:t>
            </a:fld>
            <a:endParaRPr lang="en-US" sz="1000"/>
          </a:p>
        </p:txBody>
      </p:sp>
      <p:sp>
        <p:nvSpPr>
          <p:cNvPr id="27" name="Footer Placeholder 4"/>
          <p:cNvSpPr>
            <a:spLocks noGrp="1"/>
          </p:cNvSpPr>
          <p:nvPr>
            <p:ph type="ftr" sz="quarter" idx="3"/>
          </p:nvPr>
        </p:nvSpPr>
        <p:spPr>
          <a:xfrm>
            <a:off x="2743199" y="6237201"/>
            <a:ext cx="3992021"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pPr hangingPunct="0">
              <a:buClr>
                <a:srgbClr val="000000"/>
              </a:buClr>
              <a:buSzPct val="45000"/>
              <a:buFont typeface="Wingdings" pitchFamily="2" charset="2"/>
              <a:buNone/>
            </a:pPr>
            <a:endParaRPr lang="en-US" i="1"/>
          </a:p>
        </p:txBody>
      </p:sp>
    </p:spTree>
    <p:extLst>
      <p:ext uri="{BB962C8B-B14F-4D97-AF65-F5344CB8AC3E}">
        <p14:creationId xmlns:p14="http://schemas.microsoft.com/office/powerpoint/2010/main" val="269200912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Lst>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hf sldNum="0" hdr="0" ftr="0" dt="0"/>
  <p:txStyles>
    <p:titleStyle>
      <a:lvl1pPr algn="ctr" defTabSz="685800" rtl="0" eaLnBrk="1" latinLnBrk="0" hangingPunct="1">
        <a:lnSpc>
          <a:spcPct val="90000"/>
        </a:lnSpc>
        <a:spcBef>
          <a:spcPct val="0"/>
        </a:spcBef>
        <a:buNone/>
        <a:defRPr sz="30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18" Type="http://schemas.openxmlformats.org/officeDocument/2006/relationships/image" Target="../media/image28.png"/><Relationship Id="rId3" Type="http://schemas.openxmlformats.org/officeDocument/2006/relationships/image" Target="../media/image13.png"/><Relationship Id="rId21" Type="http://schemas.openxmlformats.org/officeDocument/2006/relationships/image" Target="../media/image31.png"/><Relationship Id="rId7" Type="http://schemas.openxmlformats.org/officeDocument/2006/relationships/image" Target="../media/image17.png"/><Relationship Id="rId12" Type="http://schemas.openxmlformats.org/officeDocument/2006/relationships/image" Target="../media/image22.png"/><Relationship Id="rId17" Type="http://schemas.openxmlformats.org/officeDocument/2006/relationships/image" Target="../media/image27.png"/><Relationship Id="rId2" Type="http://schemas.openxmlformats.org/officeDocument/2006/relationships/image" Target="../media/image12.png"/><Relationship Id="rId16" Type="http://schemas.openxmlformats.org/officeDocument/2006/relationships/image" Target="../media/image26.png"/><Relationship Id="rId20" Type="http://schemas.openxmlformats.org/officeDocument/2006/relationships/image" Target="../media/image30.png"/><Relationship Id="rId1" Type="http://schemas.openxmlformats.org/officeDocument/2006/relationships/slideLayout" Target="../slideLayouts/slideLayout14.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png"/><Relationship Id="rId19" Type="http://schemas.openxmlformats.org/officeDocument/2006/relationships/image" Target="../media/image29.png"/><Relationship Id="rId4" Type="http://schemas.openxmlformats.org/officeDocument/2006/relationships/image" Target="../media/image14.png"/><Relationship Id="rId9" Type="http://schemas.openxmlformats.org/officeDocument/2006/relationships/image" Target="../media/image19.png"/><Relationship Id="rId14" Type="http://schemas.openxmlformats.org/officeDocument/2006/relationships/image" Target="../media/image2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2.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3">
            <a:extLst>
              <a:ext uri="{FF2B5EF4-FFF2-40B4-BE49-F238E27FC236}">
                <a16:creationId xmlns:a16="http://schemas.microsoft.com/office/drawing/2014/main" id="{CC37DB8F-65CB-4CE3-910E-B3BA059DCD5B}"/>
              </a:ext>
            </a:extLst>
          </p:cNvPr>
          <p:cNvSpPr txBox="1">
            <a:spLocks noChangeArrowheads="1"/>
          </p:cNvSpPr>
          <p:nvPr/>
        </p:nvSpPr>
        <p:spPr bwMode="auto">
          <a:xfrm>
            <a:off x="4561921" y="5599081"/>
            <a:ext cx="1440" cy="31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panose="02020603050405020304" pitchFamily="18" charset="0"/>
              <a:buNone/>
            </a:pPr>
            <a:endParaRPr lang="en-US" altLang="en-US" sz="1633"/>
          </a:p>
        </p:txBody>
      </p:sp>
      <p:sp>
        <p:nvSpPr>
          <p:cNvPr id="11269" name="Rectangle 7">
            <a:extLst>
              <a:ext uri="{FF2B5EF4-FFF2-40B4-BE49-F238E27FC236}">
                <a16:creationId xmlns:a16="http://schemas.microsoft.com/office/drawing/2014/main" id="{BDD08784-8CF8-4176-AF6E-0C2EA2C14A44}"/>
              </a:ext>
            </a:extLst>
          </p:cNvPr>
          <p:cNvSpPr>
            <a:spLocks noChangeArrowheads="1"/>
          </p:cNvSpPr>
          <p:nvPr/>
        </p:nvSpPr>
        <p:spPr bwMode="auto">
          <a:xfrm>
            <a:off x="1376640" y="5349961"/>
            <a:ext cx="7050240" cy="685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1638" tIns="42452" rIns="81638" bIns="42452"/>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lnSpc>
                <a:spcPct val="80000"/>
              </a:lnSpc>
              <a:buClrTx/>
              <a:buSzPct val="45000"/>
              <a:buFontTx/>
              <a:buNone/>
            </a:pPr>
            <a:endParaRPr lang="en-US" altLang="en-US" sz="1451">
              <a:latin typeface="Calibri" panose="020F0502020204030204" pitchFamily="34" charset="0"/>
            </a:endParaRPr>
          </a:p>
          <a:p>
            <a:pPr algn="ctr">
              <a:lnSpc>
                <a:spcPct val="80000"/>
              </a:lnSpc>
              <a:buClrTx/>
              <a:buSzPct val="45000"/>
              <a:buFontTx/>
              <a:buNone/>
            </a:pPr>
            <a:endParaRPr lang="en-US" altLang="en-US" sz="1451">
              <a:latin typeface="Calibri" panose="020F0502020204030204" pitchFamily="34" charset="0"/>
            </a:endParaRPr>
          </a:p>
        </p:txBody>
      </p:sp>
      <p:sp>
        <p:nvSpPr>
          <p:cNvPr id="11270" name="Text Box 8">
            <a:extLst>
              <a:ext uri="{FF2B5EF4-FFF2-40B4-BE49-F238E27FC236}">
                <a16:creationId xmlns:a16="http://schemas.microsoft.com/office/drawing/2014/main" id="{CFBDE250-3D1D-46C0-AF6D-25CDF6C268EB}"/>
              </a:ext>
            </a:extLst>
          </p:cNvPr>
          <p:cNvSpPr txBox="1">
            <a:spLocks noChangeArrowheads="1"/>
          </p:cNvSpPr>
          <p:nvPr/>
        </p:nvSpPr>
        <p:spPr bwMode="auto">
          <a:xfrm>
            <a:off x="381000" y="1061780"/>
            <a:ext cx="8363520" cy="5948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1638" tIns="42452" rIns="81638" bIns="42452">
            <a:spAutoFit/>
          </a:bodyP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r>
              <a:rPr lang="en-US" altLang="en-US" sz="2993" b="1" dirty="0">
                <a:solidFill>
                  <a:schemeClr val="tx1"/>
                </a:solidFill>
                <a:latin typeface="Calibri" panose="020F0502020204030204" pitchFamily="34" charset="0"/>
                <a:cs typeface="Calibri" panose="020F0502020204030204" pitchFamily="34" charset="0"/>
              </a:rPr>
              <a:t>Feasibility Analysis of Access Control Policy Mining</a:t>
            </a:r>
          </a:p>
          <a:p>
            <a:pPr algn="ctr"/>
            <a:endParaRPr lang="en-US" altLang="en-US" sz="2540" b="1" dirty="0">
              <a:solidFill>
                <a:schemeClr val="tx1"/>
              </a:solidFill>
              <a:latin typeface="Calibri" panose="020F0502020204030204" pitchFamily="34" charset="0"/>
              <a:cs typeface="Calibri" panose="020F0502020204030204" pitchFamily="34" charset="0"/>
            </a:endParaRPr>
          </a:p>
          <a:p>
            <a:pPr algn="ctr"/>
            <a:r>
              <a:rPr lang="en-US" altLang="en-US" sz="2540" b="1" dirty="0">
                <a:solidFill>
                  <a:schemeClr val="accent2"/>
                </a:solidFill>
                <a:latin typeface="Calibri" panose="020F0502020204030204" pitchFamily="34" charset="0"/>
                <a:cs typeface="Calibri" panose="020F0502020204030204" pitchFamily="34" charset="0"/>
              </a:rPr>
              <a:t>PhD Dissertation Defense</a:t>
            </a:r>
          </a:p>
          <a:p>
            <a:pPr algn="ctr"/>
            <a:endParaRPr lang="en-US" altLang="en-US" sz="1814" dirty="0">
              <a:solidFill>
                <a:schemeClr val="tx1"/>
              </a:solidFill>
              <a:latin typeface="Calibri" panose="020F0502020204030204" pitchFamily="34" charset="0"/>
              <a:cs typeface="Calibri" panose="020F0502020204030204" pitchFamily="34" charset="0"/>
            </a:endParaRPr>
          </a:p>
          <a:p>
            <a:pPr algn="ctr"/>
            <a:r>
              <a:rPr lang="en-US" altLang="en-US" sz="2177" b="1" dirty="0">
                <a:solidFill>
                  <a:schemeClr val="tx1"/>
                </a:solidFill>
                <a:latin typeface="Calibri" panose="020F0502020204030204" pitchFamily="34" charset="0"/>
                <a:cs typeface="Calibri" panose="020F0502020204030204" pitchFamily="34" charset="0"/>
              </a:rPr>
              <a:t>Shuvra Chakraborty</a:t>
            </a:r>
          </a:p>
          <a:p>
            <a:pPr algn="ctr"/>
            <a:r>
              <a:rPr lang="en-US" altLang="en-US" sz="1814" dirty="0">
                <a:solidFill>
                  <a:schemeClr val="tx1"/>
                </a:solidFill>
                <a:latin typeface="Calibri" panose="020F0502020204030204" pitchFamily="34" charset="0"/>
                <a:cs typeface="Calibri" panose="020F0502020204030204" pitchFamily="34" charset="0"/>
              </a:rPr>
              <a:t>Institute for Cyber Security</a:t>
            </a:r>
          </a:p>
          <a:p>
            <a:pPr algn="ctr"/>
            <a:r>
              <a:rPr lang="en-US" altLang="en-US" sz="1814" dirty="0">
                <a:solidFill>
                  <a:schemeClr val="tx1"/>
                </a:solidFill>
                <a:latin typeface="Calibri" panose="020F0502020204030204" pitchFamily="34" charset="0"/>
                <a:cs typeface="Calibri" panose="020F0502020204030204" pitchFamily="34" charset="0"/>
              </a:rPr>
              <a:t>Department of Computer Science </a:t>
            </a:r>
          </a:p>
          <a:p>
            <a:pPr algn="ctr"/>
            <a:r>
              <a:rPr lang="en-US" altLang="en-US" sz="1814" dirty="0">
                <a:solidFill>
                  <a:schemeClr val="tx1"/>
                </a:solidFill>
                <a:latin typeface="Calibri" panose="020F0502020204030204" pitchFamily="34" charset="0"/>
                <a:cs typeface="Calibri" panose="020F0502020204030204" pitchFamily="34" charset="0"/>
              </a:rPr>
              <a:t>The University of Texas at San Antonio</a:t>
            </a:r>
          </a:p>
          <a:p>
            <a:pPr algn="ctr"/>
            <a:endParaRPr lang="en-US" altLang="en-US" sz="1089" b="1" dirty="0">
              <a:solidFill>
                <a:schemeClr val="tx1"/>
              </a:solidFill>
              <a:latin typeface="Calibri" panose="020F0502020204030204" pitchFamily="34" charset="0"/>
              <a:cs typeface="Calibri" panose="020F0502020204030204" pitchFamily="34" charset="0"/>
            </a:endParaRPr>
          </a:p>
          <a:p>
            <a:pPr algn="ctr"/>
            <a:r>
              <a:rPr lang="en-US" altLang="en-US" sz="2177" b="1" dirty="0">
                <a:solidFill>
                  <a:schemeClr val="tx1"/>
                </a:solidFill>
                <a:latin typeface="Calibri" panose="020F0502020204030204" pitchFamily="34" charset="0"/>
                <a:cs typeface="Calibri" panose="020F0502020204030204" pitchFamily="34" charset="0"/>
              </a:rPr>
              <a:t>Committee:</a:t>
            </a:r>
          </a:p>
          <a:p>
            <a:pPr algn="ctr"/>
            <a:r>
              <a:rPr lang="en-US" altLang="en-US" sz="1814" dirty="0">
                <a:solidFill>
                  <a:schemeClr val="tx1"/>
                </a:solidFill>
                <a:latin typeface="Calibri" panose="020F0502020204030204" pitchFamily="34" charset="0"/>
                <a:cs typeface="Calibri" panose="020F0502020204030204" pitchFamily="34" charset="0"/>
              </a:rPr>
              <a:t>Dr. Ravi Sandhu (Advisor and Chair)</a:t>
            </a:r>
          </a:p>
          <a:p>
            <a:pPr algn="ctr"/>
            <a:r>
              <a:rPr lang="en-US" altLang="en-US" sz="1814" dirty="0">
                <a:solidFill>
                  <a:schemeClr val="tx1"/>
                </a:solidFill>
                <a:latin typeface="Calibri" panose="020F0502020204030204" pitchFamily="34" charset="0"/>
                <a:cs typeface="Calibri" panose="020F0502020204030204" pitchFamily="34" charset="0"/>
              </a:rPr>
              <a:t>Dr. </a:t>
            </a:r>
            <a:r>
              <a:rPr lang="en-US" altLang="en-US" sz="1814" dirty="0" err="1">
                <a:solidFill>
                  <a:schemeClr val="tx1"/>
                </a:solidFill>
                <a:latin typeface="Calibri" panose="020F0502020204030204" pitchFamily="34" charset="0"/>
                <a:cs typeface="Calibri" panose="020F0502020204030204" pitchFamily="34" charset="0"/>
              </a:rPr>
              <a:t>Palden</a:t>
            </a:r>
            <a:r>
              <a:rPr lang="en-US" altLang="en-US" sz="1814" dirty="0">
                <a:solidFill>
                  <a:schemeClr val="tx1"/>
                </a:solidFill>
                <a:latin typeface="Calibri" panose="020F0502020204030204" pitchFamily="34" charset="0"/>
                <a:cs typeface="Calibri" panose="020F0502020204030204" pitchFamily="34" charset="0"/>
              </a:rPr>
              <a:t> Lama</a:t>
            </a:r>
          </a:p>
          <a:p>
            <a:pPr algn="ctr"/>
            <a:r>
              <a:rPr lang="en-US" altLang="en-US" sz="1814" dirty="0">
                <a:solidFill>
                  <a:schemeClr val="tx1"/>
                </a:solidFill>
                <a:latin typeface="Calibri" panose="020F0502020204030204" pitchFamily="34" charset="0"/>
                <a:cs typeface="Calibri" panose="020F0502020204030204" pitchFamily="34" charset="0"/>
              </a:rPr>
              <a:t>Dr. Wei Wang</a:t>
            </a:r>
          </a:p>
          <a:p>
            <a:pPr algn="ctr"/>
            <a:r>
              <a:rPr lang="en-US" altLang="en-US" sz="1814" dirty="0">
                <a:solidFill>
                  <a:schemeClr val="tx1"/>
                </a:solidFill>
                <a:latin typeface="Calibri" panose="020F0502020204030204" pitchFamily="34" charset="0"/>
                <a:cs typeface="Calibri" panose="020F0502020204030204" pitchFamily="34" charset="0"/>
              </a:rPr>
              <a:t>Dr. Xiaoyin Wang</a:t>
            </a:r>
          </a:p>
          <a:p>
            <a:pPr algn="ctr"/>
            <a:r>
              <a:rPr lang="en-US" altLang="en-US" sz="1814" dirty="0">
                <a:solidFill>
                  <a:schemeClr val="tx1"/>
                </a:solidFill>
                <a:latin typeface="Calibri" panose="020F0502020204030204" pitchFamily="34" charset="0"/>
                <a:cs typeface="Calibri" panose="020F0502020204030204" pitchFamily="34" charset="0"/>
              </a:rPr>
              <a:t>Dr. Ram Krishnan</a:t>
            </a:r>
          </a:p>
          <a:p>
            <a:pPr algn="ctr"/>
            <a:endParaRPr lang="en-US" altLang="en-US" sz="998" dirty="0">
              <a:solidFill>
                <a:schemeClr val="tx1"/>
              </a:solidFill>
              <a:latin typeface="Calibri" panose="020F0502020204030204" pitchFamily="34" charset="0"/>
              <a:cs typeface="Calibri" panose="020F0502020204030204" pitchFamily="34" charset="0"/>
            </a:endParaRPr>
          </a:p>
          <a:p>
            <a:pPr algn="ctr"/>
            <a:r>
              <a:rPr lang="en-US" altLang="en-US" sz="1814" dirty="0">
                <a:solidFill>
                  <a:schemeClr val="accent6"/>
                </a:solidFill>
                <a:latin typeface="Calibri" panose="020F0502020204030204" pitchFamily="34" charset="0"/>
                <a:cs typeface="Calibri" panose="020F0502020204030204" pitchFamily="34" charset="0"/>
              </a:rPr>
              <a:t>November 4, 2021</a:t>
            </a:r>
          </a:p>
          <a:p>
            <a:pPr algn="ctr"/>
            <a:endParaRPr lang="en-US" altLang="en-US" sz="1814" dirty="0">
              <a:solidFill>
                <a:schemeClr val="tx1"/>
              </a:solidFill>
              <a:latin typeface="Calibri" panose="020F0502020204030204" pitchFamily="34" charset="0"/>
              <a:cs typeface="Calibri" panose="020F0502020204030204" pitchFamily="34" charset="0"/>
            </a:endParaRPr>
          </a:p>
          <a:p>
            <a:pPr algn="ctr"/>
            <a:endParaRPr lang="en-US" altLang="en-US" sz="1814" dirty="0">
              <a:solidFill>
                <a:schemeClr val="tx1"/>
              </a:solidFill>
              <a:latin typeface="Calibri" panose="020F0502020204030204" pitchFamily="34" charset="0"/>
              <a:cs typeface="Calibri" panose="020F0502020204030204" pitchFamily="34" charset="0"/>
            </a:endParaRPr>
          </a:p>
          <a:p>
            <a:pPr algn="ctr"/>
            <a:endParaRPr lang="en-US" altLang="en-US" sz="1814" dirty="0">
              <a:solidFill>
                <a:schemeClr val="tx1"/>
              </a:solidFill>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57F67AC5-BE6A-4659-BE48-DF2961B635F3}"/>
              </a:ext>
            </a:extLst>
          </p:cNvPr>
          <p:cNvSpPr txBox="1"/>
          <p:nvPr/>
        </p:nvSpPr>
        <p:spPr>
          <a:xfrm>
            <a:off x="4038600" y="6629400"/>
            <a:ext cx="1143000" cy="152400"/>
          </a:xfrm>
          <a:prstGeom prst="rect">
            <a:avLst/>
          </a:prstGeom>
          <a:solidFill>
            <a:schemeClr val="bg1"/>
          </a:solidFill>
        </p:spPr>
        <p:txBody>
          <a:bodyPr wrap="square" rtlCol="0">
            <a:spAutoFit/>
          </a:bodyPr>
          <a:lstStyle/>
          <a:p>
            <a:endParaRPr lang="en-US"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CustomShape 2">
            <a:extLst>
              <a:ext uri="{FF2B5EF4-FFF2-40B4-BE49-F238E27FC236}">
                <a16:creationId xmlns:a16="http://schemas.microsoft.com/office/drawing/2014/main" id="{98873767-F505-4306-9231-F1753C5B3B67}"/>
              </a:ext>
            </a:extLst>
          </p:cNvPr>
          <p:cNvSpPr/>
          <p:nvPr/>
        </p:nvSpPr>
        <p:spPr>
          <a:xfrm>
            <a:off x="342329" y="1096581"/>
            <a:ext cx="8496871" cy="5075619"/>
          </a:xfrm>
          <a:prstGeom prst="rect">
            <a:avLst/>
          </a:prstGeom>
          <a:noFill/>
          <a:ln>
            <a:noFill/>
          </a:ln>
        </p:spPr>
        <p:style>
          <a:lnRef idx="0">
            <a:scrgbClr r="0" g="0" b="0"/>
          </a:lnRef>
          <a:fillRef idx="0">
            <a:scrgbClr r="0" g="0" b="0"/>
          </a:fillRef>
          <a:effectRef idx="0">
            <a:scrgbClr r="0" g="0" b="0"/>
          </a:effectRef>
          <a:fontRef idx="minor"/>
        </p:style>
        <p:txBody>
          <a:bodyPr/>
          <a:lstStyle/>
          <a:p>
            <a:pPr marL="360">
              <a:buClr>
                <a:srgbClr val="000000"/>
              </a:buClr>
              <a:defRPr/>
            </a:pPr>
            <a:r>
              <a:rPr lang="en-US" sz="2200" spc="-1" dirty="0" err="1">
                <a:solidFill>
                  <a:srgbClr val="000000"/>
                </a:solidFill>
                <a:latin typeface="Calibri" panose="020F0502020204030204" pitchFamily="34" charset="0"/>
                <a:ea typeface="Arial"/>
                <a:cs typeface="Calibri" panose="020F0502020204030204" pitchFamily="34" charset="0"/>
              </a:rPr>
              <a:t>RBAC</a:t>
            </a:r>
            <a:r>
              <a:rPr lang="en-US" sz="2200" spc="-1" dirty="0">
                <a:solidFill>
                  <a:srgbClr val="000000"/>
                </a:solidFill>
                <a:latin typeface="Calibri" panose="020F0502020204030204" pitchFamily="34" charset="0"/>
                <a:ea typeface="Arial"/>
                <a:cs typeface="Calibri" panose="020F0502020204030204" pitchFamily="34" charset="0"/>
              </a:rPr>
              <a:t> system is a tuple &lt;U, O, OP, Roles, RPA, </a:t>
            </a:r>
            <a:r>
              <a:rPr lang="en-US" sz="2200" spc="-1" dirty="0" err="1">
                <a:solidFill>
                  <a:srgbClr val="000000"/>
                </a:solidFill>
                <a:latin typeface="Calibri" panose="020F0502020204030204" pitchFamily="34" charset="0"/>
                <a:ea typeface="Arial"/>
                <a:cs typeface="Calibri" panose="020F0502020204030204" pitchFamily="34" charset="0"/>
              </a:rPr>
              <a:t>RUA</a:t>
            </a:r>
            <a:r>
              <a:rPr lang="en-US" sz="2200" spc="-1" dirty="0">
                <a:solidFill>
                  <a:srgbClr val="000000"/>
                </a:solidFill>
                <a:latin typeface="Calibri" panose="020F0502020204030204" pitchFamily="34" charset="0"/>
                <a:ea typeface="Arial"/>
                <a:cs typeface="Calibri" panose="020F0502020204030204" pitchFamily="34" charset="0"/>
              </a:rPr>
              <a:t>, RH, </a:t>
            </a:r>
            <a:r>
              <a:rPr lang="en-US" sz="2200" spc="-1" dirty="0" err="1">
                <a:solidFill>
                  <a:srgbClr val="000000"/>
                </a:solidFill>
                <a:latin typeface="Calibri" panose="020F0502020204030204" pitchFamily="34" charset="0"/>
                <a:ea typeface="Arial"/>
                <a:cs typeface="Calibri" panose="020F0502020204030204" pitchFamily="34" charset="0"/>
              </a:rPr>
              <a:t>checkAccess</a:t>
            </a:r>
            <a:r>
              <a:rPr lang="en-US" sz="2200" spc="-1" baseline="-25000" dirty="0" err="1">
                <a:solidFill>
                  <a:srgbClr val="000000"/>
                </a:solidFill>
                <a:latin typeface="Calibri" panose="020F0502020204030204" pitchFamily="34" charset="0"/>
                <a:ea typeface="Arial"/>
                <a:cs typeface="Calibri" panose="020F0502020204030204" pitchFamily="34" charset="0"/>
              </a:rPr>
              <a:t>RBAC</a:t>
            </a:r>
            <a:r>
              <a:rPr lang="en-US" sz="2200" spc="-1" dirty="0">
                <a:solidFill>
                  <a:srgbClr val="000000"/>
                </a:solidFill>
                <a:latin typeface="Calibri" panose="020F0502020204030204" pitchFamily="34" charset="0"/>
                <a:ea typeface="Arial"/>
                <a:cs typeface="Calibri" panose="020F0502020204030204" pitchFamily="34" charset="0"/>
              </a:rPr>
              <a:t>&gt;</a:t>
            </a:r>
          </a:p>
          <a:p>
            <a:pPr marL="126267" indent="-342684">
              <a:buClr>
                <a:srgbClr val="000000"/>
              </a:buClr>
              <a:buFont typeface="Wingdings" pitchFamily="2" charset="2"/>
              <a:buChar char="v"/>
              <a:defRPr/>
            </a:pPr>
            <a:r>
              <a:rPr lang="en-US" sz="2200" spc="-1" dirty="0">
                <a:solidFill>
                  <a:srgbClr val="000000"/>
                </a:solidFill>
                <a:latin typeface="Calibri" panose="020F0502020204030204" pitchFamily="34" charset="0"/>
                <a:cs typeface="Calibri" panose="020F0502020204030204" pitchFamily="34" charset="0"/>
              </a:rPr>
              <a:t>RPA : Role Permission Assignment </a:t>
            </a:r>
          </a:p>
          <a:p>
            <a:pPr marL="126267" indent="-342684">
              <a:buClr>
                <a:srgbClr val="000000"/>
              </a:buClr>
              <a:buFont typeface="Wingdings" pitchFamily="2" charset="2"/>
              <a:buChar char="v"/>
              <a:defRPr/>
            </a:pPr>
            <a:r>
              <a:rPr lang="en-US" sz="2200" spc="-1" dirty="0" err="1">
                <a:solidFill>
                  <a:srgbClr val="000000"/>
                </a:solidFill>
                <a:latin typeface="Calibri" panose="020F0502020204030204" pitchFamily="34" charset="0"/>
                <a:cs typeface="Calibri" panose="020F0502020204030204" pitchFamily="34" charset="0"/>
              </a:rPr>
              <a:t>RUA</a:t>
            </a:r>
            <a:r>
              <a:rPr lang="en-US" sz="2200" spc="-1" dirty="0">
                <a:solidFill>
                  <a:srgbClr val="000000"/>
                </a:solidFill>
                <a:latin typeface="Calibri" panose="020F0502020204030204" pitchFamily="34" charset="0"/>
                <a:cs typeface="Calibri" panose="020F0502020204030204" pitchFamily="34" charset="0"/>
              </a:rPr>
              <a:t>: Role User Assignment</a:t>
            </a:r>
          </a:p>
          <a:p>
            <a:pPr marL="126267" indent="-342684">
              <a:buClr>
                <a:srgbClr val="000000"/>
              </a:buClr>
              <a:buFont typeface="Wingdings" pitchFamily="2" charset="2"/>
              <a:buChar char="v"/>
              <a:defRPr/>
            </a:pPr>
            <a:r>
              <a:rPr lang="en-US" sz="2200" spc="-1" dirty="0">
                <a:solidFill>
                  <a:srgbClr val="000000"/>
                </a:solidFill>
                <a:latin typeface="Calibri" panose="020F0502020204030204" pitchFamily="34" charset="0"/>
                <a:cs typeface="Calibri" panose="020F0502020204030204" pitchFamily="34" charset="0"/>
              </a:rPr>
              <a:t>Permission is an object-operation pair</a:t>
            </a:r>
          </a:p>
          <a:p>
            <a:pPr marL="126267" indent="-342684">
              <a:buClr>
                <a:srgbClr val="000000"/>
              </a:buClr>
              <a:buFont typeface="Wingdings" pitchFamily="2" charset="2"/>
              <a:buChar char="v"/>
              <a:defRPr/>
            </a:pPr>
            <a:r>
              <a:rPr lang="en-US" sz="2200" spc="-1" dirty="0">
                <a:solidFill>
                  <a:srgbClr val="000000"/>
                </a:solidFill>
                <a:latin typeface="Calibri" panose="020F0502020204030204" pitchFamily="34" charset="0"/>
                <a:cs typeface="Calibri" panose="020F0502020204030204" pitchFamily="34" charset="0"/>
              </a:rPr>
              <a:t>RH is the role hierarchy relation</a:t>
            </a:r>
            <a:endParaRPr lang="en-US" sz="2200" spc="-1" dirty="0">
              <a:latin typeface="Calibri" panose="020F0502020204030204" pitchFamily="34" charset="0"/>
              <a:cs typeface="Calibri" panose="020F0502020204030204" pitchFamily="34" charset="0"/>
            </a:endParaRPr>
          </a:p>
          <a:p>
            <a:pPr>
              <a:defRPr/>
            </a:pPr>
            <a:endParaRPr lang="en-US" sz="600" spc="-1" dirty="0">
              <a:latin typeface="Calibri" panose="020F0502020204030204" pitchFamily="34" charset="0"/>
              <a:cs typeface="Calibri" panose="020F0502020204030204" pitchFamily="34" charset="0"/>
            </a:endParaRPr>
          </a:p>
          <a:p>
            <a:pPr marL="343044" indent="-342684">
              <a:buClr>
                <a:srgbClr val="000000"/>
              </a:buClr>
              <a:defRPr/>
            </a:pPr>
            <a:r>
              <a:rPr lang="en-US" sz="2200" b="1" i="1" u="sng" spc="-1" dirty="0">
                <a:solidFill>
                  <a:srgbClr val="000000"/>
                </a:solidFill>
                <a:latin typeface="Calibri" panose="020F0502020204030204" pitchFamily="34" charset="0"/>
                <a:ea typeface="Arial"/>
                <a:cs typeface="Calibri" panose="020F0502020204030204" pitchFamily="34" charset="0"/>
              </a:rPr>
              <a:t>Example 2:</a:t>
            </a:r>
            <a:r>
              <a:rPr lang="en-US" sz="2200" b="1" i="1" spc="-1" dirty="0">
                <a:solidFill>
                  <a:srgbClr val="000000"/>
                </a:solidFill>
                <a:latin typeface="Calibri" panose="020F0502020204030204" pitchFamily="34" charset="0"/>
                <a:ea typeface="Arial"/>
                <a:cs typeface="Calibri" panose="020F0502020204030204" pitchFamily="34" charset="0"/>
              </a:rPr>
              <a:t> </a:t>
            </a:r>
            <a:endParaRPr lang="en-US" sz="2200" b="1" spc="-1" dirty="0">
              <a:latin typeface="Calibri" panose="020F0502020204030204" pitchFamily="34" charset="0"/>
              <a:cs typeface="Calibri" panose="020F0502020204030204" pitchFamily="34" charset="0"/>
            </a:endParaRPr>
          </a:p>
          <a:p>
            <a:pPr marL="343044" indent="-342684">
              <a:buClr>
                <a:srgbClr val="000000"/>
              </a:buClr>
              <a:buFont typeface="Arial"/>
              <a:buChar char="•"/>
              <a:defRPr/>
            </a:pPr>
            <a:r>
              <a:rPr lang="en-US" sz="2200" spc="-1" dirty="0">
                <a:solidFill>
                  <a:srgbClr val="000000"/>
                </a:solidFill>
                <a:latin typeface="Calibri" panose="020F0502020204030204" pitchFamily="34" charset="0"/>
                <a:ea typeface="Calibri"/>
                <a:cs typeface="Calibri" panose="020F0502020204030204" pitchFamily="34" charset="0"/>
              </a:rPr>
              <a:t>U = {John, Lina, Ray, Tom}, OP = {read, write}, O = {</a:t>
            </a:r>
            <a:r>
              <a:rPr lang="en-US" sz="2200" spc="-1" dirty="0" err="1">
                <a:solidFill>
                  <a:srgbClr val="000000"/>
                </a:solidFill>
                <a:latin typeface="Calibri" panose="020F0502020204030204" pitchFamily="34" charset="0"/>
                <a:ea typeface="Calibri"/>
                <a:cs typeface="Calibri" panose="020F0502020204030204" pitchFamily="34" charset="0"/>
              </a:rPr>
              <a:t>Obj1</a:t>
            </a:r>
            <a:r>
              <a:rPr lang="en-US" sz="2200" spc="-1" dirty="0">
                <a:solidFill>
                  <a:srgbClr val="000000"/>
                </a:solidFill>
                <a:latin typeface="Calibri" panose="020F0502020204030204" pitchFamily="34" charset="0"/>
                <a:ea typeface="Calibri"/>
                <a:cs typeface="Calibri" panose="020F0502020204030204" pitchFamily="34" charset="0"/>
              </a:rPr>
              <a:t>, </a:t>
            </a:r>
            <a:r>
              <a:rPr lang="en-US" sz="2200" spc="-1" dirty="0" err="1">
                <a:solidFill>
                  <a:srgbClr val="000000"/>
                </a:solidFill>
                <a:latin typeface="Calibri" panose="020F0502020204030204" pitchFamily="34" charset="0"/>
                <a:ea typeface="Calibri"/>
                <a:cs typeface="Calibri" panose="020F0502020204030204" pitchFamily="34" charset="0"/>
              </a:rPr>
              <a:t>Obj2</a:t>
            </a:r>
            <a:r>
              <a:rPr lang="en-US" sz="2200" spc="-1" dirty="0">
                <a:solidFill>
                  <a:srgbClr val="000000"/>
                </a:solidFill>
                <a:latin typeface="Calibri" panose="020F0502020204030204" pitchFamily="34" charset="0"/>
                <a:ea typeface="Calibri"/>
                <a:cs typeface="Calibri" panose="020F0502020204030204" pitchFamily="34" charset="0"/>
              </a:rPr>
              <a:t>}</a:t>
            </a:r>
          </a:p>
          <a:p>
            <a:pPr marL="343044" indent="-342684">
              <a:buClr>
                <a:srgbClr val="000000"/>
              </a:buClr>
              <a:defRPr/>
            </a:pPr>
            <a:r>
              <a:rPr lang="en-US" sz="2200" spc="-1" dirty="0">
                <a:solidFill>
                  <a:srgbClr val="000000"/>
                </a:solidFill>
                <a:latin typeface="Calibri" panose="020F0502020204030204" pitchFamily="34" charset="0"/>
                <a:ea typeface="Arial"/>
                <a:cs typeface="Calibri" panose="020F0502020204030204" pitchFamily="34" charset="0"/>
              </a:rPr>
              <a:t>	[same as Example 1]</a:t>
            </a:r>
            <a:endParaRPr lang="en-US" sz="2200" spc="-1" dirty="0">
              <a:latin typeface="Calibri" panose="020F0502020204030204" pitchFamily="34" charset="0"/>
              <a:cs typeface="Calibri" panose="020F0502020204030204" pitchFamily="34" charset="0"/>
            </a:endParaRPr>
          </a:p>
          <a:p>
            <a:pPr marL="343044" indent="-342684">
              <a:buClr>
                <a:srgbClr val="000000"/>
              </a:buClr>
              <a:buFont typeface="Arial"/>
              <a:buChar char="•"/>
              <a:defRPr/>
            </a:pPr>
            <a:r>
              <a:rPr lang="en-US" sz="2200" spc="-1" dirty="0">
                <a:solidFill>
                  <a:srgbClr val="000000"/>
                </a:solidFill>
                <a:latin typeface="Calibri" panose="020F0502020204030204" pitchFamily="34" charset="0"/>
                <a:ea typeface="Arial"/>
                <a:cs typeface="Calibri" panose="020F0502020204030204" pitchFamily="34" charset="0"/>
              </a:rPr>
              <a:t>Roles = {</a:t>
            </a:r>
            <a:r>
              <a:rPr lang="en-US" sz="2200" spc="-1" dirty="0" err="1">
                <a:solidFill>
                  <a:srgbClr val="000000"/>
                </a:solidFill>
                <a:latin typeface="Calibri" panose="020F0502020204030204" pitchFamily="34" charset="0"/>
                <a:ea typeface="Arial"/>
                <a:cs typeface="Calibri" panose="020F0502020204030204" pitchFamily="34" charset="0"/>
              </a:rPr>
              <a:t>R1</a:t>
            </a:r>
            <a:r>
              <a:rPr lang="en-US" sz="2200" spc="-1" dirty="0">
                <a:solidFill>
                  <a:srgbClr val="000000"/>
                </a:solidFill>
                <a:latin typeface="Calibri" panose="020F0502020204030204" pitchFamily="34" charset="0"/>
                <a:ea typeface="Arial"/>
                <a:cs typeface="Calibri" panose="020F0502020204030204" pitchFamily="34" charset="0"/>
              </a:rPr>
              <a:t>, </a:t>
            </a:r>
            <a:r>
              <a:rPr lang="en-US" sz="2200" spc="-1" dirty="0" err="1">
                <a:solidFill>
                  <a:srgbClr val="000000"/>
                </a:solidFill>
                <a:latin typeface="Calibri" panose="020F0502020204030204" pitchFamily="34" charset="0"/>
                <a:ea typeface="Arial"/>
                <a:cs typeface="Calibri" panose="020F0502020204030204" pitchFamily="34" charset="0"/>
              </a:rPr>
              <a:t>R2</a:t>
            </a:r>
            <a:r>
              <a:rPr lang="en-US" sz="2200" spc="-1" dirty="0">
                <a:solidFill>
                  <a:srgbClr val="000000"/>
                </a:solidFill>
                <a:latin typeface="Calibri" panose="020F0502020204030204" pitchFamily="34" charset="0"/>
                <a:ea typeface="Arial"/>
                <a:cs typeface="Calibri" panose="020F0502020204030204" pitchFamily="34" charset="0"/>
              </a:rPr>
              <a:t>, </a:t>
            </a:r>
            <a:r>
              <a:rPr lang="en-US" sz="2200" spc="-1" dirty="0" err="1">
                <a:solidFill>
                  <a:srgbClr val="000000"/>
                </a:solidFill>
                <a:latin typeface="Calibri" panose="020F0502020204030204" pitchFamily="34" charset="0"/>
                <a:ea typeface="Arial"/>
                <a:cs typeface="Calibri" panose="020F0502020204030204" pitchFamily="34" charset="0"/>
              </a:rPr>
              <a:t>R3</a:t>
            </a:r>
            <a:r>
              <a:rPr lang="en-US" sz="2200" spc="-1" dirty="0">
                <a:solidFill>
                  <a:srgbClr val="000000"/>
                </a:solidFill>
                <a:latin typeface="Calibri" panose="020F0502020204030204" pitchFamily="34" charset="0"/>
                <a:ea typeface="Arial"/>
                <a:cs typeface="Calibri" panose="020F0502020204030204" pitchFamily="34" charset="0"/>
              </a:rPr>
              <a:t>}</a:t>
            </a:r>
            <a:endParaRPr lang="en-US" sz="2200" spc="-1" dirty="0">
              <a:latin typeface="Calibri" panose="020F0502020204030204" pitchFamily="34" charset="0"/>
              <a:cs typeface="Calibri" panose="020F0502020204030204" pitchFamily="34" charset="0"/>
            </a:endParaRPr>
          </a:p>
          <a:p>
            <a:pPr marL="343044" indent="-342684">
              <a:buClr>
                <a:srgbClr val="000000"/>
              </a:buClr>
              <a:buFont typeface="Arial"/>
              <a:buChar char="•"/>
              <a:defRPr/>
            </a:pPr>
            <a:r>
              <a:rPr lang="en-US" sz="2200" spc="-1" dirty="0">
                <a:solidFill>
                  <a:srgbClr val="000000"/>
                </a:solidFill>
                <a:latin typeface="Calibri" panose="020F0502020204030204" pitchFamily="34" charset="0"/>
                <a:ea typeface="Arial"/>
                <a:cs typeface="Calibri" panose="020F0502020204030204" pitchFamily="34" charset="0"/>
              </a:rPr>
              <a:t>RPA(</a:t>
            </a:r>
            <a:r>
              <a:rPr lang="en-US" sz="2200" spc="-1" dirty="0" err="1">
                <a:solidFill>
                  <a:srgbClr val="000000"/>
                </a:solidFill>
                <a:latin typeface="Calibri" panose="020F0502020204030204" pitchFamily="34" charset="0"/>
                <a:ea typeface="Arial"/>
                <a:cs typeface="Calibri" panose="020F0502020204030204" pitchFamily="34" charset="0"/>
              </a:rPr>
              <a:t>R1</a:t>
            </a:r>
            <a:r>
              <a:rPr lang="en-US" sz="2200" spc="-1" dirty="0">
                <a:solidFill>
                  <a:srgbClr val="000000"/>
                </a:solidFill>
                <a:latin typeface="Calibri" panose="020F0502020204030204" pitchFamily="34" charset="0"/>
                <a:ea typeface="Arial"/>
                <a:cs typeface="Calibri" panose="020F0502020204030204" pitchFamily="34" charset="0"/>
              </a:rPr>
              <a:t>) = {(</a:t>
            </a:r>
            <a:r>
              <a:rPr lang="en-US" sz="2200" spc="-1" dirty="0" err="1">
                <a:solidFill>
                  <a:srgbClr val="000000"/>
                </a:solidFill>
                <a:latin typeface="Calibri" panose="020F0502020204030204" pitchFamily="34" charset="0"/>
                <a:ea typeface="Arial"/>
                <a:cs typeface="Calibri" panose="020F0502020204030204" pitchFamily="34" charset="0"/>
              </a:rPr>
              <a:t>Obj1</a:t>
            </a:r>
            <a:r>
              <a:rPr lang="en-US" sz="2200" spc="-1" dirty="0">
                <a:solidFill>
                  <a:srgbClr val="000000"/>
                </a:solidFill>
                <a:latin typeface="Calibri" panose="020F0502020204030204" pitchFamily="34" charset="0"/>
                <a:ea typeface="Arial"/>
                <a:cs typeface="Calibri" panose="020F0502020204030204" pitchFamily="34" charset="0"/>
              </a:rPr>
              <a:t>, write)}, RPA(</a:t>
            </a:r>
            <a:r>
              <a:rPr lang="en-US" sz="2200" spc="-1" dirty="0" err="1">
                <a:solidFill>
                  <a:srgbClr val="000000"/>
                </a:solidFill>
                <a:latin typeface="Calibri" panose="020F0502020204030204" pitchFamily="34" charset="0"/>
                <a:ea typeface="Arial"/>
                <a:cs typeface="Calibri" panose="020F0502020204030204" pitchFamily="34" charset="0"/>
              </a:rPr>
              <a:t>R2</a:t>
            </a:r>
            <a:r>
              <a:rPr lang="en-US" sz="2200" spc="-1" dirty="0">
                <a:solidFill>
                  <a:srgbClr val="000000"/>
                </a:solidFill>
                <a:latin typeface="Calibri" panose="020F0502020204030204" pitchFamily="34" charset="0"/>
                <a:ea typeface="Arial"/>
                <a:cs typeface="Calibri" panose="020F0502020204030204" pitchFamily="34" charset="0"/>
              </a:rPr>
              <a:t>) = {(</a:t>
            </a:r>
            <a:r>
              <a:rPr lang="en-US" sz="2200" spc="-1" dirty="0" err="1">
                <a:solidFill>
                  <a:srgbClr val="000000"/>
                </a:solidFill>
                <a:latin typeface="Calibri" panose="020F0502020204030204" pitchFamily="34" charset="0"/>
                <a:ea typeface="Arial"/>
                <a:cs typeface="Calibri" panose="020F0502020204030204" pitchFamily="34" charset="0"/>
              </a:rPr>
              <a:t>Obj2</a:t>
            </a:r>
            <a:r>
              <a:rPr lang="en-US" sz="2200" spc="-1" dirty="0">
                <a:solidFill>
                  <a:srgbClr val="000000"/>
                </a:solidFill>
                <a:latin typeface="Calibri" panose="020F0502020204030204" pitchFamily="34" charset="0"/>
                <a:ea typeface="Arial"/>
                <a:cs typeface="Calibri" panose="020F0502020204030204" pitchFamily="34" charset="0"/>
              </a:rPr>
              <a:t>, write)}, RPA(</a:t>
            </a:r>
            <a:r>
              <a:rPr lang="en-US" sz="2200" spc="-1" dirty="0" err="1">
                <a:solidFill>
                  <a:srgbClr val="000000"/>
                </a:solidFill>
                <a:latin typeface="Calibri" panose="020F0502020204030204" pitchFamily="34" charset="0"/>
                <a:ea typeface="Arial"/>
                <a:cs typeface="Calibri" panose="020F0502020204030204" pitchFamily="34" charset="0"/>
              </a:rPr>
              <a:t>R3</a:t>
            </a:r>
            <a:r>
              <a:rPr lang="en-US" sz="2200" spc="-1" dirty="0">
                <a:solidFill>
                  <a:srgbClr val="000000"/>
                </a:solidFill>
                <a:latin typeface="Calibri" panose="020F0502020204030204" pitchFamily="34" charset="0"/>
                <a:ea typeface="Arial"/>
                <a:cs typeface="Calibri" panose="020F0502020204030204" pitchFamily="34" charset="0"/>
              </a:rPr>
              <a:t>) = {(</a:t>
            </a:r>
            <a:r>
              <a:rPr lang="en-US" sz="2200" spc="-1" dirty="0" err="1">
                <a:solidFill>
                  <a:srgbClr val="000000"/>
                </a:solidFill>
                <a:latin typeface="Calibri" panose="020F0502020204030204" pitchFamily="34" charset="0"/>
                <a:ea typeface="Arial"/>
                <a:cs typeface="Calibri" panose="020F0502020204030204" pitchFamily="34" charset="0"/>
              </a:rPr>
              <a:t>Obj1</a:t>
            </a:r>
            <a:r>
              <a:rPr lang="en-US" sz="2200" spc="-1" dirty="0">
                <a:solidFill>
                  <a:srgbClr val="000000"/>
                </a:solidFill>
                <a:latin typeface="Calibri" panose="020F0502020204030204" pitchFamily="34" charset="0"/>
                <a:ea typeface="Arial"/>
                <a:cs typeface="Calibri" panose="020F0502020204030204" pitchFamily="34" charset="0"/>
              </a:rPr>
              <a:t>, read)}</a:t>
            </a:r>
            <a:endParaRPr lang="en-US" sz="2200" spc="-1" dirty="0">
              <a:latin typeface="Calibri" panose="020F0502020204030204" pitchFamily="34" charset="0"/>
              <a:cs typeface="Calibri" panose="020F0502020204030204" pitchFamily="34" charset="0"/>
            </a:endParaRPr>
          </a:p>
          <a:p>
            <a:pPr marL="343044" indent="-342684">
              <a:buClr>
                <a:srgbClr val="000000"/>
              </a:buClr>
              <a:buFont typeface="Arial"/>
              <a:buChar char="•"/>
              <a:defRPr/>
            </a:pPr>
            <a:r>
              <a:rPr lang="en-US" sz="2200" spc="-1" dirty="0" err="1">
                <a:solidFill>
                  <a:srgbClr val="000000"/>
                </a:solidFill>
                <a:latin typeface="Calibri" panose="020F0502020204030204" pitchFamily="34" charset="0"/>
                <a:ea typeface="Arial"/>
                <a:cs typeface="Calibri" panose="020F0502020204030204" pitchFamily="34" charset="0"/>
              </a:rPr>
              <a:t>RUA</a:t>
            </a:r>
            <a:r>
              <a:rPr lang="en-US" sz="2200" spc="-1" dirty="0">
                <a:solidFill>
                  <a:srgbClr val="000000"/>
                </a:solidFill>
                <a:latin typeface="Calibri" panose="020F0502020204030204" pitchFamily="34" charset="0"/>
                <a:ea typeface="Arial"/>
                <a:cs typeface="Calibri" panose="020F0502020204030204" pitchFamily="34" charset="0"/>
              </a:rPr>
              <a:t>(</a:t>
            </a:r>
            <a:r>
              <a:rPr lang="en-US" sz="2200" spc="-1" dirty="0" err="1">
                <a:solidFill>
                  <a:srgbClr val="000000"/>
                </a:solidFill>
                <a:latin typeface="Calibri" panose="020F0502020204030204" pitchFamily="34" charset="0"/>
                <a:ea typeface="Arial"/>
                <a:cs typeface="Calibri" panose="020F0502020204030204" pitchFamily="34" charset="0"/>
              </a:rPr>
              <a:t>R1</a:t>
            </a:r>
            <a:r>
              <a:rPr lang="en-US" sz="2200" spc="-1" dirty="0">
                <a:solidFill>
                  <a:srgbClr val="000000"/>
                </a:solidFill>
                <a:latin typeface="Calibri" panose="020F0502020204030204" pitchFamily="34" charset="0"/>
                <a:ea typeface="Arial"/>
                <a:cs typeface="Calibri" panose="020F0502020204030204" pitchFamily="34" charset="0"/>
              </a:rPr>
              <a:t>) = {John}, </a:t>
            </a:r>
            <a:r>
              <a:rPr lang="en-US" sz="2200" spc="-1" dirty="0" err="1">
                <a:solidFill>
                  <a:srgbClr val="000000"/>
                </a:solidFill>
                <a:latin typeface="Calibri" panose="020F0502020204030204" pitchFamily="34" charset="0"/>
                <a:ea typeface="Arial"/>
                <a:cs typeface="Calibri" panose="020F0502020204030204" pitchFamily="34" charset="0"/>
              </a:rPr>
              <a:t>RUA</a:t>
            </a:r>
            <a:r>
              <a:rPr lang="en-US" sz="2200" spc="-1" dirty="0">
                <a:solidFill>
                  <a:srgbClr val="000000"/>
                </a:solidFill>
                <a:latin typeface="Calibri" panose="020F0502020204030204" pitchFamily="34" charset="0"/>
                <a:ea typeface="Arial"/>
                <a:cs typeface="Calibri" panose="020F0502020204030204" pitchFamily="34" charset="0"/>
              </a:rPr>
              <a:t>(</a:t>
            </a:r>
            <a:r>
              <a:rPr lang="en-US" sz="2200" spc="-1" dirty="0" err="1">
                <a:solidFill>
                  <a:srgbClr val="000000"/>
                </a:solidFill>
                <a:latin typeface="Calibri" panose="020F0502020204030204" pitchFamily="34" charset="0"/>
                <a:ea typeface="Arial"/>
                <a:cs typeface="Calibri" panose="020F0502020204030204" pitchFamily="34" charset="0"/>
              </a:rPr>
              <a:t>R2</a:t>
            </a:r>
            <a:r>
              <a:rPr lang="en-US" sz="2200" spc="-1" dirty="0">
                <a:solidFill>
                  <a:srgbClr val="000000"/>
                </a:solidFill>
                <a:latin typeface="Calibri" panose="020F0502020204030204" pitchFamily="34" charset="0"/>
                <a:ea typeface="Arial"/>
                <a:cs typeface="Calibri" panose="020F0502020204030204" pitchFamily="34" charset="0"/>
              </a:rPr>
              <a:t>) = {Lina}, RPA(</a:t>
            </a:r>
            <a:r>
              <a:rPr lang="en-US" sz="2200" spc="-1" dirty="0" err="1">
                <a:solidFill>
                  <a:srgbClr val="000000"/>
                </a:solidFill>
                <a:latin typeface="Calibri" panose="020F0502020204030204" pitchFamily="34" charset="0"/>
                <a:ea typeface="Arial"/>
                <a:cs typeface="Calibri" panose="020F0502020204030204" pitchFamily="34" charset="0"/>
              </a:rPr>
              <a:t>R3</a:t>
            </a:r>
            <a:r>
              <a:rPr lang="en-US" sz="2200" spc="-1" dirty="0">
                <a:solidFill>
                  <a:srgbClr val="000000"/>
                </a:solidFill>
                <a:latin typeface="Calibri" panose="020F0502020204030204" pitchFamily="34" charset="0"/>
                <a:ea typeface="Arial"/>
                <a:cs typeface="Calibri" panose="020F0502020204030204" pitchFamily="34" charset="0"/>
              </a:rPr>
              <a:t>) = {Ray, Tom}</a:t>
            </a:r>
            <a:endParaRPr lang="en-US" sz="2200" spc="-1" dirty="0">
              <a:latin typeface="Calibri" panose="020F0502020204030204" pitchFamily="34" charset="0"/>
              <a:cs typeface="Calibri" panose="020F0502020204030204" pitchFamily="34" charset="0"/>
            </a:endParaRPr>
          </a:p>
          <a:p>
            <a:pPr marL="343044" indent="-342684">
              <a:buClr>
                <a:srgbClr val="000000"/>
              </a:buClr>
              <a:buFont typeface="Arial"/>
              <a:buChar char="•"/>
              <a:defRPr/>
            </a:pPr>
            <a:r>
              <a:rPr lang="en-US" sz="2200" spc="-1" dirty="0">
                <a:solidFill>
                  <a:srgbClr val="000000"/>
                </a:solidFill>
                <a:latin typeface="Calibri" panose="020F0502020204030204" pitchFamily="34" charset="0"/>
                <a:ea typeface="Arial"/>
                <a:cs typeface="Calibri" panose="020F0502020204030204" pitchFamily="34" charset="0"/>
              </a:rPr>
              <a:t>RH={(</a:t>
            </a:r>
            <a:r>
              <a:rPr lang="en-US" sz="2200" spc="-1" dirty="0" err="1">
                <a:solidFill>
                  <a:srgbClr val="000000"/>
                </a:solidFill>
                <a:latin typeface="Calibri" panose="020F0502020204030204" pitchFamily="34" charset="0"/>
                <a:ea typeface="Arial"/>
                <a:cs typeface="Calibri" panose="020F0502020204030204" pitchFamily="34" charset="0"/>
              </a:rPr>
              <a:t>R1,R2</a:t>
            </a:r>
            <a:r>
              <a:rPr lang="en-US" sz="2200" spc="-1" dirty="0">
                <a:solidFill>
                  <a:srgbClr val="000000"/>
                </a:solidFill>
                <a:latin typeface="Calibri" panose="020F0502020204030204" pitchFamily="34" charset="0"/>
                <a:ea typeface="Arial"/>
                <a:cs typeface="Calibri" panose="020F0502020204030204" pitchFamily="34" charset="0"/>
              </a:rPr>
              <a:t>), (</a:t>
            </a:r>
            <a:r>
              <a:rPr lang="en-US" sz="2200" spc="-1" dirty="0" err="1">
                <a:solidFill>
                  <a:srgbClr val="000000"/>
                </a:solidFill>
                <a:latin typeface="Calibri" panose="020F0502020204030204" pitchFamily="34" charset="0"/>
                <a:ea typeface="Arial"/>
                <a:cs typeface="Calibri" panose="020F0502020204030204" pitchFamily="34" charset="0"/>
              </a:rPr>
              <a:t>R1</a:t>
            </a:r>
            <a:r>
              <a:rPr lang="en-US" sz="2200" spc="-1" dirty="0">
                <a:solidFill>
                  <a:srgbClr val="000000"/>
                </a:solidFill>
                <a:latin typeface="Calibri" panose="020F0502020204030204" pitchFamily="34" charset="0"/>
                <a:ea typeface="Arial"/>
                <a:cs typeface="Calibri" panose="020F0502020204030204" pitchFamily="34" charset="0"/>
              </a:rPr>
              <a:t>, </a:t>
            </a:r>
            <a:r>
              <a:rPr lang="en-US" sz="2200" spc="-1" dirty="0" err="1">
                <a:solidFill>
                  <a:srgbClr val="000000"/>
                </a:solidFill>
                <a:latin typeface="Calibri" panose="020F0502020204030204" pitchFamily="34" charset="0"/>
                <a:ea typeface="Arial"/>
                <a:cs typeface="Calibri" panose="020F0502020204030204" pitchFamily="34" charset="0"/>
              </a:rPr>
              <a:t>R3</a:t>
            </a:r>
            <a:r>
              <a:rPr lang="en-US" sz="2200" spc="-1" dirty="0">
                <a:solidFill>
                  <a:srgbClr val="000000"/>
                </a:solidFill>
                <a:latin typeface="Calibri" panose="020F0502020204030204" pitchFamily="34" charset="0"/>
                <a:ea typeface="Arial"/>
                <a:cs typeface="Calibri" panose="020F0502020204030204" pitchFamily="34" charset="0"/>
              </a:rPr>
              <a:t>)}   [</a:t>
            </a:r>
            <a:r>
              <a:rPr lang="en-US" sz="2200" spc="-1" dirty="0" err="1">
                <a:solidFill>
                  <a:srgbClr val="000000"/>
                </a:solidFill>
                <a:latin typeface="Calibri" panose="020F0502020204030204" pitchFamily="34" charset="0"/>
                <a:ea typeface="Arial"/>
                <a:cs typeface="Calibri" panose="020F0502020204030204" pitchFamily="34" charset="0"/>
              </a:rPr>
              <a:t>R1</a:t>
            </a:r>
            <a:r>
              <a:rPr lang="en-US" sz="2200" spc="-1" dirty="0">
                <a:solidFill>
                  <a:srgbClr val="000000"/>
                </a:solidFill>
                <a:latin typeface="Calibri" panose="020F0502020204030204" pitchFamily="34" charset="0"/>
                <a:ea typeface="Arial"/>
                <a:cs typeface="Calibri" panose="020F0502020204030204" pitchFamily="34" charset="0"/>
              </a:rPr>
              <a:t> is a senior role than </a:t>
            </a:r>
            <a:r>
              <a:rPr lang="en-US" sz="2200" spc="-1" dirty="0" err="1">
                <a:solidFill>
                  <a:srgbClr val="000000"/>
                </a:solidFill>
                <a:latin typeface="Calibri" panose="020F0502020204030204" pitchFamily="34" charset="0"/>
                <a:ea typeface="Arial"/>
                <a:cs typeface="Calibri" panose="020F0502020204030204" pitchFamily="34" charset="0"/>
              </a:rPr>
              <a:t>R2</a:t>
            </a:r>
            <a:r>
              <a:rPr lang="en-US" sz="2200" spc="-1" dirty="0">
                <a:solidFill>
                  <a:srgbClr val="000000"/>
                </a:solidFill>
                <a:latin typeface="Calibri" panose="020F0502020204030204" pitchFamily="34" charset="0"/>
                <a:ea typeface="Arial"/>
                <a:cs typeface="Calibri" panose="020F0502020204030204" pitchFamily="34" charset="0"/>
              </a:rPr>
              <a:t>, </a:t>
            </a:r>
            <a:r>
              <a:rPr lang="en-US" sz="2200" spc="-1" dirty="0" err="1">
                <a:solidFill>
                  <a:srgbClr val="000000"/>
                </a:solidFill>
                <a:latin typeface="Calibri" panose="020F0502020204030204" pitchFamily="34" charset="0"/>
                <a:ea typeface="Arial"/>
                <a:cs typeface="Calibri" panose="020F0502020204030204" pitchFamily="34" charset="0"/>
              </a:rPr>
              <a:t>R3</a:t>
            </a:r>
            <a:r>
              <a:rPr lang="en-US" sz="2200" spc="-1" dirty="0">
                <a:solidFill>
                  <a:srgbClr val="000000"/>
                </a:solidFill>
                <a:latin typeface="Calibri" panose="020F0502020204030204" pitchFamily="34" charset="0"/>
                <a:ea typeface="Arial"/>
                <a:cs typeface="Calibri" panose="020F0502020204030204" pitchFamily="34" charset="0"/>
              </a:rPr>
              <a:t>]</a:t>
            </a:r>
            <a:endParaRPr lang="en-US" sz="2200" spc="-1" dirty="0">
              <a:latin typeface="Calibri" panose="020F0502020204030204" pitchFamily="34" charset="0"/>
              <a:cs typeface="Calibri" panose="020F0502020204030204" pitchFamily="34" charset="0"/>
            </a:endParaRPr>
          </a:p>
          <a:p>
            <a:pPr>
              <a:defRPr/>
            </a:pPr>
            <a:endParaRPr lang="en-US" sz="2200" spc="-1" dirty="0">
              <a:latin typeface="Calibri" panose="020F0502020204030204" pitchFamily="34" charset="0"/>
              <a:cs typeface="Calibri" panose="020F0502020204030204" pitchFamily="34" charset="0"/>
            </a:endParaRPr>
          </a:p>
          <a:p>
            <a:pPr>
              <a:defRPr/>
            </a:pPr>
            <a:endParaRPr lang="en-US" sz="2200" spc="-1" dirty="0">
              <a:latin typeface="Calibri" panose="020F0502020204030204" pitchFamily="34" charset="0"/>
              <a:cs typeface="Calibri" panose="020F0502020204030204" pitchFamily="34" charset="0"/>
            </a:endParaRPr>
          </a:p>
          <a:p>
            <a:pPr>
              <a:defRPr/>
            </a:pPr>
            <a:endParaRPr lang="en-US" sz="2200" spc="-1" dirty="0">
              <a:latin typeface="Calibri" panose="020F0502020204030204" pitchFamily="34" charset="0"/>
              <a:cs typeface="Calibri" panose="020F0502020204030204" pitchFamily="34" charset="0"/>
            </a:endParaRPr>
          </a:p>
        </p:txBody>
      </p:sp>
      <p:sp>
        <p:nvSpPr>
          <p:cNvPr id="4" name="Rectangle 5">
            <a:extLst>
              <a:ext uri="{FF2B5EF4-FFF2-40B4-BE49-F238E27FC236}">
                <a16:creationId xmlns:a16="http://schemas.microsoft.com/office/drawing/2014/main" id="{0CCD5440-7C0D-4BA3-BF72-6B4EF1684A69}"/>
              </a:ext>
            </a:extLst>
          </p:cNvPr>
          <p:cNvSpPr>
            <a:spLocks noChangeArrowheads="1"/>
          </p:cNvSpPr>
          <p:nvPr/>
        </p:nvSpPr>
        <p:spPr bwMode="auto">
          <a:xfrm>
            <a:off x="2143440" y="217560"/>
            <a:ext cx="4714560" cy="6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200" b="1" dirty="0">
                <a:solidFill>
                  <a:srgbClr val="131F49"/>
                </a:solidFill>
                <a:latin typeface="Calibri" panose="020F0502020204030204" pitchFamily="34" charset="0"/>
                <a:cs typeface="Calibri" panose="020F0502020204030204" pitchFamily="34" charset="0"/>
              </a:rPr>
              <a:t>Background</a:t>
            </a:r>
          </a:p>
        </p:txBody>
      </p:sp>
      <p:sp>
        <p:nvSpPr>
          <p:cNvPr id="6" name="Rectangle 5">
            <a:extLst>
              <a:ext uri="{FF2B5EF4-FFF2-40B4-BE49-F238E27FC236}">
                <a16:creationId xmlns:a16="http://schemas.microsoft.com/office/drawing/2014/main" id="{70FB4346-1DEA-441A-8CD1-06DB1DF86105}"/>
              </a:ext>
            </a:extLst>
          </p:cNvPr>
          <p:cNvSpPr/>
          <p:nvPr/>
        </p:nvSpPr>
        <p:spPr>
          <a:xfrm>
            <a:off x="457200" y="5834858"/>
            <a:ext cx="8382000" cy="337342"/>
          </a:xfrm>
          <a:prstGeom prst="rect">
            <a:avLst/>
          </a:prstGeom>
          <a:noFill/>
          <a:ln w="19050">
            <a:solidFill>
              <a:schemeClr val="accent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US" sz="2000" b="1" dirty="0" err="1">
                <a:solidFill>
                  <a:schemeClr val="tx1"/>
                </a:solidFill>
                <a:latin typeface="Calibri" panose="020F0502020204030204" pitchFamily="34" charset="0"/>
                <a:cs typeface="Calibri" panose="020F0502020204030204" pitchFamily="34" charset="0"/>
              </a:rPr>
              <a:t>EAS</a:t>
            </a:r>
            <a:r>
              <a:rPr lang="en-US" sz="2000" b="1" dirty="0">
                <a:solidFill>
                  <a:schemeClr val="tx1"/>
                </a:solidFill>
                <a:latin typeface="Calibri" panose="020F0502020204030204" pitchFamily="34" charset="0"/>
                <a:cs typeface="Calibri" panose="020F0502020204030204" pitchFamily="34" charset="0"/>
              </a:rPr>
              <a:t> and </a:t>
            </a:r>
            <a:r>
              <a:rPr lang="en-US" sz="2000" b="1" dirty="0" err="1">
                <a:solidFill>
                  <a:schemeClr val="tx1"/>
                </a:solidFill>
                <a:latin typeface="Calibri" panose="020F0502020204030204" pitchFamily="34" charset="0"/>
                <a:cs typeface="Calibri" panose="020F0502020204030204" pitchFamily="34" charset="0"/>
              </a:rPr>
              <a:t>RBAC</a:t>
            </a:r>
            <a:r>
              <a:rPr lang="en-US" sz="2000" b="1" dirty="0">
                <a:solidFill>
                  <a:schemeClr val="tx1"/>
                </a:solidFill>
                <a:latin typeface="Calibri" panose="020F0502020204030204" pitchFamily="34" charset="0"/>
                <a:cs typeface="Calibri" panose="020F0502020204030204" pitchFamily="34" charset="0"/>
              </a:rPr>
              <a:t> systems are equivalent </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Shape 1">
            <a:extLst>
              <a:ext uri="{FF2B5EF4-FFF2-40B4-BE49-F238E27FC236}">
                <a16:creationId xmlns:a16="http://schemas.microsoft.com/office/drawing/2014/main" id="{6935ADFA-F717-46C3-A6F0-EA3780E93EAB}"/>
              </a:ext>
            </a:extLst>
          </p:cNvPr>
          <p:cNvSpPr txBox="1">
            <a:spLocks noChangeArrowheads="1"/>
          </p:cNvSpPr>
          <p:nvPr/>
        </p:nvSpPr>
        <p:spPr bwMode="auto">
          <a:xfrm>
            <a:off x="76200" y="1065874"/>
            <a:ext cx="8889120" cy="51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03238" indent="-376238">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marL="127000" indent="0">
              <a:lnSpc>
                <a:spcPct val="90000"/>
              </a:lnSpc>
              <a:spcBef>
                <a:spcPts val="748"/>
              </a:spcBef>
              <a:buClr>
                <a:srgbClr val="000000"/>
              </a:buClr>
            </a:pPr>
            <a:r>
              <a:rPr lang="en-US" altLang="en-US" sz="2177" dirty="0">
                <a:solidFill>
                  <a:srgbClr val="000000"/>
                </a:solidFill>
                <a:latin typeface="Calibri" panose="020F0502020204030204" pitchFamily="34" charset="0"/>
                <a:cs typeface="Calibri" panose="020F0502020204030204" pitchFamily="34" charset="0"/>
              </a:rPr>
              <a:t>ABAC system is a tuple &lt;U, O, OP, UA, OA, </a:t>
            </a:r>
            <a:r>
              <a:rPr lang="en-US" altLang="en-US" sz="2177" dirty="0" err="1">
                <a:solidFill>
                  <a:srgbClr val="000000"/>
                </a:solidFill>
                <a:latin typeface="Calibri" panose="020F0502020204030204" pitchFamily="34" charset="0"/>
                <a:cs typeface="Calibri" panose="020F0502020204030204" pitchFamily="34" charset="0"/>
              </a:rPr>
              <a:t>UAValue</a:t>
            </a:r>
            <a:r>
              <a:rPr lang="en-US" altLang="en-US" sz="2177" dirty="0">
                <a:solidFill>
                  <a:srgbClr val="000000"/>
                </a:solidFill>
                <a:latin typeface="Calibri" panose="020F0502020204030204" pitchFamily="34" charset="0"/>
                <a:cs typeface="Calibri" panose="020F0502020204030204" pitchFamily="34" charset="0"/>
              </a:rPr>
              <a:t>, </a:t>
            </a:r>
            <a:r>
              <a:rPr lang="en-US" altLang="en-US" sz="2177" dirty="0" err="1">
                <a:solidFill>
                  <a:srgbClr val="000000"/>
                </a:solidFill>
                <a:latin typeface="Calibri" panose="020F0502020204030204" pitchFamily="34" charset="0"/>
                <a:cs typeface="Calibri" panose="020F0502020204030204" pitchFamily="34" charset="0"/>
              </a:rPr>
              <a:t>OAValue</a:t>
            </a:r>
            <a:r>
              <a:rPr lang="en-US" altLang="en-US" sz="2177" dirty="0">
                <a:solidFill>
                  <a:srgbClr val="000000"/>
                </a:solidFill>
                <a:latin typeface="Calibri" panose="020F0502020204030204" pitchFamily="34" charset="0"/>
                <a:cs typeface="Calibri" panose="020F0502020204030204" pitchFamily="34" charset="0"/>
              </a:rPr>
              <a:t>, </a:t>
            </a:r>
            <a:r>
              <a:rPr lang="en-US" altLang="en-US" sz="2177" dirty="0" err="1">
                <a:solidFill>
                  <a:srgbClr val="000000"/>
                </a:solidFill>
                <a:latin typeface="Calibri" panose="020F0502020204030204" pitchFamily="34" charset="0"/>
                <a:cs typeface="Calibri" panose="020F0502020204030204" pitchFamily="34" charset="0"/>
              </a:rPr>
              <a:t>RangeSet</a:t>
            </a:r>
            <a:r>
              <a:rPr lang="en-US" altLang="en-US" sz="2177" dirty="0">
                <a:solidFill>
                  <a:srgbClr val="000000"/>
                </a:solidFill>
                <a:latin typeface="Calibri" panose="020F0502020204030204" pitchFamily="34" charset="0"/>
                <a:cs typeface="Calibri" panose="020F0502020204030204" pitchFamily="34" charset="0"/>
              </a:rPr>
              <a:t>, </a:t>
            </a:r>
            <a:r>
              <a:rPr lang="en-US" altLang="en-US" sz="2177" dirty="0" err="1">
                <a:solidFill>
                  <a:srgbClr val="000000"/>
                </a:solidFill>
                <a:latin typeface="Calibri" panose="020F0502020204030204" pitchFamily="34" charset="0"/>
                <a:cs typeface="Calibri" panose="020F0502020204030204" pitchFamily="34" charset="0"/>
              </a:rPr>
              <a:t>RuleSet</a:t>
            </a:r>
            <a:r>
              <a:rPr lang="en-US" altLang="en-US" sz="2177" dirty="0">
                <a:solidFill>
                  <a:srgbClr val="000000"/>
                </a:solidFill>
                <a:latin typeface="Calibri" panose="020F0502020204030204" pitchFamily="34" charset="0"/>
                <a:cs typeface="Calibri" panose="020F0502020204030204" pitchFamily="34" charset="0"/>
              </a:rPr>
              <a:t>, </a:t>
            </a:r>
            <a:r>
              <a:rPr lang="en-US" altLang="en-US" sz="2177" dirty="0" err="1">
                <a:solidFill>
                  <a:srgbClr val="000000"/>
                </a:solidFill>
                <a:latin typeface="Calibri" panose="020F0502020204030204" pitchFamily="34" charset="0"/>
                <a:cs typeface="Calibri" panose="020F0502020204030204" pitchFamily="34" charset="0"/>
              </a:rPr>
              <a:t>checkAccess</a:t>
            </a:r>
            <a:r>
              <a:rPr lang="en-US" altLang="en-US" sz="2177" baseline="-25000" dirty="0" err="1">
                <a:solidFill>
                  <a:srgbClr val="000000"/>
                </a:solidFill>
                <a:latin typeface="Calibri" panose="020F0502020204030204" pitchFamily="34" charset="0"/>
                <a:cs typeface="Calibri" panose="020F0502020204030204" pitchFamily="34" charset="0"/>
              </a:rPr>
              <a:t>ABAC</a:t>
            </a:r>
            <a:r>
              <a:rPr lang="en-US" altLang="en-US" sz="2177" dirty="0">
                <a:solidFill>
                  <a:srgbClr val="000000"/>
                </a:solidFill>
                <a:latin typeface="Calibri" panose="020F0502020204030204" pitchFamily="34" charset="0"/>
                <a:cs typeface="Calibri" panose="020F0502020204030204" pitchFamily="34" charset="0"/>
              </a:rPr>
              <a:t> &gt;</a:t>
            </a:r>
          </a:p>
          <a:p>
            <a:pPr marL="115202" indent="0">
              <a:lnSpc>
                <a:spcPct val="90000"/>
              </a:lnSpc>
              <a:spcBef>
                <a:spcPts val="748"/>
              </a:spcBef>
              <a:buClr>
                <a:srgbClr val="000000"/>
              </a:buClr>
            </a:pPr>
            <a:r>
              <a:rPr lang="en-US" altLang="en-US" sz="2177" b="1" i="1" u="sng" dirty="0">
                <a:solidFill>
                  <a:srgbClr val="000000"/>
                </a:solidFill>
                <a:latin typeface="Calibri" panose="020F0502020204030204" pitchFamily="34" charset="0"/>
                <a:cs typeface="Calibri" panose="020F0502020204030204" pitchFamily="34" charset="0"/>
              </a:rPr>
              <a:t>Example 3 </a:t>
            </a:r>
            <a:endParaRPr lang="en-US" altLang="en-US" sz="2177" b="1"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Wingdings" panose="05000000000000000000" pitchFamily="2" charset="2"/>
              <a:buChar char="v"/>
            </a:pPr>
            <a:r>
              <a:rPr lang="en-US" altLang="en-US" sz="2177" dirty="0">
                <a:solidFill>
                  <a:srgbClr val="000000"/>
                </a:solidFill>
                <a:latin typeface="Calibri" panose="020F0502020204030204" pitchFamily="34" charset="0"/>
                <a:cs typeface="Calibri" panose="020F0502020204030204" pitchFamily="34" charset="0"/>
              </a:rPr>
              <a:t>U, O, OP are same as Example 1</a:t>
            </a:r>
          </a:p>
          <a:p>
            <a:pPr>
              <a:lnSpc>
                <a:spcPct val="90000"/>
              </a:lnSpc>
              <a:spcBef>
                <a:spcPts val="748"/>
              </a:spcBef>
              <a:buClr>
                <a:srgbClr val="000000"/>
              </a:buClr>
              <a:buFont typeface="Wingdings" panose="05000000000000000000" pitchFamily="2" charset="2"/>
              <a:buChar char="v"/>
            </a:pPr>
            <a:r>
              <a:rPr lang="en-US" altLang="en-US" sz="2177" dirty="0">
                <a:solidFill>
                  <a:srgbClr val="000000"/>
                </a:solidFill>
                <a:latin typeface="Calibri" panose="020F0502020204030204" pitchFamily="34" charset="0"/>
                <a:cs typeface="Calibri" panose="020F0502020204030204" pitchFamily="34" charset="0"/>
              </a:rPr>
              <a:t>UA ={Position, Dept.}, OA =  {Type}</a:t>
            </a:r>
          </a:p>
          <a:p>
            <a:pPr>
              <a:lnSpc>
                <a:spcPct val="90000"/>
              </a:lnSpc>
              <a:spcBef>
                <a:spcPts val="748"/>
              </a:spcBef>
              <a:buClr>
                <a:srgbClr val="000000"/>
              </a:buClr>
              <a:buFont typeface="Arial" panose="020B0604020202020204" pitchFamily="34" charset="0"/>
              <a:buChar char="•"/>
            </a:pPr>
            <a:endParaRPr lang="en-US" altLang="en-US" sz="2177"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177"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177"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177"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177" dirty="0">
              <a:solidFill>
                <a:srgbClr val="000000"/>
              </a:solidFill>
              <a:latin typeface="Calibri" panose="020F0502020204030204" pitchFamily="34" charset="0"/>
              <a:cs typeface="Calibri" panose="020F0502020204030204" pitchFamily="34" charset="0"/>
            </a:endParaRPr>
          </a:p>
          <a:p>
            <a:pPr marL="115202" indent="0">
              <a:lnSpc>
                <a:spcPct val="90000"/>
              </a:lnSpc>
              <a:spcBef>
                <a:spcPts val="748"/>
              </a:spcBef>
              <a:buClr>
                <a:srgbClr val="000000"/>
              </a:buClr>
            </a:pPr>
            <a:endParaRPr lang="en-US" altLang="en-US" sz="2177"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Wingdings" panose="05000000000000000000" pitchFamily="2" charset="2"/>
              <a:buChar char="v"/>
            </a:pPr>
            <a:r>
              <a:rPr lang="en-US" altLang="en-US" sz="2177" dirty="0" err="1">
                <a:solidFill>
                  <a:srgbClr val="000000"/>
                </a:solidFill>
                <a:latin typeface="Calibri" panose="020F0502020204030204" pitchFamily="34" charset="0"/>
                <a:cs typeface="Calibri" panose="020F0502020204030204" pitchFamily="34" charset="0"/>
              </a:rPr>
              <a:t>RuleSet</a:t>
            </a:r>
            <a:r>
              <a:rPr lang="en-US" altLang="en-US" sz="2177" dirty="0">
                <a:solidFill>
                  <a:srgbClr val="000000"/>
                </a:solidFill>
                <a:latin typeface="Calibri" panose="020F0502020204030204" pitchFamily="34" charset="0"/>
                <a:cs typeface="Calibri" panose="020F0502020204030204" pitchFamily="34" charset="0"/>
              </a:rPr>
              <a:t> contains one separate rule for each operation, {</a:t>
            </a:r>
            <a:r>
              <a:rPr lang="en-US" altLang="en-US" sz="2177" dirty="0" err="1">
                <a:solidFill>
                  <a:srgbClr val="000000"/>
                </a:solidFill>
                <a:latin typeface="Calibri" panose="020F0502020204030204" pitchFamily="34" charset="0"/>
                <a:cs typeface="Calibri" panose="020F0502020204030204" pitchFamily="34" charset="0"/>
              </a:rPr>
              <a:t>Rule</a:t>
            </a:r>
            <a:r>
              <a:rPr lang="en-US" altLang="en-US" sz="2177" baseline="-25000" dirty="0" err="1">
                <a:solidFill>
                  <a:srgbClr val="000000"/>
                </a:solidFill>
                <a:latin typeface="Calibri" panose="020F0502020204030204" pitchFamily="34" charset="0"/>
                <a:cs typeface="Calibri" panose="020F0502020204030204" pitchFamily="34" charset="0"/>
              </a:rPr>
              <a:t>read</a:t>
            </a:r>
            <a:r>
              <a:rPr lang="en-US" altLang="en-US" sz="2177" dirty="0">
                <a:solidFill>
                  <a:srgbClr val="000000"/>
                </a:solidFill>
                <a:latin typeface="Calibri" panose="020F0502020204030204" pitchFamily="34" charset="0"/>
                <a:cs typeface="Calibri" panose="020F0502020204030204" pitchFamily="34" charset="0"/>
              </a:rPr>
              <a:t>, </a:t>
            </a:r>
            <a:r>
              <a:rPr lang="en-US" altLang="en-US" sz="2177" dirty="0" err="1">
                <a:solidFill>
                  <a:srgbClr val="000000"/>
                </a:solidFill>
                <a:latin typeface="Calibri" panose="020F0502020204030204" pitchFamily="34" charset="0"/>
                <a:cs typeface="Calibri" panose="020F0502020204030204" pitchFamily="34" charset="0"/>
              </a:rPr>
              <a:t>Rule</a:t>
            </a:r>
            <a:r>
              <a:rPr lang="en-US" altLang="en-US" sz="2177" baseline="-25000" dirty="0" err="1">
                <a:solidFill>
                  <a:srgbClr val="000000"/>
                </a:solidFill>
                <a:latin typeface="Calibri" panose="020F0502020204030204" pitchFamily="34" charset="0"/>
                <a:cs typeface="Calibri" panose="020F0502020204030204" pitchFamily="34" charset="0"/>
              </a:rPr>
              <a:t>write</a:t>
            </a:r>
            <a:r>
              <a:rPr lang="en-US" altLang="en-US" sz="2177" dirty="0">
                <a:solidFill>
                  <a:srgbClr val="000000"/>
                </a:solidFill>
                <a:latin typeface="Calibri" panose="020F0502020204030204" pitchFamily="34" charset="0"/>
                <a:cs typeface="Calibri" panose="020F0502020204030204" pitchFamily="34" charset="0"/>
              </a:rPr>
              <a:t>}</a:t>
            </a:r>
          </a:p>
          <a:p>
            <a:pPr>
              <a:lnSpc>
                <a:spcPct val="90000"/>
              </a:lnSpc>
              <a:spcBef>
                <a:spcPts val="748"/>
              </a:spcBef>
              <a:buClr>
                <a:srgbClr val="000000"/>
              </a:buClr>
              <a:buFont typeface="Wingdings" panose="05000000000000000000" pitchFamily="2" charset="2"/>
              <a:buChar char="v"/>
            </a:pPr>
            <a:r>
              <a:rPr lang="en-US" altLang="en-US" sz="2177" b="1" i="1" dirty="0">
                <a:solidFill>
                  <a:srgbClr val="000000"/>
                </a:solidFill>
                <a:latin typeface="Calibri" panose="020F0502020204030204" pitchFamily="34" charset="0"/>
                <a:cs typeface="Calibri" panose="020F0502020204030204" pitchFamily="34" charset="0"/>
              </a:rPr>
              <a:t>ABAC system is incomplete in Example 3</a:t>
            </a:r>
          </a:p>
        </p:txBody>
      </p:sp>
      <p:graphicFrame>
        <p:nvGraphicFramePr>
          <p:cNvPr id="121" name="Table 3">
            <a:extLst>
              <a:ext uri="{FF2B5EF4-FFF2-40B4-BE49-F238E27FC236}">
                <a16:creationId xmlns:a16="http://schemas.microsoft.com/office/drawing/2014/main" id="{A48DD8DE-8C1B-4DB8-B831-88EACB507580}"/>
              </a:ext>
            </a:extLst>
          </p:cNvPr>
          <p:cNvGraphicFramePr/>
          <p:nvPr/>
        </p:nvGraphicFramePr>
        <p:xfrm>
          <a:off x="3368161" y="2904841"/>
          <a:ext cx="3244319" cy="1579697"/>
        </p:xfrm>
        <a:graphic>
          <a:graphicData uri="http://schemas.openxmlformats.org/drawingml/2006/table">
            <a:tbl>
              <a:tblPr/>
              <a:tblGrid>
                <a:gridCol w="914400">
                  <a:extLst>
                    <a:ext uri="{9D8B030D-6E8A-4147-A177-3AD203B41FA5}">
                      <a16:colId xmlns:a16="http://schemas.microsoft.com/office/drawing/2014/main" val="20000"/>
                    </a:ext>
                  </a:extLst>
                </a:gridCol>
                <a:gridCol w="2329919">
                  <a:extLst>
                    <a:ext uri="{9D8B030D-6E8A-4147-A177-3AD203B41FA5}">
                      <a16:colId xmlns:a16="http://schemas.microsoft.com/office/drawing/2014/main" val="20001"/>
                    </a:ext>
                  </a:extLst>
                </a:gridCol>
              </a:tblGrid>
              <a:tr h="365678">
                <a:tc gridSpan="2">
                  <a:txBody>
                    <a:bodyPr/>
                    <a:lstStyle/>
                    <a:p>
                      <a:pPr algn="ctr">
                        <a:lnSpc>
                          <a:spcPct val="100000"/>
                        </a:lnSpc>
                      </a:pPr>
                      <a:r>
                        <a:rPr lang="en-US" sz="1500" b="1" strike="noStrike" spc="-1">
                          <a:solidFill>
                            <a:srgbClr val="FFFFFF"/>
                          </a:solidFill>
                          <a:latin typeface="Arial"/>
                          <a:ea typeface="Arial"/>
                        </a:rPr>
                        <a:t>RangeSet</a:t>
                      </a:r>
                      <a:endParaRPr lang="en-US" sz="1500" b="0" strike="noStrike" spc="-1">
                        <a:latin typeface="Arial"/>
                      </a:endParaRPr>
                    </a:p>
                  </a:txBody>
                  <a:tcPr marL="68400" marR="68400" marT="45665" marB="45665">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561345">
                <a:tc>
                  <a:txBody>
                    <a:bodyPr/>
                    <a:lstStyle/>
                    <a:p>
                      <a:pPr>
                        <a:lnSpc>
                          <a:spcPct val="100000"/>
                        </a:lnSpc>
                      </a:pPr>
                      <a:r>
                        <a:rPr lang="en-US" sz="1500" b="0" strike="noStrike" spc="-1">
                          <a:solidFill>
                            <a:srgbClr val="000000"/>
                          </a:solidFill>
                          <a:latin typeface="Arial"/>
                          <a:ea typeface="Arial"/>
                        </a:rPr>
                        <a:t>Position</a:t>
                      </a:r>
                      <a:endParaRPr lang="en-US" sz="1500" b="0" strike="noStrike" spc="-1">
                        <a:latin typeface="Arial"/>
                      </a:endParaRPr>
                    </a:p>
                  </a:txBody>
                  <a:tcPr marL="68400" marR="6840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{Officer, Student, Faculty}</a:t>
                      </a:r>
                      <a:endParaRPr lang="en-US" sz="1500" b="0" strike="noStrike" spc="-1">
                        <a:latin typeface="Arial"/>
                      </a:endParaRPr>
                    </a:p>
                  </a:txBody>
                  <a:tcPr marL="68400" marR="6840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1"/>
                  </a:ext>
                </a:extLst>
              </a:tr>
              <a:tr h="326337">
                <a:tc>
                  <a:txBody>
                    <a:bodyPr/>
                    <a:lstStyle/>
                    <a:p>
                      <a:pPr>
                        <a:lnSpc>
                          <a:spcPct val="100000"/>
                        </a:lnSpc>
                      </a:pPr>
                      <a:r>
                        <a:rPr lang="en-US" sz="1500" b="0" strike="noStrike" spc="-1">
                          <a:solidFill>
                            <a:srgbClr val="000000"/>
                          </a:solidFill>
                          <a:latin typeface="Arial"/>
                          <a:ea typeface="Arial"/>
                        </a:rPr>
                        <a:t>Dept.</a:t>
                      </a:r>
                      <a:endParaRPr lang="en-US" sz="1500" b="0" strike="noStrike" spc="-1">
                        <a:latin typeface="Arial"/>
                      </a:endParaRPr>
                    </a:p>
                  </a:txBody>
                  <a:tcPr marL="68400" marR="68400" marT="45665" marB="45665">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{CS, EE}</a:t>
                      </a:r>
                      <a:endParaRPr lang="en-US" sz="1500" b="0" strike="noStrike" spc="-1">
                        <a:latin typeface="Arial"/>
                      </a:endParaRPr>
                    </a:p>
                  </a:txBody>
                  <a:tcPr marL="68400" marR="68400" marT="45665" marB="45665">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326337">
                <a:tc>
                  <a:txBody>
                    <a:bodyPr/>
                    <a:lstStyle/>
                    <a:p>
                      <a:pPr>
                        <a:lnSpc>
                          <a:spcPct val="100000"/>
                        </a:lnSpc>
                      </a:pPr>
                      <a:r>
                        <a:rPr lang="en-US" sz="1500" b="0" strike="noStrike" spc="-1">
                          <a:solidFill>
                            <a:srgbClr val="000000"/>
                          </a:solidFill>
                          <a:latin typeface="Arial"/>
                          <a:ea typeface="Arial"/>
                        </a:rPr>
                        <a:t>Type</a:t>
                      </a:r>
                      <a:endParaRPr lang="en-US" sz="1500" b="0" strike="noStrike" spc="-1">
                        <a:latin typeface="Arial"/>
                      </a:endParaRPr>
                    </a:p>
                  </a:txBody>
                  <a:tcPr marL="68400" marR="6840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{File, Printer, Scanner}</a:t>
                      </a:r>
                      <a:endParaRPr lang="en-US" sz="1500" b="0" strike="noStrike" spc="-1">
                        <a:latin typeface="Arial"/>
                      </a:endParaRPr>
                    </a:p>
                  </a:txBody>
                  <a:tcPr marL="68400" marR="6840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bl>
          </a:graphicData>
        </a:graphic>
      </p:graphicFrame>
      <p:graphicFrame>
        <p:nvGraphicFramePr>
          <p:cNvPr id="122" name="Table 4">
            <a:extLst>
              <a:ext uri="{FF2B5EF4-FFF2-40B4-BE49-F238E27FC236}">
                <a16:creationId xmlns:a16="http://schemas.microsoft.com/office/drawing/2014/main" id="{14C0EDCC-CCE0-4B17-BC72-E69DDD10B195}"/>
              </a:ext>
            </a:extLst>
          </p:cNvPr>
          <p:cNvGraphicFramePr/>
          <p:nvPr/>
        </p:nvGraphicFramePr>
        <p:xfrm>
          <a:off x="534241" y="2876041"/>
          <a:ext cx="2420640" cy="2246400"/>
        </p:xfrm>
        <a:graphic>
          <a:graphicData uri="http://schemas.openxmlformats.org/drawingml/2006/table">
            <a:tbl>
              <a:tblPr/>
              <a:tblGrid>
                <a:gridCol w="640800">
                  <a:extLst>
                    <a:ext uri="{9D8B030D-6E8A-4147-A177-3AD203B41FA5}">
                      <a16:colId xmlns:a16="http://schemas.microsoft.com/office/drawing/2014/main" val="20000"/>
                    </a:ext>
                  </a:extLst>
                </a:gridCol>
                <a:gridCol w="975240">
                  <a:extLst>
                    <a:ext uri="{9D8B030D-6E8A-4147-A177-3AD203B41FA5}">
                      <a16:colId xmlns:a16="http://schemas.microsoft.com/office/drawing/2014/main" val="20001"/>
                    </a:ext>
                  </a:extLst>
                </a:gridCol>
                <a:gridCol w="804600">
                  <a:extLst>
                    <a:ext uri="{9D8B030D-6E8A-4147-A177-3AD203B41FA5}">
                      <a16:colId xmlns:a16="http://schemas.microsoft.com/office/drawing/2014/main" val="20002"/>
                    </a:ext>
                  </a:extLst>
                </a:gridCol>
              </a:tblGrid>
              <a:tr h="348495">
                <a:tc gridSpan="3">
                  <a:txBody>
                    <a:bodyPr/>
                    <a:lstStyle/>
                    <a:p>
                      <a:pPr algn="ctr">
                        <a:lnSpc>
                          <a:spcPct val="100000"/>
                        </a:lnSpc>
                      </a:pPr>
                      <a:r>
                        <a:rPr lang="en-US" sz="1500" b="1" strike="noStrike" spc="-1" err="1">
                          <a:solidFill>
                            <a:srgbClr val="FFFFFF"/>
                          </a:solidFill>
                          <a:latin typeface="Arial"/>
                          <a:ea typeface="Arial"/>
                        </a:rPr>
                        <a:t>UAValue</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561529">
                <a:tc>
                  <a:txBody>
                    <a:bodyPr/>
                    <a:lstStyle/>
                    <a:p>
                      <a:pPr>
                        <a:lnSpc>
                          <a:spcPct val="100000"/>
                        </a:lnSpc>
                      </a:pPr>
                      <a:r>
                        <a:rPr lang="en-US" sz="1500" b="1" strike="noStrike" spc="-1">
                          <a:solidFill>
                            <a:srgbClr val="000000"/>
                          </a:solidFill>
                          <a:latin typeface="Arial"/>
                          <a:ea typeface="Arial"/>
                        </a:rPr>
                        <a:t>User</a:t>
                      </a:r>
                      <a:endParaRPr lang="en-US" sz="1500" b="0" strike="noStrike" spc="-1">
                        <a:latin typeface="Arial"/>
                      </a:endParaRPr>
                    </a:p>
                    <a:p>
                      <a:pPr>
                        <a:lnSpc>
                          <a:spcPct val="100000"/>
                        </a:lnSpc>
                      </a:pPr>
                      <a:r>
                        <a:rPr lang="en-US" sz="1500" b="1" strike="noStrike" spc="-1">
                          <a:solidFill>
                            <a:srgbClr val="000000"/>
                          </a:solidFill>
                          <a:latin typeface="Arial"/>
                          <a:ea typeface="Arial"/>
                        </a:rPr>
                        <a:t>(U)</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1" strike="noStrike" spc="-1">
                          <a:solidFill>
                            <a:srgbClr val="000000"/>
                          </a:solidFill>
                          <a:latin typeface="Arial"/>
                          <a:ea typeface="Arial"/>
                        </a:rPr>
                        <a:t>Position</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FFFFFF"/>
                      </a:solidFill>
                    </a:lnT>
                    <a:lnB w="12240">
                      <a:solidFill>
                        <a:srgbClr val="000000"/>
                      </a:solidFill>
                    </a:lnB>
                    <a:solidFill>
                      <a:srgbClr val="CDD4EA"/>
                    </a:solidFill>
                  </a:tcPr>
                </a:tc>
                <a:tc>
                  <a:txBody>
                    <a:bodyPr/>
                    <a:lstStyle/>
                    <a:p>
                      <a:pPr>
                        <a:lnSpc>
                          <a:spcPct val="100000"/>
                        </a:lnSpc>
                      </a:pPr>
                      <a:r>
                        <a:rPr lang="en-US" sz="1500" b="1" strike="noStrike" spc="-1">
                          <a:solidFill>
                            <a:srgbClr val="000000"/>
                          </a:solidFill>
                          <a:latin typeface="Arial"/>
                          <a:ea typeface="Arial"/>
                        </a:rPr>
                        <a:t>Dept.</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1"/>
                  </a:ext>
                </a:extLst>
              </a:tr>
              <a:tr h="334454">
                <a:tc>
                  <a:txBody>
                    <a:bodyPr/>
                    <a:lstStyle/>
                    <a:p>
                      <a:pPr>
                        <a:lnSpc>
                          <a:spcPct val="100000"/>
                        </a:lnSpc>
                      </a:pPr>
                      <a:r>
                        <a:rPr lang="en-US" sz="1500" b="0" strike="noStrike" spc="-1">
                          <a:solidFill>
                            <a:srgbClr val="000000"/>
                          </a:solidFill>
                          <a:latin typeface="Arial"/>
                          <a:ea typeface="Arial"/>
                        </a:rPr>
                        <a:t>John</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Officer</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CS</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334454">
                <a:tc>
                  <a:txBody>
                    <a:bodyPr/>
                    <a:lstStyle/>
                    <a:p>
                      <a:pPr>
                        <a:lnSpc>
                          <a:spcPct val="100000"/>
                        </a:lnSpc>
                      </a:pPr>
                      <a:r>
                        <a:rPr lang="en-US" sz="1500" b="0" strike="noStrike" spc="-1">
                          <a:solidFill>
                            <a:srgbClr val="000000"/>
                          </a:solidFill>
                          <a:latin typeface="Arial"/>
                          <a:ea typeface="Arial"/>
                        </a:rPr>
                        <a:t>Lina</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Student</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CS</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r h="334454">
                <a:tc>
                  <a:txBody>
                    <a:bodyPr/>
                    <a:lstStyle/>
                    <a:p>
                      <a:pPr>
                        <a:lnSpc>
                          <a:spcPct val="100000"/>
                        </a:lnSpc>
                      </a:pPr>
                      <a:r>
                        <a:rPr lang="en-US" sz="1500" b="0" strike="noStrike" spc="-1">
                          <a:solidFill>
                            <a:srgbClr val="000000"/>
                          </a:solidFill>
                          <a:latin typeface="Arial"/>
                          <a:ea typeface="Arial"/>
                        </a:rPr>
                        <a:t>Ray</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Officer</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CS</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4"/>
                  </a:ext>
                </a:extLst>
              </a:tr>
              <a:tr h="333014">
                <a:tc>
                  <a:txBody>
                    <a:bodyPr/>
                    <a:lstStyle/>
                    <a:p>
                      <a:pPr>
                        <a:lnSpc>
                          <a:spcPct val="100000"/>
                        </a:lnSpc>
                      </a:pPr>
                      <a:r>
                        <a:rPr lang="en-US" sz="1500" b="0" strike="noStrike" spc="-1">
                          <a:solidFill>
                            <a:srgbClr val="000000"/>
                          </a:solidFill>
                          <a:latin typeface="Arial"/>
                          <a:ea typeface="Arial"/>
                        </a:rPr>
                        <a:t>Tom</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Officer</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CS</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5"/>
                  </a:ext>
                </a:extLst>
              </a:tr>
            </a:tbl>
          </a:graphicData>
        </a:graphic>
      </p:graphicFrame>
      <p:graphicFrame>
        <p:nvGraphicFramePr>
          <p:cNvPr id="123" name="Table 5">
            <a:extLst>
              <a:ext uri="{FF2B5EF4-FFF2-40B4-BE49-F238E27FC236}">
                <a16:creationId xmlns:a16="http://schemas.microsoft.com/office/drawing/2014/main" id="{1B3BAC29-4B4C-4971-8B74-A9A3013005BB}"/>
              </a:ext>
            </a:extLst>
          </p:cNvPr>
          <p:cNvGraphicFramePr/>
          <p:nvPr/>
        </p:nvGraphicFramePr>
        <p:xfrm>
          <a:off x="7090561" y="2899081"/>
          <a:ext cx="1645920" cy="1775523"/>
        </p:xfrm>
        <a:graphic>
          <a:graphicData uri="http://schemas.openxmlformats.org/drawingml/2006/table">
            <a:tbl>
              <a:tblPr/>
              <a:tblGrid>
                <a:gridCol w="931524">
                  <a:extLst>
                    <a:ext uri="{9D8B030D-6E8A-4147-A177-3AD203B41FA5}">
                      <a16:colId xmlns:a16="http://schemas.microsoft.com/office/drawing/2014/main" val="20000"/>
                    </a:ext>
                  </a:extLst>
                </a:gridCol>
                <a:gridCol w="714396">
                  <a:extLst>
                    <a:ext uri="{9D8B030D-6E8A-4147-A177-3AD203B41FA5}">
                      <a16:colId xmlns:a16="http://schemas.microsoft.com/office/drawing/2014/main" val="20001"/>
                    </a:ext>
                  </a:extLst>
                </a:gridCol>
              </a:tblGrid>
              <a:tr h="326411">
                <a:tc gridSpan="2">
                  <a:txBody>
                    <a:bodyPr/>
                    <a:lstStyle/>
                    <a:p>
                      <a:pPr algn="ctr">
                        <a:lnSpc>
                          <a:spcPct val="100000"/>
                        </a:lnSpc>
                      </a:pPr>
                      <a:r>
                        <a:rPr lang="en-US" sz="1500" b="1" strike="noStrike" spc="-1" err="1">
                          <a:solidFill>
                            <a:srgbClr val="FFFFFF"/>
                          </a:solidFill>
                          <a:latin typeface="Arial"/>
                          <a:ea typeface="Arial"/>
                        </a:rPr>
                        <a:t>OAValue</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561419">
                <a:tc>
                  <a:txBody>
                    <a:bodyPr/>
                    <a:lstStyle/>
                    <a:p>
                      <a:pPr>
                        <a:lnSpc>
                          <a:spcPct val="100000"/>
                        </a:lnSpc>
                      </a:pPr>
                      <a:r>
                        <a:rPr lang="en-US" sz="1500" b="1" strike="noStrike" spc="-1">
                          <a:solidFill>
                            <a:srgbClr val="000000"/>
                          </a:solidFill>
                          <a:latin typeface="Arial"/>
                          <a:ea typeface="Arial"/>
                        </a:rPr>
                        <a:t>Object</a:t>
                      </a:r>
                      <a:endParaRPr lang="en-US" sz="1500" b="0" strike="noStrike" spc="-1">
                        <a:latin typeface="Arial"/>
                      </a:endParaRPr>
                    </a:p>
                    <a:p>
                      <a:pPr>
                        <a:lnSpc>
                          <a:spcPct val="100000"/>
                        </a:lnSpc>
                      </a:pPr>
                      <a:r>
                        <a:rPr lang="en-US" sz="1500" b="1" strike="noStrike" spc="-1">
                          <a:solidFill>
                            <a:srgbClr val="000000"/>
                          </a:solidFill>
                          <a:latin typeface="Arial"/>
                          <a:ea typeface="Arial"/>
                        </a:rPr>
                        <a:t>(O)</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1" strike="noStrike" spc="-1">
                          <a:solidFill>
                            <a:srgbClr val="000000"/>
                          </a:solidFill>
                          <a:latin typeface="Arial"/>
                          <a:ea typeface="Arial"/>
                        </a:rPr>
                        <a:t>Type </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1"/>
                  </a:ext>
                </a:extLst>
              </a:tr>
              <a:tr h="326411">
                <a:tc>
                  <a:txBody>
                    <a:bodyPr/>
                    <a:lstStyle/>
                    <a:p>
                      <a:pPr>
                        <a:lnSpc>
                          <a:spcPct val="100000"/>
                        </a:lnSpc>
                      </a:pPr>
                      <a:r>
                        <a:rPr lang="en-US" sz="1500" b="0" strike="noStrike" spc="-1">
                          <a:solidFill>
                            <a:srgbClr val="000000"/>
                          </a:solidFill>
                          <a:latin typeface="Arial"/>
                          <a:ea typeface="Arial"/>
                        </a:rPr>
                        <a:t>Obj1</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File</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561282">
                <a:tc>
                  <a:txBody>
                    <a:bodyPr/>
                    <a:lstStyle/>
                    <a:p>
                      <a:pPr>
                        <a:lnSpc>
                          <a:spcPct val="100000"/>
                        </a:lnSpc>
                      </a:pPr>
                      <a:r>
                        <a:rPr lang="en-US" sz="1500" b="0" strike="noStrike" spc="-1">
                          <a:solidFill>
                            <a:srgbClr val="000000"/>
                          </a:solidFill>
                          <a:latin typeface="Arial"/>
                          <a:ea typeface="Arial"/>
                        </a:rPr>
                        <a:t>Obj2</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Printer</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bl>
          </a:graphicData>
        </a:graphic>
      </p:graphicFrame>
      <p:sp>
        <p:nvSpPr>
          <p:cNvPr id="8" name="Rectangle 5">
            <a:extLst>
              <a:ext uri="{FF2B5EF4-FFF2-40B4-BE49-F238E27FC236}">
                <a16:creationId xmlns:a16="http://schemas.microsoft.com/office/drawing/2014/main" id="{BD2C656C-BDE9-46A7-B799-D8826FDD3FA3}"/>
              </a:ext>
            </a:extLst>
          </p:cNvPr>
          <p:cNvSpPr>
            <a:spLocks noChangeArrowheads="1"/>
          </p:cNvSpPr>
          <p:nvPr/>
        </p:nvSpPr>
        <p:spPr bwMode="auto">
          <a:xfrm>
            <a:off x="2143440" y="217560"/>
            <a:ext cx="4714560" cy="6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200" b="1" dirty="0">
                <a:solidFill>
                  <a:srgbClr val="131F49"/>
                </a:solidFill>
                <a:latin typeface="Calibri" panose="020F0502020204030204" pitchFamily="34" charset="0"/>
                <a:cs typeface="Calibri" panose="020F0502020204030204" pitchFamily="34" charset="0"/>
              </a:rPr>
              <a:t>Background</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TextShape 2">
            <a:extLst>
              <a:ext uri="{FF2B5EF4-FFF2-40B4-BE49-F238E27FC236}">
                <a16:creationId xmlns:a16="http://schemas.microsoft.com/office/drawing/2014/main" id="{7DD10331-9167-4C38-A13A-AC4E747F13DC}"/>
              </a:ext>
            </a:extLst>
          </p:cNvPr>
          <p:cNvSpPr txBox="1"/>
          <p:nvPr/>
        </p:nvSpPr>
        <p:spPr>
          <a:xfrm>
            <a:off x="1981200" y="299760"/>
            <a:ext cx="4932000" cy="462240"/>
          </a:xfrm>
          <a:prstGeom prst="rect">
            <a:avLst/>
          </a:prstGeom>
          <a:noFill/>
          <a:ln>
            <a:noFill/>
          </a:ln>
        </p:spPr>
        <p:txBody>
          <a:bodyPr anchor="b"/>
          <a:lstStyle/>
          <a:p>
            <a:pPr algn="ctr">
              <a:lnSpc>
                <a:spcPct val="90000"/>
              </a:lnSpc>
              <a:defRPr/>
            </a:pPr>
            <a:r>
              <a:rPr lang="en-US" sz="3200" b="1" spc="-1">
                <a:latin typeface="Calibri" panose="020F0502020204030204" pitchFamily="34" charset="0"/>
                <a:cs typeface="Calibri" panose="020F0502020204030204" pitchFamily="34" charset="0"/>
              </a:rPr>
              <a:t>Workflow-1</a:t>
            </a:r>
          </a:p>
        </p:txBody>
      </p:sp>
      <p:sp>
        <p:nvSpPr>
          <p:cNvPr id="135" name="CustomShape 3">
            <a:extLst>
              <a:ext uri="{FF2B5EF4-FFF2-40B4-BE49-F238E27FC236}">
                <a16:creationId xmlns:a16="http://schemas.microsoft.com/office/drawing/2014/main" id="{57300C4A-3288-441C-B6FC-A28E5D7758ED}"/>
              </a:ext>
            </a:extLst>
          </p:cNvPr>
          <p:cNvSpPr/>
          <p:nvPr/>
        </p:nvSpPr>
        <p:spPr>
          <a:xfrm>
            <a:off x="1180800" y="2442601"/>
            <a:ext cx="7528320" cy="46368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Check ABAC </a:t>
            </a:r>
            <a:r>
              <a:rPr lang="en-US" sz="2400" spc="-1" err="1">
                <a:solidFill>
                  <a:srgbClr val="000000"/>
                </a:solidFill>
                <a:latin typeface="Calibri"/>
                <a:ea typeface="Calibri"/>
              </a:rPr>
              <a:t>RuleSet</a:t>
            </a:r>
            <a:r>
              <a:rPr lang="en-US" sz="2400" spc="-1">
                <a:solidFill>
                  <a:srgbClr val="000000"/>
                </a:solidFill>
                <a:latin typeface="Calibri"/>
                <a:ea typeface="Calibri"/>
              </a:rPr>
              <a:t> Existence (partition-based approach)</a:t>
            </a:r>
            <a:endParaRPr lang="en-US" sz="2400" spc="-1"/>
          </a:p>
        </p:txBody>
      </p:sp>
      <p:sp>
        <p:nvSpPr>
          <p:cNvPr id="136" name="CustomShape 4">
            <a:extLst>
              <a:ext uri="{FF2B5EF4-FFF2-40B4-BE49-F238E27FC236}">
                <a16:creationId xmlns:a16="http://schemas.microsoft.com/office/drawing/2014/main" id="{0D9BF54C-8A33-4639-B928-D93C4620DB33}"/>
              </a:ext>
            </a:extLst>
          </p:cNvPr>
          <p:cNvSpPr/>
          <p:nvPr/>
        </p:nvSpPr>
        <p:spPr>
          <a:xfrm>
            <a:off x="635041" y="5475241"/>
            <a:ext cx="2583360" cy="52128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Rule Generation</a:t>
            </a:r>
            <a:endParaRPr lang="en-US" sz="2400" spc="-1"/>
          </a:p>
        </p:txBody>
      </p:sp>
      <p:sp>
        <p:nvSpPr>
          <p:cNvPr id="137" name="CustomShape 5">
            <a:extLst>
              <a:ext uri="{FF2B5EF4-FFF2-40B4-BE49-F238E27FC236}">
                <a16:creationId xmlns:a16="http://schemas.microsoft.com/office/drawing/2014/main" id="{5ECC8A51-F3FB-4E1C-B7F2-84396AF09DD9}"/>
              </a:ext>
            </a:extLst>
          </p:cNvPr>
          <p:cNvSpPr/>
          <p:nvPr/>
        </p:nvSpPr>
        <p:spPr>
          <a:xfrm>
            <a:off x="2043361" y="3506761"/>
            <a:ext cx="6608160" cy="93024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Infeasibility correction</a:t>
            </a:r>
          </a:p>
          <a:p>
            <a:pPr algn="ctr">
              <a:defRPr/>
            </a:pPr>
            <a:r>
              <a:rPr lang="en-US" sz="2400" spc="-1">
                <a:solidFill>
                  <a:srgbClr val="000000"/>
                </a:solidFill>
                <a:latin typeface="Calibri"/>
              </a:rPr>
              <a:t>(use additional attributes with random values)</a:t>
            </a:r>
            <a:endParaRPr lang="en-US" sz="2400" spc="-1"/>
          </a:p>
        </p:txBody>
      </p:sp>
      <p:sp>
        <p:nvSpPr>
          <p:cNvPr id="138" name="CustomShape 6">
            <a:extLst>
              <a:ext uri="{FF2B5EF4-FFF2-40B4-BE49-F238E27FC236}">
                <a16:creationId xmlns:a16="http://schemas.microsoft.com/office/drawing/2014/main" id="{E8A68EEF-8E26-49E5-948A-B31CFB31523B}"/>
              </a:ext>
            </a:extLst>
          </p:cNvPr>
          <p:cNvSpPr/>
          <p:nvPr/>
        </p:nvSpPr>
        <p:spPr>
          <a:xfrm>
            <a:off x="2672641" y="1207081"/>
            <a:ext cx="4180320" cy="67824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Given EAS with supporting data</a:t>
            </a:r>
            <a:endParaRPr lang="en-US" sz="2400" spc="-1"/>
          </a:p>
        </p:txBody>
      </p:sp>
      <p:sp>
        <p:nvSpPr>
          <p:cNvPr id="140" name="CustomShape 8">
            <a:extLst>
              <a:ext uri="{FF2B5EF4-FFF2-40B4-BE49-F238E27FC236}">
                <a16:creationId xmlns:a16="http://schemas.microsoft.com/office/drawing/2014/main" id="{2A440F56-080D-476E-8688-5AF8EB899827}"/>
              </a:ext>
            </a:extLst>
          </p:cNvPr>
          <p:cNvSpPr/>
          <p:nvPr/>
        </p:nvSpPr>
        <p:spPr>
          <a:xfrm>
            <a:off x="1517761" y="2891880"/>
            <a:ext cx="12960" cy="259200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
        <p:nvSpPr>
          <p:cNvPr id="141" name="CustomShape 9">
            <a:extLst>
              <a:ext uri="{FF2B5EF4-FFF2-40B4-BE49-F238E27FC236}">
                <a16:creationId xmlns:a16="http://schemas.microsoft.com/office/drawing/2014/main" id="{5A953C8A-F392-4B95-8923-003E360322CF}"/>
              </a:ext>
            </a:extLst>
          </p:cNvPr>
          <p:cNvSpPr/>
          <p:nvPr/>
        </p:nvSpPr>
        <p:spPr>
          <a:xfrm>
            <a:off x="779041" y="3922921"/>
            <a:ext cx="655200" cy="377280"/>
          </a:xfrm>
          <a:prstGeom prst="rect">
            <a:avLst/>
          </a:prstGeom>
          <a:solidFill>
            <a:schemeClr val="lt1"/>
          </a:solidFill>
          <a:ln w="28440">
            <a:solidFill>
              <a:schemeClr val="bg1"/>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yes</a:t>
            </a:r>
            <a:endParaRPr lang="en-US" sz="2400" spc="-1"/>
          </a:p>
        </p:txBody>
      </p:sp>
      <p:sp>
        <p:nvSpPr>
          <p:cNvPr id="142" name="CustomShape 10">
            <a:extLst>
              <a:ext uri="{FF2B5EF4-FFF2-40B4-BE49-F238E27FC236}">
                <a16:creationId xmlns:a16="http://schemas.microsoft.com/office/drawing/2014/main" id="{4DEC1D6E-D9AE-4684-AFCE-4520CE7C4D88}"/>
              </a:ext>
            </a:extLst>
          </p:cNvPr>
          <p:cNvSpPr/>
          <p:nvPr/>
        </p:nvSpPr>
        <p:spPr>
          <a:xfrm>
            <a:off x="4875841" y="2959561"/>
            <a:ext cx="555840" cy="420480"/>
          </a:xfrm>
          <a:prstGeom prst="rect">
            <a:avLst/>
          </a:prstGeom>
          <a:solidFill>
            <a:schemeClr val="lt1"/>
          </a:solidFill>
          <a:ln w="28440">
            <a:solidFill>
              <a:schemeClr val="bg1"/>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No</a:t>
            </a:r>
            <a:endParaRPr lang="en-US" sz="2400" spc="-1"/>
          </a:p>
        </p:txBody>
      </p:sp>
      <p:sp>
        <p:nvSpPr>
          <p:cNvPr id="143" name="CustomShape 11">
            <a:extLst>
              <a:ext uri="{FF2B5EF4-FFF2-40B4-BE49-F238E27FC236}">
                <a16:creationId xmlns:a16="http://schemas.microsoft.com/office/drawing/2014/main" id="{68FB6122-3DC7-4E7E-9E97-3FB04F65939C}"/>
              </a:ext>
            </a:extLst>
          </p:cNvPr>
          <p:cNvSpPr/>
          <p:nvPr/>
        </p:nvSpPr>
        <p:spPr>
          <a:xfrm flipH="1">
            <a:off x="4750561" y="2891880"/>
            <a:ext cx="1440" cy="62208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
        <p:nvSpPr>
          <p:cNvPr id="144" name="CustomShape 12">
            <a:extLst>
              <a:ext uri="{FF2B5EF4-FFF2-40B4-BE49-F238E27FC236}">
                <a16:creationId xmlns:a16="http://schemas.microsoft.com/office/drawing/2014/main" id="{164566F4-2299-48B7-BDBD-925B830202AF}"/>
              </a:ext>
            </a:extLst>
          </p:cNvPr>
          <p:cNvSpPr/>
          <p:nvPr/>
        </p:nvSpPr>
        <p:spPr>
          <a:xfrm flipH="1">
            <a:off x="2695681" y="4454281"/>
            <a:ext cx="41760" cy="102960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
        <p:nvSpPr>
          <p:cNvPr id="146" name="CustomShape 14">
            <a:extLst>
              <a:ext uri="{FF2B5EF4-FFF2-40B4-BE49-F238E27FC236}">
                <a16:creationId xmlns:a16="http://schemas.microsoft.com/office/drawing/2014/main" id="{9238C338-A1F1-426E-9A6C-E7A938178FB9}"/>
              </a:ext>
            </a:extLst>
          </p:cNvPr>
          <p:cNvSpPr/>
          <p:nvPr/>
        </p:nvSpPr>
        <p:spPr>
          <a:xfrm>
            <a:off x="4769281" y="1885321"/>
            <a:ext cx="14400" cy="55008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6130627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C00007D-90B6-4530-8A1C-B205456DAF7D}"/>
              </a:ext>
            </a:extLst>
          </p:cNvPr>
          <p:cNvSpPr/>
          <p:nvPr/>
        </p:nvSpPr>
        <p:spPr>
          <a:xfrm>
            <a:off x="1414080" y="1391401"/>
            <a:ext cx="2828160" cy="504000"/>
          </a:xfrm>
          <a:prstGeom prst="rect">
            <a:avLst/>
          </a:prstGeom>
          <a:ln w="28575"/>
        </p:spPr>
        <p:style>
          <a:lnRef idx="2">
            <a:schemeClr val="dk1"/>
          </a:lnRef>
          <a:fillRef idx="1">
            <a:schemeClr val="lt1"/>
          </a:fillRef>
          <a:effectRef idx="0">
            <a:schemeClr val="dk1"/>
          </a:effectRef>
          <a:fontRef idx="minor">
            <a:schemeClr val="dk1"/>
          </a:fontRef>
        </p:style>
        <p:txBody>
          <a:bodyPr anchor="ctr"/>
          <a:lstStyle/>
          <a:p>
            <a:pPr algn="ctr">
              <a:defRPr/>
            </a:pPr>
            <a:r>
              <a:rPr lang="en-US" sz="2000">
                <a:latin typeface="Calibri" panose="020F0502020204030204" pitchFamily="34" charset="0"/>
                <a:cs typeface="Calibri" panose="020F0502020204030204" pitchFamily="34" charset="0"/>
              </a:rPr>
              <a:t>{Stud., Fac., Off.}</a:t>
            </a:r>
          </a:p>
        </p:txBody>
      </p:sp>
      <p:sp>
        <p:nvSpPr>
          <p:cNvPr id="8" name="Rectangle 7">
            <a:extLst>
              <a:ext uri="{FF2B5EF4-FFF2-40B4-BE49-F238E27FC236}">
                <a16:creationId xmlns:a16="http://schemas.microsoft.com/office/drawing/2014/main" id="{DEF41002-FE1D-4DC3-AD29-0C3F0374089F}"/>
              </a:ext>
            </a:extLst>
          </p:cNvPr>
          <p:cNvSpPr/>
          <p:nvPr/>
        </p:nvSpPr>
        <p:spPr>
          <a:xfrm>
            <a:off x="4537441" y="1388521"/>
            <a:ext cx="1357920" cy="504000"/>
          </a:xfrm>
          <a:prstGeom prst="rect">
            <a:avLst/>
          </a:prstGeom>
          <a:ln w="28575"/>
        </p:spPr>
        <p:style>
          <a:lnRef idx="2">
            <a:schemeClr val="dk1"/>
          </a:lnRef>
          <a:fillRef idx="1">
            <a:schemeClr val="lt1"/>
          </a:fillRef>
          <a:effectRef idx="0">
            <a:schemeClr val="dk1"/>
          </a:effectRef>
          <a:fontRef idx="minor">
            <a:schemeClr val="dk1"/>
          </a:fontRef>
        </p:style>
        <p:txBody>
          <a:bodyPr anchor="ctr"/>
          <a:lstStyle/>
          <a:p>
            <a:pPr algn="ctr">
              <a:defRPr/>
            </a:pPr>
            <a:r>
              <a:rPr lang="en-US" sz="2000">
                <a:latin typeface="Calibri" panose="020F0502020204030204" pitchFamily="34" charset="0"/>
                <a:cs typeface="Calibri" panose="020F0502020204030204" pitchFamily="34" charset="0"/>
              </a:rPr>
              <a:t>{CS, EE}</a:t>
            </a:r>
          </a:p>
        </p:txBody>
      </p:sp>
      <p:sp>
        <p:nvSpPr>
          <p:cNvPr id="9" name="Rectangle 8">
            <a:extLst>
              <a:ext uri="{FF2B5EF4-FFF2-40B4-BE49-F238E27FC236}">
                <a16:creationId xmlns:a16="http://schemas.microsoft.com/office/drawing/2014/main" id="{B1865CF1-4D34-4482-B3F1-8B357AF38013}"/>
              </a:ext>
            </a:extLst>
          </p:cNvPr>
          <p:cNvSpPr/>
          <p:nvPr/>
        </p:nvSpPr>
        <p:spPr>
          <a:xfrm>
            <a:off x="6230881" y="1387081"/>
            <a:ext cx="1644480" cy="504000"/>
          </a:xfrm>
          <a:prstGeom prst="rect">
            <a:avLst/>
          </a:prstGeom>
          <a:ln w="28575"/>
        </p:spPr>
        <p:style>
          <a:lnRef idx="2">
            <a:schemeClr val="dk1"/>
          </a:lnRef>
          <a:fillRef idx="1">
            <a:schemeClr val="lt1"/>
          </a:fillRef>
          <a:effectRef idx="0">
            <a:schemeClr val="dk1"/>
          </a:effectRef>
          <a:fontRef idx="minor">
            <a:schemeClr val="dk1"/>
          </a:fontRef>
        </p:style>
        <p:txBody>
          <a:bodyPr anchor="ctr"/>
          <a:lstStyle/>
          <a:p>
            <a:pPr algn="ctr">
              <a:defRPr/>
            </a:pPr>
            <a:r>
              <a:rPr lang="en-US" sz="2000">
                <a:latin typeface="Calibri" panose="020F0502020204030204" pitchFamily="34" charset="0"/>
                <a:cs typeface="Calibri" panose="020F0502020204030204" pitchFamily="34" charset="0"/>
              </a:rPr>
              <a:t>{F., Pr., Sc.}</a:t>
            </a:r>
          </a:p>
        </p:txBody>
      </p:sp>
      <p:sp>
        <p:nvSpPr>
          <p:cNvPr id="10" name="Right Brace 9">
            <a:extLst>
              <a:ext uri="{FF2B5EF4-FFF2-40B4-BE49-F238E27FC236}">
                <a16:creationId xmlns:a16="http://schemas.microsoft.com/office/drawing/2014/main" id="{3DC82CC0-8D86-4C88-ABC6-6D3F52DACD00}"/>
              </a:ext>
            </a:extLst>
          </p:cNvPr>
          <p:cNvSpPr/>
          <p:nvPr/>
        </p:nvSpPr>
        <p:spPr>
          <a:xfrm rot="5400000">
            <a:off x="4459560" y="-1063079"/>
            <a:ext cx="429120" cy="6452640"/>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r>
              <a:rPr lang="en-US" sz="1200">
                <a:latin typeface="Calibri" panose="020F0502020204030204" pitchFamily="34" charset="0"/>
                <a:cs typeface="Calibri" panose="020F0502020204030204" pitchFamily="34" charset="0"/>
              </a:rPr>
              <a:t>                         </a:t>
            </a:r>
          </a:p>
        </p:txBody>
      </p:sp>
      <p:sp>
        <p:nvSpPr>
          <p:cNvPr id="11" name="Rectangle 10">
            <a:extLst>
              <a:ext uri="{FF2B5EF4-FFF2-40B4-BE49-F238E27FC236}">
                <a16:creationId xmlns:a16="http://schemas.microsoft.com/office/drawing/2014/main" id="{EA395E8C-3D68-490E-87AD-230224D451DF}"/>
              </a:ext>
            </a:extLst>
          </p:cNvPr>
          <p:cNvSpPr/>
          <p:nvPr/>
        </p:nvSpPr>
        <p:spPr>
          <a:xfrm>
            <a:off x="1385281" y="2634121"/>
            <a:ext cx="2700000" cy="1281600"/>
          </a:xfrm>
          <a:prstGeom prst="rect">
            <a:avLst/>
          </a:prstGeom>
          <a:ln w="28575">
            <a:solidFill>
              <a:schemeClr val="accent1">
                <a:lumMod val="75000"/>
              </a:schemeClr>
            </a:solidFill>
            <a:prstDash val="solid"/>
          </a:ln>
        </p:spPr>
        <p:style>
          <a:lnRef idx="2">
            <a:schemeClr val="dk1"/>
          </a:lnRef>
          <a:fillRef idx="1">
            <a:schemeClr val="lt1"/>
          </a:fillRef>
          <a:effectRef idx="0">
            <a:schemeClr val="dk1"/>
          </a:effectRef>
          <a:fontRef idx="minor">
            <a:schemeClr val="dk1"/>
          </a:fontRef>
        </p:style>
        <p:txBody>
          <a:bodyPr anchor="ctr"/>
          <a:lstStyle/>
          <a:p>
            <a:pPr algn="ctr">
              <a:defRPr/>
            </a:pPr>
            <a:r>
              <a:rPr lang="en-US" sz="2000" u="sng">
                <a:latin typeface="Calibri" panose="020F0502020204030204" pitchFamily="34" charset="0"/>
                <a:cs typeface="Calibri" panose="020F0502020204030204" pitchFamily="34" charset="0"/>
              </a:rPr>
              <a:t>Represented: 4</a:t>
            </a:r>
          </a:p>
          <a:p>
            <a:pPr algn="ctr">
              <a:defRPr/>
            </a:pPr>
            <a:r>
              <a:rPr lang="en-US" sz="2000">
                <a:latin typeface="Calibri" panose="020F0502020204030204" pitchFamily="34" charset="0"/>
                <a:cs typeface="Calibri" panose="020F0502020204030204" pitchFamily="34" charset="0"/>
              </a:rPr>
              <a:t>e.g., (Off., CS, F.), (Stud., CS, Pr.)</a:t>
            </a:r>
          </a:p>
        </p:txBody>
      </p:sp>
      <p:sp>
        <p:nvSpPr>
          <p:cNvPr id="12" name="Rectangle 11">
            <a:extLst>
              <a:ext uri="{FF2B5EF4-FFF2-40B4-BE49-F238E27FC236}">
                <a16:creationId xmlns:a16="http://schemas.microsoft.com/office/drawing/2014/main" id="{37373169-36D6-4CAB-ACA2-9592AD104D4D}"/>
              </a:ext>
            </a:extLst>
          </p:cNvPr>
          <p:cNvSpPr/>
          <p:nvPr/>
        </p:nvSpPr>
        <p:spPr>
          <a:xfrm>
            <a:off x="5088960" y="2655721"/>
            <a:ext cx="2764800" cy="1260000"/>
          </a:xfrm>
          <a:prstGeom prst="rect">
            <a:avLst/>
          </a:prstGeom>
          <a:ln w="28575">
            <a:solidFill>
              <a:srgbClr val="FF0000"/>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US" sz="2000" u="sng">
                <a:latin typeface="Calibri" panose="020F0502020204030204" pitchFamily="34" charset="0"/>
                <a:cs typeface="Calibri" panose="020F0502020204030204" pitchFamily="34" charset="0"/>
              </a:rPr>
              <a:t>Unrepresented: 14</a:t>
            </a:r>
          </a:p>
          <a:p>
            <a:pPr algn="ctr">
              <a:defRPr/>
            </a:pPr>
            <a:r>
              <a:rPr lang="en-US" sz="2000">
                <a:latin typeface="Calibri" panose="020F0502020204030204" pitchFamily="34" charset="0"/>
                <a:cs typeface="Calibri" panose="020F0502020204030204" pitchFamily="34" charset="0"/>
              </a:rPr>
              <a:t>e.g., (Fac., CS, Pr.), </a:t>
            </a:r>
          </a:p>
          <a:p>
            <a:pPr algn="ctr">
              <a:defRPr/>
            </a:pPr>
            <a:r>
              <a:rPr lang="en-US" sz="2000">
                <a:latin typeface="Calibri" panose="020F0502020204030204" pitchFamily="34" charset="0"/>
                <a:cs typeface="Calibri" panose="020F0502020204030204" pitchFamily="34" charset="0"/>
              </a:rPr>
              <a:t>(Stud., EE, Pr.)</a:t>
            </a:r>
          </a:p>
        </p:txBody>
      </p:sp>
      <p:sp>
        <p:nvSpPr>
          <p:cNvPr id="18" name="Rectangle 17">
            <a:extLst>
              <a:ext uri="{FF2B5EF4-FFF2-40B4-BE49-F238E27FC236}">
                <a16:creationId xmlns:a16="http://schemas.microsoft.com/office/drawing/2014/main" id="{17651E20-E114-48CB-AF1C-FD3A84C2F480}"/>
              </a:ext>
            </a:extLst>
          </p:cNvPr>
          <p:cNvSpPr/>
          <p:nvPr/>
        </p:nvSpPr>
        <p:spPr>
          <a:xfrm>
            <a:off x="530874" y="5434921"/>
            <a:ext cx="8143200" cy="663840"/>
          </a:xfrm>
          <a:prstGeom prst="rect">
            <a:avLst/>
          </a:prstGeom>
          <a:noFill/>
          <a:ln w="19050">
            <a:solidFill>
              <a:schemeClr val="accent1"/>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en-US" sz="2000" b="1">
                <a:solidFill>
                  <a:schemeClr val="tx1"/>
                </a:solidFill>
                <a:latin typeface="Calibri" panose="020F0502020204030204" pitchFamily="34" charset="0"/>
                <a:cs typeface="Calibri" panose="020F0502020204030204" pitchFamily="34" charset="0"/>
              </a:rPr>
              <a:t>Outcome of peculiarity in attribute value assignment</a:t>
            </a:r>
          </a:p>
        </p:txBody>
      </p:sp>
      <p:cxnSp>
        <p:nvCxnSpPr>
          <p:cNvPr id="25" name="Straight Connector 24">
            <a:extLst>
              <a:ext uri="{FF2B5EF4-FFF2-40B4-BE49-F238E27FC236}">
                <a16:creationId xmlns:a16="http://schemas.microsoft.com/office/drawing/2014/main" id="{FE2645B2-BC83-40BC-8F21-D33982C83197}"/>
              </a:ext>
            </a:extLst>
          </p:cNvPr>
          <p:cNvCxnSpPr>
            <a:cxnSpLocks/>
          </p:cNvCxnSpPr>
          <p:nvPr/>
        </p:nvCxnSpPr>
        <p:spPr>
          <a:xfrm flipH="1">
            <a:off x="4665480" y="2503801"/>
            <a:ext cx="8640" cy="217152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658" name="Title 1">
            <a:extLst>
              <a:ext uri="{FF2B5EF4-FFF2-40B4-BE49-F238E27FC236}">
                <a16:creationId xmlns:a16="http://schemas.microsoft.com/office/drawing/2014/main" id="{2A6AA212-E055-44F4-BB9C-1C922E349164}"/>
              </a:ext>
            </a:extLst>
          </p:cNvPr>
          <p:cNvSpPr>
            <a:spLocks noGrp="1" noChangeArrowheads="1"/>
          </p:cNvSpPr>
          <p:nvPr>
            <p:ph type="ctrTitle"/>
          </p:nvPr>
        </p:nvSpPr>
        <p:spPr>
          <a:xfrm>
            <a:off x="1926000" y="299760"/>
            <a:ext cx="4932000" cy="462240"/>
          </a:xfrm>
        </p:spPr>
        <p:txBody>
          <a:bodyPr lIns="91431" tIns="45715" rIns="91431" bIns="45715" anchor="b"/>
          <a:lstStyle/>
          <a:p>
            <a:pPr defTabSz="622089">
              <a:lnSpc>
                <a:spcPct val="90000"/>
              </a:lnSpc>
            </a:pPr>
            <a:r>
              <a:rPr lang="en-US" altLang="en-US" sz="3200" b="1">
                <a:solidFill>
                  <a:schemeClr val="tx1"/>
                </a:solidFill>
                <a:latin typeface="Calibri" panose="020F0502020204030204" pitchFamily="34" charset="0"/>
                <a:ea typeface="MS PGothic" panose="020B0600070205080204" pitchFamily="34" charset="-128"/>
                <a:cs typeface="Calibri" panose="020F0502020204030204" pitchFamily="34" charset="0"/>
              </a:rPr>
              <a:t>Unrepresented Partition</a:t>
            </a:r>
          </a:p>
        </p:txBody>
      </p:sp>
    </p:spTree>
    <p:extLst>
      <p:ext uri="{BB962C8B-B14F-4D97-AF65-F5344CB8AC3E}">
        <p14:creationId xmlns:p14="http://schemas.microsoft.com/office/powerpoint/2010/main" val="1581470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TextShape 1">
            <a:extLst>
              <a:ext uri="{FF2B5EF4-FFF2-40B4-BE49-F238E27FC236}">
                <a16:creationId xmlns:a16="http://schemas.microsoft.com/office/drawing/2014/main" id="{9A27A4B3-6DB1-4F87-8BB3-C391FC1A8199}"/>
              </a:ext>
            </a:extLst>
          </p:cNvPr>
          <p:cNvSpPr txBox="1"/>
          <p:nvPr/>
        </p:nvSpPr>
        <p:spPr>
          <a:xfrm>
            <a:off x="607738" y="1055881"/>
            <a:ext cx="7885440" cy="5120640"/>
          </a:xfrm>
          <a:prstGeom prst="rect">
            <a:avLst/>
          </a:prstGeom>
          <a:noFill/>
          <a:ln>
            <a:noFill/>
          </a:ln>
        </p:spPr>
        <p:txBody>
          <a:bodyPr/>
          <a:lstStyle/>
          <a:p>
            <a:pPr>
              <a:defRPr/>
            </a:pPr>
            <a:endParaRPr lang="en-US" sz="1400" spc="-1">
              <a:solidFill>
                <a:srgbClr val="000000"/>
              </a:solidFill>
              <a:latin typeface="Arial"/>
            </a:endParaRPr>
          </a:p>
        </p:txBody>
      </p:sp>
      <p:sp>
        <p:nvSpPr>
          <p:cNvPr id="134" name="TextShape 2">
            <a:extLst>
              <a:ext uri="{FF2B5EF4-FFF2-40B4-BE49-F238E27FC236}">
                <a16:creationId xmlns:a16="http://schemas.microsoft.com/office/drawing/2014/main" id="{AE95DDB4-FA92-4713-A8CC-A8B70E375F8B}"/>
              </a:ext>
            </a:extLst>
          </p:cNvPr>
          <p:cNvSpPr txBox="1"/>
          <p:nvPr/>
        </p:nvSpPr>
        <p:spPr>
          <a:xfrm>
            <a:off x="1849800" y="301200"/>
            <a:ext cx="4932000" cy="460800"/>
          </a:xfrm>
          <a:prstGeom prst="rect">
            <a:avLst/>
          </a:prstGeom>
          <a:noFill/>
          <a:ln>
            <a:noFill/>
          </a:ln>
        </p:spPr>
        <p:txBody>
          <a:bodyPr anchor="b"/>
          <a:lstStyle/>
          <a:p>
            <a:pPr algn="ctr">
              <a:lnSpc>
                <a:spcPct val="90000"/>
              </a:lnSpc>
              <a:defRPr/>
            </a:pPr>
            <a:r>
              <a:rPr lang="en-US" sz="3200" b="1" spc="-1">
                <a:latin typeface="Calibri" panose="020F0502020204030204" pitchFamily="34" charset="0"/>
                <a:cs typeface="Calibri" panose="020F0502020204030204" pitchFamily="34" charset="0"/>
              </a:rPr>
              <a:t>Workflow-2</a:t>
            </a:r>
          </a:p>
        </p:txBody>
      </p:sp>
      <p:sp>
        <p:nvSpPr>
          <p:cNvPr id="135" name="CustomShape 3">
            <a:extLst>
              <a:ext uri="{FF2B5EF4-FFF2-40B4-BE49-F238E27FC236}">
                <a16:creationId xmlns:a16="http://schemas.microsoft.com/office/drawing/2014/main" id="{893057E6-21D1-476E-B612-32DB789E6223}"/>
              </a:ext>
            </a:extLst>
          </p:cNvPr>
          <p:cNvSpPr/>
          <p:nvPr/>
        </p:nvSpPr>
        <p:spPr>
          <a:xfrm>
            <a:off x="1180800" y="2442601"/>
            <a:ext cx="7528320" cy="46368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Check ABAC </a:t>
            </a:r>
            <a:r>
              <a:rPr lang="en-US" sz="2400" spc="-1" err="1">
                <a:solidFill>
                  <a:srgbClr val="000000"/>
                </a:solidFill>
                <a:latin typeface="Calibri"/>
                <a:ea typeface="Calibri"/>
              </a:rPr>
              <a:t>RuleSet</a:t>
            </a:r>
            <a:r>
              <a:rPr lang="en-US" sz="2400" spc="-1">
                <a:solidFill>
                  <a:srgbClr val="000000"/>
                </a:solidFill>
                <a:latin typeface="Calibri"/>
                <a:ea typeface="Calibri"/>
              </a:rPr>
              <a:t> Existence (partition-based approach)</a:t>
            </a:r>
            <a:endParaRPr lang="en-US" sz="2400" spc="-1"/>
          </a:p>
        </p:txBody>
      </p:sp>
      <p:sp>
        <p:nvSpPr>
          <p:cNvPr id="136" name="CustomShape 4">
            <a:extLst>
              <a:ext uri="{FF2B5EF4-FFF2-40B4-BE49-F238E27FC236}">
                <a16:creationId xmlns:a16="http://schemas.microsoft.com/office/drawing/2014/main" id="{38F2CF8F-019B-4588-8947-569A636334B1}"/>
              </a:ext>
            </a:extLst>
          </p:cNvPr>
          <p:cNvSpPr/>
          <p:nvPr/>
        </p:nvSpPr>
        <p:spPr>
          <a:xfrm>
            <a:off x="635041" y="5475241"/>
            <a:ext cx="2583360" cy="52128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Rule Generation</a:t>
            </a:r>
            <a:endParaRPr lang="en-US" sz="2400" spc="-1"/>
          </a:p>
        </p:txBody>
      </p:sp>
      <p:sp>
        <p:nvSpPr>
          <p:cNvPr id="137" name="CustomShape 5">
            <a:extLst>
              <a:ext uri="{FF2B5EF4-FFF2-40B4-BE49-F238E27FC236}">
                <a16:creationId xmlns:a16="http://schemas.microsoft.com/office/drawing/2014/main" id="{E69C37ED-BB77-4914-89BA-CFF0CFF2DA3A}"/>
              </a:ext>
            </a:extLst>
          </p:cNvPr>
          <p:cNvSpPr/>
          <p:nvPr/>
        </p:nvSpPr>
        <p:spPr>
          <a:xfrm>
            <a:off x="2043361" y="3506761"/>
            <a:ext cx="6608160" cy="89856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txBody>
          <a:bodyPr anchor="ctr"/>
          <a:lstStyle/>
          <a:p>
            <a:pPr algn="ctr">
              <a:defRPr/>
            </a:pPr>
            <a:endParaRPr lang="en-US" sz="2400" spc="-1">
              <a:solidFill>
                <a:srgbClr val="000000"/>
              </a:solidFill>
              <a:latin typeface="Calibri"/>
              <a:ea typeface="Calibri"/>
            </a:endParaRPr>
          </a:p>
          <a:p>
            <a:pPr algn="ctr">
              <a:defRPr/>
            </a:pPr>
            <a:r>
              <a:rPr lang="en-US" sz="2400" spc="-1">
                <a:solidFill>
                  <a:srgbClr val="000000"/>
                </a:solidFill>
                <a:latin typeface="Calibri"/>
                <a:ea typeface="Calibri"/>
              </a:rPr>
              <a:t>Infeasibility correction (partition-based approach)</a:t>
            </a:r>
          </a:p>
          <a:p>
            <a:pPr algn="ctr">
              <a:defRPr/>
            </a:pPr>
            <a:r>
              <a:rPr lang="en-US" sz="2400" spc="-1">
                <a:solidFill>
                  <a:srgbClr val="000000"/>
                </a:solidFill>
                <a:latin typeface="Calibri"/>
              </a:rPr>
              <a:t>(use role-based attributes)</a:t>
            </a:r>
            <a:endParaRPr lang="en-US" sz="2400" spc="-1"/>
          </a:p>
          <a:p>
            <a:pPr algn="ctr">
              <a:defRPr/>
            </a:pPr>
            <a:endParaRPr lang="en-US" sz="2400" spc="-1"/>
          </a:p>
        </p:txBody>
      </p:sp>
      <p:sp>
        <p:nvSpPr>
          <p:cNvPr id="138" name="CustomShape 6">
            <a:extLst>
              <a:ext uri="{FF2B5EF4-FFF2-40B4-BE49-F238E27FC236}">
                <a16:creationId xmlns:a16="http://schemas.microsoft.com/office/drawing/2014/main" id="{D6C94C52-E6BB-4BFC-93AF-B336FB83131E}"/>
              </a:ext>
            </a:extLst>
          </p:cNvPr>
          <p:cNvSpPr/>
          <p:nvPr/>
        </p:nvSpPr>
        <p:spPr>
          <a:xfrm>
            <a:off x="4991041" y="1133641"/>
            <a:ext cx="3157920" cy="75168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(b) Given RBAC system with supporting data</a:t>
            </a:r>
            <a:endParaRPr lang="en-US" sz="2400" spc="-1"/>
          </a:p>
        </p:txBody>
      </p:sp>
      <p:sp>
        <p:nvSpPr>
          <p:cNvPr id="139" name="CustomShape 7">
            <a:extLst>
              <a:ext uri="{FF2B5EF4-FFF2-40B4-BE49-F238E27FC236}">
                <a16:creationId xmlns:a16="http://schemas.microsoft.com/office/drawing/2014/main" id="{A496B29F-7204-47E6-866B-140A1B96E569}"/>
              </a:ext>
            </a:extLst>
          </p:cNvPr>
          <p:cNvSpPr/>
          <p:nvPr/>
        </p:nvSpPr>
        <p:spPr>
          <a:xfrm>
            <a:off x="1899361" y="1133641"/>
            <a:ext cx="2325600" cy="75168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(a) Given RBAC system only</a:t>
            </a:r>
            <a:endParaRPr lang="en-US" sz="2400" spc="-1"/>
          </a:p>
        </p:txBody>
      </p:sp>
      <p:sp>
        <p:nvSpPr>
          <p:cNvPr id="140" name="CustomShape 8">
            <a:extLst>
              <a:ext uri="{FF2B5EF4-FFF2-40B4-BE49-F238E27FC236}">
                <a16:creationId xmlns:a16="http://schemas.microsoft.com/office/drawing/2014/main" id="{DB68F646-9483-43B0-8340-462D7225A77C}"/>
              </a:ext>
            </a:extLst>
          </p:cNvPr>
          <p:cNvSpPr/>
          <p:nvPr/>
        </p:nvSpPr>
        <p:spPr>
          <a:xfrm>
            <a:off x="1517761" y="2891880"/>
            <a:ext cx="12960" cy="259200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
        <p:nvSpPr>
          <p:cNvPr id="141" name="CustomShape 9">
            <a:extLst>
              <a:ext uri="{FF2B5EF4-FFF2-40B4-BE49-F238E27FC236}">
                <a16:creationId xmlns:a16="http://schemas.microsoft.com/office/drawing/2014/main" id="{7582A698-6D9C-47D6-8BA4-D845F5037286}"/>
              </a:ext>
            </a:extLst>
          </p:cNvPr>
          <p:cNvSpPr/>
          <p:nvPr/>
        </p:nvSpPr>
        <p:spPr>
          <a:xfrm>
            <a:off x="779041" y="3922921"/>
            <a:ext cx="655200" cy="377280"/>
          </a:xfrm>
          <a:prstGeom prst="rect">
            <a:avLst/>
          </a:prstGeom>
          <a:solidFill>
            <a:schemeClr val="lt1"/>
          </a:solidFill>
          <a:ln w="28440">
            <a:solidFill>
              <a:schemeClr val="bg1"/>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yes</a:t>
            </a:r>
            <a:endParaRPr lang="en-US" sz="2400" spc="-1"/>
          </a:p>
        </p:txBody>
      </p:sp>
      <p:sp>
        <p:nvSpPr>
          <p:cNvPr id="142" name="CustomShape 10">
            <a:extLst>
              <a:ext uri="{FF2B5EF4-FFF2-40B4-BE49-F238E27FC236}">
                <a16:creationId xmlns:a16="http://schemas.microsoft.com/office/drawing/2014/main" id="{1E95609D-356A-4CEA-BAD7-6430B07FAA8C}"/>
              </a:ext>
            </a:extLst>
          </p:cNvPr>
          <p:cNvSpPr/>
          <p:nvPr/>
        </p:nvSpPr>
        <p:spPr>
          <a:xfrm>
            <a:off x="4875841" y="2959561"/>
            <a:ext cx="555840" cy="420480"/>
          </a:xfrm>
          <a:prstGeom prst="rect">
            <a:avLst/>
          </a:prstGeom>
          <a:solidFill>
            <a:schemeClr val="lt1"/>
          </a:solidFill>
          <a:ln w="28440">
            <a:solidFill>
              <a:schemeClr val="bg1"/>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No</a:t>
            </a:r>
            <a:endParaRPr lang="en-US" sz="2400" spc="-1"/>
          </a:p>
        </p:txBody>
      </p:sp>
      <p:sp>
        <p:nvSpPr>
          <p:cNvPr id="143" name="CustomShape 11">
            <a:extLst>
              <a:ext uri="{FF2B5EF4-FFF2-40B4-BE49-F238E27FC236}">
                <a16:creationId xmlns:a16="http://schemas.microsoft.com/office/drawing/2014/main" id="{61347D0B-71DD-485D-BD7A-62AA52DD169A}"/>
              </a:ext>
            </a:extLst>
          </p:cNvPr>
          <p:cNvSpPr/>
          <p:nvPr/>
        </p:nvSpPr>
        <p:spPr>
          <a:xfrm flipH="1">
            <a:off x="4750561" y="2891880"/>
            <a:ext cx="1440" cy="62208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
        <p:nvSpPr>
          <p:cNvPr id="144" name="CustomShape 12">
            <a:extLst>
              <a:ext uri="{FF2B5EF4-FFF2-40B4-BE49-F238E27FC236}">
                <a16:creationId xmlns:a16="http://schemas.microsoft.com/office/drawing/2014/main" id="{74AA238A-B835-4ADF-9CFD-EC1DD8449ABF}"/>
              </a:ext>
            </a:extLst>
          </p:cNvPr>
          <p:cNvSpPr/>
          <p:nvPr/>
        </p:nvSpPr>
        <p:spPr>
          <a:xfrm flipH="1">
            <a:off x="2778912" y="4405321"/>
            <a:ext cx="41471" cy="107856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
        <p:nvSpPr>
          <p:cNvPr id="146" name="CustomShape 14">
            <a:extLst>
              <a:ext uri="{FF2B5EF4-FFF2-40B4-BE49-F238E27FC236}">
                <a16:creationId xmlns:a16="http://schemas.microsoft.com/office/drawing/2014/main" id="{7B5ECF32-BAD4-473D-9799-7FACD34E4837}"/>
              </a:ext>
            </a:extLst>
          </p:cNvPr>
          <p:cNvSpPr/>
          <p:nvPr/>
        </p:nvSpPr>
        <p:spPr>
          <a:xfrm>
            <a:off x="6549121" y="1885321"/>
            <a:ext cx="14400" cy="55008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
        <p:nvSpPr>
          <p:cNvPr id="147" name="CustomShape 15">
            <a:extLst>
              <a:ext uri="{FF2B5EF4-FFF2-40B4-BE49-F238E27FC236}">
                <a16:creationId xmlns:a16="http://schemas.microsoft.com/office/drawing/2014/main" id="{E41380BE-E058-4F32-9FF8-6874BD8EFB53}"/>
              </a:ext>
            </a:extLst>
          </p:cNvPr>
          <p:cNvSpPr/>
          <p:nvPr/>
        </p:nvSpPr>
        <p:spPr>
          <a:xfrm>
            <a:off x="4670389" y="5583485"/>
            <a:ext cx="4422240" cy="513272"/>
          </a:xfrm>
          <a:prstGeom prst="rect">
            <a:avLst/>
          </a:prstGeom>
          <a:solidFill>
            <a:srgbClr val="FFFFFF">
              <a:alpha val="0"/>
            </a:srgbClr>
          </a:solidFill>
          <a:ln w="28440">
            <a:noFill/>
            <a:custDash>
              <a:ds d="300000" sp="100000"/>
            </a:custDash>
            <a:miter/>
          </a:ln>
        </p:spPr>
        <p:style>
          <a:lnRef idx="0">
            <a:scrgbClr r="0" g="0" b="0"/>
          </a:lnRef>
          <a:fillRef idx="0">
            <a:scrgbClr r="0" g="0" b="0"/>
          </a:fillRef>
          <a:effectRef idx="0">
            <a:scrgbClr r="0" g="0" b="0"/>
          </a:effectRef>
          <a:fontRef idx="minor"/>
        </p:style>
        <p:txBody>
          <a:bodyPr anchor="ctr"/>
          <a:lstStyle/>
          <a:p>
            <a:pPr algn="ctr">
              <a:defRPr/>
            </a:pPr>
            <a:r>
              <a:rPr lang="en-US" sz="1814" spc="-1">
                <a:solidFill>
                  <a:srgbClr val="000000"/>
                </a:solidFill>
                <a:latin typeface="Calibri"/>
                <a:ea typeface="Calibri"/>
              </a:rPr>
              <a:t>***Steps are demonstrated with RBAC System (Example 2)</a:t>
            </a:r>
          </a:p>
        </p:txBody>
      </p:sp>
      <p:sp>
        <p:nvSpPr>
          <p:cNvPr id="17" name="CustomShape 14">
            <a:extLst>
              <a:ext uri="{FF2B5EF4-FFF2-40B4-BE49-F238E27FC236}">
                <a16:creationId xmlns:a16="http://schemas.microsoft.com/office/drawing/2014/main" id="{2AECA080-E6F3-49CE-AC91-F295530E07BB}"/>
              </a:ext>
            </a:extLst>
          </p:cNvPr>
          <p:cNvSpPr/>
          <p:nvPr/>
        </p:nvSpPr>
        <p:spPr>
          <a:xfrm>
            <a:off x="3034081" y="1905481"/>
            <a:ext cx="14400" cy="55008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89463435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extShape 1">
            <a:extLst>
              <a:ext uri="{FF2B5EF4-FFF2-40B4-BE49-F238E27FC236}">
                <a16:creationId xmlns:a16="http://schemas.microsoft.com/office/drawing/2014/main" id="{449461D6-8C47-4CDD-B3A2-CC050902E624}"/>
              </a:ext>
            </a:extLst>
          </p:cNvPr>
          <p:cNvSpPr txBox="1"/>
          <p:nvPr/>
        </p:nvSpPr>
        <p:spPr>
          <a:xfrm>
            <a:off x="2199960" y="178800"/>
            <a:ext cx="4429440" cy="583200"/>
          </a:xfrm>
          <a:prstGeom prst="rect">
            <a:avLst/>
          </a:prstGeom>
          <a:noFill/>
          <a:ln>
            <a:noFill/>
          </a:ln>
        </p:spPr>
        <p:txBody>
          <a:bodyPr anchor="b"/>
          <a:lstStyle/>
          <a:p>
            <a:pPr algn="ctr">
              <a:lnSpc>
                <a:spcPct val="90000"/>
              </a:lnSpc>
              <a:defRPr/>
            </a:pPr>
            <a:r>
              <a:rPr lang="en-US" sz="3200" b="1" spc="-1">
                <a:latin typeface="Calibri"/>
                <a:ea typeface="Calibri"/>
              </a:rPr>
              <a:t>(a) RBAC only</a:t>
            </a:r>
            <a:endParaRPr lang="en-US" sz="3200" b="1" spc="-1">
              <a:latin typeface="Arial"/>
            </a:endParaRPr>
          </a:p>
        </p:txBody>
      </p:sp>
      <p:sp>
        <p:nvSpPr>
          <p:cNvPr id="149" name="TextShape 2">
            <a:extLst>
              <a:ext uri="{FF2B5EF4-FFF2-40B4-BE49-F238E27FC236}">
                <a16:creationId xmlns:a16="http://schemas.microsoft.com/office/drawing/2014/main" id="{B53FB74C-FC0F-4782-B0F8-01A47401BEF0}"/>
              </a:ext>
            </a:extLst>
          </p:cNvPr>
          <p:cNvSpPr txBox="1"/>
          <p:nvPr/>
        </p:nvSpPr>
        <p:spPr>
          <a:xfrm>
            <a:off x="304800" y="1208760"/>
            <a:ext cx="8392320" cy="4811040"/>
          </a:xfrm>
          <a:prstGeom prst="rect">
            <a:avLst/>
          </a:prstGeom>
          <a:noFill/>
          <a:ln>
            <a:noFill/>
          </a:ln>
        </p:spPr>
        <p:txBody>
          <a:bodyPr/>
          <a:lstStyle/>
          <a:p>
            <a:pPr algn="just">
              <a:lnSpc>
                <a:spcPct val="90000"/>
              </a:lnSpc>
              <a:defRPr/>
            </a:pPr>
            <a:r>
              <a:rPr lang="en-US" sz="2000" spc="-1">
                <a:solidFill>
                  <a:srgbClr val="000000"/>
                </a:solidFill>
                <a:latin typeface="Calibri" panose="020F0502020204030204" pitchFamily="34" charset="0"/>
                <a:ea typeface="Calibri"/>
                <a:cs typeface="Calibri" panose="020F0502020204030204" pitchFamily="34" charset="0"/>
              </a:rPr>
              <a:t>Step 1. Generate role-based attribute set</a:t>
            </a:r>
            <a:endParaRPr lang="en-US" sz="2000" spc="-1">
              <a:latin typeface="Calibri" panose="020F0502020204030204" pitchFamily="34" charset="0"/>
              <a:cs typeface="Calibri" panose="020F0502020204030204" pitchFamily="34" charset="0"/>
            </a:endParaRPr>
          </a:p>
          <a:p>
            <a:pPr marL="800197" lvl="1" indent="-342684" algn="just">
              <a:lnSpc>
                <a:spcPct val="90000"/>
              </a:lnSpc>
              <a:buClr>
                <a:srgbClr val="000000"/>
              </a:buClr>
              <a:buFont typeface="Wingdings" charset="2"/>
              <a:buChar char=""/>
              <a:defRPr/>
            </a:pPr>
            <a:r>
              <a:rPr lang="en-US" sz="2000" spc="-1">
                <a:solidFill>
                  <a:srgbClr val="000000"/>
                </a:solidFill>
                <a:latin typeface="Calibri" panose="020F0502020204030204" pitchFamily="34" charset="0"/>
                <a:ea typeface="Calibri"/>
                <a:cs typeface="Calibri" panose="020F0502020204030204" pitchFamily="34" charset="0"/>
              </a:rPr>
              <a:t>For a user u, role-based user attribute denotes the set of roles possessed by u</a:t>
            </a:r>
            <a:endParaRPr lang="en-US" sz="2000" spc="-1">
              <a:latin typeface="Calibri" panose="020F0502020204030204" pitchFamily="34" charset="0"/>
              <a:cs typeface="Calibri" panose="020F0502020204030204" pitchFamily="34" charset="0"/>
            </a:endParaRPr>
          </a:p>
          <a:p>
            <a:pPr marL="800197" lvl="1" indent="-342684" algn="just">
              <a:lnSpc>
                <a:spcPct val="90000"/>
              </a:lnSpc>
              <a:buClr>
                <a:srgbClr val="000000"/>
              </a:buClr>
              <a:buFont typeface="Wingdings" charset="2"/>
              <a:buChar char=""/>
              <a:defRPr/>
            </a:pPr>
            <a:r>
              <a:rPr lang="en-US" sz="2000" spc="-1">
                <a:solidFill>
                  <a:srgbClr val="000000"/>
                </a:solidFill>
                <a:latin typeface="Calibri" panose="020F0502020204030204" pitchFamily="34" charset="0"/>
                <a:ea typeface="Calibri"/>
                <a:cs typeface="Calibri" panose="020F0502020204030204" pitchFamily="34" charset="0"/>
              </a:rPr>
              <a:t>For an object-operation pair (obj, op), role-based object attribute denotes the set of roles where each role contains permission (obj, op)</a:t>
            </a:r>
            <a:endParaRPr lang="en-US" sz="2000" spc="-1">
              <a:latin typeface="Calibri" panose="020F0502020204030204" pitchFamily="34" charset="0"/>
              <a:cs typeface="Calibri" panose="020F0502020204030204" pitchFamily="34" charset="0"/>
            </a:endParaRPr>
          </a:p>
          <a:p>
            <a:pPr algn="just">
              <a:lnSpc>
                <a:spcPct val="90000"/>
              </a:lnSpc>
              <a:defRPr/>
            </a:pPr>
            <a:endParaRPr lang="en-US" sz="2000" spc="-1">
              <a:latin typeface="Calibri" panose="020F0502020204030204" pitchFamily="34" charset="0"/>
              <a:cs typeface="Calibri" panose="020F0502020204030204" pitchFamily="34" charset="0"/>
            </a:endParaRPr>
          </a:p>
          <a:p>
            <a:pPr algn="ctr">
              <a:lnSpc>
                <a:spcPct val="90000"/>
              </a:lnSpc>
              <a:defRPr/>
            </a:pPr>
            <a:endParaRPr lang="en-US" sz="2000" spc="-1">
              <a:latin typeface="Calibri" panose="020F0502020204030204" pitchFamily="34" charset="0"/>
              <a:cs typeface="Calibri" panose="020F0502020204030204" pitchFamily="34" charset="0"/>
            </a:endParaRPr>
          </a:p>
          <a:p>
            <a:pPr algn="ctr">
              <a:lnSpc>
                <a:spcPct val="90000"/>
              </a:lnSpc>
              <a:spcBef>
                <a:spcPts val="751"/>
              </a:spcBef>
              <a:defRPr/>
            </a:pPr>
            <a:endParaRPr lang="en-US" sz="2000" spc="-1">
              <a:latin typeface="Calibri" panose="020F0502020204030204" pitchFamily="34" charset="0"/>
              <a:cs typeface="Calibri" panose="020F0502020204030204" pitchFamily="34" charset="0"/>
            </a:endParaRPr>
          </a:p>
          <a:p>
            <a:pPr algn="ctr">
              <a:lnSpc>
                <a:spcPct val="90000"/>
              </a:lnSpc>
              <a:spcBef>
                <a:spcPts val="751"/>
              </a:spcBef>
              <a:defRPr/>
            </a:pPr>
            <a:endParaRPr lang="en-US" sz="2000" spc="-1">
              <a:latin typeface="Calibri" panose="020F0502020204030204" pitchFamily="34" charset="0"/>
              <a:cs typeface="Calibri" panose="020F0502020204030204" pitchFamily="34" charset="0"/>
            </a:endParaRPr>
          </a:p>
        </p:txBody>
      </p:sp>
      <p:graphicFrame>
        <p:nvGraphicFramePr>
          <p:cNvPr id="150" name="Table 3">
            <a:extLst>
              <a:ext uri="{FF2B5EF4-FFF2-40B4-BE49-F238E27FC236}">
                <a16:creationId xmlns:a16="http://schemas.microsoft.com/office/drawing/2014/main" id="{64CE4139-A5EB-4A03-A9CD-9EDD168C3205}"/>
              </a:ext>
            </a:extLst>
          </p:cNvPr>
          <p:cNvGraphicFramePr/>
          <p:nvPr/>
        </p:nvGraphicFramePr>
        <p:xfrm>
          <a:off x="1291681" y="2865960"/>
          <a:ext cx="2740320" cy="2021761"/>
        </p:xfrm>
        <a:graphic>
          <a:graphicData uri="http://schemas.openxmlformats.org/drawingml/2006/table">
            <a:tbl>
              <a:tblPr/>
              <a:tblGrid>
                <a:gridCol w="1335776">
                  <a:extLst>
                    <a:ext uri="{9D8B030D-6E8A-4147-A177-3AD203B41FA5}">
                      <a16:colId xmlns:a16="http://schemas.microsoft.com/office/drawing/2014/main" val="20000"/>
                    </a:ext>
                  </a:extLst>
                </a:gridCol>
                <a:gridCol w="1404544">
                  <a:extLst>
                    <a:ext uri="{9D8B030D-6E8A-4147-A177-3AD203B41FA5}">
                      <a16:colId xmlns:a16="http://schemas.microsoft.com/office/drawing/2014/main" val="20001"/>
                    </a:ext>
                  </a:extLst>
                </a:gridCol>
              </a:tblGrid>
              <a:tr h="350281">
                <a:tc gridSpan="2">
                  <a:txBody>
                    <a:bodyPr/>
                    <a:lstStyle/>
                    <a:p>
                      <a:pPr algn="ctr">
                        <a:lnSpc>
                          <a:spcPct val="100000"/>
                        </a:lnSpc>
                      </a:pPr>
                      <a:r>
                        <a:rPr lang="en-US" sz="1500" b="1" strike="noStrike" spc="-1" err="1">
                          <a:solidFill>
                            <a:srgbClr val="FFFFFF"/>
                          </a:solidFill>
                          <a:latin typeface="Arial"/>
                          <a:ea typeface="Arial"/>
                        </a:rPr>
                        <a:t>UAValue</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326520">
                <a:tc>
                  <a:txBody>
                    <a:bodyPr/>
                    <a:lstStyle/>
                    <a:p>
                      <a:pPr>
                        <a:lnSpc>
                          <a:spcPct val="100000"/>
                        </a:lnSpc>
                      </a:pPr>
                      <a:r>
                        <a:rPr lang="en-US" sz="1500" b="1" strike="noStrike" spc="-1">
                          <a:solidFill>
                            <a:srgbClr val="000000"/>
                          </a:solidFill>
                          <a:latin typeface="Arial"/>
                          <a:ea typeface="Arial"/>
                        </a:rPr>
                        <a:t>User(U)</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1" strike="noStrike" spc="-1">
                          <a:solidFill>
                            <a:srgbClr val="000000"/>
                          </a:solidFill>
                          <a:latin typeface="Arial"/>
                          <a:ea typeface="Arial"/>
                        </a:rPr>
                        <a:t>uroleAtt</a:t>
                      </a:r>
                      <a:endParaRPr lang="en-US" sz="1500" b="0" strike="noStrike" spc="-1">
                        <a:latin typeface="Arial"/>
                      </a:endParaRPr>
                    </a:p>
                  </a:txBody>
                  <a:tcPr marL="68409" marR="68409">
                    <a:lnL w="12240">
                      <a:solidFill>
                        <a:srgbClr val="000000"/>
                      </a:solidFill>
                    </a:lnL>
                    <a:lnR w="12240">
                      <a:solidFill>
                        <a:srgbClr val="000000"/>
                      </a:solidFill>
                    </a:lnR>
                    <a:lnT w="12240">
                      <a:solidFill>
                        <a:srgbClr val="FFFFFF"/>
                      </a:solidFill>
                    </a:lnT>
                    <a:lnB w="12240">
                      <a:solidFill>
                        <a:srgbClr val="000000"/>
                      </a:solidFill>
                    </a:lnB>
                    <a:solidFill>
                      <a:srgbClr val="CDD4EA"/>
                    </a:solidFill>
                  </a:tcPr>
                </a:tc>
                <a:extLst>
                  <a:ext uri="{0D108BD9-81ED-4DB2-BD59-A6C34878D82A}">
                    <a16:rowId xmlns:a16="http://schemas.microsoft.com/office/drawing/2014/main" val="10001"/>
                  </a:ext>
                </a:extLst>
              </a:tr>
              <a:tr h="336240">
                <a:tc>
                  <a:txBody>
                    <a:bodyPr/>
                    <a:lstStyle/>
                    <a:p>
                      <a:pPr>
                        <a:lnSpc>
                          <a:spcPct val="100000"/>
                        </a:lnSpc>
                      </a:pPr>
                      <a:r>
                        <a:rPr lang="en-US" sz="1500" b="0" strike="noStrike" spc="-1">
                          <a:solidFill>
                            <a:srgbClr val="000000"/>
                          </a:solidFill>
                          <a:latin typeface="Arial"/>
                          <a:ea typeface="Arial"/>
                        </a:rPr>
                        <a:t>John</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{R1, R2, R3}</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336240">
                <a:tc>
                  <a:txBody>
                    <a:bodyPr/>
                    <a:lstStyle/>
                    <a:p>
                      <a:pPr>
                        <a:lnSpc>
                          <a:spcPct val="100000"/>
                        </a:lnSpc>
                      </a:pPr>
                      <a:r>
                        <a:rPr lang="en-US" sz="1500" b="0" strike="noStrike" spc="-1" err="1">
                          <a:solidFill>
                            <a:srgbClr val="000000"/>
                          </a:solidFill>
                          <a:latin typeface="Arial"/>
                          <a:ea typeface="Arial"/>
                        </a:rPr>
                        <a:t>Lina</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{R2}</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r h="336240">
                <a:tc>
                  <a:txBody>
                    <a:bodyPr/>
                    <a:lstStyle/>
                    <a:p>
                      <a:pPr>
                        <a:lnSpc>
                          <a:spcPct val="100000"/>
                        </a:lnSpc>
                      </a:pPr>
                      <a:r>
                        <a:rPr lang="en-US" sz="1500" b="0" strike="noStrike" spc="-1">
                          <a:solidFill>
                            <a:srgbClr val="000000"/>
                          </a:solidFill>
                          <a:latin typeface="Arial"/>
                          <a:ea typeface="Arial"/>
                        </a:rPr>
                        <a:t>Ray</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{R3}</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4"/>
                  </a:ext>
                </a:extLst>
              </a:tr>
              <a:tr h="336240">
                <a:tc>
                  <a:txBody>
                    <a:bodyPr/>
                    <a:lstStyle/>
                    <a:p>
                      <a:pPr>
                        <a:lnSpc>
                          <a:spcPct val="100000"/>
                        </a:lnSpc>
                      </a:pPr>
                      <a:r>
                        <a:rPr lang="en-US" sz="1500" b="0" strike="noStrike" spc="-1">
                          <a:solidFill>
                            <a:srgbClr val="000000"/>
                          </a:solidFill>
                          <a:latin typeface="Arial"/>
                          <a:ea typeface="Arial"/>
                        </a:rPr>
                        <a:t>Tom</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{R3}</a:t>
                      </a:r>
                      <a:endParaRPr lang="en-US" sz="1500" b="0" strike="noStrike" spc="-1">
                        <a:latin typeface="Arial"/>
                      </a:endParaRPr>
                    </a:p>
                  </a:txBody>
                  <a:tcPr marL="68409" marR="68409">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5"/>
                  </a:ext>
                </a:extLst>
              </a:tr>
            </a:tbl>
          </a:graphicData>
        </a:graphic>
      </p:graphicFrame>
      <p:graphicFrame>
        <p:nvGraphicFramePr>
          <p:cNvPr id="151" name="Table 4">
            <a:extLst>
              <a:ext uri="{FF2B5EF4-FFF2-40B4-BE49-F238E27FC236}">
                <a16:creationId xmlns:a16="http://schemas.microsoft.com/office/drawing/2014/main" id="{DD97876D-37B9-4846-8698-AAFDB823C728}"/>
              </a:ext>
            </a:extLst>
          </p:cNvPr>
          <p:cNvGraphicFramePr/>
          <p:nvPr/>
        </p:nvGraphicFramePr>
        <p:xfrm>
          <a:off x="4302721" y="2936521"/>
          <a:ext cx="4131587" cy="1717921"/>
        </p:xfrm>
        <a:graphic>
          <a:graphicData uri="http://schemas.openxmlformats.org/drawingml/2006/table">
            <a:tbl>
              <a:tblPr/>
              <a:tblGrid>
                <a:gridCol w="1081528">
                  <a:extLst>
                    <a:ext uri="{9D8B030D-6E8A-4147-A177-3AD203B41FA5}">
                      <a16:colId xmlns:a16="http://schemas.microsoft.com/office/drawing/2014/main" val="20000"/>
                    </a:ext>
                  </a:extLst>
                </a:gridCol>
                <a:gridCol w="1579487">
                  <a:extLst>
                    <a:ext uri="{9D8B030D-6E8A-4147-A177-3AD203B41FA5}">
                      <a16:colId xmlns:a16="http://schemas.microsoft.com/office/drawing/2014/main" val="20001"/>
                    </a:ext>
                  </a:extLst>
                </a:gridCol>
                <a:gridCol w="1470572">
                  <a:extLst>
                    <a:ext uri="{9D8B030D-6E8A-4147-A177-3AD203B41FA5}">
                      <a16:colId xmlns:a16="http://schemas.microsoft.com/office/drawing/2014/main" val="20002"/>
                    </a:ext>
                  </a:extLst>
                </a:gridCol>
              </a:tblGrid>
              <a:tr h="326339">
                <a:tc gridSpan="3">
                  <a:txBody>
                    <a:bodyPr/>
                    <a:lstStyle/>
                    <a:p>
                      <a:pPr algn="ctr">
                        <a:lnSpc>
                          <a:spcPct val="100000"/>
                        </a:lnSpc>
                      </a:pPr>
                      <a:r>
                        <a:rPr lang="en-US" sz="1500" b="1" strike="noStrike" spc="-1" err="1">
                          <a:solidFill>
                            <a:srgbClr val="FFFFFF"/>
                          </a:solidFill>
                          <a:latin typeface="Arial"/>
                          <a:ea typeface="Arial"/>
                        </a:rPr>
                        <a:t>OAValue</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561344">
                <a:tc>
                  <a:txBody>
                    <a:bodyPr/>
                    <a:lstStyle/>
                    <a:p>
                      <a:pPr>
                        <a:lnSpc>
                          <a:spcPct val="100000"/>
                        </a:lnSpc>
                      </a:pPr>
                      <a:r>
                        <a:rPr lang="en-US" sz="1500" b="1" strike="noStrike" spc="-1">
                          <a:solidFill>
                            <a:srgbClr val="000000"/>
                          </a:solidFill>
                          <a:latin typeface="Arial"/>
                          <a:ea typeface="Arial"/>
                        </a:rPr>
                        <a:t>Object(O)</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1" strike="noStrike" spc="-1" err="1">
                          <a:solidFill>
                            <a:srgbClr val="000000"/>
                          </a:solidFill>
                          <a:latin typeface="Arial"/>
                          <a:ea typeface="Arial"/>
                        </a:rPr>
                        <a:t>oroleAtt</a:t>
                      </a:r>
                      <a:r>
                        <a:rPr lang="en-US" sz="1500" b="1" strike="noStrike" spc="-1" baseline="-25000" err="1">
                          <a:solidFill>
                            <a:srgbClr val="000000"/>
                          </a:solidFill>
                          <a:latin typeface="Arial"/>
                          <a:ea typeface="Arial"/>
                        </a:rPr>
                        <a:t>write</a:t>
                      </a:r>
                      <a:r>
                        <a:rPr lang="en-US" sz="1500" b="1" strike="noStrike" spc="-1" baseline="-25000">
                          <a:solidFill>
                            <a:srgbClr val="000000"/>
                          </a:solidFill>
                          <a:latin typeface="Arial"/>
                          <a:ea typeface="Arial"/>
                        </a:rPr>
                        <a:t> </a:t>
                      </a:r>
                      <a:r>
                        <a:rPr lang="en-US" sz="1500" b="1" strike="noStrike" spc="-1">
                          <a:solidFill>
                            <a:srgbClr val="000000"/>
                          </a:solidFill>
                          <a:latin typeface="Arial"/>
                          <a:ea typeface="Arial"/>
                        </a:rPr>
                        <a:t> </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1" strike="noStrike" spc="-1" err="1">
                          <a:solidFill>
                            <a:srgbClr val="000000"/>
                          </a:solidFill>
                          <a:latin typeface="Arial"/>
                          <a:ea typeface="Arial"/>
                        </a:rPr>
                        <a:t>oroleAtt</a:t>
                      </a:r>
                      <a:r>
                        <a:rPr lang="en-US" sz="1500" b="1" strike="noStrike" spc="-1" baseline="-25000" err="1">
                          <a:solidFill>
                            <a:srgbClr val="000000"/>
                          </a:solidFill>
                          <a:latin typeface="Arial"/>
                          <a:ea typeface="Arial"/>
                        </a:rPr>
                        <a:t>read</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1"/>
                  </a:ext>
                </a:extLst>
              </a:tr>
              <a:tr h="336553">
                <a:tc>
                  <a:txBody>
                    <a:bodyPr/>
                    <a:lstStyle/>
                    <a:p>
                      <a:pPr>
                        <a:lnSpc>
                          <a:spcPct val="100000"/>
                        </a:lnSpc>
                      </a:pPr>
                      <a:r>
                        <a:rPr lang="en-US" sz="1500" b="0" strike="noStrike" spc="-1">
                          <a:solidFill>
                            <a:srgbClr val="000000"/>
                          </a:solidFill>
                          <a:latin typeface="Arial"/>
                          <a:ea typeface="Arial"/>
                        </a:rPr>
                        <a:t>Obj1</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{R1}</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{R1, R3}</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493685">
                <a:tc>
                  <a:txBody>
                    <a:bodyPr/>
                    <a:lstStyle/>
                    <a:p>
                      <a:pPr>
                        <a:lnSpc>
                          <a:spcPct val="100000"/>
                        </a:lnSpc>
                      </a:pPr>
                      <a:r>
                        <a:rPr lang="en-US" sz="1500" b="0" strike="noStrike" spc="-1">
                          <a:solidFill>
                            <a:srgbClr val="000000"/>
                          </a:solidFill>
                          <a:latin typeface="Arial"/>
                          <a:ea typeface="Arial"/>
                        </a:rPr>
                        <a:t>Obj2</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{R1, R2}</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a:t>
                      </a:r>
                      <a:endParaRPr lang="en-US" sz="1500" b="0" strike="noStrike" spc="-1">
                        <a:latin typeface="Arial"/>
                      </a:endParaRPr>
                    </a:p>
                  </a:txBody>
                  <a:tcPr marL="68410" marR="68410" marT="45665" marB="4566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bl>
          </a:graphicData>
        </a:graphic>
      </p:graphicFrame>
      <p:sp>
        <p:nvSpPr>
          <p:cNvPr id="152" name="CustomShape 5">
            <a:extLst>
              <a:ext uri="{FF2B5EF4-FFF2-40B4-BE49-F238E27FC236}">
                <a16:creationId xmlns:a16="http://schemas.microsoft.com/office/drawing/2014/main" id="{813AE15C-D5F3-487A-8926-D72F1FD29E4C}"/>
              </a:ext>
            </a:extLst>
          </p:cNvPr>
          <p:cNvSpPr/>
          <p:nvPr/>
        </p:nvSpPr>
        <p:spPr>
          <a:xfrm>
            <a:off x="381000" y="5351400"/>
            <a:ext cx="8503200" cy="820800"/>
          </a:xfrm>
          <a:prstGeom prst="rect">
            <a:avLst/>
          </a:prstGeom>
          <a:noFill/>
          <a:ln w="28440">
            <a:solidFill>
              <a:schemeClr val="bg1"/>
            </a:solidFill>
            <a:round/>
          </a:ln>
        </p:spPr>
        <p:style>
          <a:lnRef idx="0">
            <a:scrgbClr r="0" g="0" b="0"/>
          </a:lnRef>
          <a:fillRef idx="0">
            <a:scrgbClr r="0" g="0" b="0"/>
          </a:fillRef>
          <a:effectRef idx="0">
            <a:scrgbClr r="0" g="0" b="0"/>
          </a:effectRef>
          <a:fontRef idx="minor"/>
        </p:style>
        <p:txBody>
          <a:bodyPr/>
          <a:lstStyle/>
          <a:p>
            <a:pPr algn="just">
              <a:defRPr/>
            </a:pPr>
            <a:r>
              <a:rPr lang="en-US" sz="2000" spc="-1">
                <a:solidFill>
                  <a:srgbClr val="7030A0"/>
                </a:solidFill>
                <a:latin typeface="Calibri" panose="020F0502020204030204" pitchFamily="34" charset="0"/>
                <a:ea typeface="Arial"/>
                <a:cs typeface="Calibri" panose="020F0502020204030204" pitchFamily="34" charset="0"/>
              </a:rPr>
              <a:t>Next step: partition set is generated on set UXO based on similarity in attribute value assignment</a:t>
            </a:r>
            <a:endParaRPr lang="en-US" sz="2000" spc="-1">
              <a:latin typeface="Calibri" panose="020F0502020204030204" pitchFamily="34" charset="0"/>
              <a:cs typeface="Calibri" panose="020F0502020204030204" pitchFamily="34" charset="0"/>
            </a:endParaRPr>
          </a:p>
          <a:p>
            <a:pPr algn="just">
              <a:defRPr/>
            </a:pPr>
            <a:endParaRPr lang="en-US" sz="2000" spc="-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606450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2" name="Table 1">
            <a:extLst>
              <a:ext uri="{FF2B5EF4-FFF2-40B4-BE49-F238E27FC236}">
                <a16:creationId xmlns:a16="http://schemas.microsoft.com/office/drawing/2014/main" id="{CE23C14B-2364-427B-9047-76F13A6B9C47}"/>
              </a:ext>
            </a:extLst>
          </p:cNvPr>
          <p:cNvGraphicFramePr/>
          <p:nvPr/>
        </p:nvGraphicFramePr>
        <p:xfrm>
          <a:off x="511201" y="3861001"/>
          <a:ext cx="1546560" cy="384480"/>
        </p:xfrm>
        <a:graphic>
          <a:graphicData uri="http://schemas.openxmlformats.org/drawingml/2006/table">
            <a:tbl>
              <a:tblPr/>
              <a:tblGrid>
                <a:gridCol w="1546560">
                  <a:extLst>
                    <a:ext uri="{9D8B030D-6E8A-4147-A177-3AD203B41FA5}">
                      <a16:colId xmlns:a16="http://schemas.microsoft.com/office/drawing/2014/main" val="20000"/>
                    </a:ext>
                  </a:extLst>
                </a:gridCol>
              </a:tblGrid>
              <a:tr h="384480">
                <a:tc>
                  <a:txBody>
                    <a:bodyPr/>
                    <a:lstStyle/>
                    <a:p>
                      <a:pPr algn="ctr">
                        <a:lnSpc>
                          <a:spcPct val="100000"/>
                        </a:lnSpc>
                      </a:pPr>
                      <a:r>
                        <a:rPr lang="en-US" sz="1700" b="1" strike="noStrike" spc="-1">
                          <a:solidFill>
                            <a:srgbClr val="000000"/>
                          </a:solidFill>
                          <a:latin typeface="Arial"/>
                          <a:ea typeface="Arial"/>
                        </a:rPr>
                        <a:t>John, Obj1</a:t>
                      </a:r>
                      <a:endParaRPr lang="en-US" sz="1700" b="0" strike="noStrike" spc="-1">
                        <a:latin typeface="Arial"/>
                      </a:endParaRPr>
                    </a:p>
                  </a:txBody>
                  <a:tcPr marL="68400" marR="68400" marT="45592" marB="45592">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163" name="Table 2">
            <a:extLst>
              <a:ext uri="{FF2B5EF4-FFF2-40B4-BE49-F238E27FC236}">
                <a16:creationId xmlns:a16="http://schemas.microsoft.com/office/drawing/2014/main" id="{188D7BFF-235F-42BA-9A31-8371283FB450}"/>
              </a:ext>
            </a:extLst>
          </p:cNvPr>
          <p:cNvGraphicFramePr/>
          <p:nvPr>
            <p:extLst>
              <p:ext uri="{D42A27DB-BD31-4B8C-83A1-F6EECF244321}">
                <p14:modId xmlns:p14="http://schemas.microsoft.com/office/powerpoint/2010/main" val="2756347224"/>
              </p:ext>
            </p:extLst>
          </p:nvPr>
        </p:nvGraphicFramePr>
        <p:xfrm>
          <a:off x="2368801" y="3467881"/>
          <a:ext cx="1353600" cy="417600"/>
        </p:xfrm>
        <a:graphic>
          <a:graphicData uri="http://schemas.openxmlformats.org/drawingml/2006/table">
            <a:tbl>
              <a:tblPr/>
              <a:tblGrid>
                <a:gridCol w="1353600">
                  <a:extLst>
                    <a:ext uri="{9D8B030D-6E8A-4147-A177-3AD203B41FA5}">
                      <a16:colId xmlns:a16="http://schemas.microsoft.com/office/drawing/2014/main" val="20000"/>
                    </a:ext>
                  </a:extLst>
                </a:gridCol>
              </a:tblGrid>
              <a:tr h="417600">
                <a:tc>
                  <a:txBody>
                    <a:bodyPr/>
                    <a:lstStyle/>
                    <a:p>
                      <a:pPr algn="ctr">
                        <a:lnSpc>
                          <a:spcPct val="100000"/>
                        </a:lnSpc>
                      </a:pPr>
                      <a:r>
                        <a:rPr lang="en-US" sz="1700" b="0" strike="noStrike" spc="-1" dirty="0">
                          <a:solidFill>
                            <a:srgbClr val="FF0000"/>
                          </a:solidFill>
                          <a:latin typeface="Arial"/>
                          <a:ea typeface="Arial"/>
                        </a:rPr>
                        <a:t>Lina, </a:t>
                      </a:r>
                      <a:r>
                        <a:rPr lang="en-US" sz="1700" b="0" strike="noStrike" spc="-1" dirty="0" err="1">
                          <a:solidFill>
                            <a:srgbClr val="FF0000"/>
                          </a:solidFill>
                          <a:latin typeface="Arial"/>
                          <a:ea typeface="Arial"/>
                        </a:rPr>
                        <a:t>Obj1</a:t>
                      </a:r>
                      <a:endParaRPr lang="en-US" sz="1700" b="0" strike="noStrike" spc="-1" dirty="0">
                        <a:solidFill>
                          <a:srgbClr val="FF0000"/>
                        </a:solidFill>
                        <a:latin typeface="Arial"/>
                      </a:endParaRPr>
                    </a:p>
                  </a:txBody>
                  <a:tcPr marL="68418" marR="68418" marT="45760" marB="45760">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164" name="Table 3">
            <a:extLst>
              <a:ext uri="{FF2B5EF4-FFF2-40B4-BE49-F238E27FC236}">
                <a16:creationId xmlns:a16="http://schemas.microsoft.com/office/drawing/2014/main" id="{1AAC19A7-E856-49B5-942C-9A5040E0DBF5}"/>
              </a:ext>
            </a:extLst>
          </p:cNvPr>
          <p:cNvGraphicFramePr/>
          <p:nvPr>
            <p:extLst>
              <p:ext uri="{D42A27DB-BD31-4B8C-83A1-F6EECF244321}">
                <p14:modId xmlns:p14="http://schemas.microsoft.com/office/powerpoint/2010/main" val="2028363785"/>
              </p:ext>
            </p:extLst>
          </p:nvPr>
        </p:nvGraphicFramePr>
        <p:xfrm>
          <a:off x="2124001" y="4530600"/>
          <a:ext cx="1686240" cy="403200"/>
        </p:xfrm>
        <a:graphic>
          <a:graphicData uri="http://schemas.openxmlformats.org/drawingml/2006/table">
            <a:tbl>
              <a:tblPr/>
              <a:tblGrid>
                <a:gridCol w="1686240">
                  <a:extLst>
                    <a:ext uri="{9D8B030D-6E8A-4147-A177-3AD203B41FA5}">
                      <a16:colId xmlns:a16="http://schemas.microsoft.com/office/drawing/2014/main" val="20000"/>
                    </a:ext>
                  </a:extLst>
                </a:gridCol>
              </a:tblGrid>
              <a:tr h="403200">
                <a:tc>
                  <a:txBody>
                    <a:bodyPr/>
                    <a:lstStyle/>
                    <a:p>
                      <a:pPr algn="ctr">
                        <a:lnSpc>
                          <a:spcPct val="100000"/>
                        </a:lnSpc>
                      </a:pPr>
                      <a:r>
                        <a:rPr lang="en-US" sz="1700" b="1" strike="noStrike" spc="-1" dirty="0">
                          <a:solidFill>
                            <a:schemeClr val="tx1"/>
                          </a:solidFill>
                          <a:latin typeface="Arial"/>
                          <a:ea typeface="Arial"/>
                        </a:rPr>
                        <a:t>Lina, </a:t>
                      </a:r>
                      <a:r>
                        <a:rPr lang="en-US" sz="1700" b="1" strike="noStrike" spc="-1" dirty="0" err="1">
                          <a:solidFill>
                            <a:schemeClr val="tx1"/>
                          </a:solidFill>
                          <a:latin typeface="Arial"/>
                          <a:ea typeface="Arial"/>
                        </a:rPr>
                        <a:t>Obj2</a:t>
                      </a:r>
                      <a:endParaRPr lang="en-US" sz="1700" b="1" strike="noStrike" spc="-1" dirty="0">
                        <a:solidFill>
                          <a:schemeClr val="tx1"/>
                        </a:solidFill>
                        <a:latin typeface="Arial"/>
                      </a:endParaRPr>
                    </a:p>
                  </a:txBody>
                  <a:tcPr marL="68424" marR="68424" marT="45761" marB="45761">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165" name="Table 4">
            <a:extLst>
              <a:ext uri="{FF2B5EF4-FFF2-40B4-BE49-F238E27FC236}">
                <a16:creationId xmlns:a16="http://schemas.microsoft.com/office/drawing/2014/main" id="{45C70D97-53DF-49F6-B5FB-39454800143F}"/>
              </a:ext>
            </a:extLst>
          </p:cNvPr>
          <p:cNvGraphicFramePr/>
          <p:nvPr/>
        </p:nvGraphicFramePr>
        <p:xfrm>
          <a:off x="646561" y="2981161"/>
          <a:ext cx="1499040" cy="339887"/>
        </p:xfrm>
        <a:graphic>
          <a:graphicData uri="http://schemas.openxmlformats.org/drawingml/2006/table">
            <a:tbl>
              <a:tblPr/>
              <a:tblGrid>
                <a:gridCol w="1499040">
                  <a:extLst>
                    <a:ext uri="{9D8B030D-6E8A-4147-A177-3AD203B41FA5}">
                      <a16:colId xmlns:a16="http://schemas.microsoft.com/office/drawing/2014/main" val="20000"/>
                    </a:ext>
                  </a:extLst>
                </a:gridCol>
              </a:tblGrid>
              <a:tr h="339887">
                <a:tc>
                  <a:txBody>
                    <a:bodyPr/>
                    <a:lstStyle/>
                    <a:p>
                      <a:pPr algn="ctr">
                        <a:lnSpc>
                          <a:spcPct val="100000"/>
                        </a:lnSpc>
                      </a:pPr>
                      <a:r>
                        <a:rPr lang="en-US" sz="1600" b="1" strike="noStrike" spc="-1">
                          <a:solidFill>
                            <a:srgbClr val="000000"/>
                          </a:solidFill>
                          <a:latin typeface="Arial"/>
                          <a:ea typeface="Arial"/>
                        </a:rPr>
                        <a:t>John, Obj2</a:t>
                      </a:r>
                      <a:endParaRPr lang="en-US" sz="1600" b="0" strike="noStrike" spc="-1">
                        <a:latin typeface="Arial"/>
                      </a:endParaRPr>
                    </a:p>
                  </a:txBody>
                  <a:tcPr marL="68383" marR="68383" marT="45528" marB="45528">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sp>
        <p:nvSpPr>
          <p:cNvPr id="166" name="CustomShape 5">
            <a:extLst>
              <a:ext uri="{FF2B5EF4-FFF2-40B4-BE49-F238E27FC236}">
                <a16:creationId xmlns:a16="http://schemas.microsoft.com/office/drawing/2014/main" id="{13B95E1F-2C9F-47BE-91F5-012E212C8F76}"/>
              </a:ext>
            </a:extLst>
          </p:cNvPr>
          <p:cNvSpPr/>
          <p:nvPr/>
        </p:nvSpPr>
        <p:spPr>
          <a:xfrm>
            <a:off x="1905000" y="299760"/>
            <a:ext cx="4932000" cy="462240"/>
          </a:xfrm>
          <a:prstGeom prst="rect">
            <a:avLst/>
          </a:prstGeom>
          <a:noFill/>
          <a:ln>
            <a:noFill/>
          </a:ln>
        </p:spPr>
        <p:style>
          <a:lnRef idx="0">
            <a:scrgbClr r="0" g="0" b="0"/>
          </a:lnRef>
          <a:fillRef idx="0">
            <a:scrgbClr r="0" g="0" b="0"/>
          </a:fillRef>
          <a:effectRef idx="0">
            <a:scrgbClr r="0" g="0" b="0"/>
          </a:effectRef>
          <a:fontRef idx="minor"/>
        </p:style>
        <p:txBody>
          <a:bodyPr anchor="b"/>
          <a:lstStyle/>
          <a:p>
            <a:pPr algn="ctr">
              <a:lnSpc>
                <a:spcPct val="90000"/>
              </a:lnSpc>
              <a:defRPr/>
            </a:pPr>
            <a:r>
              <a:rPr lang="en-US" sz="3200" b="1" spc="-1">
                <a:latin typeface="Calibri" panose="020F0502020204030204" pitchFamily="34" charset="0"/>
                <a:ea typeface="Arial"/>
                <a:cs typeface="Calibri" panose="020F0502020204030204" pitchFamily="34" charset="0"/>
              </a:rPr>
              <a:t>Step 2</a:t>
            </a:r>
            <a:endParaRPr lang="en-US" sz="3200" b="1" spc="-1">
              <a:latin typeface="Calibri" panose="020F0502020204030204" pitchFamily="34" charset="0"/>
              <a:cs typeface="Calibri" panose="020F0502020204030204" pitchFamily="34" charset="0"/>
            </a:endParaRPr>
          </a:p>
        </p:txBody>
      </p:sp>
      <p:sp>
        <p:nvSpPr>
          <p:cNvPr id="167" name="CustomShape 6">
            <a:extLst>
              <a:ext uri="{FF2B5EF4-FFF2-40B4-BE49-F238E27FC236}">
                <a16:creationId xmlns:a16="http://schemas.microsoft.com/office/drawing/2014/main" id="{9A19E370-5F02-45C3-8F70-F9232640FE0A}"/>
              </a:ext>
            </a:extLst>
          </p:cNvPr>
          <p:cNvSpPr/>
          <p:nvPr/>
        </p:nvSpPr>
        <p:spPr>
          <a:xfrm>
            <a:off x="534241" y="5637961"/>
            <a:ext cx="8380800" cy="457920"/>
          </a:xfrm>
          <a:prstGeom prst="rect">
            <a:avLst/>
          </a:prstGeom>
          <a:noFill/>
          <a:ln w="28440">
            <a:solidFill>
              <a:srgbClr val="2F5496"/>
            </a:solidFill>
            <a:round/>
          </a:ln>
        </p:spPr>
        <p:style>
          <a:lnRef idx="0">
            <a:scrgbClr r="0" g="0" b="0"/>
          </a:lnRef>
          <a:fillRef idx="0">
            <a:scrgbClr r="0" g="0" b="0"/>
          </a:fillRef>
          <a:effectRef idx="0">
            <a:scrgbClr r="0" g="0" b="0"/>
          </a:effectRef>
          <a:fontRef idx="minor"/>
        </p:style>
        <p:txBody>
          <a:bodyPr/>
          <a:lstStyle/>
          <a:p>
            <a:pPr algn="ctr">
              <a:defRPr/>
            </a:pPr>
            <a:r>
              <a:rPr lang="en-US" altLang="en-US" sz="2000">
                <a:solidFill>
                  <a:srgbClr val="4472C4"/>
                </a:solidFill>
                <a:latin typeface="Calibri" panose="020F0502020204030204" pitchFamily="34" charset="0"/>
                <a:cs typeface="Calibri" panose="020F0502020204030204" pitchFamily="34" charset="0"/>
              </a:rPr>
              <a:t>Partition set is conflict-free w.r.t. read and write → YES</a:t>
            </a:r>
            <a:endParaRPr lang="en-US" altLang="en-US" sz="2000"/>
          </a:p>
        </p:txBody>
      </p:sp>
      <p:graphicFrame>
        <p:nvGraphicFramePr>
          <p:cNvPr id="168" name="Table 7">
            <a:extLst>
              <a:ext uri="{FF2B5EF4-FFF2-40B4-BE49-F238E27FC236}">
                <a16:creationId xmlns:a16="http://schemas.microsoft.com/office/drawing/2014/main" id="{5F07FA85-53D1-464D-9E5E-2846633A70F7}"/>
              </a:ext>
            </a:extLst>
          </p:cNvPr>
          <p:cNvGraphicFramePr/>
          <p:nvPr/>
        </p:nvGraphicFramePr>
        <p:xfrm>
          <a:off x="917281" y="1823400"/>
          <a:ext cx="1257120" cy="725760"/>
        </p:xfrm>
        <a:graphic>
          <a:graphicData uri="http://schemas.openxmlformats.org/drawingml/2006/table">
            <a:tbl>
              <a:tblPr/>
              <a:tblGrid>
                <a:gridCol w="1257120">
                  <a:extLst>
                    <a:ext uri="{9D8B030D-6E8A-4147-A177-3AD203B41FA5}">
                      <a16:colId xmlns:a16="http://schemas.microsoft.com/office/drawing/2014/main" val="20000"/>
                    </a:ext>
                  </a:extLst>
                </a:gridCol>
              </a:tblGrid>
              <a:tr h="340257">
                <a:tc>
                  <a:txBody>
                    <a:bodyPr/>
                    <a:lstStyle/>
                    <a:p>
                      <a:pPr algn="ctr">
                        <a:lnSpc>
                          <a:spcPct val="100000"/>
                        </a:lnSpc>
                      </a:pPr>
                      <a:r>
                        <a:rPr lang="en-US" sz="1600" b="0" strike="noStrike" spc="-1">
                          <a:solidFill>
                            <a:srgbClr val="FF0000"/>
                          </a:solidFill>
                          <a:latin typeface="Arial"/>
                          <a:ea typeface="Arial"/>
                        </a:rPr>
                        <a:t>Ray, Obj1</a:t>
                      </a:r>
                      <a:endParaRPr lang="en-US" sz="1600" b="0" strike="noStrike" spc="-1">
                        <a:latin typeface="Arial"/>
                      </a:endParaRPr>
                    </a:p>
                  </a:txBody>
                  <a:tcPr marL="68419" marR="68419" marT="45713" marB="45713">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385503">
                <a:tc>
                  <a:txBody>
                    <a:bodyPr/>
                    <a:lstStyle/>
                    <a:p>
                      <a:pPr algn="ctr">
                        <a:lnSpc>
                          <a:spcPct val="100000"/>
                        </a:lnSpc>
                      </a:pPr>
                      <a:r>
                        <a:rPr lang="en-US" sz="1600" b="0" strike="noStrike" spc="-1">
                          <a:solidFill>
                            <a:srgbClr val="FF0000"/>
                          </a:solidFill>
                          <a:latin typeface="Arial"/>
                          <a:ea typeface="Arial"/>
                        </a:rPr>
                        <a:t>Tom, Obj1</a:t>
                      </a:r>
                      <a:endParaRPr lang="en-US" sz="1600" b="0" strike="noStrike" spc="-1">
                        <a:latin typeface="Arial"/>
                      </a:endParaRPr>
                    </a:p>
                  </a:txBody>
                  <a:tcPr marL="68419" marR="68419" marT="45713" marB="45713">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1"/>
                  </a:ext>
                </a:extLst>
              </a:tr>
            </a:tbl>
          </a:graphicData>
        </a:graphic>
      </p:graphicFrame>
      <p:graphicFrame>
        <p:nvGraphicFramePr>
          <p:cNvPr id="169" name="Table 8">
            <a:extLst>
              <a:ext uri="{FF2B5EF4-FFF2-40B4-BE49-F238E27FC236}">
                <a16:creationId xmlns:a16="http://schemas.microsoft.com/office/drawing/2014/main" id="{683E8B9D-5927-425F-A321-11610F42759F}"/>
              </a:ext>
            </a:extLst>
          </p:cNvPr>
          <p:cNvGraphicFramePr/>
          <p:nvPr/>
        </p:nvGraphicFramePr>
        <p:xfrm>
          <a:off x="2437921" y="2209320"/>
          <a:ext cx="1372320" cy="763200"/>
        </p:xfrm>
        <a:graphic>
          <a:graphicData uri="http://schemas.openxmlformats.org/drawingml/2006/table">
            <a:tbl>
              <a:tblPr/>
              <a:tblGrid>
                <a:gridCol w="1372320">
                  <a:extLst>
                    <a:ext uri="{9D8B030D-6E8A-4147-A177-3AD203B41FA5}">
                      <a16:colId xmlns:a16="http://schemas.microsoft.com/office/drawing/2014/main" val="20000"/>
                    </a:ext>
                  </a:extLst>
                </a:gridCol>
              </a:tblGrid>
              <a:tr h="381600">
                <a:tc>
                  <a:txBody>
                    <a:bodyPr/>
                    <a:lstStyle/>
                    <a:p>
                      <a:pPr algn="ctr">
                        <a:lnSpc>
                          <a:spcPct val="100000"/>
                        </a:lnSpc>
                      </a:pPr>
                      <a:r>
                        <a:rPr lang="en-US" sz="1600" b="0" strike="noStrike" spc="-1">
                          <a:solidFill>
                            <a:srgbClr val="FF0000"/>
                          </a:solidFill>
                          <a:latin typeface="Arial"/>
                          <a:ea typeface="Arial"/>
                        </a:rPr>
                        <a:t>Ray, Obj2</a:t>
                      </a:r>
                      <a:endParaRPr lang="en-US" sz="1600" b="0" strike="noStrike" spc="-1">
                        <a:latin typeface="Arial"/>
                      </a:endParaRPr>
                    </a:p>
                  </a:txBody>
                  <a:tcPr marL="68435" marR="68435" marT="45792" marB="45792">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381600">
                <a:tc>
                  <a:txBody>
                    <a:bodyPr/>
                    <a:lstStyle/>
                    <a:p>
                      <a:pPr algn="ctr">
                        <a:lnSpc>
                          <a:spcPct val="100000"/>
                        </a:lnSpc>
                      </a:pPr>
                      <a:r>
                        <a:rPr lang="en-US" sz="1600" b="0" strike="noStrike" spc="-1">
                          <a:solidFill>
                            <a:srgbClr val="FF0000"/>
                          </a:solidFill>
                          <a:latin typeface="Arial"/>
                          <a:ea typeface="Arial"/>
                        </a:rPr>
                        <a:t>Tom, Obj2</a:t>
                      </a:r>
                      <a:endParaRPr lang="en-US" sz="1600" b="0" strike="noStrike" spc="-1">
                        <a:latin typeface="Arial"/>
                      </a:endParaRPr>
                    </a:p>
                  </a:txBody>
                  <a:tcPr marL="68435" marR="68435" marT="45792" marB="45792">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1"/>
                  </a:ext>
                </a:extLst>
              </a:tr>
            </a:tbl>
          </a:graphicData>
        </a:graphic>
      </p:graphicFrame>
      <p:pic>
        <p:nvPicPr>
          <p:cNvPr id="35884" name="Picture 4">
            <a:extLst>
              <a:ext uri="{FF2B5EF4-FFF2-40B4-BE49-F238E27FC236}">
                <a16:creationId xmlns:a16="http://schemas.microsoft.com/office/drawing/2014/main" id="{5783C9C0-739C-47AC-981C-A6C910708C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1201" y="1752841"/>
            <a:ext cx="3523680" cy="3352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1" name="CustomShape 9">
            <a:extLst>
              <a:ext uri="{FF2B5EF4-FFF2-40B4-BE49-F238E27FC236}">
                <a16:creationId xmlns:a16="http://schemas.microsoft.com/office/drawing/2014/main" id="{5A543E72-D852-41A7-B53D-0AC87D69ECF8}"/>
              </a:ext>
            </a:extLst>
          </p:cNvPr>
          <p:cNvSpPr/>
          <p:nvPr/>
        </p:nvSpPr>
        <p:spPr>
          <a:xfrm>
            <a:off x="5447521" y="1257481"/>
            <a:ext cx="3280320" cy="364320"/>
          </a:xfrm>
          <a:prstGeom prst="rect">
            <a:avLst/>
          </a:prstGeom>
          <a:noFill/>
          <a:ln>
            <a:noFill/>
          </a:ln>
        </p:spPr>
        <p:style>
          <a:lnRef idx="0">
            <a:scrgbClr r="0" g="0" b="0"/>
          </a:lnRef>
          <a:fillRef idx="0">
            <a:scrgbClr r="0" g="0" b="0"/>
          </a:fillRef>
          <a:effectRef idx="0">
            <a:scrgbClr r="0" g="0" b="0"/>
          </a:effectRef>
          <a:fontRef idx="minor"/>
        </p:style>
        <p:txBody>
          <a:bodyPr lIns="89990" tIns="44995" rIns="89990" bIns="44995"/>
          <a:lstStyle/>
          <a:p>
            <a:pPr>
              <a:defRPr/>
            </a:pPr>
            <a:r>
              <a:rPr lang="en-US" u="sng" spc="-1">
                <a:solidFill>
                  <a:srgbClr val="000000"/>
                </a:solidFill>
                <a:ea typeface="Arial"/>
              </a:rPr>
              <a:t>Partition set </a:t>
            </a:r>
            <a:r>
              <a:rPr lang="en-US" u="sng" spc="-1" err="1">
                <a:solidFill>
                  <a:srgbClr val="000000"/>
                </a:solidFill>
                <a:ea typeface="Arial"/>
              </a:rPr>
              <a:t>w.r.t</a:t>
            </a:r>
            <a:r>
              <a:rPr lang="en-US" u="sng" spc="-1">
                <a:solidFill>
                  <a:srgbClr val="000000"/>
                </a:solidFill>
                <a:ea typeface="Arial"/>
              </a:rPr>
              <a:t>. read</a:t>
            </a:r>
            <a:endParaRPr lang="en-US" spc="-1"/>
          </a:p>
        </p:txBody>
      </p:sp>
      <p:sp>
        <p:nvSpPr>
          <p:cNvPr id="172" name="CustomShape 10">
            <a:extLst>
              <a:ext uri="{FF2B5EF4-FFF2-40B4-BE49-F238E27FC236}">
                <a16:creationId xmlns:a16="http://schemas.microsoft.com/office/drawing/2014/main" id="{7196AB39-A05D-4768-AD7C-45D7FC82C111}"/>
              </a:ext>
            </a:extLst>
          </p:cNvPr>
          <p:cNvSpPr/>
          <p:nvPr/>
        </p:nvSpPr>
        <p:spPr>
          <a:xfrm>
            <a:off x="610561" y="1257481"/>
            <a:ext cx="2760480" cy="364320"/>
          </a:xfrm>
          <a:prstGeom prst="rect">
            <a:avLst/>
          </a:prstGeom>
          <a:noFill/>
          <a:ln>
            <a:noFill/>
          </a:ln>
        </p:spPr>
        <p:style>
          <a:lnRef idx="0">
            <a:scrgbClr r="0" g="0" b="0"/>
          </a:lnRef>
          <a:fillRef idx="0">
            <a:scrgbClr r="0" g="0" b="0"/>
          </a:fillRef>
          <a:effectRef idx="0">
            <a:scrgbClr r="0" g="0" b="0"/>
          </a:effectRef>
          <a:fontRef idx="minor"/>
        </p:style>
        <p:txBody>
          <a:bodyPr lIns="89990" tIns="44995" rIns="89990" bIns="44995"/>
          <a:lstStyle/>
          <a:p>
            <a:pPr>
              <a:defRPr/>
            </a:pPr>
            <a:r>
              <a:rPr lang="en-US" u="sng" spc="-1">
                <a:solidFill>
                  <a:srgbClr val="000000"/>
                </a:solidFill>
                <a:ea typeface="Arial"/>
              </a:rPr>
              <a:t>Partition set  </a:t>
            </a:r>
            <a:r>
              <a:rPr lang="en-US" u="sng" spc="-1" err="1">
                <a:solidFill>
                  <a:srgbClr val="000000"/>
                </a:solidFill>
                <a:ea typeface="Arial"/>
              </a:rPr>
              <a:t>w.r.t</a:t>
            </a:r>
            <a:r>
              <a:rPr lang="en-US" u="sng" spc="-1">
                <a:solidFill>
                  <a:srgbClr val="000000"/>
                </a:solidFill>
                <a:ea typeface="Arial"/>
              </a:rPr>
              <a:t>. write</a:t>
            </a:r>
            <a:endParaRPr lang="en-US" spc="-1"/>
          </a:p>
        </p:txBody>
      </p:sp>
      <p:cxnSp>
        <p:nvCxnSpPr>
          <p:cNvPr id="14" name="Straight Connector 13">
            <a:extLst>
              <a:ext uri="{FF2B5EF4-FFF2-40B4-BE49-F238E27FC236}">
                <a16:creationId xmlns:a16="http://schemas.microsoft.com/office/drawing/2014/main" id="{2204A8B2-762A-4DDD-B96C-A5E01B7C2EDF}"/>
              </a:ext>
            </a:extLst>
          </p:cNvPr>
          <p:cNvCxnSpPr/>
          <p:nvPr/>
        </p:nvCxnSpPr>
        <p:spPr>
          <a:xfrm rot="5400000">
            <a:off x="2515681" y="3352681"/>
            <a:ext cx="4112640" cy="2880"/>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999863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TextShape 1">
            <a:extLst>
              <a:ext uri="{FF2B5EF4-FFF2-40B4-BE49-F238E27FC236}">
                <a16:creationId xmlns:a16="http://schemas.microsoft.com/office/drawing/2014/main" id="{5549BFBF-E591-4213-B379-9E0EEF97C2C2}"/>
              </a:ext>
            </a:extLst>
          </p:cNvPr>
          <p:cNvSpPr txBox="1"/>
          <p:nvPr/>
        </p:nvSpPr>
        <p:spPr>
          <a:xfrm>
            <a:off x="1905000" y="299760"/>
            <a:ext cx="4932000" cy="462240"/>
          </a:xfrm>
          <a:prstGeom prst="rect">
            <a:avLst/>
          </a:prstGeom>
          <a:noFill/>
          <a:ln>
            <a:noFill/>
          </a:ln>
        </p:spPr>
        <p:txBody>
          <a:bodyPr anchor="b"/>
          <a:lstStyle/>
          <a:p>
            <a:pPr algn="ctr">
              <a:lnSpc>
                <a:spcPct val="90000"/>
              </a:lnSpc>
              <a:defRPr/>
            </a:pPr>
            <a:r>
              <a:rPr lang="en-US" sz="3200" b="1" spc="-1">
                <a:latin typeface="Calibri" panose="020F0502020204030204" pitchFamily="34" charset="0"/>
                <a:ea typeface="Arial"/>
                <a:cs typeface="Calibri" panose="020F0502020204030204" pitchFamily="34" charset="0"/>
              </a:rPr>
              <a:t>Step</a:t>
            </a:r>
            <a:r>
              <a:rPr lang="en-US" sz="2600" b="1" spc="-1">
                <a:latin typeface="Arial"/>
                <a:ea typeface="Arial"/>
              </a:rPr>
              <a:t> 3</a:t>
            </a:r>
            <a:endParaRPr lang="en-US" sz="2600" b="1" spc="-1">
              <a:latin typeface="Arial"/>
            </a:endParaRPr>
          </a:p>
        </p:txBody>
      </p:sp>
      <p:sp>
        <p:nvSpPr>
          <p:cNvPr id="174" name="CustomShape 2">
            <a:extLst>
              <a:ext uri="{FF2B5EF4-FFF2-40B4-BE49-F238E27FC236}">
                <a16:creationId xmlns:a16="http://schemas.microsoft.com/office/drawing/2014/main" id="{C59ABB5A-8B6D-4519-B6F7-A230A7C3BFF9}"/>
              </a:ext>
            </a:extLst>
          </p:cNvPr>
          <p:cNvSpPr/>
          <p:nvPr/>
        </p:nvSpPr>
        <p:spPr>
          <a:xfrm>
            <a:off x="304800" y="1103400"/>
            <a:ext cx="8573760" cy="4154400"/>
          </a:xfrm>
          <a:prstGeom prst="rect">
            <a:avLst/>
          </a:prstGeom>
          <a:noFill/>
          <a:ln w="9360">
            <a:solidFill>
              <a:srgbClr val="F5F7FC"/>
            </a:solidFill>
            <a:round/>
          </a:ln>
        </p:spPr>
        <p:style>
          <a:lnRef idx="0">
            <a:scrgbClr r="0" g="0" b="0"/>
          </a:lnRef>
          <a:fillRef idx="0">
            <a:scrgbClr r="0" g="0" b="0"/>
          </a:fillRef>
          <a:effectRef idx="0">
            <a:scrgbClr r="0" g="0" b="0"/>
          </a:effectRef>
          <a:fontRef idx="minor"/>
        </p:style>
        <p:txBody>
          <a:bodyPr/>
          <a:lstStyle/>
          <a:p>
            <a:pPr marL="311045" indent="-311045" algn="just">
              <a:buFont typeface="Wingdings" panose="05000000000000000000" pitchFamily="2" charset="2"/>
              <a:buChar char="§"/>
              <a:defRPr/>
            </a:pPr>
            <a:r>
              <a:rPr lang="en-US" altLang="en-US" sz="2200">
                <a:solidFill>
                  <a:srgbClr val="000000"/>
                </a:solidFill>
                <a:latin typeface="Calibri" panose="020F0502020204030204" pitchFamily="34" charset="0"/>
                <a:cs typeface="Calibri" panose="020F0502020204030204" pitchFamily="34" charset="0"/>
              </a:rPr>
              <a:t>Given an operation op, if partition set is conflict-free and each partition is uniquely identified by the set of (attribute name, value) pair then </a:t>
            </a:r>
            <a:r>
              <a:rPr lang="en-US" altLang="en-US" sz="2200" err="1">
                <a:solidFill>
                  <a:srgbClr val="000000"/>
                </a:solidFill>
                <a:latin typeface="Calibri" panose="020F0502020204030204" pitchFamily="34" charset="0"/>
                <a:cs typeface="Calibri" panose="020F0502020204030204" pitchFamily="34" charset="0"/>
              </a:rPr>
              <a:t>RuleSet</a:t>
            </a:r>
            <a:r>
              <a:rPr lang="en-US" altLang="en-US" sz="2200">
                <a:solidFill>
                  <a:srgbClr val="000000"/>
                </a:solidFill>
                <a:latin typeface="Calibri" panose="020F0502020204030204" pitchFamily="34" charset="0"/>
                <a:cs typeface="Calibri" panose="020F0502020204030204" pitchFamily="34" charset="0"/>
              </a:rPr>
              <a:t> can be generated [Proved]</a:t>
            </a:r>
            <a:endParaRPr lang="en-US" altLang="en-US" sz="2200">
              <a:latin typeface="Calibri" panose="020F0502020204030204" pitchFamily="34" charset="0"/>
              <a:cs typeface="Calibri" panose="020F0502020204030204" pitchFamily="34" charset="0"/>
            </a:endParaRPr>
          </a:p>
          <a:p>
            <a:pPr marL="311045" indent="-311045" algn="just">
              <a:buFont typeface="Wingdings" panose="05000000000000000000" pitchFamily="2" charset="2"/>
              <a:buChar char="§"/>
              <a:defRPr/>
            </a:pPr>
            <a:r>
              <a:rPr lang="en-US" altLang="en-US" sz="2200">
                <a:solidFill>
                  <a:srgbClr val="000000"/>
                </a:solidFill>
                <a:latin typeface="Calibri" panose="020F0502020204030204" pitchFamily="34" charset="0"/>
                <a:cs typeface="Calibri" panose="020F0502020204030204" pitchFamily="34" charset="0"/>
              </a:rPr>
              <a:t>A conjunction of (attribute name, value) pair is made for each conflict-free bold black partition and </a:t>
            </a:r>
            <a:r>
              <a:rPr lang="en-US" altLang="en-US" sz="2200" err="1">
                <a:solidFill>
                  <a:srgbClr val="000000"/>
                </a:solidFill>
                <a:latin typeface="Calibri" panose="020F0502020204030204" pitchFamily="34" charset="0"/>
                <a:cs typeface="Calibri" panose="020F0502020204030204" pitchFamily="34" charset="0"/>
              </a:rPr>
              <a:t>OR’ed</a:t>
            </a:r>
            <a:r>
              <a:rPr lang="en-US" altLang="en-US" sz="2200">
                <a:solidFill>
                  <a:srgbClr val="000000"/>
                </a:solidFill>
                <a:latin typeface="Calibri" panose="020F0502020204030204" pitchFamily="34" charset="0"/>
                <a:cs typeface="Calibri" panose="020F0502020204030204" pitchFamily="34" charset="0"/>
              </a:rPr>
              <a:t> to </a:t>
            </a:r>
            <a:r>
              <a:rPr lang="en-US" altLang="en-US" sz="2200" err="1">
                <a:solidFill>
                  <a:srgbClr val="000000"/>
                </a:solidFill>
                <a:latin typeface="Calibri" panose="020F0502020204030204" pitchFamily="34" charset="0"/>
                <a:cs typeface="Calibri" panose="020F0502020204030204" pitchFamily="34" charset="0"/>
              </a:rPr>
              <a:t>Rule</a:t>
            </a:r>
            <a:r>
              <a:rPr lang="en-US" altLang="en-US" sz="2200" baseline="-25000" err="1">
                <a:solidFill>
                  <a:srgbClr val="000000"/>
                </a:solidFill>
                <a:latin typeface="Calibri" panose="020F0502020204030204" pitchFamily="34" charset="0"/>
                <a:cs typeface="Calibri" panose="020F0502020204030204" pitchFamily="34" charset="0"/>
              </a:rPr>
              <a:t>op</a:t>
            </a:r>
            <a:endParaRPr lang="en-US" altLang="en-US" sz="2200">
              <a:latin typeface="Calibri" panose="020F0502020204030204" pitchFamily="34" charset="0"/>
              <a:cs typeface="Calibri" panose="020F0502020204030204" pitchFamily="34" charset="0"/>
            </a:endParaRPr>
          </a:p>
          <a:p>
            <a:pPr algn="just">
              <a:defRPr/>
            </a:pPr>
            <a:r>
              <a:rPr lang="en-US" altLang="en-US" sz="2200">
                <a:solidFill>
                  <a:srgbClr val="000000"/>
                </a:solidFill>
                <a:latin typeface="Calibri" panose="020F0502020204030204" pitchFamily="34" charset="0"/>
                <a:cs typeface="Calibri" panose="020F0502020204030204" pitchFamily="34" charset="0"/>
              </a:rPr>
              <a:t> </a:t>
            </a:r>
            <a:endParaRPr lang="en-US" altLang="en-US" sz="2200">
              <a:latin typeface="Calibri" panose="020F0502020204030204" pitchFamily="34" charset="0"/>
              <a:cs typeface="Calibri" panose="020F0502020204030204" pitchFamily="34" charset="0"/>
            </a:endParaRPr>
          </a:p>
          <a:p>
            <a:pPr algn="just">
              <a:defRPr/>
            </a:pPr>
            <a:r>
              <a:rPr lang="en-US" altLang="en-US" sz="2200">
                <a:solidFill>
                  <a:srgbClr val="000000"/>
                </a:solidFill>
                <a:latin typeface="Calibri" panose="020F0502020204030204" pitchFamily="34" charset="0"/>
                <a:cs typeface="Calibri" panose="020F0502020204030204" pitchFamily="34" charset="0"/>
              </a:rPr>
              <a:t>e.g., </a:t>
            </a:r>
            <a:r>
              <a:rPr lang="en-US" altLang="en-US" sz="2200" err="1">
                <a:solidFill>
                  <a:srgbClr val="000000"/>
                </a:solidFill>
                <a:latin typeface="Calibri" panose="020F0502020204030204" pitchFamily="34" charset="0"/>
                <a:cs typeface="Calibri" panose="020F0502020204030204" pitchFamily="34" charset="0"/>
              </a:rPr>
              <a:t>Rule</a:t>
            </a:r>
            <a:r>
              <a:rPr lang="en-US" altLang="en-US" sz="2200" baseline="-25000" err="1">
                <a:solidFill>
                  <a:srgbClr val="000000"/>
                </a:solidFill>
                <a:latin typeface="Calibri" panose="020F0502020204030204" pitchFamily="34" charset="0"/>
                <a:cs typeface="Calibri" panose="020F0502020204030204" pitchFamily="34" charset="0"/>
              </a:rPr>
              <a:t>read</a:t>
            </a:r>
            <a:r>
              <a:rPr lang="en-US" altLang="en-US" sz="2200" baseline="-25000">
                <a:solidFill>
                  <a:srgbClr val="000000"/>
                </a:solidFill>
                <a:latin typeface="Calibri" panose="020F0502020204030204" pitchFamily="34" charset="0"/>
                <a:cs typeface="Calibri" panose="020F0502020204030204" pitchFamily="34" charset="0"/>
              </a:rPr>
              <a:t> </a:t>
            </a:r>
            <a:r>
              <a:rPr lang="en-US" altLang="en-US" sz="2200">
                <a:solidFill>
                  <a:srgbClr val="000000"/>
                </a:solidFill>
                <a:latin typeface="Calibri" panose="020F0502020204030204" pitchFamily="34" charset="0"/>
                <a:cs typeface="Calibri" panose="020F0502020204030204" pitchFamily="34" charset="0"/>
              </a:rPr>
              <a:t>≡ </a:t>
            </a:r>
            <a:r>
              <a:rPr lang="en-US" altLang="en-US" sz="2200" b="1">
                <a:solidFill>
                  <a:srgbClr val="0D0D0D"/>
                </a:solidFill>
                <a:latin typeface="Calibri" panose="020F0502020204030204" pitchFamily="34" charset="0"/>
                <a:cs typeface="Calibri" panose="020F0502020204030204" pitchFamily="34" charset="0"/>
              </a:rPr>
              <a:t>&lt;</a:t>
            </a:r>
            <a:r>
              <a:rPr lang="en-US" altLang="en-US" sz="2200" b="1">
                <a:solidFill>
                  <a:schemeClr val="accent2"/>
                </a:solidFill>
                <a:latin typeface="Calibri" panose="020F0502020204030204" pitchFamily="34" charset="0"/>
                <a:cs typeface="Calibri" panose="020F0502020204030204" pitchFamily="34" charset="0"/>
              </a:rPr>
              <a:t>(</a:t>
            </a:r>
            <a:r>
              <a:rPr lang="en-US" altLang="en-US" sz="2200" b="1" err="1">
                <a:solidFill>
                  <a:schemeClr val="accent2"/>
                </a:solidFill>
                <a:latin typeface="Calibri" panose="020F0502020204030204" pitchFamily="34" charset="0"/>
                <a:cs typeface="Calibri" panose="020F0502020204030204" pitchFamily="34" charset="0"/>
              </a:rPr>
              <a:t>uroleAtt</a:t>
            </a:r>
            <a:r>
              <a:rPr lang="en-US" altLang="en-US" sz="2200" b="1">
                <a:solidFill>
                  <a:schemeClr val="accent2"/>
                </a:solidFill>
                <a:latin typeface="Calibri" panose="020F0502020204030204" pitchFamily="34" charset="0"/>
                <a:cs typeface="Calibri" panose="020F0502020204030204" pitchFamily="34" charset="0"/>
              </a:rPr>
              <a:t>(u) = {R3} </a:t>
            </a:r>
            <a:r>
              <a:rPr lang="el-GR" altLang="en-US" sz="2200" b="1">
                <a:solidFill>
                  <a:schemeClr val="accent2"/>
                </a:solidFill>
                <a:latin typeface="Calibri" panose="020F0502020204030204" pitchFamily="34" charset="0"/>
                <a:cs typeface="Calibri" panose="020F0502020204030204" pitchFamily="34" charset="0"/>
              </a:rPr>
              <a:t>Λ</a:t>
            </a:r>
            <a:r>
              <a:rPr lang="en-US" altLang="en-US" sz="2200" b="1">
                <a:solidFill>
                  <a:schemeClr val="accent2"/>
                </a:solidFill>
                <a:latin typeface="Calibri" panose="020F0502020204030204" pitchFamily="34" charset="0"/>
                <a:cs typeface="Calibri" panose="020F0502020204030204" pitchFamily="34" charset="0"/>
              </a:rPr>
              <a:t> </a:t>
            </a:r>
            <a:r>
              <a:rPr lang="en-US" altLang="en-US" sz="2200" b="1" err="1">
                <a:solidFill>
                  <a:schemeClr val="accent2"/>
                </a:solidFill>
                <a:latin typeface="Calibri" panose="020F0502020204030204" pitchFamily="34" charset="0"/>
                <a:cs typeface="Calibri" panose="020F0502020204030204" pitchFamily="34" charset="0"/>
              </a:rPr>
              <a:t>oroleAtt</a:t>
            </a:r>
            <a:r>
              <a:rPr lang="en-US" altLang="en-US" sz="2200" b="1" baseline="-25000" err="1">
                <a:solidFill>
                  <a:schemeClr val="accent2"/>
                </a:solidFill>
                <a:latin typeface="Calibri" panose="020F0502020204030204" pitchFamily="34" charset="0"/>
                <a:cs typeface="Calibri" panose="020F0502020204030204" pitchFamily="34" charset="0"/>
              </a:rPr>
              <a:t>write</a:t>
            </a:r>
            <a:r>
              <a:rPr lang="en-US" altLang="en-US" sz="2200" b="1" baseline="-25000">
                <a:solidFill>
                  <a:schemeClr val="accent2"/>
                </a:solidFill>
                <a:latin typeface="Calibri" panose="020F0502020204030204" pitchFamily="34" charset="0"/>
                <a:cs typeface="Calibri" panose="020F0502020204030204" pitchFamily="34" charset="0"/>
              </a:rPr>
              <a:t> </a:t>
            </a:r>
            <a:r>
              <a:rPr lang="en-US" altLang="en-US" sz="2200" b="1">
                <a:solidFill>
                  <a:schemeClr val="accent2"/>
                </a:solidFill>
                <a:latin typeface="Calibri" panose="020F0502020204030204" pitchFamily="34" charset="0"/>
                <a:cs typeface="Calibri" panose="020F0502020204030204" pitchFamily="34" charset="0"/>
              </a:rPr>
              <a:t>(o)={R1} </a:t>
            </a:r>
            <a:r>
              <a:rPr lang="el-GR" altLang="en-US" sz="2200" b="1">
                <a:solidFill>
                  <a:schemeClr val="accent2"/>
                </a:solidFill>
                <a:latin typeface="Calibri" panose="020F0502020204030204" pitchFamily="34" charset="0"/>
                <a:cs typeface="Calibri" panose="020F0502020204030204" pitchFamily="34" charset="0"/>
              </a:rPr>
              <a:t>Λ</a:t>
            </a:r>
            <a:r>
              <a:rPr lang="en-US" altLang="en-US" sz="2200" b="1">
                <a:solidFill>
                  <a:schemeClr val="accent2"/>
                </a:solidFill>
                <a:latin typeface="Calibri" panose="020F0502020204030204" pitchFamily="34" charset="0"/>
                <a:cs typeface="Calibri" panose="020F0502020204030204" pitchFamily="34" charset="0"/>
              </a:rPr>
              <a:t> </a:t>
            </a:r>
            <a:r>
              <a:rPr lang="en-US" altLang="en-US" sz="2200" b="1" err="1">
                <a:solidFill>
                  <a:schemeClr val="accent2"/>
                </a:solidFill>
                <a:latin typeface="Calibri" panose="020F0502020204030204" pitchFamily="34" charset="0"/>
                <a:cs typeface="Calibri" panose="020F0502020204030204" pitchFamily="34" charset="0"/>
              </a:rPr>
              <a:t>oroleAtt</a:t>
            </a:r>
            <a:r>
              <a:rPr lang="en-US" altLang="en-US" sz="2200" b="1" baseline="-25000" err="1">
                <a:solidFill>
                  <a:schemeClr val="accent2"/>
                </a:solidFill>
                <a:latin typeface="Calibri" panose="020F0502020204030204" pitchFamily="34" charset="0"/>
                <a:cs typeface="Calibri" panose="020F0502020204030204" pitchFamily="34" charset="0"/>
              </a:rPr>
              <a:t>read</a:t>
            </a:r>
            <a:r>
              <a:rPr lang="en-US" altLang="en-US" sz="2200" b="1" baseline="-25000">
                <a:solidFill>
                  <a:schemeClr val="accent2"/>
                </a:solidFill>
                <a:latin typeface="Calibri" panose="020F0502020204030204" pitchFamily="34" charset="0"/>
                <a:cs typeface="Calibri" panose="020F0502020204030204" pitchFamily="34" charset="0"/>
              </a:rPr>
              <a:t> </a:t>
            </a:r>
            <a:r>
              <a:rPr lang="en-US" altLang="en-US" sz="2200" b="1">
                <a:solidFill>
                  <a:schemeClr val="accent2"/>
                </a:solidFill>
                <a:latin typeface="Calibri" panose="020F0502020204030204" pitchFamily="34" charset="0"/>
                <a:cs typeface="Calibri" panose="020F0502020204030204" pitchFamily="34" charset="0"/>
              </a:rPr>
              <a:t>(o) = {R1, R3})</a:t>
            </a:r>
            <a:r>
              <a:rPr lang="en-US" altLang="en-US" sz="2200" b="1">
                <a:solidFill>
                  <a:srgbClr val="000000"/>
                </a:solidFill>
                <a:latin typeface="Calibri" panose="020F0502020204030204" pitchFamily="34" charset="0"/>
                <a:cs typeface="Calibri" panose="020F0502020204030204" pitchFamily="34" charset="0"/>
              </a:rPr>
              <a:t> V </a:t>
            </a:r>
            <a:r>
              <a:rPr lang="en-US" altLang="en-US" sz="2200" b="1">
                <a:solidFill>
                  <a:srgbClr val="2D2DB9"/>
                </a:solidFill>
                <a:latin typeface="Calibri" panose="020F0502020204030204" pitchFamily="34" charset="0"/>
                <a:cs typeface="Calibri" panose="020F0502020204030204" pitchFamily="34" charset="0"/>
              </a:rPr>
              <a:t>(</a:t>
            </a:r>
            <a:r>
              <a:rPr lang="en-US" altLang="en-US" sz="2200" b="1" err="1">
                <a:solidFill>
                  <a:srgbClr val="2D2DB9"/>
                </a:solidFill>
                <a:latin typeface="Calibri" panose="020F0502020204030204" pitchFamily="34" charset="0"/>
                <a:cs typeface="Calibri" panose="020F0502020204030204" pitchFamily="34" charset="0"/>
              </a:rPr>
              <a:t>uroleAtt</a:t>
            </a:r>
            <a:r>
              <a:rPr lang="en-US" altLang="en-US" sz="2200" b="1">
                <a:solidFill>
                  <a:srgbClr val="2D2DB9"/>
                </a:solidFill>
                <a:latin typeface="Calibri" panose="020F0502020204030204" pitchFamily="34" charset="0"/>
                <a:cs typeface="Calibri" panose="020F0502020204030204" pitchFamily="34" charset="0"/>
              </a:rPr>
              <a:t>(u) = {R1, R2, R3} </a:t>
            </a:r>
            <a:r>
              <a:rPr lang="el-GR" altLang="en-US" sz="2200" b="1">
                <a:solidFill>
                  <a:srgbClr val="2D2DB9"/>
                </a:solidFill>
                <a:latin typeface="Calibri" panose="020F0502020204030204" pitchFamily="34" charset="0"/>
                <a:cs typeface="Calibri" panose="020F0502020204030204" pitchFamily="34" charset="0"/>
              </a:rPr>
              <a:t>Λ</a:t>
            </a:r>
            <a:r>
              <a:rPr lang="en-US" altLang="en-US" sz="2200" b="1">
                <a:solidFill>
                  <a:srgbClr val="2D2DB9"/>
                </a:solidFill>
                <a:latin typeface="Calibri" panose="020F0502020204030204" pitchFamily="34" charset="0"/>
                <a:cs typeface="Calibri" panose="020F0502020204030204" pitchFamily="34" charset="0"/>
              </a:rPr>
              <a:t> </a:t>
            </a:r>
            <a:r>
              <a:rPr lang="en-US" altLang="en-US" sz="2200" b="1" err="1">
                <a:solidFill>
                  <a:srgbClr val="2D2DB9"/>
                </a:solidFill>
                <a:latin typeface="Calibri" panose="020F0502020204030204" pitchFamily="34" charset="0"/>
                <a:cs typeface="Calibri" panose="020F0502020204030204" pitchFamily="34" charset="0"/>
              </a:rPr>
              <a:t>oroleAtt</a:t>
            </a:r>
            <a:r>
              <a:rPr lang="en-US" altLang="en-US" sz="2200" b="1" baseline="-25000" err="1">
                <a:solidFill>
                  <a:srgbClr val="2D2DB9"/>
                </a:solidFill>
                <a:latin typeface="Calibri" panose="020F0502020204030204" pitchFamily="34" charset="0"/>
                <a:cs typeface="Calibri" panose="020F0502020204030204" pitchFamily="34" charset="0"/>
              </a:rPr>
              <a:t>write</a:t>
            </a:r>
            <a:r>
              <a:rPr lang="en-US" altLang="en-US" sz="2200" b="1">
                <a:solidFill>
                  <a:srgbClr val="2D2DB9"/>
                </a:solidFill>
                <a:latin typeface="Calibri" panose="020F0502020204030204" pitchFamily="34" charset="0"/>
                <a:cs typeface="Calibri" panose="020F0502020204030204" pitchFamily="34" charset="0"/>
              </a:rPr>
              <a:t>(o)= {R1} </a:t>
            </a:r>
            <a:r>
              <a:rPr lang="el-GR" altLang="en-US" sz="2200" b="1">
                <a:solidFill>
                  <a:srgbClr val="2D2DB9"/>
                </a:solidFill>
                <a:latin typeface="Calibri" panose="020F0502020204030204" pitchFamily="34" charset="0"/>
                <a:cs typeface="Calibri" panose="020F0502020204030204" pitchFamily="34" charset="0"/>
              </a:rPr>
              <a:t>Λ</a:t>
            </a:r>
            <a:r>
              <a:rPr lang="en-US" altLang="en-US" sz="2200" b="1">
                <a:solidFill>
                  <a:srgbClr val="2D2DB9"/>
                </a:solidFill>
                <a:latin typeface="Calibri" panose="020F0502020204030204" pitchFamily="34" charset="0"/>
                <a:cs typeface="Calibri" panose="020F0502020204030204" pitchFamily="34" charset="0"/>
              </a:rPr>
              <a:t> </a:t>
            </a:r>
            <a:r>
              <a:rPr lang="en-US" altLang="en-US" sz="2200" b="1" err="1">
                <a:solidFill>
                  <a:srgbClr val="2D2DB9"/>
                </a:solidFill>
                <a:latin typeface="Calibri" panose="020F0502020204030204" pitchFamily="34" charset="0"/>
                <a:cs typeface="Calibri" panose="020F0502020204030204" pitchFamily="34" charset="0"/>
              </a:rPr>
              <a:t>oroleAtt</a:t>
            </a:r>
            <a:r>
              <a:rPr lang="en-US" altLang="en-US" sz="2200" b="1" baseline="-25000" err="1">
                <a:solidFill>
                  <a:srgbClr val="2D2DB9"/>
                </a:solidFill>
                <a:latin typeface="Calibri" panose="020F0502020204030204" pitchFamily="34" charset="0"/>
                <a:cs typeface="Calibri" panose="020F0502020204030204" pitchFamily="34" charset="0"/>
              </a:rPr>
              <a:t>read</a:t>
            </a:r>
            <a:r>
              <a:rPr lang="en-US" altLang="en-US" sz="2200" b="1" baseline="-25000">
                <a:solidFill>
                  <a:srgbClr val="2D2DB9"/>
                </a:solidFill>
                <a:latin typeface="Calibri" panose="020F0502020204030204" pitchFamily="34" charset="0"/>
                <a:cs typeface="Calibri" panose="020F0502020204030204" pitchFamily="34" charset="0"/>
              </a:rPr>
              <a:t> </a:t>
            </a:r>
            <a:r>
              <a:rPr lang="en-US" altLang="en-US" sz="2200" b="1">
                <a:solidFill>
                  <a:srgbClr val="2D2DB9"/>
                </a:solidFill>
                <a:latin typeface="Calibri" panose="020F0502020204030204" pitchFamily="34" charset="0"/>
                <a:cs typeface="Calibri" panose="020F0502020204030204" pitchFamily="34" charset="0"/>
              </a:rPr>
              <a:t>(o)= {R1, R3} )</a:t>
            </a:r>
            <a:r>
              <a:rPr lang="en-US" altLang="en-US" sz="2200" b="1">
                <a:solidFill>
                  <a:srgbClr val="000000"/>
                </a:solidFill>
                <a:latin typeface="Calibri" panose="020F0502020204030204" pitchFamily="34" charset="0"/>
                <a:cs typeface="Calibri" panose="020F0502020204030204" pitchFamily="34" charset="0"/>
              </a:rPr>
              <a:t>&gt;</a:t>
            </a:r>
            <a:endParaRPr lang="en-US" altLang="en-US" sz="2200" b="1">
              <a:latin typeface="Calibri" panose="020F0502020204030204" pitchFamily="34" charset="0"/>
              <a:cs typeface="Calibri" panose="020F0502020204030204" pitchFamily="34" charset="0"/>
            </a:endParaRPr>
          </a:p>
          <a:p>
            <a:pPr algn="just">
              <a:defRPr/>
            </a:pPr>
            <a:endParaRPr lang="en-US" altLang="en-US" sz="2200">
              <a:latin typeface="Calibri" panose="020F0502020204030204" pitchFamily="34" charset="0"/>
              <a:cs typeface="Calibri" panose="020F0502020204030204" pitchFamily="34" charset="0"/>
            </a:endParaRPr>
          </a:p>
          <a:p>
            <a:pPr algn="just">
              <a:defRPr/>
            </a:pPr>
            <a:endParaRPr lang="en-US" altLang="en-US" sz="2200">
              <a:latin typeface="Calibri" panose="020F0502020204030204" pitchFamily="34" charset="0"/>
              <a:cs typeface="Calibri" panose="020F0502020204030204" pitchFamily="34" charset="0"/>
            </a:endParaRPr>
          </a:p>
        </p:txBody>
      </p:sp>
      <p:sp>
        <p:nvSpPr>
          <p:cNvPr id="175" name="CustomShape 3">
            <a:extLst>
              <a:ext uri="{FF2B5EF4-FFF2-40B4-BE49-F238E27FC236}">
                <a16:creationId xmlns:a16="http://schemas.microsoft.com/office/drawing/2014/main" id="{FD988C36-25F9-4691-8DDA-FF813E1AE9F5}"/>
              </a:ext>
            </a:extLst>
          </p:cNvPr>
          <p:cNvSpPr/>
          <p:nvPr/>
        </p:nvSpPr>
        <p:spPr>
          <a:xfrm>
            <a:off x="457921" y="4876201"/>
            <a:ext cx="8457120" cy="1190880"/>
          </a:xfrm>
          <a:prstGeom prst="rect">
            <a:avLst/>
          </a:prstGeom>
          <a:noFill/>
          <a:ln w="28440">
            <a:solidFill>
              <a:schemeClr val="accent1"/>
            </a:solidFill>
            <a:round/>
          </a:ln>
        </p:spPr>
        <p:style>
          <a:lnRef idx="0">
            <a:scrgbClr r="0" g="0" b="0"/>
          </a:lnRef>
          <a:fillRef idx="0">
            <a:scrgbClr r="0" g="0" b="0"/>
          </a:fillRef>
          <a:effectRef idx="0">
            <a:scrgbClr r="0" g="0" b="0"/>
          </a:effectRef>
          <a:fontRef idx="minor"/>
        </p:style>
        <p:txBody>
          <a:bodyPr/>
          <a:lstStyle/>
          <a:p>
            <a:pPr algn="ctr">
              <a:defRPr/>
            </a:pPr>
            <a:r>
              <a:rPr lang="en-US" sz="2100" b="1" spc="-1">
                <a:solidFill>
                  <a:schemeClr val="tx2">
                    <a:lumMod val="75000"/>
                  </a:schemeClr>
                </a:solidFill>
                <a:latin typeface="Calibri"/>
                <a:ea typeface="Calibri"/>
              </a:rPr>
              <a:t>***</a:t>
            </a:r>
            <a:r>
              <a:rPr lang="en-US" sz="2100" b="1" spc="-1" err="1">
                <a:solidFill>
                  <a:schemeClr val="tx2">
                    <a:lumMod val="75000"/>
                  </a:schemeClr>
                </a:solidFill>
                <a:latin typeface="Calibri"/>
                <a:ea typeface="Calibri"/>
              </a:rPr>
              <a:t>Rule</a:t>
            </a:r>
            <a:r>
              <a:rPr lang="en-US" sz="2100" b="1" spc="-1" baseline="-25000" err="1">
                <a:solidFill>
                  <a:schemeClr val="tx2">
                    <a:lumMod val="75000"/>
                  </a:schemeClr>
                </a:solidFill>
                <a:latin typeface="Calibri"/>
                <a:ea typeface="Calibri"/>
              </a:rPr>
              <a:t>write</a:t>
            </a:r>
            <a:r>
              <a:rPr lang="en-US" sz="2100" b="1" spc="-1">
                <a:solidFill>
                  <a:schemeClr val="tx2">
                    <a:lumMod val="75000"/>
                  </a:schemeClr>
                </a:solidFill>
                <a:latin typeface="Calibri"/>
                <a:ea typeface="Calibri"/>
              </a:rPr>
              <a:t> can be constructed same way</a:t>
            </a:r>
          </a:p>
          <a:p>
            <a:pPr algn="ctr">
              <a:defRPr/>
            </a:pPr>
            <a:r>
              <a:rPr lang="en-US" sz="2100" b="1" spc="-1">
                <a:solidFill>
                  <a:schemeClr val="tx2">
                    <a:lumMod val="75000"/>
                  </a:schemeClr>
                </a:solidFill>
                <a:latin typeface="Calibri"/>
                <a:ea typeface="Calibri"/>
              </a:rPr>
              <a:t>*</a:t>
            </a:r>
            <a:r>
              <a:rPr lang="en-US" sz="2100" b="1" spc="-1" err="1">
                <a:solidFill>
                  <a:schemeClr val="tx2">
                    <a:lumMod val="75000"/>
                  </a:schemeClr>
                </a:solidFill>
                <a:latin typeface="Calibri"/>
                <a:ea typeface="Calibri"/>
              </a:rPr>
              <a:t>RuleSet</a:t>
            </a:r>
            <a:r>
              <a:rPr lang="en-US" sz="2100" b="1" spc="-1">
                <a:solidFill>
                  <a:schemeClr val="tx2">
                    <a:lumMod val="75000"/>
                  </a:schemeClr>
                </a:solidFill>
                <a:latin typeface="Calibri"/>
                <a:ea typeface="Calibri"/>
              </a:rPr>
              <a:t> = {</a:t>
            </a:r>
            <a:r>
              <a:rPr lang="en-US" sz="2100" b="1" spc="-1" err="1">
                <a:solidFill>
                  <a:schemeClr val="tx2">
                    <a:lumMod val="75000"/>
                  </a:schemeClr>
                </a:solidFill>
                <a:latin typeface="Calibri"/>
                <a:ea typeface="Calibri"/>
              </a:rPr>
              <a:t>Rule</a:t>
            </a:r>
            <a:r>
              <a:rPr lang="en-US" sz="2100" b="1" spc="-1" baseline="-25000" err="1">
                <a:solidFill>
                  <a:schemeClr val="tx2">
                    <a:lumMod val="75000"/>
                  </a:schemeClr>
                </a:solidFill>
                <a:latin typeface="Calibri"/>
                <a:ea typeface="Calibri"/>
              </a:rPr>
              <a:t>write</a:t>
            </a:r>
            <a:r>
              <a:rPr lang="en-US" sz="2100" b="1" spc="-1">
                <a:solidFill>
                  <a:schemeClr val="tx2">
                    <a:lumMod val="75000"/>
                  </a:schemeClr>
                </a:solidFill>
                <a:latin typeface="Calibri"/>
                <a:ea typeface="Calibri"/>
              </a:rPr>
              <a:t>, </a:t>
            </a:r>
            <a:r>
              <a:rPr lang="en-US" sz="2100" b="1" spc="-1" err="1">
                <a:solidFill>
                  <a:schemeClr val="tx2">
                    <a:lumMod val="75000"/>
                  </a:schemeClr>
                </a:solidFill>
                <a:latin typeface="Calibri"/>
                <a:ea typeface="Calibri"/>
              </a:rPr>
              <a:t>Rule</a:t>
            </a:r>
            <a:r>
              <a:rPr lang="en-US" sz="2100" b="1" spc="-1" baseline="-25000" err="1">
                <a:solidFill>
                  <a:schemeClr val="tx2">
                    <a:lumMod val="75000"/>
                  </a:schemeClr>
                </a:solidFill>
                <a:latin typeface="Calibri"/>
                <a:ea typeface="Calibri"/>
              </a:rPr>
              <a:t>read</a:t>
            </a:r>
            <a:r>
              <a:rPr lang="en-US" sz="2100" b="1" spc="-1">
                <a:solidFill>
                  <a:schemeClr val="tx2">
                    <a:lumMod val="75000"/>
                  </a:schemeClr>
                </a:solidFill>
                <a:latin typeface="Calibri"/>
                <a:ea typeface="Calibri"/>
              </a:rPr>
              <a:t>}</a:t>
            </a:r>
          </a:p>
          <a:p>
            <a:pPr algn="ctr">
              <a:defRPr/>
            </a:pPr>
            <a:r>
              <a:rPr lang="en-US" sz="2100" b="1" spc="-1">
                <a:solidFill>
                  <a:schemeClr val="tx2">
                    <a:lumMod val="75000"/>
                  </a:schemeClr>
                </a:solidFill>
                <a:latin typeface="Calibri"/>
                <a:ea typeface="Calibri"/>
              </a:rPr>
              <a:t>***Equivalent ABAC system generation is always possible!</a:t>
            </a:r>
            <a:endParaRPr lang="en-US" sz="2100" b="1" spc="-1">
              <a:solidFill>
                <a:schemeClr val="tx2">
                  <a:lumMod val="75000"/>
                </a:schemeClr>
              </a:solidFill>
            </a:endParaRPr>
          </a:p>
        </p:txBody>
      </p:sp>
    </p:spTree>
    <p:extLst>
      <p:ext uri="{BB962C8B-B14F-4D97-AF65-F5344CB8AC3E}">
        <p14:creationId xmlns:p14="http://schemas.microsoft.com/office/powerpoint/2010/main" val="63965087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TextShape 1">
            <a:extLst>
              <a:ext uri="{FF2B5EF4-FFF2-40B4-BE49-F238E27FC236}">
                <a16:creationId xmlns:a16="http://schemas.microsoft.com/office/drawing/2014/main" id="{A998B27E-B16E-4775-87DD-BCB5175AA00C}"/>
              </a:ext>
            </a:extLst>
          </p:cNvPr>
          <p:cNvSpPr txBox="1"/>
          <p:nvPr/>
        </p:nvSpPr>
        <p:spPr>
          <a:xfrm>
            <a:off x="3817441" y="1101961"/>
            <a:ext cx="5016960" cy="3883680"/>
          </a:xfrm>
          <a:prstGeom prst="rect">
            <a:avLst/>
          </a:prstGeom>
          <a:solidFill>
            <a:srgbClr val="FFFFFF"/>
          </a:solidFill>
          <a:ln w="28440">
            <a:solidFill>
              <a:srgbClr val="70AD47"/>
            </a:solidFill>
            <a:miter/>
          </a:ln>
        </p:spPr>
        <p:txBody>
          <a:bodyPr anchor="ctr"/>
          <a:lstStyle/>
          <a:p>
            <a:pPr>
              <a:lnSpc>
                <a:spcPct val="90000"/>
              </a:lnSpc>
              <a:defRPr/>
            </a:pPr>
            <a:endParaRPr lang="en-US" sz="1400" spc="-1">
              <a:solidFill>
                <a:srgbClr val="000000"/>
              </a:solidFill>
              <a:latin typeface="Arial"/>
            </a:endParaRPr>
          </a:p>
          <a:p>
            <a:pPr algn="ctr">
              <a:lnSpc>
                <a:spcPct val="90000"/>
              </a:lnSpc>
              <a:spcBef>
                <a:spcPts val="751"/>
              </a:spcBef>
              <a:defRPr/>
            </a:pPr>
            <a:r>
              <a:rPr lang="en-US" sz="2400" spc="-1">
                <a:solidFill>
                  <a:srgbClr val="548135"/>
                </a:solidFill>
                <a:latin typeface="Calibri"/>
                <a:ea typeface="Calibri"/>
              </a:rPr>
              <a:t> </a:t>
            </a:r>
            <a:endParaRPr lang="en-US" sz="2400" spc="-1">
              <a:solidFill>
                <a:srgbClr val="000000"/>
              </a:solidFill>
              <a:latin typeface="Arial"/>
            </a:endParaRPr>
          </a:p>
          <a:p>
            <a:pPr algn="ctr">
              <a:lnSpc>
                <a:spcPct val="90000"/>
              </a:lnSpc>
              <a:spcBef>
                <a:spcPts val="751"/>
              </a:spcBef>
              <a:defRPr/>
            </a:pPr>
            <a:endParaRPr lang="en-US" sz="2400" spc="-1">
              <a:solidFill>
                <a:srgbClr val="000000"/>
              </a:solidFill>
              <a:latin typeface="Arial"/>
            </a:endParaRPr>
          </a:p>
        </p:txBody>
      </p:sp>
      <p:graphicFrame>
        <p:nvGraphicFramePr>
          <p:cNvPr id="187" name="Table 2">
            <a:extLst>
              <a:ext uri="{FF2B5EF4-FFF2-40B4-BE49-F238E27FC236}">
                <a16:creationId xmlns:a16="http://schemas.microsoft.com/office/drawing/2014/main" id="{10BB4BDF-BBAC-4A55-B7A0-3721D6CFBB37}"/>
              </a:ext>
            </a:extLst>
          </p:cNvPr>
          <p:cNvGraphicFramePr/>
          <p:nvPr/>
        </p:nvGraphicFramePr>
        <p:xfrm>
          <a:off x="4593600" y="3505320"/>
          <a:ext cx="4187520" cy="1382399"/>
        </p:xfrm>
        <a:graphic>
          <a:graphicData uri="http://schemas.openxmlformats.org/drawingml/2006/table">
            <a:tbl>
              <a:tblPr/>
              <a:tblGrid>
                <a:gridCol w="1531537">
                  <a:extLst>
                    <a:ext uri="{9D8B030D-6E8A-4147-A177-3AD203B41FA5}">
                      <a16:colId xmlns:a16="http://schemas.microsoft.com/office/drawing/2014/main" val="20000"/>
                    </a:ext>
                  </a:extLst>
                </a:gridCol>
                <a:gridCol w="2655983">
                  <a:extLst>
                    <a:ext uri="{9D8B030D-6E8A-4147-A177-3AD203B41FA5}">
                      <a16:colId xmlns:a16="http://schemas.microsoft.com/office/drawing/2014/main" val="20001"/>
                    </a:ext>
                  </a:extLst>
                </a:gridCol>
              </a:tblGrid>
              <a:tr h="366336">
                <a:tc gridSpan="2">
                  <a:txBody>
                    <a:bodyPr/>
                    <a:lstStyle/>
                    <a:p>
                      <a:pPr algn="ctr">
                        <a:lnSpc>
                          <a:spcPct val="100000"/>
                        </a:lnSpc>
                      </a:pPr>
                      <a:r>
                        <a:rPr lang="en-US" sz="1500" b="1" strike="noStrike" spc="-1" err="1">
                          <a:solidFill>
                            <a:srgbClr val="FFFFFF"/>
                          </a:solidFill>
                          <a:latin typeface="Arial"/>
                          <a:ea typeface="Arial"/>
                        </a:rPr>
                        <a:t>RangeSet</a:t>
                      </a:r>
                      <a:endParaRPr lang="en-US" sz="1500" b="0" strike="noStrike" spc="-1">
                        <a:latin typeface="Arial"/>
                      </a:endParaRPr>
                    </a:p>
                  </a:txBody>
                  <a:tcPr marL="68388" marR="68388" marT="45747" marB="45747">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362733">
                <a:tc>
                  <a:txBody>
                    <a:bodyPr/>
                    <a:lstStyle/>
                    <a:p>
                      <a:pPr>
                        <a:lnSpc>
                          <a:spcPct val="100000"/>
                        </a:lnSpc>
                      </a:pPr>
                      <a:r>
                        <a:rPr lang="en-US" sz="1500" b="0" strike="noStrike" spc="-1">
                          <a:solidFill>
                            <a:srgbClr val="000000"/>
                          </a:solidFill>
                          <a:latin typeface="Arial"/>
                          <a:ea typeface="Arial"/>
                        </a:rPr>
                        <a:t>Position</a:t>
                      </a:r>
                      <a:endParaRPr lang="en-US" sz="1500" b="0" strike="noStrike" spc="-1">
                        <a:latin typeface="Arial"/>
                      </a:endParaRPr>
                    </a:p>
                  </a:txBody>
                  <a:tcPr marL="68388" marR="68388" marT="45747" marB="45747">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{Officer, Student, Faculty}</a:t>
                      </a:r>
                      <a:endParaRPr lang="en-US" sz="1500" b="0" strike="noStrike" spc="-1">
                        <a:latin typeface="Arial"/>
                      </a:endParaRPr>
                    </a:p>
                  </a:txBody>
                  <a:tcPr marL="68388" marR="68388" marT="45747" marB="45747">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1"/>
                  </a:ext>
                </a:extLst>
              </a:tr>
              <a:tr h="326665">
                <a:tc>
                  <a:txBody>
                    <a:bodyPr/>
                    <a:lstStyle/>
                    <a:p>
                      <a:pPr>
                        <a:lnSpc>
                          <a:spcPct val="100000"/>
                        </a:lnSpc>
                      </a:pPr>
                      <a:r>
                        <a:rPr lang="en-US" sz="1500" b="0" strike="noStrike" spc="-1">
                          <a:solidFill>
                            <a:srgbClr val="000000"/>
                          </a:solidFill>
                          <a:latin typeface="Arial"/>
                          <a:ea typeface="Arial"/>
                        </a:rPr>
                        <a:t>Dept.</a:t>
                      </a:r>
                      <a:endParaRPr lang="en-US" sz="1500" b="0" strike="noStrike" spc="-1">
                        <a:latin typeface="Arial"/>
                      </a:endParaRPr>
                    </a:p>
                  </a:txBody>
                  <a:tcPr marL="68388" marR="68388" marT="45747" marB="45747">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{CS, EE}</a:t>
                      </a:r>
                      <a:endParaRPr lang="en-US" sz="1500" b="0" strike="noStrike" spc="-1">
                        <a:latin typeface="Arial"/>
                      </a:endParaRPr>
                    </a:p>
                  </a:txBody>
                  <a:tcPr marL="68388" marR="68388" marT="45747" marB="45747">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326665">
                <a:tc>
                  <a:txBody>
                    <a:bodyPr/>
                    <a:lstStyle/>
                    <a:p>
                      <a:pPr>
                        <a:lnSpc>
                          <a:spcPct val="100000"/>
                        </a:lnSpc>
                      </a:pPr>
                      <a:r>
                        <a:rPr lang="en-US" sz="1500" b="0" strike="noStrike" spc="-1">
                          <a:solidFill>
                            <a:srgbClr val="000000"/>
                          </a:solidFill>
                          <a:latin typeface="Arial"/>
                          <a:ea typeface="Arial"/>
                        </a:rPr>
                        <a:t>Type</a:t>
                      </a:r>
                      <a:endParaRPr lang="en-US" sz="1500" b="0" strike="noStrike" spc="-1">
                        <a:latin typeface="Arial"/>
                      </a:endParaRPr>
                    </a:p>
                  </a:txBody>
                  <a:tcPr marL="68388" marR="68388" marT="45747" marB="45747">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{File, Printer, Scanner}</a:t>
                      </a:r>
                      <a:endParaRPr lang="en-US" sz="1500" b="0" strike="noStrike" spc="-1">
                        <a:latin typeface="Arial"/>
                      </a:endParaRPr>
                    </a:p>
                  </a:txBody>
                  <a:tcPr marL="68388" marR="68388" marT="45747" marB="45747">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bl>
          </a:graphicData>
        </a:graphic>
      </p:graphicFrame>
      <p:graphicFrame>
        <p:nvGraphicFramePr>
          <p:cNvPr id="188" name="Table 3">
            <a:extLst>
              <a:ext uri="{FF2B5EF4-FFF2-40B4-BE49-F238E27FC236}">
                <a16:creationId xmlns:a16="http://schemas.microsoft.com/office/drawing/2014/main" id="{5C1E181C-6AE2-4903-BC97-606719323305}"/>
              </a:ext>
            </a:extLst>
          </p:cNvPr>
          <p:cNvGraphicFramePr/>
          <p:nvPr/>
        </p:nvGraphicFramePr>
        <p:xfrm>
          <a:off x="4590721" y="1191241"/>
          <a:ext cx="2420641" cy="2246400"/>
        </p:xfrm>
        <a:graphic>
          <a:graphicData uri="http://schemas.openxmlformats.org/drawingml/2006/table">
            <a:tbl>
              <a:tblPr/>
              <a:tblGrid>
                <a:gridCol w="640800">
                  <a:extLst>
                    <a:ext uri="{9D8B030D-6E8A-4147-A177-3AD203B41FA5}">
                      <a16:colId xmlns:a16="http://schemas.microsoft.com/office/drawing/2014/main" val="20000"/>
                    </a:ext>
                  </a:extLst>
                </a:gridCol>
                <a:gridCol w="975241">
                  <a:extLst>
                    <a:ext uri="{9D8B030D-6E8A-4147-A177-3AD203B41FA5}">
                      <a16:colId xmlns:a16="http://schemas.microsoft.com/office/drawing/2014/main" val="20001"/>
                    </a:ext>
                  </a:extLst>
                </a:gridCol>
                <a:gridCol w="804600">
                  <a:extLst>
                    <a:ext uri="{9D8B030D-6E8A-4147-A177-3AD203B41FA5}">
                      <a16:colId xmlns:a16="http://schemas.microsoft.com/office/drawing/2014/main" val="20002"/>
                    </a:ext>
                  </a:extLst>
                </a:gridCol>
              </a:tblGrid>
              <a:tr h="348495">
                <a:tc gridSpan="3">
                  <a:txBody>
                    <a:bodyPr/>
                    <a:lstStyle/>
                    <a:p>
                      <a:pPr algn="ctr">
                        <a:lnSpc>
                          <a:spcPct val="100000"/>
                        </a:lnSpc>
                      </a:pPr>
                      <a:r>
                        <a:rPr lang="en-US" sz="1500" b="1" strike="noStrike" spc="-1" err="1">
                          <a:solidFill>
                            <a:srgbClr val="FFFFFF"/>
                          </a:solidFill>
                          <a:latin typeface="Arial"/>
                          <a:ea typeface="Arial"/>
                        </a:rPr>
                        <a:t>UAValue</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561529">
                <a:tc>
                  <a:txBody>
                    <a:bodyPr/>
                    <a:lstStyle/>
                    <a:p>
                      <a:pPr>
                        <a:lnSpc>
                          <a:spcPct val="100000"/>
                        </a:lnSpc>
                      </a:pPr>
                      <a:r>
                        <a:rPr lang="en-US" sz="1500" b="1" strike="noStrike" spc="-1">
                          <a:solidFill>
                            <a:srgbClr val="000000"/>
                          </a:solidFill>
                          <a:latin typeface="Arial"/>
                          <a:ea typeface="Arial"/>
                        </a:rPr>
                        <a:t>User</a:t>
                      </a:r>
                      <a:endParaRPr lang="en-US" sz="1500" b="0" strike="noStrike" spc="-1">
                        <a:latin typeface="Arial"/>
                      </a:endParaRPr>
                    </a:p>
                    <a:p>
                      <a:pPr>
                        <a:lnSpc>
                          <a:spcPct val="100000"/>
                        </a:lnSpc>
                      </a:pPr>
                      <a:r>
                        <a:rPr lang="en-US" sz="1500" b="1" strike="noStrike" spc="-1">
                          <a:solidFill>
                            <a:srgbClr val="000000"/>
                          </a:solidFill>
                          <a:latin typeface="Arial"/>
                          <a:ea typeface="Arial"/>
                        </a:rPr>
                        <a:t>(U)</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1" strike="noStrike" spc="-1">
                          <a:solidFill>
                            <a:srgbClr val="000000"/>
                          </a:solidFill>
                          <a:latin typeface="Arial"/>
                          <a:ea typeface="Arial"/>
                        </a:rPr>
                        <a:t>Position</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FFFFFF"/>
                      </a:solidFill>
                    </a:lnT>
                    <a:lnB w="12240">
                      <a:solidFill>
                        <a:srgbClr val="000000"/>
                      </a:solidFill>
                    </a:lnB>
                    <a:solidFill>
                      <a:srgbClr val="CDD4EA"/>
                    </a:solidFill>
                  </a:tcPr>
                </a:tc>
                <a:tc>
                  <a:txBody>
                    <a:bodyPr/>
                    <a:lstStyle/>
                    <a:p>
                      <a:pPr>
                        <a:lnSpc>
                          <a:spcPct val="100000"/>
                        </a:lnSpc>
                      </a:pPr>
                      <a:r>
                        <a:rPr lang="en-US" sz="1500" b="1" strike="noStrike" spc="-1">
                          <a:solidFill>
                            <a:srgbClr val="000000"/>
                          </a:solidFill>
                          <a:latin typeface="Arial"/>
                          <a:ea typeface="Arial"/>
                        </a:rPr>
                        <a:t>Dept.</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1"/>
                  </a:ext>
                </a:extLst>
              </a:tr>
              <a:tr h="334454">
                <a:tc>
                  <a:txBody>
                    <a:bodyPr/>
                    <a:lstStyle/>
                    <a:p>
                      <a:pPr>
                        <a:lnSpc>
                          <a:spcPct val="100000"/>
                        </a:lnSpc>
                      </a:pPr>
                      <a:r>
                        <a:rPr lang="en-US" sz="1500" b="0" strike="noStrike" spc="-1">
                          <a:solidFill>
                            <a:srgbClr val="000000"/>
                          </a:solidFill>
                          <a:latin typeface="Arial"/>
                          <a:ea typeface="Arial"/>
                        </a:rPr>
                        <a:t>John</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Officer</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CS</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334454">
                <a:tc>
                  <a:txBody>
                    <a:bodyPr/>
                    <a:lstStyle/>
                    <a:p>
                      <a:pPr>
                        <a:lnSpc>
                          <a:spcPct val="100000"/>
                        </a:lnSpc>
                      </a:pPr>
                      <a:r>
                        <a:rPr lang="en-US" sz="1500" b="0" strike="noStrike" spc="-1">
                          <a:solidFill>
                            <a:srgbClr val="000000"/>
                          </a:solidFill>
                          <a:latin typeface="Arial"/>
                          <a:ea typeface="Arial"/>
                        </a:rPr>
                        <a:t>Lina</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Student</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CS</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r h="334454">
                <a:tc>
                  <a:txBody>
                    <a:bodyPr/>
                    <a:lstStyle/>
                    <a:p>
                      <a:pPr>
                        <a:lnSpc>
                          <a:spcPct val="100000"/>
                        </a:lnSpc>
                      </a:pPr>
                      <a:r>
                        <a:rPr lang="en-US" sz="1500" b="0" strike="noStrike" spc="-1">
                          <a:solidFill>
                            <a:srgbClr val="000000"/>
                          </a:solidFill>
                          <a:latin typeface="Arial"/>
                          <a:ea typeface="Arial"/>
                        </a:rPr>
                        <a:t>Ray</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Officer</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CS</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4"/>
                  </a:ext>
                </a:extLst>
              </a:tr>
              <a:tr h="333014">
                <a:tc>
                  <a:txBody>
                    <a:bodyPr/>
                    <a:lstStyle/>
                    <a:p>
                      <a:pPr>
                        <a:lnSpc>
                          <a:spcPct val="100000"/>
                        </a:lnSpc>
                      </a:pPr>
                      <a:r>
                        <a:rPr lang="en-US" sz="1500" b="0" strike="noStrike" spc="-1">
                          <a:solidFill>
                            <a:srgbClr val="000000"/>
                          </a:solidFill>
                          <a:latin typeface="Arial"/>
                          <a:ea typeface="Arial"/>
                        </a:rPr>
                        <a:t>Tom</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Officer</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CS</a:t>
                      </a:r>
                      <a:endParaRPr lang="en-US" sz="1500" b="0" strike="noStrike" spc="-1">
                        <a:latin typeface="Arial"/>
                      </a:endParaRPr>
                    </a:p>
                  </a:txBody>
                  <a:tcPr marL="68400" marR="68400" marT="45722" marB="4572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5"/>
                  </a:ext>
                </a:extLst>
              </a:tr>
            </a:tbl>
          </a:graphicData>
        </a:graphic>
      </p:graphicFrame>
      <p:graphicFrame>
        <p:nvGraphicFramePr>
          <p:cNvPr id="189" name="Table 4">
            <a:extLst>
              <a:ext uri="{FF2B5EF4-FFF2-40B4-BE49-F238E27FC236}">
                <a16:creationId xmlns:a16="http://schemas.microsoft.com/office/drawing/2014/main" id="{64AB0EFE-6D6D-4FF5-9904-266EAD6683F1}"/>
              </a:ext>
            </a:extLst>
          </p:cNvPr>
          <p:cNvGraphicFramePr/>
          <p:nvPr/>
        </p:nvGraphicFramePr>
        <p:xfrm>
          <a:off x="7136641" y="1214281"/>
          <a:ext cx="1645920" cy="1775522"/>
        </p:xfrm>
        <a:graphic>
          <a:graphicData uri="http://schemas.openxmlformats.org/drawingml/2006/table">
            <a:tbl>
              <a:tblPr/>
              <a:tblGrid>
                <a:gridCol w="931524">
                  <a:extLst>
                    <a:ext uri="{9D8B030D-6E8A-4147-A177-3AD203B41FA5}">
                      <a16:colId xmlns:a16="http://schemas.microsoft.com/office/drawing/2014/main" val="20000"/>
                    </a:ext>
                  </a:extLst>
                </a:gridCol>
                <a:gridCol w="714396">
                  <a:extLst>
                    <a:ext uri="{9D8B030D-6E8A-4147-A177-3AD203B41FA5}">
                      <a16:colId xmlns:a16="http://schemas.microsoft.com/office/drawing/2014/main" val="20001"/>
                    </a:ext>
                  </a:extLst>
                </a:gridCol>
              </a:tblGrid>
              <a:tr h="326411">
                <a:tc gridSpan="2">
                  <a:txBody>
                    <a:bodyPr/>
                    <a:lstStyle/>
                    <a:p>
                      <a:pPr algn="ctr">
                        <a:lnSpc>
                          <a:spcPct val="100000"/>
                        </a:lnSpc>
                      </a:pPr>
                      <a:r>
                        <a:rPr lang="en-US" sz="1500" b="1" strike="noStrike" spc="-1">
                          <a:solidFill>
                            <a:srgbClr val="FFFFFF"/>
                          </a:solidFill>
                          <a:latin typeface="Arial"/>
                          <a:ea typeface="Arial"/>
                        </a:rPr>
                        <a:t>OAValue</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561419">
                <a:tc>
                  <a:txBody>
                    <a:bodyPr/>
                    <a:lstStyle/>
                    <a:p>
                      <a:pPr>
                        <a:lnSpc>
                          <a:spcPct val="100000"/>
                        </a:lnSpc>
                      </a:pPr>
                      <a:r>
                        <a:rPr lang="en-US" sz="1500" b="1" strike="noStrike" spc="-1">
                          <a:solidFill>
                            <a:srgbClr val="000000"/>
                          </a:solidFill>
                          <a:latin typeface="Arial"/>
                          <a:ea typeface="Arial"/>
                        </a:rPr>
                        <a:t>Object</a:t>
                      </a:r>
                      <a:endParaRPr lang="en-US" sz="1500" b="0" strike="noStrike" spc="-1">
                        <a:latin typeface="Arial"/>
                      </a:endParaRPr>
                    </a:p>
                    <a:p>
                      <a:pPr>
                        <a:lnSpc>
                          <a:spcPct val="100000"/>
                        </a:lnSpc>
                      </a:pPr>
                      <a:r>
                        <a:rPr lang="en-US" sz="1500" b="1" strike="noStrike" spc="-1">
                          <a:solidFill>
                            <a:srgbClr val="000000"/>
                          </a:solidFill>
                          <a:latin typeface="Arial"/>
                          <a:ea typeface="Arial"/>
                        </a:rPr>
                        <a:t>(O)</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1" strike="noStrike" spc="-1">
                          <a:solidFill>
                            <a:srgbClr val="000000"/>
                          </a:solidFill>
                          <a:latin typeface="Arial"/>
                          <a:ea typeface="Arial"/>
                        </a:rPr>
                        <a:t>Type </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1"/>
                  </a:ext>
                </a:extLst>
              </a:tr>
              <a:tr h="326411">
                <a:tc>
                  <a:txBody>
                    <a:bodyPr/>
                    <a:lstStyle/>
                    <a:p>
                      <a:pPr>
                        <a:lnSpc>
                          <a:spcPct val="100000"/>
                        </a:lnSpc>
                      </a:pPr>
                      <a:r>
                        <a:rPr lang="en-US" sz="1500" b="0" strike="noStrike" spc="-1">
                          <a:solidFill>
                            <a:srgbClr val="000000"/>
                          </a:solidFill>
                          <a:latin typeface="Arial"/>
                          <a:ea typeface="Arial"/>
                        </a:rPr>
                        <a:t>Obj1</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File</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561281">
                <a:tc>
                  <a:txBody>
                    <a:bodyPr/>
                    <a:lstStyle/>
                    <a:p>
                      <a:pPr>
                        <a:lnSpc>
                          <a:spcPct val="100000"/>
                        </a:lnSpc>
                      </a:pPr>
                      <a:r>
                        <a:rPr lang="en-US" sz="1500" b="0" strike="noStrike" spc="-1">
                          <a:solidFill>
                            <a:srgbClr val="000000"/>
                          </a:solidFill>
                          <a:latin typeface="Arial"/>
                          <a:ea typeface="Arial"/>
                        </a:rPr>
                        <a:t>Obj2</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Printer</a:t>
                      </a:r>
                      <a:endParaRPr lang="en-US" sz="1500" b="0" strike="noStrike" spc="-1">
                        <a:latin typeface="Arial"/>
                      </a:endParaRPr>
                    </a:p>
                  </a:txBody>
                  <a:tcPr marL="68414" marR="68414" marT="45702" marB="45702">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bl>
          </a:graphicData>
        </a:graphic>
      </p:graphicFrame>
      <p:sp>
        <p:nvSpPr>
          <p:cNvPr id="190" name="CustomShape 5">
            <a:extLst>
              <a:ext uri="{FF2B5EF4-FFF2-40B4-BE49-F238E27FC236}">
                <a16:creationId xmlns:a16="http://schemas.microsoft.com/office/drawing/2014/main" id="{01473FA4-4052-4E3E-999B-8B1C32269E80}"/>
              </a:ext>
            </a:extLst>
          </p:cNvPr>
          <p:cNvSpPr/>
          <p:nvPr/>
        </p:nvSpPr>
        <p:spPr>
          <a:xfrm rot="16200000">
            <a:off x="2273041" y="2751481"/>
            <a:ext cx="3775680" cy="476640"/>
          </a:xfrm>
          <a:prstGeom prst="rect">
            <a:avLst/>
          </a:prstGeom>
          <a:noFill/>
          <a:ln>
            <a:noFill/>
          </a:ln>
        </p:spPr>
        <p:style>
          <a:lnRef idx="0">
            <a:scrgbClr r="0" g="0" b="0"/>
          </a:lnRef>
          <a:fillRef idx="0">
            <a:scrgbClr r="0" g="0" b="0"/>
          </a:fillRef>
          <a:effectRef idx="0">
            <a:scrgbClr r="0" g="0" b="0"/>
          </a:effectRef>
          <a:fontRef idx="minor"/>
        </p:style>
        <p:txBody>
          <a:bodyPr/>
          <a:lstStyle/>
          <a:p>
            <a:pPr algn="ctr">
              <a:defRPr/>
            </a:pPr>
            <a:r>
              <a:rPr lang="en-US" sz="2500" b="1" i="1" spc="-1">
                <a:solidFill>
                  <a:srgbClr val="1E4E79"/>
                </a:solidFill>
                <a:latin typeface="Calibri"/>
                <a:ea typeface="Calibri"/>
              </a:rPr>
              <a:t>Supporting Data</a:t>
            </a:r>
            <a:endParaRPr lang="en-US" sz="2500" spc="-1"/>
          </a:p>
        </p:txBody>
      </p:sp>
      <p:sp>
        <p:nvSpPr>
          <p:cNvPr id="191" name="CustomShape 6">
            <a:extLst>
              <a:ext uri="{FF2B5EF4-FFF2-40B4-BE49-F238E27FC236}">
                <a16:creationId xmlns:a16="http://schemas.microsoft.com/office/drawing/2014/main" id="{5E5BDB4C-C384-4BA3-842E-AF674C9725B2}"/>
              </a:ext>
            </a:extLst>
          </p:cNvPr>
          <p:cNvSpPr/>
          <p:nvPr/>
        </p:nvSpPr>
        <p:spPr>
          <a:xfrm rot="10800000">
            <a:off x="2878561" y="4160521"/>
            <a:ext cx="931680" cy="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
        <p:nvSpPr>
          <p:cNvPr id="192" name="CustomShape 7">
            <a:extLst>
              <a:ext uri="{FF2B5EF4-FFF2-40B4-BE49-F238E27FC236}">
                <a16:creationId xmlns:a16="http://schemas.microsoft.com/office/drawing/2014/main" id="{7FDE989B-7150-4738-844E-70B8C6BD8595}"/>
              </a:ext>
            </a:extLst>
          </p:cNvPr>
          <p:cNvSpPr/>
          <p:nvPr/>
        </p:nvSpPr>
        <p:spPr>
          <a:xfrm>
            <a:off x="318241" y="3800521"/>
            <a:ext cx="2563200" cy="718560"/>
          </a:xfrm>
          <a:prstGeom prst="rect">
            <a:avLst/>
          </a:prstGeom>
          <a:solidFill>
            <a:schemeClr val="lt1"/>
          </a:solidFill>
          <a:ln w="28440">
            <a:solidFill>
              <a:schemeClr val="accent5"/>
            </a:solidFill>
            <a:miter/>
          </a:ln>
        </p:spPr>
        <p:style>
          <a:lnRef idx="0">
            <a:scrgbClr r="0" g="0" b="0"/>
          </a:lnRef>
          <a:fillRef idx="0">
            <a:scrgbClr r="0" g="0" b="0"/>
          </a:fillRef>
          <a:effectRef idx="0">
            <a:scrgbClr r="0" g="0" b="0"/>
          </a:effectRef>
          <a:fontRef idx="minor"/>
        </p:style>
        <p:txBody>
          <a:bodyPr anchor="ctr"/>
          <a:lstStyle/>
          <a:p>
            <a:pPr algn="ctr">
              <a:lnSpc>
                <a:spcPct val="90000"/>
              </a:lnSpc>
              <a:defRPr/>
            </a:pPr>
            <a:r>
              <a:rPr lang="en-US" sz="2200" spc="-1">
                <a:solidFill>
                  <a:srgbClr val="000000"/>
                </a:solidFill>
                <a:latin typeface="Calibri"/>
                <a:ea typeface="Calibri"/>
              </a:rPr>
              <a:t>Equivalent ABAC system</a:t>
            </a:r>
            <a:endParaRPr lang="en-US" sz="2200" spc="-1"/>
          </a:p>
        </p:txBody>
      </p:sp>
      <p:sp>
        <p:nvSpPr>
          <p:cNvPr id="193" name="CustomShape 8">
            <a:extLst>
              <a:ext uri="{FF2B5EF4-FFF2-40B4-BE49-F238E27FC236}">
                <a16:creationId xmlns:a16="http://schemas.microsoft.com/office/drawing/2014/main" id="{0BD0958D-E638-4BB2-B254-0A968834B14F}"/>
              </a:ext>
            </a:extLst>
          </p:cNvPr>
          <p:cNvSpPr/>
          <p:nvPr/>
        </p:nvSpPr>
        <p:spPr>
          <a:xfrm>
            <a:off x="394560" y="5257801"/>
            <a:ext cx="8386560" cy="793440"/>
          </a:xfrm>
          <a:prstGeom prst="rect">
            <a:avLst/>
          </a:prstGeom>
          <a:noFill/>
          <a:ln w="28440">
            <a:solidFill>
              <a:schemeClr val="accent1"/>
            </a:solidFill>
            <a:round/>
          </a:ln>
        </p:spPr>
        <p:style>
          <a:lnRef idx="0">
            <a:scrgbClr r="0" g="0" b="0"/>
          </a:lnRef>
          <a:fillRef idx="0">
            <a:scrgbClr r="0" g="0" b="0"/>
          </a:fillRef>
          <a:effectRef idx="0">
            <a:scrgbClr r="0" g="0" b="0"/>
          </a:effectRef>
          <a:fontRef idx="minor"/>
        </p:style>
        <p:txBody>
          <a:bodyPr/>
          <a:lstStyle/>
          <a:p>
            <a:pPr algn="just">
              <a:defRPr/>
            </a:pPr>
            <a:r>
              <a:rPr lang="en-US" sz="2200" b="1" spc="-1">
                <a:solidFill>
                  <a:srgbClr val="2F5496"/>
                </a:solidFill>
                <a:latin typeface="Calibri"/>
                <a:ea typeface="Calibri"/>
              </a:rPr>
              <a:t>Step 1: Generate partition set based on similarity in attribute value assignment. Partition set might have conflicts!</a:t>
            </a:r>
            <a:endParaRPr lang="en-US" sz="2200" spc="-1"/>
          </a:p>
        </p:txBody>
      </p:sp>
      <p:sp>
        <p:nvSpPr>
          <p:cNvPr id="194" name="CustomShape 9">
            <a:extLst>
              <a:ext uri="{FF2B5EF4-FFF2-40B4-BE49-F238E27FC236}">
                <a16:creationId xmlns:a16="http://schemas.microsoft.com/office/drawing/2014/main" id="{1E8B94C4-6C32-4B02-85DC-C9ED110E83D2}"/>
              </a:ext>
            </a:extLst>
          </p:cNvPr>
          <p:cNvSpPr/>
          <p:nvPr/>
        </p:nvSpPr>
        <p:spPr>
          <a:xfrm>
            <a:off x="318241" y="1191241"/>
            <a:ext cx="3157920" cy="1052640"/>
          </a:xfrm>
          <a:prstGeom prst="rect">
            <a:avLst/>
          </a:prstGeom>
          <a:solidFill>
            <a:schemeClr val="lt1"/>
          </a:solidFill>
          <a:ln w="28440">
            <a:solidFill>
              <a:schemeClr val="accent6"/>
            </a:solidFill>
            <a:miter/>
          </a:ln>
        </p:spPr>
        <p:style>
          <a:lnRef idx="0">
            <a:scrgbClr r="0" g="0" b="0"/>
          </a:lnRef>
          <a:fillRef idx="0">
            <a:scrgbClr r="0" g="0" b="0"/>
          </a:fillRef>
          <a:effectRef idx="0">
            <a:scrgbClr r="0" g="0" b="0"/>
          </a:effectRef>
          <a:fontRef idx="minor"/>
        </p:style>
      </p:sp>
      <p:sp>
        <p:nvSpPr>
          <p:cNvPr id="195" name="CustomShape 10">
            <a:extLst>
              <a:ext uri="{FF2B5EF4-FFF2-40B4-BE49-F238E27FC236}">
                <a16:creationId xmlns:a16="http://schemas.microsoft.com/office/drawing/2014/main" id="{9BB5611D-78E4-4A66-AC43-A9B3A6D3387D}"/>
              </a:ext>
            </a:extLst>
          </p:cNvPr>
          <p:cNvSpPr/>
          <p:nvPr/>
        </p:nvSpPr>
        <p:spPr>
          <a:xfrm>
            <a:off x="1560960" y="2245321"/>
            <a:ext cx="0" cy="1571040"/>
          </a:xfrm>
          <a:custGeom>
            <a:avLst/>
            <a:gdLst/>
            <a:ahLst/>
            <a:cxnLst/>
            <a:rect l="l" t="t" r="r" b="b"/>
            <a:pathLst>
              <a:path w="21600" h="21600">
                <a:moveTo>
                  <a:pt x="0" y="0"/>
                </a:moveTo>
                <a:lnTo>
                  <a:pt x="21600" y="21600"/>
                </a:lnTo>
              </a:path>
            </a:pathLst>
          </a:custGeom>
          <a:noFill/>
          <a:ln w="38160">
            <a:solidFill>
              <a:schemeClr val="accent1"/>
            </a:solidFill>
            <a:miter/>
            <a:tailEnd type="triangle" w="med" len="med"/>
          </a:ln>
        </p:spPr>
        <p:style>
          <a:lnRef idx="0">
            <a:scrgbClr r="0" g="0" b="0"/>
          </a:lnRef>
          <a:fillRef idx="0">
            <a:scrgbClr r="0" g="0" b="0"/>
          </a:fillRef>
          <a:effectRef idx="0">
            <a:scrgbClr r="0" g="0" b="0"/>
          </a:effectRef>
          <a:fontRef idx="minor"/>
        </p:style>
      </p:sp>
      <p:sp>
        <p:nvSpPr>
          <p:cNvPr id="196" name="CustomShape 11">
            <a:extLst>
              <a:ext uri="{FF2B5EF4-FFF2-40B4-BE49-F238E27FC236}">
                <a16:creationId xmlns:a16="http://schemas.microsoft.com/office/drawing/2014/main" id="{A6D38AFF-6F59-4DBF-9EA4-58FD72B9EA65}"/>
              </a:ext>
            </a:extLst>
          </p:cNvPr>
          <p:cNvSpPr/>
          <p:nvPr/>
        </p:nvSpPr>
        <p:spPr>
          <a:xfrm>
            <a:off x="394561" y="1365481"/>
            <a:ext cx="3008160" cy="768960"/>
          </a:xfrm>
          <a:prstGeom prst="rect">
            <a:avLst/>
          </a:prstGeom>
          <a:noFill/>
          <a:ln>
            <a:noFill/>
          </a:ln>
        </p:spPr>
        <p:style>
          <a:lnRef idx="0">
            <a:scrgbClr r="0" g="0" b="0"/>
          </a:lnRef>
          <a:fillRef idx="0">
            <a:scrgbClr r="0" g="0" b="0"/>
          </a:fillRef>
          <a:effectRef idx="0">
            <a:scrgbClr r="0" g="0" b="0"/>
          </a:effectRef>
          <a:fontRef idx="minor"/>
        </p:style>
        <p:txBody>
          <a:bodyPr/>
          <a:lstStyle/>
          <a:p>
            <a:pPr algn="ctr">
              <a:defRPr/>
            </a:pPr>
            <a:r>
              <a:rPr lang="en-US" sz="2200" b="1" spc="-1">
                <a:solidFill>
                  <a:srgbClr val="1E4E79"/>
                </a:solidFill>
                <a:latin typeface="Calibri"/>
                <a:ea typeface="Calibri"/>
              </a:rPr>
              <a:t>Role Based Access Control System</a:t>
            </a:r>
            <a:endParaRPr lang="en-US" sz="2200" spc="-1"/>
          </a:p>
        </p:txBody>
      </p:sp>
      <p:sp>
        <p:nvSpPr>
          <p:cNvPr id="197" name="TextShape 12">
            <a:extLst>
              <a:ext uri="{FF2B5EF4-FFF2-40B4-BE49-F238E27FC236}">
                <a16:creationId xmlns:a16="http://schemas.microsoft.com/office/drawing/2014/main" id="{79DBFB66-55CF-419F-8B77-1EC5AF1061E9}"/>
              </a:ext>
            </a:extLst>
          </p:cNvPr>
          <p:cNvSpPr txBox="1"/>
          <p:nvPr/>
        </p:nvSpPr>
        <p:spPr>
          <a:xfrm>
            <a:off x="2003640" y="301200"/>
            <a:ext cx="4930560" cy="460800"/>
          </a:xfrm>
          <a:prstGeom prst="rect">
            <a:avLst/>
          </a:prstGeom>
          <a:noFill/>
          <a:ln>
            <a:noFill/>
          </a:ln>
        </p:spPr>
        <p:txBody>
          <a:bodyPr anchor="b"/>
          <a:lstStyle/>
          <a:p>
            <a:pPr algn="ctr">
              <a:lnSpc>
                <a:spcPct val="90000"/>
              </a:lnSpc>
              <a:defRPr/>
            </a:pPr>
            <a:r>
              <a:rPr lang="en-US" sz="3000" b="1" spc="-1">
                <a:latin typeface="Calibri" panose="020F0502020204030204" pitchFamily="34" charset="0"/>
                <a:ea typeface="Arial"/>
                <a:cs typeface="Calibri" panose="020F0502020204030204" pitchFamily="34" charset="0"/>
              </a:rPr>
              <a:t>(b) With supporting data</a:t>
            </a:r>
            <a:endParaRPr lang="en-US" sz="3000" b="1" spc="-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294553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8" name="Table 1">
            <a:extLst>
              <a:ext uri="{FF2B5EF4-FFF2-40B4-BE49-F238E27FC236}">
                <a16:creationId xmlns:a16="http://schemas.microsoft.com/office/drawing/2014/main" id="{E822DF4D-3188-4CEE-B07D-20631DB80513}"/>
              </a:ext>
            </a:extLst>
          </p:cNvPr>
          <p:cNvGraphicFramePr/>
          <p:nvPr/>
        </p:nvGraphicFramePr>
        <p:xfrm>
          <a:off x="1372321" y="1708201"/>
          <a:ext cx="1631520" cy="1339200"/>
        </p:xfrm>
        <a:graphic>
          <a:graphicData uri="http://schemas.openxmlformats.org/drawingml/2006/table">
            <a:tbl>
              <a:tblPr/>
              <a:tblGrid>
                <a:gridCol w="1631520">
                  <a:extLst>
                    <a:ext uri="{9D8B030D-6E8A-4147-A177-3AD203B41FA5}">
                      <a16:colId xmlns:a16="http://schemas.microsoft.com/office/drawing/2014/main" val="20000"/>
                    </a:ext>
                  </a:extLst>
                </a:gridCol>
              </a:tblGrid>
              <a:tr h="446400">
                <a:tc>
                  <a:txBody>
                    <a:bodyPr/>
                    <a:lstStyle/>
                    <a:p>
                      <a:pPr algn="ctr">
                        <a:lnSpc>
                          <a:spcPct val="100000"/>
                        </a:lnSpc>
                      </a:pPr>
                      <a:r>
                        <a:rPr lang="en-US" sz="2000" b="1" strike="noStrike" spc="-1">
                          <a:solidFill>
                            <a:srgbClr val="000000"/>
                          </a:solidFill>
                          <a:latin typeface="Arial"/>
                          <a:ea typeface="Arial"/>
                        </a:rPr>
                        <a:t>John, Obj1</a:t>
                      </a:r>
                      <a:endParaRPr lang="en-US" sz="2000" b="0" strike="noStrike" spc="-1">
                        <a:latin typeface="Arial"/>
                      </a:endParaRPr>
                    </a:p>
                  </a:txBody>
                  <a:tcPr marL="68400" marR="68400" marT="45687" marB="45687">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446400">
                <a:tc>
                  <a:txBody>
                    <a:bodyPr/>
                    <a:lstStyle/>
                    <a:p>
                      <a:pPr algn="ctr">
                        <a:lnSpc>
                          <a:spcPct val="100000"/>
                        </a:lnSpc>
                      </a:pPr>
                      <a:r>
                        <a:rPr lang="en-US" sz="2000" b="0" strike="noStrike" spc="-1">
                          <a:solidFill>
                            <a:srgbClr val="FF0000"/>
                          </a:solidFill>
                          <a:latin typeface="Arial"/>
                          <a:ea typeface="Arial"/>
                        </a:rPr>
                        <a:t>Ray, Obj1</a:t>
                      </a:r>
                      <a:endParaRPr lang="en-US" sz="2000" b="0" strike="noStrike" spc="-1">
                        <a:latin typeface="Arial"/>
                      </a:endParaRPr>
                    </a:p>
                  </a:txBody>
                  <a:tcPr marL="68400" marR="68400" marT="45687" marB="45687">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1"/>
                  </a:ext>
                </a:extLst>
              </a:tr>
              <a:tr h="446400">
                <a:tc>
                  <a:txBody>
                    <a:bodyPr/>
                    <a:lstStyle/>
                    <a:p>
                      <a:pPr algn="ctr">
                        <a:lnSpc>
                          <a:spcPct val="100000"/>
                        </a:lnSpc>
                      </a:pPr>
                      <a:r>
                        <a:rPr lang="en-US" sz="2000" b="0" strike="noStrike" spc="-1">
                          <a:solidFill>
                            <a:srgbClr val="FF0000"/>
                          </a:solidFill>
                          <a:latin typeface="Arial"/>
                          <a:ea typeface="Arial"/>
                        </a:rPr>
                        <a:t>Tom, Obj1</a:t>
                      </a:r>
                      <a:endParaRPr lang="en-US" sz="2000" b="0" strike="noStrike" spc="-1">
                        <a:latin typeface="Arial"/>
                      </a:endParaRPr>
                    </a:p>
                  </a:txBody>
                  <a:tcPr marL="68400" marR="68400" marT="45687" marB="45687">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2"/>
                  </a:ext>
                </a:extLst>
              </a:tr>
            </a:tbl>
          </a:graphicData>
        </a:graphic>
      </p:graphicFrame>
      <p:graphicFrame>
        <p:nvGraphicFramePr>
          <p:cNvPr id="199" name="Table 2">
            <a:extLst>
              <a:ext uri="{FF2B5EF4-FFF2-40B4-BE49-F238E27FC236}">
                <a16:creationId xmlns:a16="http://schemas.microsoft.com/office/drawing/2014/main" id="{6A8560B5-9D7C-4DC8-8818-F1720F21FA21}"/>
              </a:ext>
            </a:extLst>
          </p:cNvPr>
          <p:cNvGraphicFramePr/>
          <p:nvPr/>
        </p:nvGraphicFramePr>
        <p:xfrm>
          <a:off x="5333761" y="3581641"/>
          <a:ext cx="1679040" cy="457056"/>
        </p:xfrm>
        <a:graphic>
          <a:graphicData uri="http://schemas.openxmlformats.org/drawingml/2006/table">
            <a:tbl>
              <a:tblPr/>
              <a:tblGrid>
                <a:gridCol w="1679040">
                  <a:extLst>
                    <a:ext uri="{9D8B030D-6E8A-4147-A177-3AD203B41FA5}">
                      <a16:colId xmlns:a16="http://schemas.microsoft.com/office/drawing/2014/main" val="20000"/>
                    </a:ext>
                  </a:extLst>
                </a:gridCol>
              </a:tblGrid>
              <a:tr h="456480">
                <a:tc>
                  <a:txBody>
                    <a:bodyPr/>
                    <a:lstStyle/>
                    <a:p>
                      <a:pPr algn="ctr">
                        <a:lnSpc>
                          <a:spcPct val="100000"/>
                        </a:lnSpc>
                      </a:pPr>
                      <a:r>
                        <a:rPr lang="en-US" sz="2000" b="0" strike="noStrike" spc="-1" err="1">
                          <a:solidFill>
                            <a:srgbClr val="FF0000"/>
                          </a:solidFill>
                          <a:latin typeface="Arial"/>
                          <a:ea typeface="Arial"/>
                        </a:rPr>
                        <a:t>Lina</a:t>
                      </a:r>
                      <a:r>
                        <a:rPr lang="en-US" sz="2000" b="0" strike="noStrike" spc="-1">
                          <a:solidFill>
                            <a:srgbClr val="FF0000"/>
                          </a:solidFill>
                          <a:latin typeface="Arial"/>
                          <a:ea typeface="Arial"/>
                        </a:rPr>
                        <a:t>, Ob</a:t>
                      </a:r>
                      <a:r>
                        <a:rPr lang="en-US" sz="2400" b="0" strike="noStrike" spc="-1">
                          <a:solidFill>
                            <a:srgbClr val="FF0000"/>
                          </a:solidFill>
                          <a:latin typeface="Arial"/>
                          <a:ea typeface="Arial"/>
                        </a:rPr>
                        <a:t>j1</a:t>
                      </a:r>
                      <a:endParaRPr lang="en-US" sz="2400" b="0" strike="noStrike" spc="-1">
                        <a:latin typeface="Arial"/>
                      </a:endParaRPr>
                    </a:p>
                  </a:txBody>
                  <a:tcPr marL="68371" marR="68371" marT="45648" marB="45648">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200" name="Table 3">
            <a:extLst>
              <a:ext uri="{FF2B5EF4-FFF2-40B4-BE49-F238E27FC236}">
                <a16:creationId xmlns:a16="http://schemas.microsoft.com/office/drawing/2014/main" id="{A3A1463B-20DA-488E-AF57-084175FDC5AB}"/>
              </a:ext>
            </a:extLst>
          </p:cNvPr>
          <p:cNvGraphicFramePr/>
          <p:nvPr/>
        </p:nvGraphicFramePr>
        <p:xfrm>
          <a:off x="2210401" y="3734281"/>
          <a:ext cx="2351520" cy="396186"/>
        </p:xfrm>
        <a:graphic>
          <a:graphicData uri="http://schemas.openxmlformats.org/drawingml/2006/table">
            <a:tbl>
              <a:tblPr/>
              <a:tblGrid>
                <a:gridCol w="2351520">
                  <a:extLst>
                    <a:ext uri="{9D8B030D-6E8A-4147-A177-3AD203B41FA5}">
                      <a16:colId xmlns:a16="http://schemas.microsoft.com/office/drawing/2014/main" val="20000"/>
                    </a:ext>
                  </a:extLst>
                </a:gridCol>
              </a:tblGrid>
              <a:tr h="396000">
                <a:tc>
                  <a:txBody>
                    <a:bodyPr/>
                    <a:lstStyle/>
                    <a:p>
                      <a:pPr algn="ctr">
                        <a:lnSpc>
                          <a:spcPct val="100000"/>
                        </a:lnSpc>
                      </a:pPr>
                      <a:r>
                        <a:rPr lang="en-US" sz="2000" b="1" strike="noStrike" spc="-1" err="1">
                          <a:solidFill>
                            <a:srgbClr val="000000"/>
                          </a:solidFill>
                          <a:latin typeface="Arial"/>
                          <a:ea typeface="Arial"/>
                        </a:rPr>
                        <a:t>Lina</a:t>
                      </a:r>
                      <a:r>
                        <a:rPr lang="en-US" sz="2000" b="1" strike="noStrike" spc="-1">
                          <a:solidFill>
                            <a:srgbClr val="000000"/>
                          </a:solidFill>
                          <a:latin typeface="Arial"/>
                          <a:ea typeface="Arial"/>
                        </a:rPr>
                        <a:t>, Obj2</a:t>
                      </a:r>
                      <a:endParaRPr lang="en-US" sz="2000" b="0" strike="noStrike" spc="-1">
                        <a:latin typeface="Arial"/>
                      </a:endParaRPr>
                    </a:p>
                  </a:txBody>
                  <a:tcPr marL="68389" marR="68389" marT="45693" marB="45693">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201" name="Table 4">
            <a:extLst>
              <a:ext uri="{FF2B5EF4-FFF2-40B4-BE49-F238E27FC236}">
                <a16:creationId xmlns:a16="http://schemas.microsoft.com/office/drawing/2014/main" id="{3E4F7ECA-2826-4F85-8E00-CCA9FC10F482}"/>
              </a:ext>
            </a:extLst>
          </p:cNvPr>
          <p:cNvGraphicFramePr/>
          <p:nvPr/>
        </p:nvGraphicFramePr>
        <p:xfrm>
          <a:off x="4953601" y="1149481"/>
          <a:ext cx="1945440" cy="1188558"/>
        </p:xfrm>
        <a:graphic>
          <a:graphicData uri="http://schemas.openxmlformats.org/drawingml/2006/table">
            <a:tbl>
              <a:tblPr/>
              <a:tblGrid>
                <a:gridCol w="1945440">
                  <a:extLst>
                    <a:ext uri="{9D8B030D-6E8A-4147-A177-3AD203B41FA5}">
                      <a16:colId xmlns:a16="http://schemas.microsoft.com/office/drawing/2014/main" val="20000"/>
                    </a:ext>
                  </a:extLst>
                </a:gridCol>
              </a:tblGrid>
              <a:tr h="396000">
                <a:tc>
                  <a:txBody>
                    <a:bodyPr/>
                    <a:lstStyle/>
                    <a:p>
                      <a:pPr algn="ctr">
                        <a:lnSpc>
                          <a:spcPct val="100000"/>
                        </a:lnSpc>
                      </a:pPr>
                      <a:r>
                        <a:rPr lang="en-US" sz="2000" b="1" strike="noStrike" spc="-1">
                          <a:solidFill>
                            <a:srgbClr val="000000"/>
                          </a:solidFill>
                          <a:latin typeface="Arial"/>
                          <a:ea typeface="Arial"/>
                        </a:rPr>
                        <a:t>John, Obj2</a:t>
                      </a:r>
                      <a:endParaRPr lang="en-US" sz="2000" b="0" strike="noStrike" spc="-1">
                        <a:latin typeface="Arial"/>
                      </a:endParaRPr>
                    </a:p>
                  </a:txBody>
                  <a:tcPr marL="68366" marR="68366" marT="45693" marB="45693">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396000">
                <a:tc>
                  <a:txBody>
                    <a:bodyPr/>
                    <a:lstStyle/>
                    <a:p>
                      <a:pPr algn="ctr">
                        <a:lnSpc>
                          <a:spcPct val="100000"/>
                        </a:lnSpc>
                      </a:pPr>
                      <a:r>
                        <a:rPr lang="en-US" sz="2000" b="0" strike="noStrike" spc="-1">
                          <a:solidFill>
                            <a:srgbClr val="FF0000"/>
                          </a:solidFill>
                          <a:latin typeface="Arial"/>
                          <a:ea typeface="Arial"/>
                        </a:rPr>
                        <a:t>Ray, Obj2</a:t>
                      </a:r>
                      <a:endParaRPr lang="en-US" sz="2000" b="0" strike="noStrike" spc="-1">
                        <a:latin typeface="Arial"/>
                      </a:endParaRPr>
                    </a:p>
                  </a:txBody>
                  <a:tcPr marL="68366" marR="68366" marT="45693" marB="45693">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1"/>
                  </a:ext>
                </a:extLst>
              </a:tr>
              <a:tr h="396000">
                <a:tc>
                  <a:txBody>
                    <a:bodyPr/>
                    <a:lstStyle/>
                    <a:p>
                      <a:pPr algn="ctr">
                        <a:lnSpc>
                          <a:spcPct val="100000"/>
                        </a:lnSpc>
                      </a:pPr>
                      <a:r>
                        <a:rPr lang="en-US" sz="2000" b="0" strike="noStrike" spc="-1">
                          <a:solidFill>
                            <a:srgbClr val="FF0000"/>
                          </a:solidFill>
                          <a:latin typeface="Arial"/>
                          <a:ea typeface="Arial"/>
                        </a:rPr>
                        <a:t>Tom, Obj2</a:t>
                      </a:r>
                      <a:endParaRPr lang="en-US" sz="2000" b="0" strike="noStrike" spc="-1">
                        <a:latin typeface="Arial"/>
                      </a:endParaRPr>
                    </a:p>
                  </a:txBody>
                  <a:tcPr marL="68366" marR="68366" marT="45693" marB="45693">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2"/>
                  </a:ext>
                </a:extLst>
              </a:tr>
            </a:tbl>
          </a:graphicData>
        </a:graphic>
      </p:graphicFrame>
      <p:sp>
        <p:nvSpPr>
          <p:cNvPr id="202" name="CustomShape 5">
            <a:extLst>
              <a:ext uri="{FF2B5EF4-FFF2-40B4-BE49-F238E27FC236}">
                <a16:creationId xmlns:a16="http://schemas.microsoft.com/office/drawing/2014/main" id="{78A65CBD-E914-4144-8CEB-48A1F2BB4033}"/>
              </a:ext>
            </a:extLst>
          </p:cNvPr>
          <p:cNvSpPr/>
          <p:nvPr/>
        </p:nvSpPr>
        <p:spPr>
          <a:xfrm>
            <a:off x="1752481" y="2590921"/>
            <a:ext cx="6081120" cy="1016640"/>
          </a:xfrm>
          <a:prstGeom prst="irregularSeal2">
            <a:avLst/>
          </a:prstGeom>
          <a:solidFill>
            <a:schemeClr val="lt1"/>
          </a:solidFill>
          <a:ln w="12600">
            <a:solidFill>
              <a:schemeClr val="accent1"/>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Partition Set </a:t>
            </a:r>
            <a:endParaRPr lang="en-US" sz="2400" spc="-1"/>
          </a:p>
        </p:txBody>
      </p:sp>
      <p:sp>
        <p:nvSpPr>
          <p:cNvPr id="203" name="CustomShape 6">
            <a:extLst>
              <a:ext uri="{FF2B5EF4-FFF2-40B4-BE49-F238E27FC236}">
                <a16:creationId xmlns:a16="http://schemas.microsoft.com/office/drawing/2014/main" id="{90239525-450F-4039-91F5-D8BB41E645E6}"/>
              </a:ext>
            </a:extLst>
          </p:cNvPr>
          <p:cNvSpPr/>
          <p:nvPr/>
        </p:nvSpPr>
        <p:spPr>
          <a:xfrm>
            <a:off x="436321" y="5105161"/>
            <a:ext cx="8468640" cy="1018080"/>
          </a:xfrm>
          <a:prstGeom prst="rect">
            <a:avLst/>
          </a:prstGeom>
          <a:noFill/>
          <a:ln w="28440">
            <a:solidFill>
              <a:srgbClr val="2F5496"/>
            </a:solidFill>
            <a:round/>
          </a:ln>
        </p:spPr>
        <p:style>
          <a:lnRef idx="0">
            <a:scrgbClr r="0" g="0" b="0"/>
          </a:lnRef>
          <a:fillRef idx="0">
            <a:scrgbClr r="0" g="0" b="0"/>
          </a:fillRef>
          <a:effectRef idx="0">
            <a:scrgbClr r="0" g="0" b="0"/>
          </a:effectRef>
          <a:fontRef idx="minor"/>
        </p:style>
        <p:txBody>
          <a:bodyPr/>
          <a:lstStyle/>
          <a:p>
            <a:pPr algn="ctr">
              <a:defRPr/>
            </a:pPr>
            <a:r>
              <a:rPr lang="en-US" altLang="en-US" sz="2540">
                <a:latin typeface="Calibri" panose="020F0502020204030204" pitchFamily="34" charset="0"/>
                <a:cs typeface="Calibri" panose="020F0502020204030204" pitchFamily="34" charset="0"/>
              </a:rPr>
              <a:t>*Partition set has conflict </a:t>
            </a:r>
            <a:r>
              <a:rPr lang="en-US" altLang="en-US" sz="2540" err="1">
                <a:latin typeface="Calibri" panose="020F0502020204030204" pitchFamily="34" charset="0"/>
                <a:cs typeface="Calibri" panose="020F0502020204030204" pitchFamily="34" charset="0"/>
              </a:rPr>
              <a:t>w.r.t.</a:t>
            </a:r>
            <a:r>
              <a:rPr lang="en-US" altLang="en-US" sz="2540">
                <a:latin typeface="Calibri" panose="020F0502020204030204" pitchFamily="34" charset="0"/>
                <a:cs typeface="Calibri" panose="020F0502020204030204" pitchFamily="34" charset="0"/>
              </a:rPr>
              <a:t> write → YES</a:t>
            </a:r>
          </a:p>
          <a:p>
            <a:pPr algn="ctr">
              <a:defRPr/>
            </a:pPr>
            <a:r>
              <a:rPr lang="en-US" altLang="en-US" sz="2540">
                <a:latin typeface="Calibri" panose="020F0502020204030204" pitchFamily="34" charset="0"/>
              </a:rPr>
              <a:t>Next step: Apply infeasibility correction</a:t>
            </a:r>
            <a:endParaRPr lang="en-US" altLang="en-US" sz="2540"/>
          </a:p>
        </p:txBody>
      </p:sp>
      <p:sp>
        <p:nvSpPr>
          <p:cNvPr id="204" name="CustomShape 7">
            <a:extLst>
              <a:ext uri="{FF2B5EF4-FFF2-40B4-BE49-F238E27FC236}">
                <a16:creationId xmlns:a16="http://schemas.microsoft.com/office/drawing/2014/main" id="{C1A569E0-84D8-4355-A8CA-8CBF21B506B9}"/>
              </a:ext>
            </a:extLst>
          </p:cNvPr>
          <p:cNvSpPr/>
          <p:nvPr/>
        </p:nvSpPr>
        <p:spPr>
          <a:xfrm>
            <a:off x="1849800" y="299760"/>
            <a:ext cx="4932000" cy="462240"/>
          </a:xfrm>
          <a:prstGeom prst="rect">
            <a:avLst/>
          </a:prstGeom>
          <a:noFill/>
          <a:ln>
            <a:noFill/>
          </a:ln>
        </p:spPr>
        <p:style>
          <a:lnRef idx="0">
            <a:scrgbClr r="0" g="0" b="0"/>
          </a:lnRef>
          <a:fillRef idx="0">
            <a:scrgbClr r="0" g="0" b="0"/>
          </a:fillRef>
          <a:effectRef idx="0">
            <a:scrgbClr r="0" g="0" b="0"/>
          </a:effectRef>
          <a:fontRef idx="minor"/>
        </p:style>
        <p:txBody>
          <a:bodyPr anchor="b"/>
          <a:lstStyle/>
          <a:p>
            <a:pPr algn="ctr">
              <a:lnSpc>
                <a:spcPct val="90000"/>
              </a:lnSpc>
              <a:defRPr/>
            </a:pPr>
            <a:r>
              <a:rPr lang="en-US" sz="3200" b="1" spc="-1">
                <a:latin typeface="Calibri" panose="020F0502020204030204" pitchFamily="34" charset="0"/>
                <a:ea typeface="Arial"/>
                <a:cs typeface="Calibri" panose="020F0502020204030204" pitchFamily="34" charset="0"/>
              </a:rPr>
              <a:t>Step 1</a:t>
            </a:r>
            <a:endParaRPr lang="en-US" sz="3200" b="1" spc="-1">
              <a:latin typeface="Calibri" panose="020F0502020204030204" pitchFamily="34" charset="0"/>
              <a:cs typeface="Calibri" panose="020F0502020204030204" pitchFamily="34" charset="0"/>
            </a:endParaRPr>
          </a:p>
        </p:txBody>
      </p:sp>
      <p:sp>
        <p:nvSpPr>
          <p:cNvPr id="205" name="CustomShape 8">
            <a:extLst>
              <a:ext uri="{FF2B5EF4-FFF2-40B4-BE49-F238E27FC236}">
                <a16:creationId xmlns:a16="http://schemas.microsoft.com/office/drawing/2014/main" id="{F3ED34C4-DA66-4779-BD5B-4DC722D44B13}"/>
              </a:ext>
            </a:extLst>
          </p:cNvPr>
          <p:cNvSpPr/>
          <p:nvPr/>
        </p:nvSpPr>
        <p:spPr>
          <a:xfrm>
            <a:off x="249121" y="975241"/>
            <a:ext cx="1359360" cy="522720"/>
          </a:xfrm>
          <a:prstGeom prst="rect">
            <a:avLst/>
          </a:prstGeom>
          <a:noFill/>
          <a:ln>
            <a:noFill/>
          </a:ln>
        </p:spPr>
        <p:style>
          <a:lnRef idx="0">
            <a:scrgbClr r="0" g="0" b="0"/>
          </a:lnRef>
          <a:fillRef idx="0">
            <a:scrgbClr r="0" g="0" b="0"/>
          </a:fillRef>
          <a:effectRef idx="0">
            <a:scrgbClr r="0" g="0" b="0"/>
          </a:effectRef>
          <a:fontRef idx="minor"/>
        </p:style>
        <p:txBody>
          <a:bodyPr/>
          <a:lstStyle/>
          <a:p>
            <a:pPr>
              <a:defRPr/>
            </a:pPr>
            <a:r>
              <a:rPr lang="en-US" sz="2799" b="1" spc="-1">
                <a:solidFill>
                  <a:srgbClr val="FF0000"/>
                </a:solidFill>
                <a:latin typeface="Calibri"/>
                <a:ea typeface="Calibri"/>
              </a:rPr>
              <a:t>Conflict</a:t>
            </a:r>
            <a:endParaRPr lang="en-US" sz="2799" spc="-1"/>
          </a:p>
        </p:txBody>
      </p:sp>
      <p:sp>
        <p:nvSpPr>
          <p:cNvPr id="206" name="CustomShape 9">
            <a:extLst>
              <a:ext uri="{FF2B5EF4-FFF2-40B4-BE49-F238E27FC236}">
                <a16:creationId xmlns:a16="http://schemas.microsoft.com/office/drawing/2014/main" id="{60395FFE-94A6-468F-A1CA-686EC8E3B3E6}"/>
              </a:ext>
            </a:extLst>
          </p:cNvPr>
          <p:cNvSpPr/>
          <p:nvPr/>
        </p:nvSpPr>
        <p:spPr>
          <a:xfrm rot="2343600">
            <a:off x="1480321" y="1225801"/>
            <a:ext cx="694080" cy="279360"/>
          </a:xfrm>
          <a:prstGeom prst="curvedDownArrow">
            <a:avLst>
              <a:gd name="adj1" fmla="val 25000"/>
              <a:gd name="adj2" fmla="val 50000"/>
              <a:gd name="adj3" fmla="val 25000"/>
            </a:avLst>
          </a:prstGeom>
          <a:noFill/>
          <a:ln w="12600">
            <a:solidFill>
              <a:srgbClr val="31538F"/>
            </a:solidFill>
            <a:miter/>
          </a:ln>
        </p:spPr>
        <p:style>
          <a:lnRef idx="0">
            <a:scrgbClr r="0" g="0" b="0"/>
          </a:lnRef>
          <a:fillRef idx="0">
            <a:scrgbClr r="0" g="0" b="0"/>
          </a:fillRef>
          <a:effectRef idx="0">
            <a:scrgbClr r="0" g="0" b="0"/>
          </a:effectRef>
          <a:fontRef idx="minor"/>
        </p:style>
      </p:sp>
      <p:sp>
        <p:nvSpPr>
          <p:cNvPr id="207" name="CustomShape 10">
            <a:extLst>
              <a:ext uri="{FF2B5EF4-FFF2-40B4-BE49-F238E27FC236}">
                <a16:creationId xmlns:a16="http://schemas.microsoft.com/office/drawing/2014/main" id="{0B01DCCE-C619-4397-AF50-5A842F8DE316}"/>
              </a:ext>
            </a:extLst>
          </p:cNvPr>
          <p:cNvSpPr/>
          <p:nvPr/>
        </p:nvSpPr>
        <p:spPr>
          <a:xfrm>
            <a:off x="6995520" y="1421641"/>
            <a:ext cx="1359360" cy="522720"/>
          </a:xfrm>
          <a:prstGeom prst="rect">
            <a:avLst/>
          </a:prstGeom>
          <a:noFill/>
          <a:ln>
            <a:noFill/>
          </a:ln>
        </p:spPr>
        <p:style>
          <a:lnRef idx="0">
            <a:scrgbClr r="0" g="0" b="0"/>
          </a:lnRef>
          <a:fillRef idx="0">
            <a:scrgbClr r="0" g="0" b="0"/>
          </a:fillRef>
          <a:effectRef idx="0">
            <a:scrgbClr r="0" g="0" b="0"/>
          </a:effectRef>
          <a:fontRef idx="minor"/>
        </p:style>
        <p:txBody>
          <a:bodyPr/>
          <a:lstStyle/>
          <a:p>
            <a:pPr>
              <a:defRPr/>
            </a:pPr>
            <a:r>
              <a:rPr lang="en-US" sz="2799" b="1" spc="-1">
                <a:solidFill>
                  <a:srgbClr val="FF0000"/>
                </a:solidFill>
                <a:latin typeface="Calibri"/>
                <a:ea typeface="Calibri"/>
              </a:rPr>
              <a:t>Conflict</a:t>
            </a:r>
            <a:endParaRPr lang="en-US" sz="2799" spc="-1"/>
          </a:p>
        </p:txBody>
      </p:sp>
      <p:sp>
        <p:nvSpPr>
          <p:cNvPr id="208" name="CustomShape 11">
            <a:extLst>
              <a:ext uri="{FF2B5EF4-FFF2-40B4-BE49-F238E27FC236}">
                <a16:creationId xmlns:a16="http://schemas.microsoft.com/office/drawing/2014/main" id="{BCCF9F60-5E3B-49F2-8EFC-BBC0999F7553}"/>
              </a:ext>
            </a:extLst>
          </p:cNvPr>
          <p:cNvSpPr/>
          <p:nvPr/>
        </p:nvSpPr>
        <p:spPr>
          <a:xfrm rot="8017200">
            <a:off x="6803281" y="2008441"/>
            <a:ext cx="692640" cy="279360"/>
          </a:xfrm>
          <a:prstGeom prst="curvedDownArrow">
            <a:avLst>
              <a:gd name="adj1" fmla="val 25000"/>
              <a:gd name="adj2" fmla="val 50000"/>
              <a:gd name="adj3" fmla="val 25000"/>
            </a:avLst>
          </a:prstGeom>
          <a:noFill/>
          <a:ln w="12600">
            <a:solidFill>
              <a:srgbClr val="31538F"/>
            </a:solidFill>
            <a:miter/>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355204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3" descr="A close up of a sign&#10;&#10;Description generated with high confidence">
            <a:extLst>
              <a:ext uri="{FF2B5EF4-FFF2-40B4-BE49-F238E27FC236}">
                <a16:creationId xmlns:a16="http://schemas.microsoft.com/office/drawing/2014/main" id="{0DA604E0-A80C-412D-8F61-23FE53F230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4561" y="1663561"/>
            <a:ext cx="745920" cy="1018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4" descr="A close up of a sign&#10;&#10;Description generated with high confidence">
            <a:extLst>
              <a:ext uri="{FF2B5EF4-FFF2-40B4-BE49-F238E27FC236}">
                <a16:creationId xmlns:a16="http://schemas.microsoft.com/office/drawing/2014/main" id="{4B9779F7-1C3A-40FD-9CF4-7AED7B88AF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6161" y="2320201"/>
            <a:ext cx="734400" cy="1059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5" descr="A picture containing clipart&#10;&#10;Description generated with high confidence">
            <a:extLst>
              <a:ext uri="{FF2B5EF4-FFF2-40B4-BE49-F238E27FC236}">
                <a16:creationId xmlns:a16="http://schemas.microsoft.com/office/drawing/2014/main" id="{C53E5CBF-F57A-413B-B3FA-2C3BE236C7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3041" y="3673801"/>
            <a:ext cx="660960" cy="987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lded Corner 286">
            <a:extLst>
              <a:ext uri="{FF2B5EF4-FFF2-40B4-BE49-F238E27FC236}">
                <a16:creationId xmlns:a16="http://schemas.microsoft.com/office/drawing/2014/main" id="{B97487C8-522B-4037-80CC-4BDA297E5CC8}"/>
              </a:ext>
            </a:extLst>
          </p:cNvPr>
          <p:cNvSpPr/>
          <p:nvPr/>
        </p:nvSpPr>
        <p:spPr>
          <a:xfrm>
            <a:off x="5535361" y="1356841"/>
            <a:ext cx="1283040" cy="347040"/>
          </a:xfrm>
          <a:prstGeom prst="foldedCorne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950208" rtl="0" eaLnBrk="1" latinLnBrk="0" hangingPunct="1">
              <a:defRPr sz="7776" kern="1200">
                <a:solidFill>
                  <a:schemeClr val="lt1"/>
                </a:solidFill>
                <a:latin typeface="+mn-lt"/>
                <a:ea typeface="+mn-ea"/>
                <a:cs typeface="+mn-cs"/>
              </a:defRPr>
            </a:lvl1pPr>
            <a:lvl2pPr marL="1975104" algn="l" defTabSz="3950208" rtl="0" eaLnBrk="1" latinLnBrk="0" hangingPunct="1">
              <a:defRPr sz="7776" kern="1200">
                <a:solidFill>
                  <a:schemeClr val="lt1"/>
                </a:solidFill>
                <a:latin typeface="+mn-lt"/>
                <a:ea typeface="+mn-ea"/>
                <a:cs typeface="+mn-cs"/>
              </a:defRPr>
            </a:lvl2pPr>
            <a:lvl3pPr marL="3950208" algn="l" defTabSz="3950208" rtl="0" eaLnBrk="1" latinLnBrk="0" hangingPunct="1">
              <a:defRPr sz="7776" kern="1200">
                <a:solidFill>
                  <a:schemeClr val="lt1"/>
                </a:solidFill>
                <a:latin typeface="+mn-lt"/>
                <a:ea typeface="+mn-ea"/>
                <a:cs typeface="+mn-cs"/>
              </a:defRPr>
            </a:lvl3pPr>
            <a:lvl4pPr marL="5925312" algn="l" defTabSz="3950208" rtl="0" eaLnBrk="1" latinLnBrk="0" hangingPunct="1">
              <a:defRPr sz="7776" kern="1200">
                <a:solidFill>
                  <a:schemeClr val="lt1"/>
                </a:solidFill>
                <a:latin typeface="+mn-lt"/>
                <a:ea typeface="+mn-ea"/>
                <a:cs typeface="+mn-cs"/>
              </a:defRPr>
            </a:lvl4pPr>
            <a:lvl5pPr marL="7900416" algn="l" defTabSz="3950208" rtl="0" eaLnBrk="1" latinLnBrk="0" hangingPunct="1">
              <a:defRPr sz="7776" kern="1200">
                <a:solidFill>
                  <a:schemeClr val="lt1"/>
                </a:solidFill>
                <a:latin typeface="+mn-lt"/>
                <a:ea typeface="+mn-ea"/>
                <a:cs typeface="+mn-cs"/>
              </a:defRPr>
            </a:lvl5pPr>
            <a:lvl6pPr marL="9875520" algn="l" defTabSz="3950208" rtl="0" eaLnBrk="1" latinLnBrk="0" hangingPunct="1">
              <a:defRPr sz="7776" kern="1200">
                <a:solidFill>
                  <a:schemeClr val="lt1"/>
                </a:solidFill>
                <a:latin typeface="+mn-lt"/>
                <a:ea typeface="+mn-ea"/>
                <a:cs typeface="+mn-cs"/>
              </a:defRPr>
            </a:lvl6pPr>
            <a:lvl7pPr marL="11850624" algn="l" defTabSz="3950208" rtl="0" eaLnBrk="1" latinLnBrk="0" hangingPunct="1">
              <a:defRPr sz="7776" kern="1200">
                <a:solidFill>
                  <a:schemeClr val="lt1"/>
                </a:solidFill>
                <a:latin typeface="+mn-lt"/>
                <a:ea typeface="+mn-ea"/>
                <a:cs typeface="+mn-cs"/>
              </a:defRPr>
            </a:lvl7pPr>
            <a:lvl8pPr marL="13825728" algn="l" defTabSz="3950208" rtl="0" eaLnBrk="1" latinLnBrk="0" hangingPunct="1">
              <a:defRPr sz="7776" kern="1200">
                <a:solidFill>
                  <a:schemeClr val="lt1"/>
                </a:solidFill>
                <a:latin typeface="+mn-lt"/>
                <a:ea typeface="+mn-ea"/>
                <a:cs typeface="+mn-cs"/>
              </a:defRPr>
            </a:lvl8pPr>
            <a:lvl9pPr marL="15800832" algn="l" defTabSz="3950208" rtl="0" eaLnBrk="1" latinLnBrk="0" hangingPunct="1">
              <a:defRPr sz="7776" kern="1200">
                <a:solidFill>
                  <a:schemeClr val="lt1"/>
                </a:solidFill>
                <a:latin typeface="+mn-lt"/>
                <a:ea typeface="+mn-ea"/>
                <a:cs typeface="+mn-cs"/>
              </a:defRPr>
            </a:lvl9pPr>
          </a:lstStyle>
          <a:p>
            <a:pPr algn="ctr">
              <a:defRPr/>
            </a:pPr>
            <a:r>
              <a:rPr lang="en-US" sz="1996">
                <a:solidFill>
                  <a:srgbClr val="0C2340"/>
                </a:solidFill>
                <a:latin typeface="Calibri" panose="020F0502020204030204" pitchFamily="34" charset="0"/>
                <a:cs typeface="Calibri" panose="020F0502020204030204" pitchFamily="34" charset="0"/>
              </a:rPr>
              <a:t>Object 1</a:t>
            </a:r>
          </a:p>
        </p:txBody>
      </p:sp>
      <p:sp>
        <p:nvSpPr>
          <p:cNvPr id="8" name="Folded Corner 286">
            <a:extLst>
              <a:ext uri="{FF2B5EF4-FFF2-40B4-BE49-F238E27FC236}">
                <a16:creationId xmlns:a16="http://schemas.microsoft.com/office/drawing/2014/main" id="{377BF129-E8D5-4964-B58E-ECECA786F309}"/>
              </a:ext>
            </a:extLst>
          </p:cNvPr>
          <p:cNvSpPr/>
          <p:nvPr/>
        </p:nvSpPr>
        <p:spPr>
          <a:xfrm>
            <a:off x="5535361" y="2253961"/>
            <a:ext cx="1236960" cy="381600"/>
          </a:xfrm>
          <a:prstGeom prst="foldedCorne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950208" rtl="0" eaLnBrk="1" latinLnBrk="0" hangingPunct="1">
              <a:defRPr sz="7776" kern="1200">
                <a:solidFill>
                  <a:schemeClr val="lt1"/>
                </a:solidFill>
                <a:latin typeface="+mn-lt"/>
                <a:ea typeface="+mn-ea"/>
                <a:cs typeface="+mn-cs"/>
              </a:defRPr>
            </a:lvl1pPr>
            <a:lvl2pPr marL="1975104" algn="l" defTabSz="3950208" rtl="0" eaLnBrk="1" latinLnBrk="0" hangingPunct="1">
              <a:defRPr sz="7776" kern="1200">
                <a:solidFill>
                  <a:schemeClr val="lt1"/>
                </a:solidFill>
                <a:latin typeface="+mn-lt"/>
                <a:ea typeface="+mn-ea"/>
                <a:cs typeface="+mn-cs"/>
              </a:defRPr>
            </a:lvl2pPr>
            <a:lvl3pPr marL="3950208" algn="l" defTabSz="3950208" rtl="0" eaLnBrk="1" latinLnBrk="0" hangingPunct="1">
              <a:defRPr sz="7776" kern="1200">
                <a:solidFill>
                  <a:schemeClr val="lt1"/>
                </a:solidFill>
                <a:latin typeface="+mn-lt"/>
                <a:ea typeface="+mn-ea"/>
                <a:cs typeface="+mn-cs"/>
              </a:defRPr>
            </a:lvl3pPr>
            <a:lvl4pPr marL="5925312" algn="l" defTabSz="3950208" rtl="0" eaLnBrk="1" latinLnBrk="0" hangingPunct="1">
              <a:defRPr sz="7776" kern="1200">
                <a:solidFill>
                  <a:schemeClr val="lt1"/>
                </a:solidFill>
                <a:latin typeface="+mn-lt"/>
                <a:ea typeface="+mn-ea"/>
                <a:cs typeface="+mn-cs"/>
              </a:defRPr>
            </a:lvl4pPr>
            <a:lvl5pPr marL="7900416" algn="l" defTabSz="3950208" rtl="0" eaLnBrk="1" latinLnBrk="0" hangingPunct="1">
              <a:defRPr sz="7776" kern="1200">
                <a:solidFill>
                  <a:schemeClr val="lt1"/>
                </a:solidFill>
                <a:latin typeface="+mn-lt"/>
                <a:ea typeface="+mn-ea"/>
                <a:cs typeface="+mn-cs"/>
              </a:defRPr>
            </a:lvl5pPr>
            <a:lvl6pPr marL="9875520" algn="l" defTabSz="3950208" rtl="0" eaLnBrk="1" latinLnBrk="0" hangingPunct="1">
              <a:defRPr sz="7776" kern="1200">
                <a:solidFill>
                  <a:schemeClr val="lt1"/>
                </a:solidFill>
                <a:latin typeface="+mn-lt"/>
                <a:ea typeface="+mn-ea"/>
                <a:cs typeface="+mn-cs"/>
              </a:defRPr>
            </a:lvl6pPr>
            <a:lvl7pPr marL="11850624" algn="l" defTabSz="3950208" rtl="0" eaLnBrk="1" latinLnBrk="0" hangingPunct="1">
              <a:defRPr sz="7776" kern="1200">
                <a:solidFill>
                  <a:schemeClr val="lt1"/>
                </a:solidFill>
                <a:latin typeface="+mn-lt"/>
                <a:ea typeface="+mn-ea"/>
                <a:cs typeface="+mn-cs"/>
              </a:defRPr>
            </a:lvl7pPr>
            <a:lvl8pPr marL="13825728" algn="l" defTabSz="3950208" rtl="0" eaLnBrk="1" latinLnBrk="0" hangingPunct="1">
              <a:defRPr sz="7776" kern="1200">
                <a:solidFill>
                  <a:schemeClr val="lt1"/>
                </a:solidFill>
                <a:latin typeface="+mn-lt"/>
                <a:ea typeface="+mn-ea"/>
                <a:cs typeface="+mn-cs"/>
              </a:defRPr>
            </a:lvl8pPr>
            <a:lvl9pPr marL="15800832" algn="l" defTabSz="3950208" rtl="0" eaLnBrk="1" latinLnBrk="0" hangingPunct="1">
              <a:defRPr sz="7776" kern="1200">
                <a:solidFill>
                  <a:schemeClr val="lt1"/>
                </a:solidFill>
                <a:latin typeface="+mn-lt"/>
                <a:ea typeface="+mn-ea"/>
                <a:cs typeface="+mn-cs"/>
              </a:defRPr>
            </a:lvl9pPr>
          </a:lstStyle>
          <a:p>
            <a:pPr algn="ctr">
              <a:defRPr/>
            </a:pPr>
            <a:r>
              <a:rPr lang="en-US" sz="1996">
                <a:solidFill>
                  <a:srgbClr val="0C2340"/>
                </a:solidFill>
                <a:latin typeface="Calibri" panose="020F0502020204030204" pitchFamily="34" charset="0"/>
                <a:cs typeface="Calibri" panose="020F0502020204030204" pitchFamily="34" charset="0"/>
              </a:rPr>
              <a:t>Object 2</a:t>
            </a:r>
          </a:p>
        </p:txBody>
      </p:sp>
      <p:sp>
        <p:nvSpPr>
          <p:cNvPr id="9" name="Folded Corner 286">
            <a:extLst>
              <a:ext uri="{FF2B5EF4-FFF2-40B4-BE49-F238E27FC236}">
                <a16:creationId xmlns:a16="http://schemas.microsoft.com/office/drawing/2014/main" id="{7A33C07D-8DDF-45AF-B612-CCD11132FD76}"/>
              </a:ext>
            </a:extLst>
          </p:cNvPr>
          <p:cNvSpPr/>
          <p:nvPr/>
        </p:nvSpPr>
        <p:spPr>
          <a:xfrm>
            <a:off x="5535360" y="4066921"/>
            <a:ext cx="1238400" cy="381600"/>
          </a:xfrm>
          <a:prstGeom prst="foldedCorne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950208" rtl="0" eaLnBrk="1" latinLnBrk="0" hangingPunct="1">
              <a:defRPr sz="7776" kern="1200">
                <a:solidFill>
                  <a:schemeClr val="lt1"/>
                </a:solidFill>
                <a:latin typeface="+mn-lt"/>
                <a:ea typeface="+mn-ea"/>
                <a:cs typeface="+mn-cs"/>
              </a:defRPr>
            </a:lvl1pPr>
            <a:lvl2pPr marL="1975104" algn="l" defTabSz="3950208" rtl="0" eaLnBrk="1" latinLnBrk="0" hangingPunct="1">
              <a:defRPr sz="7776" kern="1200">
                <a:solidFill>
                  <a:schemeClr val="lt1"/>
                </a:solidFill>
                <a:latin typeface="+mn-lt"/>
                <a:ea typeface="+mn-ea"/>
                <a:cs typeface="+mn-cs"/>
              </a:defRPr>
            </a:lvl2pPr>
            <a:lvl3pPr marL="3950208" algn="l" defTabSz="3950208" rtl="0" eaLnBrk="1" latinLnBrk="0" hangingPunct="1">
              <a:defRPr sz="7776" kern="1200">
                <a:solidFill>
                  <a:schemeClr val="lt1"/>
                </a:solidFill>
                <a:latin typeface="+mn-lt"/>
                <a:ea typeface="+mn-ea"/>
                <a:cs typeface="+mn-cs"/>
              </a:defRPr>
            </a:lvl3pPr>
            <a:lvl4pPr marL="5925312" algn="l" defTabSz="3950208" rtl="0" eaLnBrk="1" latinLnBrk="0" hangingPunct="1">
              <a:defRPr sz="7776" kern="1200">
                <a:solidFill>
                  <a:schemeClr val="lt1"/>
                </a:solidFill>
                <a:latin typeface="+mn-lt"/>
                <a:ea typeface="+mn-ea"/>
                <a:cs typeface="+mn-cs"/>
              </a:defRPr>
            </a:lvl4pPr>
            <a:lvl5pPr marL="7900416" algn="l" defTabSz="3950208" rtl="0" eaLnBrk="1" latinLnBrk="0" hangingPunct="1">
              <a:defRPr sz="7776" kern="1200">
                <a:solidFill>
                  <a:schemeClr val="lt1"/>
                </a:solidFill>
                <a:latin typeface="+mn-lt"/>
                <a:ea typeface="+mn-ea"/>
                <a:cs typeface="+mn-cs"/>
              </a:defRPr>
            </a:lvl5pPr>
            <a:lvl6pPr marL="9875520" algn="l" defTabSz="3950208" rtl="0" eaLnBrk="1" latinLnBrk="0" hangingPunct="1">
              <a:defRPr sz="7776" kern="1200">
                <a:solidFill>
                  <a:schemeClr val="lt1"/>
                </a:solidFill>
                <a:latin typeface="+mn-lt"/>
                <a:ea typeface="+mn-ea"/>
                <a:cs typeface="+mn-cs"/>
              </a:defRPr>
            </a:lvl6pPr>
            <a:lvl7pPr marL="11850624" algn="l" defTabSz="3950208" rtl="0" eaLnBrk="1" latinLnBrk="0" hangingPunct="1">
              <a:defRPr sz="7776" kern="1200">
                <a:solidFill>
                  <a:schemeClr val="lt1"/>
                </a:solidFill>
                <a:latin typeface="+mn-lt"/>
                <a:ea typeface="+mn-ea"/>
                <a:cs typeface="+mn-cs"/>
              </a:defRPr>
            </a:lvl7pPr>
            <a:lvl8pPr marL="13825728" algn="l" defTabSz="3950208" rtl="0" eaLnBrk="1" latinLnBrk="0" hangingPunct="1">
              <a:defRPr sz="7776" kern="1200">
                <a:solidFill>
                  <a:schemeClr val="lt1"/>
                </a:solidFill>
                <a:latin typeface="+mn-lt"/>
                <a:ea typeface="+mn-ea"/>
                <a:cs typeface="+mn-cs"/>
              </a:defRPr>
            </a:lvl8pPr>
            <a:lvl9pPr marL="15800832" algn="l" defTabSz="3950208" rtl="0" eaLnBrk="1" latinLnBrk="0" hangingPunct="1">
              <a:defRPr sz="7776" kern="1200">
                <a:solidFill>
                  <a:schemeClr val="lt1"/>
                </a:solidFill>
                <a:latin typeface="+mn-lt"/>
                <a:ea typeface="+mn-ea"/>
                <a:cs typeface="+mn-cs"/>
              </a:defRPr>
            </a:lvl9pPr>
          </a:lstStyle>
          <a:p>
            <a:pPr algn="ctr">
              <a:defRPr/>
            </a:pPr>
            <a:r>
              <a:rPr lang="en-US" sz="1996">
                <a:solidFill>
                  <a:srgbClr val="0C2340"/>
                </a:solidFill>
                <a:latin typeface="Calibri" panose="020F0502020204030204" pitchFamily="34" charset="0"/>
                <a:cs typeface="Calibri" panose="020F0502020204030204" pitchFamily="34" charset="0"/>
              </a:rPr>
              <a:t>Object n</a:t>
            </a:r>
          </a:p>
        </p:txBody>
      </p:sp>
      <p:sp>
        <p:nvSpPr>
          <p:cNvPr id="10" name="Rounded Rectangular Callout 128">
            <a:extLst>
              <a:ext uri="{FF2B5EF4-FFF2-40B4-BE49-F238E27FC236}">
                <a16:creationId xmlns:a16="http://schemas.microsoft.com/office/drawing/2014/main" id="{4F1EC583-4CFE-4134-93C7-D02833DB7797}"/>
              </a:ext>
            </a:extLst>
          </p:cNvPr>
          <p:cNvSpPr/>
          <p:nvPr/>
        </p:nvSpPr>
        <p:spPr>
          <a:xfrm>
            <a:off x="544320" y="1093321"/>
            <a:ext cx="1194506" cy="1067040"/>
          </a:xfrm>
          <a:prstGeom prst="wedgeRoundRectCallout">
            <a:avLst>
              <a:gd name="adj1" fmla="val 63527"/>
              <a:gd name="adj2" fmla="val 76401"/>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3950208" rtl="0" eaLnBrk="1" latinLnBrk="0" hangingPunct="1">
              <a:defRPr sz="7776" kern="1200">
                <a:solidFill>
                  <a:schemeClr val="lt1"/>
                </a:solidFill>
                <a:latin typeface="+mn-lt"/>
                <a:ea typeface="+mn-ea"/>
                <a:cs typeface="+mn-cs"/>
              </a:defRPr>
            </a:lvl1pPr>
            <a:lvl2pPr marL="1975104" algn="l" defTabSz="3950208" rtl="0" eaLnBrk="1" latinLnBrk="0" hangingPunct="1">
              <a:defRPr sz="7776" kern="1200">
                <a:solidFill>
                  <a:schemeClr val="lt1"/>
                </a:solidFill>
                <a:latin typeface="+mn-lt"/>
                <a:ea typeface="+mn-ea"/>
                <a:cs typeface="+mn-cs"/>
              </a:defRPr>
            </a:lvl2pPr>
            <a:lvl3pPr marL="3950208" algn="l" defTabSz="3950208" rtl="0" eaLnBrk="1" latinLnBrk="0" hangingPunct="1">
              <a:defRPr sz="7776" kern="1200">
                <a:solidFill>
                  <a:schemeClr val="lt1"/>
                </a:solidFill>
                <a:latin typeface="+mn-lt"/>
                <a:ea typeface="+mn-ea"/>
                <a:cs typeface="+mn-cs"/>
              </a:defRPr>
            </a:lvl3pPr>
            <a:lvl4pPr marL="5925312" algn="l" defTabSz="3950208" rtl="0" eaLnBrk="1" latinLnBrk="0" hangingPunct="1">
              <a:defRPr sz="7776" kern="1200">
                <a:solidFill>
                  <a:schemeClr val="lt1"/>
                </a:solidFill>
                <a:latin typeface="+mn-lt"/>
                <a:ea typeface="+mn-ea"/>
                <a:cs typeface="+mn-cs"/>
              </a:defRPr>
            </a:lvl4pPr>
            <a:lvl5pPr marL="7900416" algn="l" defTabSz="3950208" rtl="0" eaLnBrk="1" latinLnBrk="0" hangingPunct="1">
              <a:defRPr sz="7776" kern="1200">
                <a:solidFill>
                  <a:schemeClr val="lt1"/>
                </a:solidFill>
                <a:latin typeface="+mn-lt"/>
                <a:ea typeface="+mn-ea"/>
                <a:cs typeface="+mn-cs"/>
              </a:defRPr>
            </a:lvl5pPr>
            <a:lvl6pPr marL="9875520" algn="l" defTabSz="3950208" rtl="0" eaLnBrk="1" latinLnBrk="0" hangingPunct="1">
              <a:defRPr sz="7776" kern="1200">
                <a:solidFill>
                  <a:schemeClr val="lt1"/>
                </a:solidFill>
                <a:latin typeface="+mn-lt"/>
                <a:ea typeface="+mn-ea"/>
                <a:cs typeface="+mn-cs"/>
              </a:defRPr>
            </a:lvl6pPr>
            <a:lvl7pPr marL="11850624" algn="l" defTabSz="3950208" rtl="0" eaLnBrk="1" latinLnBrk="0" hangingPunct="1">
              <a:defRPr sz="7776" kern="1200">
                <a:solidFill>
                  <a:schemeClr val="lt1"/>
                </a:solidFill>
                <a:latin typeface="+mn-lt"/>
                <a:ea typeface="+mn-ea"/>
                <a:cs typeface="+mn-cs"/>
              </a:defRPr>
            </a:lvl7pPr>
            <a:lvl8pPr marL="13825728" algn="l" defTabSz="3950208" rtl="0" eaLnBrk="1" latinLnBrk="0" hangingPunct="1">
              <a:defRPr sz="7776" kern="1200">
                <a:solidFill>
                  <a:schemeClr val="lt1"/>
                </a:solidFill>
                <a:latin typeface="+mn-lt"/>
                <a:ea typeface="+mn-ea"/>
                <a:cs typeface="+mn-cs"/>
              </a:defRPr>
            </a:lvl8pPr>
            <a:lvl9pPr marL="15800832" algn="l" defTabSz="3950208" rtl="0" eaLnBrk="1" latinLnBrk="0" hangingPunct="1">
              <a:defRPr sz="7776" kern="1200">
                <a:solidFill>
                  <a:schemeClr val="lt1"/>
                </a:solidFill>
                <a:latin typeface="+mn-lt"/>
                <a:ea typeface="+mn-ea"/>
                <a:cs typeface="+mn-cs"/>
              </a:defRPr>
            </a:lvl9pPr>
          </a:lstStyle>
          <a:p>
            <a:pPr algn="ctr">
              <a:defRPr/>
            </a:pPr>
            <a:r>
              <a:rPr lang="en-US" sz="1996" b="1">
                <a:solidFill>
                  <a:schemeClr val="tx1"/>
                </a:solidFill>
                <a:latin typeface="Calibri" panose="020F0502020204030204" pitchFamily="34" charset="0"/>
                <a:cs typeface="Calibri" panose="020F0502020204030204" pitchFamily="34" charset="0"/>
              </a:rPr>
              <a:t>Can we access objects?</a:t>
            </a:r>
          </a:p>
        </p:txBody>
      </p:sp>
      <p:sp>
        <p:nvSpPr>
          <p:cNvPr id="11" name="TextBox 10">
            <a:extLst>
              <a:ext uri="{FF2B5EF4-FFF2-40B4-BE49-F238E27FC236}">
                <a16:creationId xmlns:a16="http://schemas.microsoft.com/office/drawing/2014/main" id="{305281BA-F608-4ABE-8CC8-F9C895289D97}"/>
              </a:ext>
            </a:extLst>
          </p:cNvPr>
          <p:cNvSpPr txBox="1"/>
          <p:nvPr/>
        </p:nvSpPr>
        <p:spPr>
          <a:xfrm>
            <a:off x="286560" y="5553990"/>
            <a:ext cx="8628839" cy="671722"/>
          </a:xfrm>
          <a:prstGeom prst="rect">
            <a:avLst/>
          </a:prstGeom>
          <a:noFill/>
          <a:ln w="38100">
            <a:noFill/>
            <a:prstDash val="solid"/>
          </a:ln>
        </p:spPr>
        <p:txBody>
          <a:bodyPr wrap="square">
            <a:spAutoFit/>
          </a:bodyPr>
          <a:lstStyle/>
          <a:p>
            <a:pPr algn="ctr">
              <a:defRPr/>
            </a:pPr>
            <a:r>
              <a:rPr lang="en-US" sz="2132" b="1"/>
              <a:t>Legitimate users get legitimate access only</a:t>
            </a:r>
          </a:p>
          <a:p>
            <a:pPr algn="just">
              <a:defRPr/>
            </a:pPr>
            <a:r>
              <a:rPr lang="en-US" sz="1633" b="1"/>
              <a:t>     i.e., Role-Based Access Control (RBAC), Attribute-Based Access Control (ABAC) </a:t>
            </a:r>
          </a:p>
        </p:txBody>
      </p:sp>
      <p:cxnSp>
        <p:nvCxnSpPr>
          <p:cNvPr id="13341" name="Straight Connector 13">
            <a:extLst>
              <a:ext uri="{FF2B5EF4-FFF2-40B4-BE49-F238E27FC236}">
                <a16:creationId xmlns:a16="http://schemas.microsoft.com/office/drawing/2014/main" id="{F0EF4DC7-D152-48A1-AB53-73E57000B3B3}"/>
              </a:ext>
            </a:extLst>
          </p:cNvPr>
          <p:cNvCxnSpPr>
            <a:cxnSpLocks/>
            <a:endCxn id="9" idx="0"/>
          </p:cNvCxnSpPr>
          <p:nvPr/>
        </p:nvCxnSpPr>
        <p:spPr bwMode="auto">
          <a:xfrm>
            <a:off x="6154560" y="2681641"/>
            <a:ext cx="0" cy="1385280"/>
          </a:xfrm>
          <a:prstGeom prst="line">
            <a:avLst/>
          </a:prstGeom>
          <a:noFill/>
          <a:ln w="9525" algn="ctr">
            <a:solidFill>
              <a:schemeClr val="tx1"/>
            </a:solidFill>
            <a:prstDash val="dashDot"/>
            <a:round/>
            <a:headEnd/>
            <a:tailEnd/>
          </a:ln>
          <a:extLst>
            <a:ext uri="{909E8E84-426E-40DD-AFC4-6F175D3DCCD1}">
              <a14:hiddenFill xmlns:a14="http://schemas.microsoft.com/office/drawing/2010/main">
                <a:noFill/>
              </a14:hiddenFill>
            </a:ext>
          </a:extLst>
        </p:spPr>
      </p:cxnSp>
      <p:sp>
        <p:nvSpPr>
          <p:cNvPr id="13342" name="Rectangle 5">
            <a:extLst>
              <a:ext uri="{FF2B5EF4-FFF2-40B4-BE49-F238E27FC236}">
                <a16:creationId xmlns:a16="http://schemas.microsoft.com/office/drawing/2014/main" id="{40415B78-A898-4973-927D-F97F2C1A9D08}"/>
              </a:ext>
            </a:extLst>
          </p:cNvPr>
          <p:cNvSpPr>
            <a:spLocks noChangeArrowheads="1"/>
          </p:cNvSpPr>
          <p:nvPr/>
        </p:nvSpPr>
        <p:spPr bwMode="auto">
          <a:xfrm>
            <a:off x="1991040" y="152400"/>
            <a:ext cx="4714560" cy="6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200" b="1">
                <a:solidFill>
                  <a:srgbClr val="131F49"/>
                </a:solidFill>
                <a:latin typeface="Calibri" panose="020F0502020204030204" pitchFamily="34" charset="0"/>
                <a:cs typeface="Calibri" panose="020F0502020204030204" pitchFamily="34" charset="0"/>
              </a:rPr>
              <a:t>Introduction</a:t>
            </a:r>
          </a:p>
        </p:txBody>
      </p:sp>
      <p:graphicFrame>
        <p:nvGraphicFramePr>
          <p:cNvPr id="17" name="Table 16">
            <a:extLst>
              <a:ext uri="{FF2B5EF4-FFF2-40B4-BE49-F238E27FC236}">
                <a16:creationId xmlns:a16="http://schemas.microsoft.com/office/drawing/2014/main" id="{08EFC542-6248-44A4-AE54-78E7479BF99D}"/>
              </a:ext>
            </a:extLst>
          </p:cNvPr>
          <p:cNvGraphicFramePr>
            <a:graphicFrameLocks noGrp="1"/>
          </p:cNvGraphicFramePr>
          <p:nvPr>
            <p:extLst>
              <p:ext uri="{D42A27DB-BD31-4B8C-83A1-F6EECF244321}">
                <p14:modId xmlns:p14="http://schemas.microsoft.com/office/powerpoint/2010/main" val="1827778296"/>
              </p:ext>
            </p:extLst>
          </p:nvPr>
        </p:nvGraphicFramePr>
        <p:xfrm>
          <a:off x="4190999" y="1081872"/>
          <a:ext cx="370827" cy="4480728"/>
        </p:xfrm>
        <a:graphic>
          <a:graphicData uri="http://schemas.openxmlformats.org/drawingml/2006/table">
            <a:tbl>
              <a:tblPr firstRow="1" bandRow="1">
                <a:tableStyleId>{5940675A-B579-460E-94D1-54222C63F5DA}</a:tableStyleId>
              </a:tblPr>
              <a:tblGrid>
                <a:gridCol w="370827">
                  <a:extLst>
                    <a:ext uri="{9D8B030D-6E8A-4147-A177-3AD203B41FA5}">
                      <a16:colId xmlns:a16="http://schemas.microsoft.com/office/drawing/2014/main" val="20000"/>
                    </a:ext>
                  </a:extLst>
                </a:gridCol>
              </a:tblGrid>
              <a:tr h="311858">
                <a:tc>
                  <a:txBody>
                    <a:bodyPr/>
                    <a:lstStyle/>
                    <a:p>
                      <a:r>
                        <a:rPr lang="en-US" sz="1500">
                          <a:effectLst>
                            <a:outerShdw blurRad="50800" dist="38100" dir="2700000" algn="tl" rotWithShape="0">
                              <a:prstClr val="black">
                                <a:alpha val="40000"/>
                              </a:prstClr>
                            </a:outerShdw>
                          </a:effectLst>
                        </a:rPr>
                        <a:t>A</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0"/>
                  </a:ext>
                </a:extLst>
              </a:tr>
              <a:tr h="311858">
                <a:tc>
                  <a:txBody>
                    <a:bodyPr/>
                    <a:lstStyle/>
                    <a:p>
                      <a:r>
                        <a:rPr lang="en-US" sz="1500">
                          <a:effectLst>
                            <a:outerShdw blurRad="50800" dist="38100" dir="2700000" algn="tl" rotWithShape="0">
                              <a:prstClr val="black">
                                <a:alpha val="40000"/>
                              </a:prstClr>
                            </a:outerShdw>
                          </a:effectLst>
                        </a:rPr>
                        <a:t>C</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1"/>
                  </a:ext>
                </a:extLst>
              </a:tr>
              <a:tr h="311858">
                <a:tc>
                  <a:txBody>
                    <a:bodyPr/>
                    <a:lstStyle/>
                    <a:p>
                      <a:r>
                        <a:rPr lang="en-US" sz="1500">
                          <a:effectLst>
                            <a:outerShdw blurRad="50800" dist="38100" dir="2700000" algn="tl" rotWithShape="0">
                              <a:prstClr val="black">
                                <a:alpha val="40000"/>
                              </a:prstClr>
                            </a:outerShdw>
                          </a:effectLst>
                        </a:rPr>
                        <a:t>C</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2"/>
                  </a:ext>
                </a:extLst>
              </a:tr>
              <a:tr h="311858">
                <a:tc>
                  <a:txBody>
                    <a:bodyPr/>
                    <a:lstStyle/>
                    <a:p>
                      <a:r>
                        <a:rPr lang="en-US" sz="1500">
                          <a:effectLst>
                            <a:outerShdw blurRad="50800" dist="38100" dir="2700000" algn="tl" rotWithShape="0">
                              <a:prstClr val="black">
                                <a:alpha val="40000"/>
                              </a:prstClr>
                            </a:outerShdw>
                          </a:effectLst>
                        </a:rPr>
                        <a:t>E</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3"/>
                  </a:ext>
                </a:extLst>
              </a:tr>
              <a:tr h="311858">
                <a:tc>
                  <a:txBody>
                    <a:bodyPr/>
                    <a:lstStyle/>
                    <a:p>
                      <a:r>
                        <a:rPr lang="en-US" sz="1500">
                          <a:effectLst>
                            <a:outerShdw blurRad="50800" dist="38100" dir="2700000" algn="tl" rotWithShape="0">
                              <a:prstClr val="black">
                                <a:alpha val="40000"/>
                              </a:prstClr>
                            </a:outerShdw>
                          </a:effectLst>
                        </a:rPr>
                        <a:t>S</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4"/>
                  </a:ext>
                </a:extLst>
              </a:tr>
              <a:tr h="311858">
                <a:tc>
                  <a:txBody>
                    <a:bodyPr/>
                    <a:lstStyle/>
                    <a:p>
                      <a:r>
                        <a:rPr lang="en-US" sz="1500">
                          <a:effectLst>
                            <a:outerShdw blurRad="50800" dist="38100" dir="2700000" algn="tl" rotWithShape="0">
                              <a:prstClr val="black">
                                <a:alpha val="40000"/>
                              </a:prstClr>
                            </a:outerShdw>
                          </a:effectLst>
                        </a:rPr>
                        <a:t>S</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5"/>
                  </a:ext>
                </a:extLst>
              </a:tr>
              <a:tr h="311858">
                <a:tc>
                  <a:txBody>
                    <a:bodyPr/>
                    <a:lstStyle/>
                    <a:p>
                      <a:endParaRPr lang="en-US" sz="1500">
                        <a:effectLst>
                          <a:outerShdw blurRad="50800" dist="38100" dir="2700000" algn="tl" rotWithShape="0">
                            <a:prstClr val="black">
                              <a:alpha val="40000"/>
                            </a:prstClr>
                          </a:outerShdw>
                        </a:effectLst>
                      </a:endParaRP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6"/>
                  </a:ext>
                </a:extLst>
              </a:tr>
              <a:tr h="311858">
                <a:tc>
                  <a:txBody>
                    <a:bodyPr/>
                    <a:lstStyle/>
                    <a:p>
                      <a:r>
                        <a:rPr lang="en-US" sz="1500">
                          <a:effectLst>
                            <a:outerShdw blurRad="50800" dist="38100" dir="2700000" algn="tl" rotWithShape="0">
                              <a:prstClr val="black">
                                <a:alpha val="40000"/>
                              </a:prstClr>
                            </a:outerShdw>
                          </a:effectLst>
                        </a:rPr>
                        <a:t>C</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7"/>
                  </a:ext>
                </a:extLst>
              </a:tr>
              <a:tr h="311858">
                <a:tc>
                  <a:txBody>
                    <a:bodyPr/>
                    <a:lstStyle/>
                    <a:p>
                      <a:r>
                        <a:rPr lang="en-US" sz="1500">
                          <a:effectLst>
                            <a:outerShdw blurRad="50800" dist="38100" dir="2700000" algn="tl" rotWithShape="0">
                              <a:prstClr val="black">
                                <a:alpha val="40000"/>
                              </a:prstClr>
                            </a:outerShdw>
                          </a:effectLst>
                        </a:rPr>
                        <a:t>O</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8"/>
                  </a:ext>
                </a:extLst>
              </a:tr>
              <a:tr h="311858">
                <a:tc>
                  <a:txBody>
                    <a:bodyPr/>
                    <a:lstStyle/>
                    <a:p>
                      <a:r>
                        <a:rPr lang="en-US" sz="1500">
                          <a:effectLst>
                            <a:outerShdw blurRad="50800" dist="38100" dir="2700000" algn="tl" rotWithShape="0">
                              <a:prstClr val="black">
                                <a:alpha val="40000"/>
                              </a:prstClr>
                            </a:outerShdw>
                          </a:effectLst>
                        </a:rPr>
                        <a:t>N</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9"/>
                  </a:ext>
                </a:extLst>
              </a:tr>
              <a:tr h="311858">
                <a:tc>
                  <a:txBody>
                    <a:bodyPr/>
                    <a:lstStyle/>
                    <a:p>
                      <a:r>
                        <a:rPr lang="en-US" sz="1500">
                          <a:effectLst>
                            <a:outerShdw blurRad="50800" dist="38100" dir="2700000" algn="tl" rotWithShape="0">
                              <a:prstClr val="black">
                                <a:alpha val="40000"/>
                              </a:prstClr>
                            </a:outerShdw>
                          </a:effectLst>
                        </a:rPr>
                        <a:t>T</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10"/>
                  </a:ext>
                </a:extLst>
              </a:tr>
              <a:tr h="311858">
                <a:tc>
                  <a:txBody>
                    <a:bodyPr/>
                    <a:lstStyle/>
                    <a:p>
                      <a:r>
                        <a:rPr lang="en-US" sz="1500">
                          <a:effectLst>
                            <a:outerShdw blurRad="50800" dist="38100" dir="2700000" algn="tl" rotWithShape="0">
                              <a:prstClr val="black">
                                <a:alpha val="40000"/>
                              </a:prstClr>
                            </a:outerShdw>
                          </a:effectLst>
                        </a:rPr>
                        <a:t>R</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11"/>
                  </a:ext>
                </a:extLst>
              </a:tr>
              <a:tr h="311858">
                <a:tc>
                  <a:txBody>
                    <a:bodyPr/>
                    <a:lstStyle/>
                    <a:p>
                      <a:r>
                        <a:rPr lang="en-US" sz="1500">
                          <a:effectLst>
                            <a:outerShdw blurRad="50800" dist="38100" dir="2700000" algn="tl" rotWithShape="0">
                              <a:prstClr val="black">
                                <a:alpha val="40000"/>
                              </a:prstClr>
                            </a:outerShdw>
                          </a:effectLst>
                        </a:rPr>
                        <a:t>O</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12"/>
                  </a:ext>
                </a:extLst>
              </a:tr>
              <a:tr h="311858">
                <a:tc>
                  <a:txBody>
                    <a:bodyPr/>
                    <a:lstStyle/>
                    <a:p>
                      <a:r>
                        <a:rPr lang="en-US" sz="1500">
                          <a:effectLst>
                            <a:outerShdw blurRad="50800" dist="38100" dir="2700000" algn="tl" rotWithShape="0">
                              <a:prstClr val="black">
                                <a:alpha val="40000"/>
                              </a:prstClr>
                            </a:outerShdw>
                          </a:effectLst>
                        </a:rPr>
                        <a:t>L</a:t>
                      </a:r>
                    </a:p>
                  </a:txBody>
                  <a:tcPr marL="91372" marR="91372"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1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4" name="Table 1">
            <a:extLst>
              <a:ext uri="{FF2B5EF4-FFF2-40B4-BE49-F238E27FC236}">
                <a16:creationId xmlns:a16="http://schemas.microsoft.com/office/drawing/2014/main" id="{CF0C38D5-8363-4222-B1B6-51668DE13862}"/>
              </a:ext>
            </a:extLst>
          </p:cNvPr>
          <p:cNvGraphicFramePr/>
          <p:nvPr/>
        </p:nvGraphicFramePr>
        <p:xfrm>
          <a:off x="381601" y="3276361"/>
          <a:ext cx="1660320" cy="368640"/>
        </p:xfrm>
        <a:graphic>
          <a:graphicData uri="http://schemas.openxmlformats.org/drawingml/2006/table">
            <a:tbl>
              <a:tblPr/>
              <a:tblGrid>
                <a:gridCol w="1660320">
                  <a:extLst>
                    <a:ext uri="{9D8B030D-6E8A-4147-A177-3AD203B41FA5}">
                      <a16:colId xmlns:a16="http://schemas.microsoft.com/office/drawing/2014/main" val="20000"/>
                    </a:ext>
                  </a:extLst>
                </a:gridCol>
              </a:tblGrid>
              <a:tr h="368640">
                <a:tc>
                  <a:txBody>
                    <a:bodyPr/>
                    <a:lstStyle/>
                    <a:p>
                      <a:pPr algn="ctr">
                        <a:lnSpc>
                          <a:spcPct val="100000"/>
                        </a:lnSpc>
                      </a:pPr>
                      <a:r>
                        <a:rPr lang="en-US" sz="1800" b="1" strike="noStrike" spc="-1">
                          <a:solidFill>
                            <a:srgbClr val="000000"/>
                          </a:solidFill>
                          <a:latin typeface="Arial"/>
                          <a:ea typeface="Arial"/>
                        </a:rPr>
                        <a:t>John, Obj1</a:t>
                      </a:r>
                      <a:endParaRPr lang="en-US" sz="1800" b="0" strike="noStrike" spc="-1">
                        <a:latin typeface="Arial"/>
                      </a:endParaRPr>
                    </a:p>
                  </a:txBody>
                  <a:tcPr marL="68365" marR="68365" marT="45806" marB="45806">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215" name="Table 2">
            <a:extLst>
              <a:ext uri="{FF2B5EF4-FFF2-40B4-BE49-F238E27FC236}">
                <a16:creationId xmlns:a16="http://schemas.microsoft.com/office/drawing/2014/main" id="{8A0F4192-DB02-4F71-9D96-6E8663FBB70B}"/>
              </a:ext>
            </a:extLst>
          </p:cNvPr>
          <p:cNvGraphicFramePr/>
          <p:nvPr/>
        </p:nvGraphicFramePr>
        <p:xfrm>
          <a:off x="1752481" y="1523880"/>
          <a:ext cx="1527840" cy="368640"/>
        </p:xfrm>
        <a:graphic>
          <a:graphicData uri="http://schemas.openxmlformats.org/drawingml/2006/table">
            <a:tbl>
              <a:tblPr/>
              <a:tblGrid>
                <a:gridCol w="1527840">
                  <a:extLst>
                    <a:ext uri="{9D8B030D-6E8A-4147-A177-3AD203B41FA5}">
                      <a16:colId xmlns:a16="http://schemas.microsoft.com/office/drawing/2014/main" val="20000"/>
                    </a:ext>
                  </a:extLst>
                </a:gridCol>
              </a:tblGrid>
              <a:tr h="368640">
                <a:tc>
                  <a:txBody>
                    <a:bodyPr/>
                    <a:lstStyle/>
                    <a:p>
                      <a:pPr algn="ctr">
                        <a:lnSpc>
                          <a:spcPct val="100000"/>
                        </a:lnSpc>
                      </a:pPr>
                      <a:r>
                        <a:rPr lang="en-US" sz="1800" b="0" strike="noStrike" spc="-1" err="1">
                          <a:solidFill>
                            <a:srgbClr val="FF0000"/>
                          </a:solidFill>
                          <a:latin typeface="Arial"/>
                          <a:ea typeface="Arial"/>
                        </a:rPr>
                        <a:t>Lina</a:t>
                      </a:r>
                      <a:r>
                        <a:rPr lang="en-US" sz="1800" b="0" strike="noStrike" spc="-1">
                          <a:solidFill>
                            <a:srgbClr val="FF0000"/>
                          </a:solidFill>
                          <a:latin typeface="Arial"/>
                          <a:ea typeface="Arial"/>
                        </a:rPr>
                        <a:t>, Obj1</a:t>
                      </a:r>
                      <a:endParaRPr lang="en-US" sz="1800" b="0" strike="noStrike" spc="-1">
                        <a:latin typeface="Arial"/>
                      </a:endParaRPr>
                    </a:p>
                  </a:txBody>
                  <a:tcPr marL="68422" marR="68422" marT="45806" marB="45806">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216" name="Table 3">
            <a:extLst>
              <a:ext uri="{FF2B5EF4-FFF2-40B4-BE49-F238E27FC236}">
                <a16:creationId xmlns:a16="http://schemas.microsoft.com/office/drawing/2014/main" id="{00F92DE8-9066-4E9C-9723-242EE072052A}"/>
              </a:ext>
            </a:extLst>
          </p:cNvPr>
          <p:cNvGraphicFramePr/>
          <p:nvPr/>
        </p:nvGraphicFramePr>
        <p:xfrm>
          <a:off x="2286721" y="3352681"/>
          <a:ext cx="1447200" cy="375840"/>
        </p:xfrm>
        <a:graphic>
          <a:graphicData uri="http://schemas.openxmlformats.org/drawingml/2006/table">
            <a:tbl>
              <a:tblPr/>
              <a:tblGrid>
                <a:gridCol w="1447200">
                  <a:extLst>
                    <a:ext uri="{9D8B030D-6E8A-4147-A177-3AD203B41FA5}">
                      <a16:colId xmlns:a16="http://schemas.microsoft.com/office/drawing/2014/main" val="20000"/>
                    </a:ext>
                  </a:extLst>
                </a:gridCol>
              </a:tblGrid>
              <a:tr h="375840">
                <a:tc>
                  <a:txBody>
                    <a:bodyPr/>
                    <a:lstStyle/>
                    <a:p>
                      <a:pPr algn="ctr">
                        <a:lnSpc>
                          <a:spcPct val="100000"/>
                        </a:lnSpc>
                      </a:pPr>
                      <a:r>
                        <a:rPr lang="en-US" sz="1800" b="1" strike="noStrike" spc="-1" err="1">
                          <a:solidFill>
                            <a:srgbClr val="000000"/>
                          </a:solidFill>
                          <a:latin typeface="Arial"/>
                          <a:ea typeface="Arial"/>
                        </a:rPr>
                        <a:t>Lina</a:t>
                      </a:r>
                      <a:r>
                        <a:rPr lang="en-US" sz="1800" b="1" strike="noStrike" spc="-1">
                          <a:solidFill>
                            <a:srgbClr val="000000"/>
                          </a:solidFill>
                          <a:latin typeface="Arial"/>
                          <a:ea typeface="Arial"/>
                        </a:rPr>
                        <a:t>, Obj2</a:t>
                      </a:r>
                      <a:endParaRPr lang="en-US" sz="1800" b="0" strike="noStrike" spc="-1">
                        <a:latin typeface="Arial"/>
                      </a:endParaRPr>
                    </a:p>
                  </a:txBody>
                  <a:tcPr marL="68388" marR="68388" marT="45676" marB="45676">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graphicFrame>
        <p:nvGraphicFramePr>
          <p:cNvPr id="217" name="Table 4">
            <a:extLst>
              <a:ext uri="{FF2B5EF4-FFF2-40B4-BE49-F238E27FC236}">
                <a16:creationId xmlns:a16="http://schemas.microsoft.com/office/drawing/2014/main" id="{3697BD7D-91A3-48DA-9DE3-2819466666D2}"/>
              </a:ext>
            </a:extLst>
          </p:cNvPr>
          <p:cNvGraphicFramePr/>
          <p:nvPr/>
        </p:nvGraphicFramePr>
        <p:xfrm>
          <a:off x="3695041" y="1447561"/>
          <a:ext cx="1562400" cy="381600"/>
        </p:xfrm>
        <a:graphic>
          <a:graphicData uri="http://schemas.openxmlformats.org/drawingml/2006/table">
            <a:tbl>
              <a:tblPr/>
              <a:tblGrid>
                <a:gridCol w="1562400">
                  <a:extLst>
                    <a:ext uri="{9D8B030D-6E8A-4147-A177-3AD203B41FA5}">
                      <a16:colId xmlns:a16="http://schemas.microsoft.com/office/drawing/2014/main" val="20000"/>
                    </a:ext>
                  </a:extLst>
                </a:gridCol>
              </a:tblGrid>
              <a:tr h="381600">
                <a:tc>
                  <a:txBody>
                    <a:bodyPr/>
                    <a:lstStyle/>
                    <a:p>
                      <a:pPr algn="ctr">
                        <a:lnSpc>
                          <a:spcPct val="100000"/>
                        </a:lnSpc>
                      </a:pPr>
                      <a:r>
                        <a:rPr lang="en-US" sz="1800" b="1" strike="noStrike" spc="-1">
                          <a:solidFill>
                            <a:srgbClr val="000000"/>
                          </a:solidFill>
                          <a:latin typeface="Arial"/>
                          <a:ea typeface="Arial"/>
                        </a:rPr>
                        <a:t>John, Obj2</a:t>
                      </a:r>
                      <a:endParaRPr lang="en-US" sz="1800" b="0" strike="noStrike" spc="-1">
                        <a:latin typeface="Arial"/>
                      </a:endParaRPr>
                    </a:p>
                  </a:txBody>
                  <a:tcPr marL="68384" marR="68384" marT="45792" marB="45792">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bl>
          </a:graphicData>
        </a:graphic>
      </p:graphicFrame>
      <p:sp>
        <p:nvSpPr>
          <p:cNvPr id="218" name="CustomShape 5">
            <a:extLst>
              <a:ext uri="{FF2B5EF4-FFF2-40B4-BE49-F238E27FC236}">
                <a16:creationId xmlns:a16="http://schemas.microsoft.com/office/drawing/2014/main" id="{E7C0C826-97AB-4FE4-BDB8-71A904A95BF7}"/>
              </a:ext>
            </a:extLst>
          </p:cNvPr>
          <p:cNvSpPr/>
          <p:nvPr/>
        </p:nvSpPr>
        <p:spPr>
          <a:xfrm>
            <a:off x="761761" y="1981801"/>
            <a:ext cx="4266720" cy="1218240"/>
          </a:xfrm>
          <a:prstGeom prst="irregularSeal2">
            <a:avLst/>
          </a:prstGeom>
          <a:solidFill>
            <a:schemeClr val="lt1"/>
          </a:solidFill>
          <a:ln w="12600">
            <a:solidFill>
              <a:schemeClr val="accent1"/>
            </a:solidFill>
            <a:miter/>
          </a:ln>
        </p:spPr>
        <p:style>
          <a:lnRef idx="0">
            <a:scrgbClr r="0" g="0" b="0"/>
          </a:lnRef>
          <a:fillRef idx="0">
            <a:scrgbClr r="0" g="0" b="0"/>
          </a:fillRef>
          <a:effectRef idx="0">
            <a:scrgbClr r="0" g="0" b="0"/>
          </a:effectRef>
          <a:fontRef idx="minor"/>
        </p:style>
        <p:txBody>
          <a:bodyPr anchor="ctr"/>
          <a:lstStyle/>
          <a:p>
            <a:pPr algn="ctr">
              <a:defRPr/>
            </a:pPr>
            <a:r>
              <a:rPr lang="en-US" sz="2400" spc="-1">
                <a:solidFill>
                  <a:srgbClr val="000000"/>
                </a:solidFill>
                <a:latin typeface="Calibri"/>
                <a:ea typeface="Calibri"/>
              </a:rPr>
              <a:t>Partition Set </a:t>
            </a:r>
            <a:endParaRPr lang="en-US" sz="2400" spc="-1"/>
          </a:p>
        </p:txBody>
      </p:sp>
      <p:sp>
        <p:nvSpPr>
          <p:cNvPr id="219" name="CustomShape 6">
            <a:extLst>
              <a:ext uri="{FF2B5EF4-FFF2-40B4-BE49-F238E27FC236}">
                <a16:creationId xmlns:a16="http://schemas.microsoft.com/office/drawing/2014/main" id="{F2836DB2-2581-4C29-B737-102E6A8491D9}"/>
              </a:ext>
            </a:extLst>
          </p:cNvPr>
          <p:cNvSpPr/>
          <p:nvPr/>
        </p:nvSpPr>
        <p:spPr>
          <a:xfrm>
            <a:off x="1905000" y="299760"/>
            <a:ext cx="4932000" cy="462240"/>
          </a:xfrm>
          <a:prstGeom prst="rect">
            <a:avLst/>
          </a:prstGeom>
          <a:noFill/>
          <a:ln>
            <a:noFill/>
          </a:ln>
        </p:spPr>
        <p:style>
          <a:lnRef idx="0">
            <a:scrgbClr r="0" g="0" b="0"/>
          </a:lnRef>
          <a:fillRef idx="0">
            <a:scrgbClr r="0" g="0" b="0"/>
          </a:fillRef>
          <a:effectRef idx="0">
            <a:scrgbClr r="0" g="0" b="0"/>
          </a:effectRef>
          <a:fontRef idx="minor"/>
        </p:style>
        <p:txBody>
          <a:bodyPr anchor="b"/>
          <a:lstStyle/>
          <a:p>
            <a:pPr algn="ctr">
              <a:lnSpc>
                <a:spcPct val="90000"/>
              </a:lnSpc>
              <a:defRPr/>
            </a:pPr>
            <a:r>
              <a:rPr lang="en-US" sz="3000" b="1" spc="-1">
                <a:latin typeface="Calibri" panose="020F0502020204030204" pitchFamily="34" charset="0"/>
                <a:ea typeface="Arial"/>
                <a:cs typeface="Calibri" panose="020F0502020204030204" pitchFamily="34" charset="0"/>
              </a:rPr>
              <a:t>Partition set: corrected</a:t>
            </a:r>
            <a:endParaRPr lang="en-US" sz="3000" b="1" spc="-1">
              <a:latin typeface="Calibri" panose="020F0502020204030204" pitchFamily="34" charset="0"/>
              <a:cs typeface="Calibri" panose="020F0502020204030204" pitchFamily="34" charset="0"/>
            </a:endParaRPr>
          </a:p>
        </p:txBody>
      </p:sp>
      <p:sp>
        <p:nvSpPr>
          <p:cNvPr id="220" name="CustomShape 7">
            <a:extLst>
              <a:ext uri="{FF2B5EF4-FFF2-40B4-BE49-F238E27FC236}">
                <a16:creationId xmlns:a16="http://schemas.microsoft.com/office/drawing/2014/main" id="{FF3E9362-1BEE-4065-B15A-75571B27B2AE}"/>
              </a:ext>
            </a:extLst>
          </p:cNvPr>
          <p:cNvSpPr/>
          <p:nvPr/>
        </p:nvSpPr>
        <p:spPr>
          <a:xfrm>
            <a:off x="534241" y="4038121"/>
            <a:ext cx="5028480" cy="2057760"/>
          </a:xfrm>
          <a:prstGeom prst="rect">
            <a:avLst/>
          </a:prstGeom>
          <a:noFill/>
          <a:ln w="28440">
            <a:noFill/>
            <a:round/>
          </a:ln>
        </p:spPr>
        <p:style>
          <a:lnRef idx="0">
            <a:scrgbClr r="0" g="0" b="0"/>
          </a:lnRef>
          <a:fillRef idx="0">
            <a:scrgbClr r="0" g="0" b="0"/>
          </a:fillRef>
          <a:effectRef idx="0">
            <a:scrgbClr r="0" g="0" b="0"/>
          </a:effectRef>
          <a:fontRef idx="minor"/>
        </p:style>
        <p:txBody>
          <a:bodyPr/>
          <a:lstStyle/>
          <a:p>
            <a:pPr algn="ctr">
              <a:defRPr/>
            </a:pPr>
            <a:r>
              <a:rPr lang="en-US" altLang="en-US" sz="1814" err="1">
                <a:solidFill>
                  <a:srgbClr val="000000"/>
                </a:solidFill>
                <a:latin typeface="Calibri" panose="020F0502020204030204" pitchFamily="34" charset="0"/>
                <a:cs typeface="Calibri" panose="020F0502020204030204" pitchFamily="34" charset="0"/>
              </a:rPr>
              <a:t>Rule</a:t>
            </a:r>
            <a:r>
              <a:rPr lang="en-US" altLang="en-US" sz="1814" baseline="-25000" err="1">
                <a:solidFill>
                  <a:srgbClr val="000000"/>
                </a:solidFill>
                <a:latin typeface="Calibri" panose="020F0502020204030204" pitchFamily="34" charset="0"/>
                <a:cs typeface="Calibri" panose="020F0502020204030204" pitchFamily="34" charset="0"/>
              </a:rPr>
              <a:t>write</a:t>
            </a:r>
            <a:r>
              <a:rPr lang="en-US" altLang="en-US" sz="1814" baseline="-25000">
                <a:solidFill>
                  <a:srgbClr val="000000"/>
                </a:solidFill>
                <a:latin typeface="Calibri" panose="020F0502020204030204" pitchFamily="34" charset="0"/>
                <a:cs typeface="Calibri" panose="020F0502020204030204" pitchFamily="34" charset="0"/>
              </a:rPr>
              <a:t> </a:t>
            </a:r>
            <a:r>
              <a:rPr lang="en-US" altLang="en-US" sz="1814">
                <a:solidFill>
                  <a:srgbClr val="000000"/>
                </a:solidFill>
                <a:latin typeface="Calibri" panose="020F0502020204030204" pitchFamily="34" charset="0"/>
                <a:cs typeface="Calibri" panose="020F0502020204030204" pitchFamily="34" charset="0"/>
              </a:rPr>
              <a:t>≡ &lt;</a:t>
            </a:r>
            <a:r>
              <a:rPr lang="en-US" altLang="en-US" sz="1814">
                <a:solidFill>
                  <a:schemeClr val="accent2"/>
                </a:solidFill>
                <a:latin typeface="Calibri" panose="020F0502020204030204" pitchFamily="34" charset="0"/>
                <a:cs typeface="Calibri" panose="020F0502020204030204" pitchFamily="34" charset="0"/>
              </a:rPr>
              <a:t>(Position(u) = officer </a:t>
            </a:r>
            <a:r>
              <a:rPr lang="el-GR" altLang="en-US" sz="1814">
                <a:solidFill>
                  <a:schemeClr val="accent2"/>
                </a:solidFill>
                <a:latin typeface="Calibri" panose="020F0502020204030204" pitchFamily="34" charset="0"/>
                <a:cs typeface="Calibri" panose="020F0502020204030204" pitchFamily="34" charset="0"/>
              </a:rPr>
              <a:t>Λ </a:t>
            </a:r>
            <a:r>
              <a:rPr lang="en-US" altLang="en-US" sz="1814">
                <a:solidFill>
                  <a:schemeClr val="accent2"/>
                </a:solidFill>
                <a:latin typeface="Calibri" panose="020F0502020204030204" pitchFamily="34" charset="0"/>
                <a:cs typeface="Calibri" panose="020F0502020204030204" pitchFamily="34" charset="0"/>
              </a:rPr>
              <a:t>Dept(u) = CS </a:t>
            </a:r>
            <a:r>
              <a:rPr lang="el-GR" altLang="en-US" sz="1814">
                <a:solidFill>
                  <a:schemeClr val="accent2"/>
                </a:solidFill>
                <a:latin typeface="Calibri" panose="020F0502020204030204" pitchFamily="34" charset="0"/>
                <a:cs typeface="Calibri" panose="020F0502020204030204" pitchFamily="34" charset="0"/>
              </a:rPr>
              <a:t>Λ </a:t>
            </a:r>
            <a:r>
              <a:rPr lang="en-US" altLang="en-US" sz="1814" err="1">
                <a:solidFill>
                  <a:schemeClr val="accent2"/>
                </a:solidFill>
                <a:latin typeface="Calibri" panose="020F0502020204030204" pitchFamily="34" charset="0"/>
                <a:cs typeface="Calibri" panose="020F0502020204030204" pitchFamily="34" charset="0"/>
              </a:rPr>
              <a:t>uroleAtt</a:t>
            </a:r>
            <a:r>
              <a:rPr lang="en-US" altLang="en-US" sz="1814">
                <a:solidFill>
                  <a:schemeClr val="accent2"/>
                </a:solidFill>
                <a:latin typeface="Calibri" panose="020F0502020204030204" pitchFamily="34" charset="0"/>
                <a:cs typeface="Calibri" panose="020F0502020204030204" pitchFamily="34" charset="0"/>
              </a:rPr>
              <a:t>(u)={R1, R2, R3} </a:t>
            </a:r>
            <a:r>
              <a:rPr lang="el-GR" altLang="en-US" sz="1814">
                <a:solidFill>
                  <a:schemeClr val="accent2"/>
                </a:solidFill>
                <a:latin typeface="Calibri" panose="020F0502020204030204" pitchFamily="34" charset="0"/>
                <a:cs typeface="Calibri" panose="020F0502020204030204" pitchFamily="34" charset="0"/>
              </a:rPr>
              <a:t>Λ </a:t>
            </a:r>
            <a:r>
              <a:rPr lang="en-US" altLang="en-US" sz="1814">
                <a:solidFill>
                  <a:schemeClr val="accent2"/>
                </a:solidFill>
                <a:latin typeface="Calibri" panose="020F0502020204030204" pitchFamily="34" charset="0"/>
                <a:cs typeface="Calibri" panose="020F0502020204030204" pitchFamily="34" charset="0"/>
              </a:rPr>
              <a:t>Type(o) = File)</a:t>
            </a:r>
            <a:r>
              <a:rPr lang="en-US" altLang="en-US" sz="1814">
                <a:solidFill>
                  <a:srgbClr val="000000"/>
                </a:solidFill>
                <a:latin typeface="Calibri" panose="020F0502020204030204" pitchFamily="34" charset="0"/>
                <a:cs typeface="Calibri" panose="020F0502020204030204" pitchFamily="34" charset="0"/>
              </a:rPr>
              <a:t> V </a:t>
            </a:r>
            <a:r>
              <a:rPr lang="en-US" altLang="en-US" sz="1814">
                <a:solidFill>
                  <a:srgbClr val="22228B"/>
                </a:solidFill>
                <a:latin typeface="Calibri" panose="020F0502020204030204" pitchFamily="34" charset="0"/>
                <a:cs typeface="Calibri" panose="020F0502020204030204" pitchFamily="34" charset="0"/>
              </a:rPr>
              <a:t>(Position(u) = officer </a:t>
            </a:r>
            <a:r>
              <a:rPr lang="el-GR" altLang="en-US" sz="1814">
                <a:solidFill>
                  <a:srgbClr val="22228B"/>
                </a:solidFill>
                <a:latin typeface="Calibri" panose="020F0502020204030204" pitchFamily="34" charset="0"/>
                <a:cs typeface="Calibri" panose="020F0502020204030204" pitchFamily="34" charset="0"/>
              </a:rPr>
              <a:t>Λ </a:t>
            </a:r>
            <a:r>
              <a:rPr lang="en-US" altLang="en-US" sz="1814">
                <a:solidFill>
                  <a:srgbClr val="22228B"/>
                </a:solidFill>
                <a:latin typeface="Calibri" panose="020F0502020204030204" pitchFamily="34" charset="0"/>
                <a:cs typeface="Calibri" panose="020F0502020204030204" pitchFamily="34" charset="0"/>
              </a:rPr>
              <a:t>Dept(u) = CS </a:t>
            </a:r>
            <a:r>
              <a:rPr lang="el-GR" altLang="en-US" sz="1814">
                <a:solidFill>
                  <a:srgbClr val="22228B"/>
                </a:solidFill>
                <a:latin typeface="Calibri" panose="020F0502020204030204" pitchFamily="34" charset="0"/>
                <a:cs typeface="Calibri" panose="020F0502020204030204" pitchFamily="34" charset="0"/>
              </a:rPr>
              <a:t>Λ </a:t>
            </a:r>
            <a:r>
              <a:rPr lang="en-US" altLang="en-US" sz="1814" err="1">
                <a:solidFill>
                  <a:srgbClr val="22228B"/>
                </a:solidFill>
                <a:latin typeface="Calibri" panose="020F0502020204030204" pitchFamily="34" charset="0"/>
                <a:cs typeface="Calibri" panose="020F0502020204030204" pitchFamily="34" charset="0"/>
              </a:rPr>
              <a:t>uroleAtt</a:t>
            </a:r>
            <a:r>
              <a:rPr lang="en-US" altLang="en-US" sz="1814">
                <a:solidFill>
                  <a:srgbClr val="22228B"/>
                </a:solidFill>
                <a:latin typeface="Calibri" panose="020F0502020204030204" pitchFamily="34" charset="0"/>
                <a:cs typeface="Calibri" panose="020F0502020204030204" pitchFamily="34" charset="0"/>
              </a:rPr>
              <a:t>(u)={R1, R2, R3} </a:t>
            </a:r>
            <a:r>
              <a:rPr lang="el-GR" altLang="en-US" sz="1814">
                <a:solidFill>
                  <a:srgbClr val="22228B"/>
                </a:solidFill>
                <a:latin typeface="Calibri" panose="020F0502020204030204" pitchFamily="34" charset="0"/>
                <a:cs typeface="Calibri" panose="020F0502020204030204" pitchFamily="34" charset="0"/>
              </a:rPr>
              <a:t>Λ </a:t>
            </a:r>
            <a:r>
              <a:rPr lang="en-US" altLang="en-US" sz="1814">
                <a:solidFill>
                  <a:srgbClr val="22228B"/>
                </a:solidFill>
                <a:latin typeface="Calibri" panose="020F0502020204030204" pitchFamily="34" charset="0"/>
                <a:cs typeface="Calibri" panose="020F0502020204030204" pitchFamily="34" charset="0"/>
              </a:rPr>
              <a:t> Type(o) = Printer) </a:t>
            </a:r>
            <a:r>
              <a:rPr lang="en-US" altLang="en-US" sz="1814">
                <a:solidFill>
                  <a:srgbClr val="000000"/>
                </a:solidFill>
                <a:latin typeface="Calibri" panose="020F0502020204030204" pitchFamily="34" charset="0"/>
                <a:cs typeface="Calibri" panose="020F0502020204030204" pitchFamily="34" charset="0"/>
              </a:rPr>
              <a:t>V </a:t>
            </a:r>
            <a:r>
              <a:rPr lang="en-US" altLang="en-US" sz="1814">
                <a:solidFill>
                  <a:srgbClr val="00B0F0"/>
                </a:solidFill>
                <a:latin typeface="Calibri" panose="020F0502020204030204" pitchFamily="34" charset="0"/>
                <a:cs typeface="Calibri" panose="020F0502020204030204" pitchFamily="34" charset="0"/>
              </a:rPr>
              <a:t>(Position(u) = student </a:t>
            </a:r>
            <a:r>
              <a:rPr lang="el-GR" altLang="en-US" sz="1814">
                <a:solidFill>
                  <a:srgbClr val="00B0F0"/>
                </a:solidFill>
                <a:latin typeface="Calibri" panose="020F0502020204030204" pitchFamily="34" charset="0"/>
                <a:cs typeface="Calibri" panose="020F0502020204030204" pitchFamily="34" charset="0"/>
              </a:rPr>
              <a:t>Λ </a:t>
            </a:r>
            <a:r>
              <a:rPr lang="en-US" altLang="en-US" sz="1814">
                <a:solidFill>
                  <a:srgbClr val="00B0F0"/>
                </a:solidFill>
                <a:latin typeface="Calibri" panose="020F0502020204030204" pitchFamily="34" charset="0"/>
                <a:cs typeface="Calibri" panose="020F0502020204030204" pitchFamily="34" charset="0"/>
              </a:rPr>
              <a:t>Dept(u) = CS </a:t>
            </a:r>
            <a:r>
              <a:rPr lang="el-GR" altLang="en-US" sz="1814">
                <a:solidFill>
                  <a:srgbClr val="00B0F0"/>
                </a:solidFill>
                <a:latin typeface="Calibri" panose="020F0502020204030204" pitchFamily="34" charset="0"/>
                <a:cs typeface="Calibri" panose="020F0502020204030204" pitchFamily="34" charset="0"/>
              </a:rPr>
              <a:t>Λ</a:t>
            </a:r>
            <a:r>
              <a:rPr lang="en-US" altLang="en-US" sz="1814">
                <a:solidFill>
                  <a:srgbClr val="00B0F0"/>
                </a:solidFill>
                <a:latin typeface="Calibri" panose="020F0502020204030204" pitchFamily="34" charset="0"/>
                <a:cs typeface="Calibri" panose="020F0502020204030204" pitchFamily="34" charset="0"/>
              </a:rPr>
              <a:t> Type(o) = Printer)</a:t>
            </a:r>
            <a:r>
              <a:rPr lang="en-US" altLang="en-US" sz="1814">
                <a:solidFill>
                  <a:srgbClr val="000000"/>
                </a:solidFill>
                <a:latin typeface="Calibri" panose="020F0502020204030204" pitchFamily="34" charset="0"/>
                <a:cs typeface="Calibri" panose="020F0502020204030204" pitchFamily="34" charset="0"/>
              </a:rPr>
              <a:t>&gt; </a:t>
            </a:r>
          </a:p>
          <a:p>
            <a:pPr algn="ctr">
              <a:defRPr/>
            </a:pPr>
            <a:r>
              <a:rPr lang="en-US" altLang="en-US" sz="1814" b="1">
                <a:solidFill>
                  <a:srgbClr val="000000"/>
                </a:solidFill>
                <a:latin typeface="Calibri" panose="020F0502020204030204" pitchFamily="34" charset="0"/>
                <a:cs typeface="Calibri" panose="020F0502020204030204" pitchFamily="34" charset="0"/>
              </a:rPr>
              <a:t>*</a:t>
            </a:r>
            <a:r>
              <a:rPr lang="en-US" altLang="en-US" sz="1814" b="1" err="1">
                <a:solidFill>
                  <a:srgbClr val="000000"/>
                </a:solidFill>
                <a:latin typeface="Calibri" panose="020F0502020204030204" pitchFamily="34" charset="0"/>
                <a:cs typeface="Calibri" panose="020F0502020204030204" pitchFamily="34" charset="0"/>
              </a:rPr>
              <a:t>RuleSet</a:t>
            </a:r>
            <a:r>
              <a:rPr lang="en-US" altLang="en-US" sz="1814" b="1">
                <a:solidFill>
                  <a:srgbClr val="000000"/>
                </a:solidFill>
                <a:latin typeface="Calibri" panose="020F0502020204030204" pitchFamily="34" charset="0"/>
                <a:cs typeface="Calibri" panose="020F0502020204030204" pitchFamily="34" charset="0"/>
              </a:rPr>
              <a:t> = {</a:t>
            </a:r>
            <a:r>
              <a:rPr lang="en-US" altLang="en-US" sz="1814" b="1" err="1">
                <a:solidFill>
                  <a:srgbClr val="000000"/>
                </a:solidFill>
                <a:latin typeface="Calibri" panose="020F0502020204030204" pitchFamily="34" charset="0"/>
                <a:cs typeface="Calibri" panose="020F0502020204030204" pitchFamily="34" charset="0"/>
              </a:rPr>
              <a:t>Rule</a:t>
            </a:r>
            <a:r>
              <a:rPr lang="en-US" altLang="en-US" sz="1814" b="1" baseline="-25000" err="1">
                <a:solidFill>
                  <a:srgbClr val="000000"/>
                </a:solidFill>
                <a:latin typeface="Calibri" panose="020F0502020204030204" pitchFamily="34" charset="0"/>
                <a:cs typeface="Calibri" panose="020F0502020204030204" pitchFamily="34" charset="0"/>
              </a:rPr>
              <a:t>write</a:t>
            </a:r>
            <a:r>
              <a:rPr lang="en-US" altLang="en-US" sz="1814" b="1">
                <a:solidFill>
                  <a:srgbClr val="000000"/>
                </a:solidFill>
                <a:latin typeface="Calibri" panose="020F0502020204030204" pitchFamily="34" charset="0"/>
                <a:cs typeface="Calibri" panose="020F0502020204030204" pitchFamily="34" charset="0"/>
              </a:rPr>
              <a:t>, </a:t>
            </a:r>
            <a:r>
              <a:rPr lang="en-US" altLang="en-US" sz="1814" b="1" err="1">
                <a:solidFill>
                  <a:srgbClr val="000000"/>
                </a:solidFill>
                <a:latin typeface="Calibri" panose="020F0502020204030204" pitchFamily="34" charset="0"/>
                <a:cs typeface="Calibri" panose="020F0502020204030204" pitchFamily="34" charset="0"/>
              </a:rPr>
              <a:t>Rule</a:t>
            </a:r>
            <a:r>
              <a:rPr lang="en-US" altLang="en-US" sz="1814" b="1" baseline="-25000" err="1">
                <a:solidFill>
                  <a:srgbClr val="000000"/>
                </a:solidFill>
                <a:latin typeface="Calibri" panose="020F0502020204030204" pitchFamily="34" charset="0"/>
                <a:cs typeface="Calibri" panose="020F0502020204030204" pitchFamily="34" charset="0"/>
              </a:rPr>
              <a:t>read</a:t>
            </a:r>
            <a:r>
              <a:rPr lang="en-US" altLang="en-US" sz="1814" b="1">
                <a:solidFill>
                  <a:srgbClr val="000000"/>
                </a:solidFill>
                <a:latin typeface="Calibri" panose="020F0502020204030204" pitchFamily="34" charset="0"/>
                <a:cs typeface="Calibri" panose="020F0502020204030204" pitchFamily="34" charset="0"/>
              </a:rPr>
              <a:t>}</a:t>
            </a:r>
            <a:endParaRPr lang="en-US" altLang="en-US" sz="1814">
              <a:solidFill>
                <a:srgbClr val="000000"/>
              </a:solidFill>
              <a:latin typeface="Calibri" panose="020F0502020204030204" pitchFamily="34" charset="0"/>
              <a:cs typeface="Calibri" panose="020F0502020204030204" pitchFamily="34" charset="0"/>
            </a:endParaRPr>
          </a:p>
          <a:p>
            <a:pPr algn="ctr">
              <a:defRPr/>
            </a:pPr>
            <a:endParaRPr lang="en-US" altLang="en-US" sz="2358">
              <a:latin typeface="Calibri" panose="020F0502020204030204" pitchFamily="34" charset="0"/>
              <a:cs typeface="Calibri" panose="020F0502020204030204" pitchFamily="34" charset="0"/>
            </a:endParaRPr>
          </a:p>
          <a:p>
            <a:pPr algn="ctr">
              <a:defRPr/>
            </a:pPr>
            <a:endParaRPr lang="en-US" altLang="en-US" sz="1996">
              <a:latin typeface="Calibri" panose="020F0502020204030204" pitchFamily="34" charset="0"/>
              <a:cs typeface="Calibri" panose="020F0502020204030204" pitchFamily="34" charset="0"/>
            </a:endParaRPr>
          </a:p>
        </p:txBody>
      </p:sp>
      <p:graphicFrame>
        <p:nvGraphicFramePr>
          <p:cNvPr id="221" name="Table 8">
            <a:extLst>
              <a:ext uri="{FF2B5EF4-FFF2-40B4-BE49-F238E27FC236}">
                <a16:creationId xmlns:a16="http://schemas.microsoft.com/office/drawing/2014/main" id="{CD07FE54-0130-4083-910B-ABF44BF80F26}"/>
              </a:ext>
            </a:extLst>
          </p:cNvPr>
          <p:cNvGraphicFramePr/>
          <p:nvPr/>
        </p:nvGraphicFramePr>
        <p:xfrm>
          <a:off x="228961" y="1447561"/>
          <a:ext cx="1370880" cy="735840"/>
        </p:xfrm>
        <a:graphic>
          <a:graphicData uri="http://schemas.openxmlformats.org/drawingml/2006/table">
            <a:tbl>
              <a:tblPr/>
              <a:tblGrid>
                <a:gridCol w="1370880">
                  <a:extLst>
                    <a:ext uri="{9D8B030D-6E8A-4147-A177-3AD203B41FA5}">
                      <a16:colId xmlns:a16="http://schemas.microsoft.com/office/drawing/2014/main" val="20000"/>
                    </a:ext>
                  </a:extLst>
                </a:gridCol>
              </a:tblGrid>
              <a:tr h="367920">
                <a:tc>
                  <a:txBody>
                    <a:bodyPr/>
                    <a:lstStyle/>
                    <a:p>
                      <a:pPr algn="ctr">
                        <a:lnSpc>
                          <a:spcPct val="100000"/>
                        </a:lnSpc>
                      </a:pPr>
                      <a:r>
                        <a:rPr lang="en-US" sz="1800" b="0" strike="noStrike" spc="-1">
                          <a:solidFill>
                            <a:srgbClr val="FF0000"/>
                          </a:solidFill>
                          <a:latin typeface="Arial"/>
                          <a:ea typeface="Arial"/>
                        </a:rPr>
                        <a:t>Ray, Obj1</a:t>
                      </a:r>
                      <a:endParaRPr lang="en-US" sz="1800" b="0" strike="noStrike" spc="-1">
                        <a:latin typeface="Arial"/>
                      </a:endParaRPr>
                    </a:p>
                  </a:txBody>
                  <a:tcPr marL="68363" marR="68363" marT="45716" marB="45716">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367920">
                <a:tc>
                  <a:txBody>
                    <a:bodyPr/>
                    <a:lstStyle/>
                    <a:p>
                      <a:pPr algn="ctr">
                        <a:lnSpc>
                          <a:spcPct val="100000"/>
                        </a:lnSpc>
                      </a:pPr>
                      <a:r>
                        <a:rPr lang="en-US" sz="1800" b="0" strike="noStrike" spc="-1">
                          <a:solidFill>
                            <a:srgbClr val="FF0000"/>
                          </a:solidFill>
                          <a:latin typeface="Arial"/>
                          <a:ea typeface="Arial"/>
                        </a:rPr>
                        <a:t>Tom, Obj1</a:t>
                      </a:r>
                      <a:endParaRPr lang="en-US" sz="1800" b="0" strike="noStrike" spc="-1">
                        <a:latin typeface="Arial"/>
                      </a:endParaRPr>
                    </a:p>
                  </a:txBody>
                  <a:tcPr marL="68363" marR="68363" marT="45716" marB="45716">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1"/>
                  </a:ext>
                </a:extLst>
              </a:tr>
            </a:tbl>
          </a:graphicData>
        </a:graphic>
      </p:graphicFrame>
      <p:graphicFrame>
        <p:nvGraphicFramePr>
          <p:cNvPr id="222" name="Table 9">
            <a:extLst>
              <a:ext uri="{FF2B5EF4-FFF2-40B4-BE49-F238E27FC236}">
                <a16:creationId xmlns:a16="http://schemas.microsoft.com/office/drawing/2014/main" id="{F75092A7-2015-4C0B-8F2B-57760A76E9C6}"/>
              </a:ext>
            </a:extLst>
          </p:cNvPr>
          <p:cNvGraphicFramePr/>
          <p:nvPr/>
        </p:nvGraphicFramePr>
        <p:xfrm>
          <a:off x="3962880" y="2972521"/>
          <a:ext cx="1532160" cy="761760"/>
        </p:xfrm>
        <a:graphic>
          <a:graphicData uri="http://schemas.openxmlformats.org/drawingml/2006/table">
            <a:tbl>
              <a:tblPr/>
              <a:tblGrid>
                <a:gridCol w="1532160">
                  <a:extLst>
                    <a:ext uri="{9D8B030D-6E8A-4147-A177-3AD203B41FA5}">
                      <a16:colId xmlns:a16="http://schemas.microsoft.com/office/drawing/2014/main" val="20000"/>
                    </a:ext>
                  </a:extLst>
                </a:gridCol>
              </a:tblGrid>
              <a:tr h="380880">
                <a:tc>
                  <a:txBody>
                    <a:bodyPr/>
                    <a:lstStyle/>
                    <a:p>
                      <a:pPr algn="ctr">
                        <a:lnSpc>
                          <a:spcPct val="100000"/>
                        </a:lnSpc>
                      </a:pPr>
                      <a:r>
                        <a:rPr lang="en-US" sz="1800" b="0" strike="noStrike" spc="-1">
                          <a:solidFill>
                            <a:srgbClr val="FF0000"/>
                          </a:solidFill>
                          <a:latin typeface="Arial"/>
                          <a:ea typeface="Arial"/>
                        </a:rPr>
                        <a:t>Ray, Obj2</a:t>
                      </a:r>
                      <a:endParaRPr lang="en-US" sz="1800" b="0" strike="noStrike" spc="-1">
                        <a:latin typeface="Arial"/>
                      </a:endParaRPr>
                    </a:p>
                  </a:txBody>
                  <a:tcPr marL="68400" marR="68400" marT="45705" marB="45705">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380880">
                <a:tc>
                  <a:txBody>
                    <a:bodyPr/>
                    <a:lstStyle/>
                    <a:p>
                      <a:pPr algn="ctr">
                        <a:lnSpc>
                          <a:spcPct val="100000"/>
                        </a:lnSpc>
                      </a:pPr>
                      <a:r>
                        <a:rPr lang="en-US" sz="1800" b="0" strike="noStrike" spc="-1">
                          <a:solidFill>
                            <a:srgbClr val="FF0000"/>
                          </a:solidFill>
                          <a:latin typeface="Arial"/>
                          <a:ea typeface="Arial"/>
                        </a:rPr>
                        <a:t>Tom, Obj2</a:t>
                      </a:r>
                      <a:endParaRPr lang="en-US" sz="1800" b="0" strike="noStrike" spc="-1">
                        <a:latin typeface="Arial"/>
                      </a:endParaRPr>
                    </a:p>
                  </a:txBody>
                  <a:tcPr marL="68400" marR="68400" marT="45705" marB="45705">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1"/>
                  </a:ext>
                </a:extLst>
              </a:tr>
            </a:tbl>
          </a:graphicData>
        </a:graphic>
      </p:graphicFrame>
      <p:graphicFrame>
        <p:nvGraphicFramePr>
          <p:cNvPr id="11" name="Table 3">
            <a:extLst>
              <a:ext uri="{FF2B5EF4-FFF2-40B4-BE49-F238E27FC236}">
                <a16:creationId xmlns:a16="http://schemas.microsoft.com/office/drawing/2014/main" id="{DC00C707-F137-4456-A3CD-2AD16C312375}"/>
              </a:ext>
            </a:extLst>
          </p:cNvPr>
          <p:cNvGraphicFramePr/>
          <p:nvPr/>
        </p:nvGraphicFramePr>
        <p:xfrm>
          <a:off x="6780961" y="1297801"/>
          <a:ext cx="1825920" cy="2237772"/>
        </p:xfrm>
        <a:graphic>
          <a:graphicData uri="http://schemas.openxmlformats.org/drawingml/2006/table">
            <a:tbl>
              <a:tblPr/>
              <a:tblGrid>
                <a:gridCol w="890049">
                  <a:extLst>
                    <a:ext uri="{9D8B030D-6E8A-4147-A177-3AD203B41FA5}">
                      <a16:colId xmlns:a16="http://schemas.microsoft.com/office/drawing/2014/main" val="20000"/>
                    </a:ext>
                  </a:extLst>
                </a:gridCol>
                <a:gridCol w="935871">
                  <a:extLst>
                    <a:ext uri="{9D8B030D-6E8A-4147-A177-3AD203B41FA5}">
                      <a16:colId xmlns:a16="http://schemas.microsoft.com/office/drawing/2014/main" val="20001"/>
                    </a:ext>
                  </a:extLst>
                </a:gridCol>
              </a:tblGrid>
              <a:tr h="326402">
                <a:tc gridSpan="2">
                  <a:txBody>
                    <a:bodyPr/>
                    <a:lstStyle/>
                    <a:p>
                      <a:pPr algn="ctr">
                        <a:lnSpc>
                          <a:spcPct val="100000"/>
                        </a:lnSpc>
                      </a:pPr>
                      <a:r>
                        <a:rPr lang="en-US" sz="1500" b="1" strike="noStrike" spc="-1" err="1">
                          <a:solidFill>
                            <a:srgbClr val="FFFFFF"/>
                          </a:solidFill>
                          <a:latin typeface="Arial"/>
                          <a:ea typeface="Arial"/>
                        </a:rPr>
                        <a:t>UAValue</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370754">
                <a:tc>
                  <a:txBody>
                    <a:bodyPr/>
                    <a:lstStyle/>
                    <a:p>
                      <a:pPr>
                        <a:lnSpc>
                          <a:spcPct val="100000"/>
                        </a:lnSpc>
                      </a:pPr>
                      <a:r>
                        <a:rPr lang="en-US" sz="1500" b="0" strike="noStrike" spc="-1">
                          <a:solidFill>
                            <a:srgbClr val="000000"/>
                          </a:solidFill>
                          <a:latin typeface="Arial"/>
                          <a:ea typeface="Arial"/>
                        </a:rPr>
                        <a:t>User(U)</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err="1">
                          <a:solidFill>
                            <a:srgbClr val="000000"/>
                          </a:solidFill>
                          <a:latin typeface="Arial"/>
                          <a:ea typeface="Arial"/>
                        </a:rPr>
                        <a:t>uroleAtt</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FFFFFF"/>
                      </a:solidFill>
                    </a:lnT>
                    <a:lnB w="12240">
                      <a:solidFill>
                        <a:srgbClr val="000000"/>
                      </a:solidFill>
                    </a:lnB>
                    <a:solidFill>
                      <a:srgbClr val="CDD4EA"/>
                    </a:solidFill>
                  </a:tcPr>
                </a:tc>
                <a:extLst>
                  <a:ext uri="{0D108BD9-81ED-4DB2-BD59-A6C34878D82A}">
                    <a16:rowId xmlns:a16="http://schemas.microsoft.com/office/drawing/2014/main" val="10001"/>
                  </a:ext>
                </a:extLst>
              </a:tr>
              <a:tr h="561410">
                <a:tc>
                  <a:txBody>
                    <a:bodyPr/>
                    <a:lstStyle/>
                    <a:p>
                      <a:pPr>
                        <a:lnSpc>
                          <a:spcPct val="100000"/>
                        </a:lnSpc>
                      </a:pPr>
                      <a:r>
                        <a:rPr lang="en-US" sz="1500" b="0" strike="noStrike" spc="-1">
                          <a:solidFill>
                            <a:srgbClr val="000000"/>
                          </a:solidFill>
                          <a:latin typeface="Arial"/>
                          <a:ea typeface="Arial"/>
                        </a:rPr>
                        <a:t>John</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{R1, R2, R3}</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326402">
                <a:tc>
                  <a:txBody>
                    <a:bodyPr/>
                    <a:lstStyle/>
                    <a:p>
                      <a:pPr>
                        <a:lnSpc>
                          <a:spcPct val="100000"/>
                        </a:lnSpc>
                      </a:pPr>
                      <a:r>
                        <a:rPr lang="en-US" sz="1500" b="0" strike="noStrike" spc="-1">
                          <a:solidFill>
                            <a:srgbClr val="000000"/>
                          </a:solidFill>
                          <a:latin typeface="Arial"/>
                          <a:ea typeface="Arial"/>
                        </a:rPr>
                        <a:t>Lina</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{R2}</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r h="326402">
                <a:tc>
                  <a:txBody>
                    <a:bodyPr/>
                    <a:lstStyle/>
                    <a:p>
                      <a:pPr>
                        <a:lnSpc>
                          <a:spcPct val="100000"/>
                        </a:lnSpc>
                      </a:pPr>
                      <a:r>
                        <a:rPr lang="en-US" sz="1500" b="0" strike="noStrike" spc="-1">
                          <a:solidFill>
                            <a:srgbClr val="000000"/>
                          </a:solidFill>
                          <a:latin typeface="Arial"/>
                          <a:ea typeface="Arial"/>
                        </a:rPr>
                        <a:t>Ray</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{R3}</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4"/>
                  </a:ext>
                </a:extLst>
              </a:tr>
              <a:tr h="326402">
                <a:tc>
                  <a:txBody>
                    <a:bodyPr/>
                    <a:lstStyle/>
                    <a:p>
                      <a:pPr>
                        <a:lnSpc>
                          <a:spcPct val="100000"/>
                        </a:lnSpc>
                      </a:pPr>
                      <a:r>
                        <a:rPr lang="en-US" sz="1500" b="0" strike="noStrike" spc="-1">
                          <a:solidFill>
                            <a:srgbClr val="000000"/>
                          </a:solidFill>
                          <a:latin typeface="Arial"/>
                          <a:ea typeface="Arial"/>
                        </a:rPr>
                        <a:t>Tom</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{R3}</a:t>
                      </a:r>
                      <a:endParaRPr lang="en-US" sz="1500" b="0" strike="noStrike" spc="-1">
                        <a:latin typeface="Arial"/>
                      </a:endParaRPr>
                    </a:p>
                  </a:txBody>
                  <a:tcPr marL="68413" marR="68413" marT="45697" marB="45697">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5"/>
                  </a:ext>
                </a:extLst>
              </a:tr>
            </a:tbl>
          </a:graphicData>
        </a:graphic>
      </p:graphicFrame>
      <p:graphicFrame>
        <p:nvGraphicFramePr>
          <p:cNvPr id="12" name="Table 4">
            <a:extLst>
              <a:ext uri="{FF2B5EF4-FFF2-40B4-BE49-F238E27FC236}">
                <a16:creationId xmlns:a16="http://schemas.microsoft.com/office/drawing/2014/main" id="{F3CCC4D3-FDDB-4217-9245-048DFF639AE6}"/>
              </a:ext>
            </a:extLst>
          </p:cNvPr>
          <p:cNvGraphicFramePr/>
          <p:nvPr/>
        </p:nvGraphicFramePr>
        <p:xfrm>
          <a:off x="5715361" y="3812041"/>
          <a:ext cx="3123360" cy="1771201"/>
        </p:xfrm>
        <a:graphic>
          <a:graphicData uri="http://schemas.openxmlformats.org/drawingml/2006/table">
            <a:tbl>
              <a:tblPr/>
              <a:tblGrid>
                <a:gridCol w="694080">
                  <a:extLst>
                    <a:ext uri="{9D8B030D-6E8A-4147-A177-3AD203B41FA5}">
                      <a16:colId xmlns:a16="http://schemas.microsoft.com/office/drawing/2014/main" val="20000"/>
                    </a:ext>
                  </a:extLst>
                </a:gridCol>
                <a:gridCol w="1110528">
                  <a:extLst>
                    <a:ext uri="{9D8B030D-6E8A-4147-A177-3AD203B41FA5}">
                      <a16:colId xmlns:a16="http://schemas.microsoft.com/office/drawing/2014/main" val="20001"/>
                    </a:ext>
                  </a:extLst>
                </a:gridCol>
                <a:gridCol w="1318752">
                  <a:extLst>
                    <a:ext uri="{9D8B030D-6E8A-4147-A177-3AD203B41FA5}">
                      <a16:colId xmlns:a16="http://schemas.microsoft.com/office/drawing/2014/main" val="20002"/>
                    </a:ext>
                  </a:extLst>
                </a:gridCol>
              </a:tblGrid>
              <a:tr h="326439">
                <a:tc gridSpan="3">
                  <a:txBody>
                    <a:bodyPr/>
                    <a:lstStyle/>
                    <a:p>
                      <a:pPr algn="ctr">
                        <a:lnSpc>
                          <a:spcPct val="100000"/>
                        </a:lnSpc>
                      </a:pPr>
                      <a:r>
                        <a:rPr lang="en-US" sz="1500" b="1" strike="noStrike" spc="-1" err="1">
                          <a:solidFill>
                            <a:srgbClr val="FFFFFF"/>
                          </a:solidFill>
                          <a:latin typeface="Arial"/>
                          <a:ea typeface="Arial"/>
                        </a:rPr>
                        <a:t>OAValue</a:t>
                      </a:r>
                      <a:endParaRPr lang="en-US" sz="15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4472C4"/>
                    </a:solidFill>
                  </a:tcPr>
                </a:tc>
                <a:tc hMerge="1">
                  <a:txBody>
                    <a:bodyPr/>
                    <a:lstStyle/>
                    <a:p>
                      <a:endParaRPr lang="en-US"/>
                    </a:p>
                  </a:txBody>
                  <a:tcPr>
                    <a:solidFill>
                      <a:srgbClr val="729FCF"/>
                    </a:solidFill>
                  </a:tcPr>
                </a:tc>
                <a:tc hMerge="1">
                  <a:txBody>
                    <a:bodyPr/>
                    <a:lstStyle/>
                    <a:p>
                      <a:endParaRPr lang="en-US"/>
                    </a:p>
                  </a:txBody>
                  <a:tcPr>
                    <a:solidFill>
                      <a:srgbClr val="729FCF"/>
                    </a:solidFill>
                  </a:tcPr>
                </a:tc>
                <a:extLst>
                  <a:ext uri="{0D108BD9-81ED-4DB2-BD59-A6C34878D82A}">
                    <a16:rowId xmlns:a16="http://schemas.microsoft.com/office/drawing/2014/main" val="10000"/>
                  </a:ext>
                </a:extLst>
              </a:tr>
              <a:tr h="610260">
                <a:tc>
                  <a:txBody>
                    <a:bodyPr/>
                    <a:lstStyle/>
                    <a:p>
                      <a:pPr>
                        <a:lnSpc>
                          <a:spcPct val="100000"/>
                        </a:lnSpc>
                      </a:pPr>
                      <a:r>
                        <a:rPr lang="en-US" sz="1400" b="0" strike="noStrike" spc="-1">
                          <a:solidFill>
                            <a:srgbClr val="000000"/>
                          </a:solidFill>
                          <a:latin typeface="Arial"/>
                          <a:ea typeface="Arial"/>
                        </a:rPr>
                        <a:t>Object</a:t>
                      </a:r>
                    </a:p>
                    <a:p>
                      <a:pPr>
                        <a:lnSpc>
                          <a:spcPct val="100000"/>
                        </a:lnSpc>
                      </a:pPr>
                      <a:r>
                        <a:rPr lang="en-US" sz="1400" b="0" strike="noStrike" spc="-1">
                          <a:solidFill>
                            <a:srgbClr val="000000"/>
                          </a:solidFill>
                          <a:latin typeface="Arial"/>
                          <a:ea typeface="Arial"/>
                        </a:rPr>
                        <a:t>(O)</a:t>
                      </a:r>
                      <a:endParaRPr lang="en-US" sz="14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err="1">
                          <a:solidFill>
                            <a:srgbClr val="000000"/>
                          </a:solidFill>
                          <a:latin typeface="Arial"/>
                          <a:ea typeface="Arial"/>
                        </a:rPr>
                        <a:t>oroleAtt</a:t>
                      </a:r>
                      <a:r>
                        <a:rPr lang="en-US" sz="1500" b="0" strike="noStrike" spc="-1" baseline="-25000" err="1">
                          <a:solidFill>
                            <a:srgbClr val="000000"/>
                          </a:solidFill>
                          <a:latin typeface="Arial"/>
                          <a:ea typeface="Arial"/>
                        </a:rPr>
                        <a:t>write</a:t>
                      </a:r>
                      <a:r>
                        <a:rPr lang="en-US" sz="1500" b="0" strike="noStrike" spc="-1" baseline="-25000">
                          <a:solidFill>
                            <a:srgbClr val="000000"/>
                          </a:solidFill>
                          <a:latin typeface="Arial"/>
                          <a:ea typeface="Arial"/>
                        </a:rPr>
                        <a:t> </a:t>
                      </a:r>
                      <a:r>
                        <a:rPr lang="en-US" sz="1500" b="0" strike="noStrike" spc="-1">
                          <a:solidFill>
                            <a:srgbClr val="000000"/>
                          </a:solidFill>
                          <a:latin typeface="Arial"/>
                          <a:ea typeface="Arial"/>
                        </a:rPr>
                        <a:t> </a:t>
                      </a:r>
                      <a:endParaRPr lang="en-US" sz="15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err="1">
                          <a:solidFill>
                            <a:srgbClr val="000000"/>
                          </a:solidFill>
                          <a:latin typeface="Arial"/>
                          <a:ea typeface="Arial"/>
                        </a:rPr>
                        <a:t>oroleAtt</a:t>
                      </a:r>
                      <a:r>
                        <a:rPr lang="en-US" sz="1500" b="0" strike="noStrike" spc="-1" baseline="-25000" err="1">
                          <a:solidFill>
                            <a:srgbClr val="000000"/>
                          </a:solidFill>
                          <a:latin typeface="Arial"/>
                          <a:ea typeface="Arial"/>
                        </a:rPr>
                        <a:t>read</a:t>
                      </a:r>
                      <a:endParaRPr lang="en-US" sz="15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1"/>
                  </a:ext>
                </a:extLst>
              </a:tr>
              <a:tr h="363250">
                <a:tc>
                  <a:txBody>
                    <a:bodyPr/>
                    <a:lstStyle/>
                    <a:p>
                      <a:pPr>
                        <a:lnSpc>
                          <a:spcPct val="100000"/>
                        </a:lnSpc>
                      </a:pPr>
                      <a:r>
                        <a:rPr lang="en-US" sz="1500" b="0" strike="noStrike" spc="-1">
                          <a:solidFill>
                            <a:srgbClr val="000000"/>
                          </a:solidFill>
                          <a:latin typeface="Arial"/>
                          <a:ea typeface="Arial"/>
                        </a:rPr>
                        <a:t>Obj1</a:t>
                      </a:r>
                      <a:endParaRPr lang="en-US" sz="15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{R1}</a:t>
                      </a:r>
                      <a:endParaRPr lang="en-US" sz="15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tc>
                  <a:txBody>
                    <a:bodyPr/>
                    <a:lstStyle/>
                    <a:p>
                      <a:pPr>
                        <a:lnSpc>
                          <a:spcPct val="100000"/>
                        </a:lnSpc>
                      </a:pPr>
                      <a:r>
                        <a:rPr lang="en-US" sz="1500" b="0" strike="noStrike" spc="-1">
                          <a:solidFill>
                            <a:srgbClr val="000000"/>
                          </a:solidFill>
                          <a:latin typeface="Arial"/>
                          <a:ea typeface="Arial"/>
                        </a:rPr>
                        <a:t>{R1, R3}</a:t>
                      </a:r>
                      <a:endParaRPr lang="en-US" sz="15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E8EBF5"/>
                    </a:solidFill>
                  </a:tcPr>
                </a:tc>
                <a:extLst>
                  <a:ext uri="{0D108BD9-81ED-4DB2-BD59-A6C34878D82A}">
                    <a16:rowId xmlns:a16="http://schemas.microsoft.com/office/drawing/2014/main" val="10002"/>
                  </a:ext>
                </a:extLst>
              </a:tr>
              <a:tr h="471252">
                <a:tc>
                  <a:txBody>
                    <a:bodyPr/>
                    <a:lstStyle/>
                    <a:p>
                      <a:pPr>
                        <a:lnSpc>
                          <a:spcPct val="100000"/>
                        </a:lnSpc>
                      </a:pPr>
                      <a:r>
                        <a:rPr lang="en-US" sz="1500" b="0" strike="noStrike" spc="-1">
                          <a:solidFill>
                            <a:srgbClr val="000000"/>
                          </a:solidFill>
                          <a:latin typeface="Arial"/>
                          <a:ea typeface="Arial"/>
                        </a:rPr>
                        <a:t>Obj2</a:t>
                      </a:r>
                      <a:endParaRPr lang="en-US" sz="15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{R1, R2}</a:t>
                      </a:r>
                      <a:endParaRPr lang="en-US" sz="15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tc>
                  <a:txBody>
                    <a:bodyPr/>
                    <a:lstStyle/>
                    <a:p>
                      <a:pPr>
                        <a:lnSpc>
                          <a:spcPct val="100000"/>
                        </a:lnSpc>
                      </a:pPr>
                      <a:r>
                        <a:rPr lang="en-US" sz="1500" b="0" strike="noStrike" spc="-1">
                          <a:solidFill>
                            <a:srgbClr val="000000"/>
                          </a:solidFill>
                          <a:latin typeface="Arial"/>
                          <a:ea typeface="Arial"/>
                        </a:rPr>
                        <a:t>{}</a:t>
                      </a:r>
                      <a:endParaRPr lang="en-US" sz="1500" b="0" strike="noStrike" spc="-1">
                        <a:latin typeface="Arial"/>
                      </a:endParaRPr>
                    </a:p>
                  </a:txBody>
                  <a:tcPr marL="68382" marR="68382" marT="45715" marB="45715">
                    <a:lnL w="12240">
                      <a:solidFill>
                        <a:srgbClr val="000000"/>
                      </a:solidFill>
                    </a:lnL>
                    <a:lnR w="12240">
                      <a:solidFill>
                        <a:srgbClr val="000000"/>
                      </a:solidFill>
                    </a:lnR>
                    <a:lnT w="12240">
                      <a:solidFill>
                        <a:srgbClr val="000000"/>
                      </a:solidFill>
                    </a:lnT>
                    <a:lnB w="12240">
                      <a:solidFill>
                        <a:srgbClr val="000000"/>
                      </a:solidFill>
                    </a:lnB>
                    <a:solidFill>
                      <a:srgbClr val="CDD4EA"/>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1880546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8D3492F0-9314-4967-AD3A-A175396C00D9}"/>
              </a:ext>
            </a:extLst>
          </p:cNvPr>
          <p:cNvSpPr>
            <a:spLocks noGrp="1"/>
          </p:cNvSpPr>
          <p:nvPr>
            <p:ph idx="1"/>
          </p:nvPr>
        </p:nvSpPr>
        <p:spPr>
          <a:xfrm>
            <a:off x="329761" y="1122121"/>
            <a:ext cx="8557920" cy="5114880"/>
          </a:xfrm>
        </p:spPr>
        <p:txBody>
          <a:bodyPr>
            <a:noAutofit/>
          </a:bodyPr>
          <a:lstStyle/>
          <a:p>
            <a:pPr marL="342900" indent="-342900">
              <a:buFont typeface="Wingdings" panose="05000000000000000000" pitchFamily="2" charset="2"/>
              <a:buChar char="v"/>
              <a:defRPr/>
            </a:pPr>
            <a:r>
              <a:rPr lang="en-US" sz="1814" b="1" dirty="0">
                <a:solidFill>
                  <a:schemeClr val="tx1"/>
                </a:solidFill>
                <a:latin typeface="+mj-lt"/>
              </a:rPr>
              <a:t>Formalized notion: feasibility of ABAC policy mining for the first time</a:t>
            </a:r>
          </a:p>
          <a:p>
            <a:pPr marL="342900" indent="-342900">
              <a:lnSpc>
                <a:spcPct val="120000"/>
              </a:lnSpc>
              <a:buFont typeface="Wingdings" panose="05000000000000000000" pitchFamily="2" charset="2"/>
              <a:buChar char="v"/>
              <a:defRPr/>
            </a:pPr>
            <a:r>
              <a:rPr lang="en-US" altLang="en-US" sz="1814" dirty="0">
                <a:solidFill>
                  <a:schemeClr val="tx1"/>
                </a:solidFill>
                <a:latin typeface="+mj-lt"/>
                <a:cs typeface="Calibri" panose="020F0502020204030204" pitchFamily="34" charset="0"/>
              </a:rPr>
              <a:t>The overall asymptotic complexity of ABAC </a:t>
            </a:r>
            <a:r>
              <a:rPr lang="en-US" altLang="en-US" sz="1814" dirty="0" err="1">
                <a:solidFill>
                  <a:schemeClr val="tx1"/>
                </a:solidFill>
                <a:latin typeface="+mj-lt"/>
                <a:cs typeface="Calibri" panose="020F0502020204030204" pitchFamily="34" charset="0"/>
              </a:rPr>
              <a:t>RuleSet</a:t>
            </a:r>
            <a:r>
              <a:rPr lang="en-US" altLang="en-US" sz="1814" dirty="0">
                <a:solidFill>
                  <a:schemeClr val="tx1"/>
                </a:solidFill>
                <a:latin typeface="+mj-lt"/>
                <a:cs typeface="Calibri" panose="020F0502020204030204" pitchFamily="34" charset="0"/>
              </a:rPr>
              <a:t> Existence problem is O(|OP| × (|U| × |O|))</a:t>
            </a:r>
          </a:p>
          <a:p>
            <a:pPr marL="342900" indent="-342900">
              <a:lnSpc>
                <a:spcPct val="120000"/>
              </a:lnSpc>
              <a:buFont typeface="Wingdings" panose="05000000000000000000" pitchFamily="2" charset="2"/>
              <a:buChar char="v"/>
              <a:defRPr/>
            </a:pPr>
            <a:r>
              <a:rPr lang="en-US" altLang="en-US" sz="1814" dirty="0">
                <a:solidFill>
                  <a:schemeClr val="tx1"/>
                </a:solidFill>
                <a:latin typeface="+mj-lt"/>
                <a:cs typeface="Calibri" panose="020F0502020204030204" pitchFamily="34" charset="0"/>
              </a:rPr>
              <a:t>The overall asymptotic complexity of ABAC </a:t>
            </a:r>
            <a:r>
              <a:rPr lang="en-US" altLang="en-US" sz="1814" dirty="0" err="1">
                <a:solidFill>
                  <a:schemeClr val="tx1"/>
                </a:solidFill>
                <a:latin typeface="+mj-lt"/>
                <a:cs typeface="Calibri" panose="020F0502020204030204" pitchFamily="34" charset="0"/>
              </a:rPr>
              <a:t>RuleSet</a:t>
            </a:r>
            <a:r>
              <a:rPr lang="en-US" altLang="en-US" sz="1814" dirty="0">
                <a:solidFill>
                  <a:schemeClr val="tx1"/>
                </a:solidFill>
                <a:latin typeface="+mj-lt"/>
                <a:cs typeface="Calibri" panose="020F0502020204030204" pitchFamily="34" charset="0"/>
              </a:rPr>
              <a:t> Infeasibility Correction is: O(|OP| × (|U| × |O|) </a:t>
            </a:r>
            <a:r>
              <a:rPr lang="en-US" altLang="en-US" sz="1814" baseline="30000" dirty="0">
                <a:solidFill>
                  <a:schemeClr val="tx1"/>
                </a:solidFill>
                <a:latin typeface="+mj-lt"/>
                <a:cs typeface="Calibri" panose="020F0502020204030204" pitchFamily="34" charset="0"/>
              </a:rPr>
              <a:t>3</a:t>
            </a:r>
            <a:r>
              <a:rPr lang="en-US" altLang="en-US" sz="1814" dirty="0">
                <a:solidFill>
                  <a:schemeClr val="tx1"/>
                </a:solidFill>
                <a:latin typeface="+mj-lt"/>
                <a:cs typeface="Calibri" panose="020F0502020204030204" pitchFamily="34" charset="0"/>
              </a:rPr>
              <a:t> )</a:t>
            </a:r>
          </a:p>
          <a:p>
            <a:pPr marL="342900" indent="-342900">
              <a:buFont typeface="Wingdings" panose="05000000000000000000" pitchFamily="2" charset="2"/>
              <a:buChar char="v"/>
              <a:defRPr/>
            </a:pPr>
            <a:endParaRPr lang="en-US" sz="1814" b="1" dirty="0">
              <a:solidFill>
                <a:schemeClr val="tx1"/>
              </a:solidFill>
              <a:latin typeface="+mj-lt"/>
            </a:endParaRPr>
          </a:p>
          <a:p>
            <a:pPr>
              <a:defRPr/>
            </a:pPr>
            <a:r>
              <a:rPr lang="en-US" sz="1814" b="1" u="sng" dirty="0">
                <a:solidFill>
                  <a:schemeClr val="tx1"/>
                </a:solidFill>
                <a:latin typeface="+mj-lt"/>
              </a:rPr>
              <a:t>Challenges</a:t>
            </a:r>
          </a:p>
          <a:p>
            <a:pPr marL="342900" indent="-342900">
              <a:spcBef>
                <a:spcPts val="748"/>
              </a:spcBef>
              <a:buClr>
                <a:srgbClr val="000000"/>
              </a:buClr>
              <a:buFont typeface="Wingdings" panose="05000000000000000000" pitchFamily="2" charset="2"/>
              <a:buChar char="v"/>
            </a:pPr>
            <a:r>
              <a:rPr lang="en-US" altLang="en-US" sz="2086" dirty="0">
                <a:solidFill>
                  <a:schemeClr val="tx1"/>
                </a:solidFill>
                <a:latin typeface="Calibri" panose="020F0502020204030204" pitchFamily="34" charset="0"/>
                <a:cs typeface="Calibri" panose="020F0502020204030204" pitchFamily="34" charset="0"/>
              </a:rPr>
              <a:t>Ensure minimal partition split</a:t>
            </a:r>
          </a:p>
          <a:p>
            <a:pPr marL="342900" indent="-342900">
              <a:spcBef>
                <a:spcPts val="748"/>
              </a:spcBef>
              <a:buClr>
                <a:srgbClr val="000000"/>
              </a:buClr>
              <a:buFont typeface="Wingdings" panose="05000000000000000000" pitchFamily="2" charset="2"/>
              <a:buChar char="v"/>
            </a:pPr>
            <a:r>
              <a:rPr lang="en-US" altLang="en-US" sz="2086" dirty="0">
                <a:solidFill>
                  <a:schemeClr val="tx1"/>
                </a:solidFill>
                <a:latin typeface="Calibri" panose="020F0502020204030204" pitchFamily="34" charset="0"/>
                <a:cs typeface="Calibri" panose="020F0502020204030204" pitchFamily="34" charset="0"/>
              </a:rPr>
              <a:t>More compact set of rule generation</a:t>
            </a:r>
          </a:p>
          <a:p>
            <a:pPr marL="342900" indent="-342900">
              <a:spcBef>
                <a:spcPts val="748"/>
              </a:spcBef>
              <a:buClr>
                <a:srgbClr val="000000"/>
              </a:buClr>
              <a:buFont typeface="Wingdings" panose="05000000000000000000" pitchFamily="2" charset="2"/>
              <a:buChar char="v"/>
            </a:pPr>
            <a:r>
              <a:rPr lang="en-US" altLang="en-US" sz="2086" dirty="0">
                <a:solidFill>
                  <a:schemeClr val="tx1"/>
                </a:solidFill>
                <a:latin typeface="Calibri" panose="020F0502020204030204" pitchFamily="34" charset="0"/>
                <a:cs typeface="Calibri" panose="020F0502020204030204" pitchFamily="34" charset="0"/>
              </a:rPr>
              <a:t>Negative ABAC rules</a:t>
            </a:r>
          </a:p>
          <a:p>
            <a:pPr marL="342900" indent="-342900">
              <a:spcBef>
                <a:spcPts val="748"/>
              </a:spcBef>
              <a:buClr>
                <a:srgbClr val="000000"/>
              </a:buClr>
              <a:buFont typeface="Wingdings" panose="05000000000000000000" pitchFamily="2" charset="2"/>
              <a:buChar char="v"/>
            </a:pPr>
            <a:r>
              <a:rPr lang="en-US" altLang="en-US" sz="2086" dirty="0">
                <a:solidFill>
                  <a:schemeClr val="tx1"/>
                </a:solidFill>
                <a:latin typeface="Calibri" panose="020F0502020204030204" pitchFamily="34" charset="0"/>
                <a:cs typeface="Calibri" panose="020F0502020204030204" pitchFamily="34" charset="0"/>
              </a:rPr>
              <a:t>Exact solution</a:t>
            </a:r>
          </a:p>
          <a:p>
            <a:pPr lvl="4">
              <a:spcBef>
                <a:spcPts val="748"/>
              </a:spcBef>
              <a:buClr>
                <a:srgbClr val="000000"/>
              </a:buClr>
            </a:pPr>
            <a:r>
              <a:rPr lang="en-US" altLang="en-US" sz="2086" dirty="0">
                <a:solidFill>
                  <a:schemeClr val="tx1"/>
                </a:solidFill>
                <a:latin typeface="Calibri" panose="020F0502020204030204" pitchFamily="34" charset="0"/>
                <a:cs typeface="Calibri" panose="020F0502020204030204" pitchFamily="34" charset="0"/>
              </a:rPr>
              <a:t>	*Reduce number of split partitions</a:t>
            </a:r>
          </a:p>
          <a:p>
            <a:pPr lvl="4">
              <a:spcBef>
                <a:spcPts val="748"/>
              </a:spcBef>
              <a:buClr>
                <a:srgbClr val="000000"/>
              </a:buClr>
            </a:pPr>
            <a:r>
              <a:rPr lang="en-US" altLang="en-US" sz="2086" dirty="0">
                <a:solidFill>
                  <a:schemeClr val="tx1"/>
                </a:solidFill>
                <a:latin typeface="Calibri" panose="020F0502020204030204" pitchFamily="34" charset="0"/>
                <a:cs typeface="Calibri" panose="020F0502020204030204" pitchFamily="34" charset="0"/>
              </a:rPr>
              <a:t>	*Change number of attributes required</a:t>
            </a:r>
          </a:p>
          <a:p>
            <a:pPr lvl="8">
              <a:spcBef>
                <a:spcPts val="375"/>
              </a:spcBef>
              <a:buClr>
                <a:srgbClr val="000000"/>
              </a:buClr>
            </a:pPr>
            <a:r>
              <a:rPr lang="en-US" altLang="en-US" sz="2086" dirty="0">
                <a:solidFill>
                  <a:schemeClr val="tx1"/>
                </a:solidFill>
                <a:latin typeface="Calibri" panose="020F0502020204030204" pitchFamily="34" charset="0"/>
                <a:cs typeface="Calibri" panose="020F0502020204030204" pitchFamily="34" charset="0"/>
              </a:rPr>
              <a:t>	*Effect on changing existing attribute set</a:t>
            </a:r>
          </a:p>
          <a:p>
            <a:pPr>
              <a:buFont typeface="Wingdings" pitchFamily="2" charset="2"/>
              <a:buChar char="Ø"/>
              <a:defRPr/>
            </a:pPr>
            <a:endParaRPr lang="en-US" sz="1814" b="1" u="sng" dirty="0">
              <a:solidFill>
                <a:schemeClr val="tx1"/>
              </a:solidFill>
              <a:latin typeface="+mj-lt"/>
            </a:endParaRPr>
          </a:p>
        </p:txBody>
      </p:sp>
      <p:sp>
        <p:nvSpPr>
          <p:cNvPr id="8" name="Title 1">
            <a:extLst>
              <a:ext uri="{FF2B5EF4-FFF2-40B4-BE49-F238E27FC236}">
                <a16:creationId xmlns:a16="http://schemas.microsoft.com/office/drawing/2014/main" id="{BCEAF409-F1F6-4D09-B81A-2C7917B53737}"/>
              </a:ext>
            </a:extLst>
          </p:cNvPr>
          <p:cNvSpPr>
            <a:spLocks/>
          </p:cNvSpPr>
          <p:nvPr/>
        </p:nvSpPr>
        <p:spPr bwMode="auto">
          <a:xfrm>
            <a:off x="1600200" y="152400"/>
            <a:ext cx="5484960" cy="620640"/>
          </a:xfrm>
          <a:prstGeom prst="rect">
            <a:avLst/>
          </a:prstGeom>
          <a:noFill/>
          <a:ln w="9525">
            <a:noFill/>
            <a:round/>
            <a:headEnd/>
            <a:tailEnd/>
          </a:ln>
        </p:spPr>
        <p:txBody>
          <a:bodyPr lIns="0" tIns="0" rIns="0" bIns="0" anchor="ctr"/>
          <a:lstStyle/>
          <a:p>
            <a:pPr algn="ctr" defTabSz="414640">
              <a:buClr>
                <a:srgbClr val="000000"/>
              </a:buClr>
              <a:buSzPct val="45000"/>
              <a:defRPr/>
            </a:pPr>
            <a:r>
              <a:rPr lang="en-US" sz="3200" b="1" kern="0">
                <a:solidFill>
                  <a:srgbClr val="131F49"/>
                </a:solidFill>
                <a:latin typeface="Calibri" panose="020F0502020204030204" pitchFamily="34" charset="0"/>
                <a:ea typeface="ＭＳ Ｐゴシック" charset="-128"/>
                <a:cs typeface="Calibri" panose="020F0502020204030204" pitchFamily="34" charset="0"/>
              </a:rPr>
              <a:t>Summary</a:t>
            </a:r>
          </a:p>
        </p:txBody>
      </p:sp>
    </p:spTree>
    <p:extLst>
      <p:ext uri="{BB962C8B-B14F-4D97-AF65-F5344CB8AC3E}">
        <p14:creationId xmlns:p14="http://schemas.microsoft.com/office/powerpoint/2010/main" val="3218835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35F0A5-62A6-40B8-8CC7-C14B94B8C9DB}"/>
              </a:ext>
            </a:extLst>
          </p:cNvPr>
          <p:cNvSpPr txBox="1"/>
          <p:nvPr/>
        </p:nvSpPr>
        <p:spPr>
          <a:xfrm>
            <a:off x="1905000" y="2493925"/>
            <a:ext cx="5266444" cy="706475"/>
          </a:xfrm>
          <a:prstGeom prst="rect">
            <a:avLst/>
          </a:prstGeom>
          <a:noFill/>
        </p:spPr>
        <p:txBody>
          <a:bodyPr wrap="square" rtlCol="0">
            <a:spAutoFit/>
          </a:bodyPr>
          <a:lstStyle/>
          <a:p>
            <a:pPr algn="ctr"/>
            <a:r>
              <a:rPr lang="en-US" sz="3991" b="1">
                <a:solidFill>
                  <a:schemeClr val="accent2"/>
                </a:solidFill>
              </a:rPr>
              <a:t>Chapter 4</a:t>
            </a:r>
          </a:p>
        </p:txBody>
      </p:sp>
    </p:spTree>
    <p:extLst>
      <p:ext uri="{BB962C8B-B14F-4D97-AF65-F5344CB8AC3E}">
        <p14:creationId xmlns:p14="http://schemas.microsoft.com/office/powerpoint/2010/main" val="2619889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21FE64D-13F8-4202-B518-195DEF689CB5}"/>
              </a:ext>
            </a:extLst>
          </p:cNvPr>
          <p:cNvSpPr>
            <a:spLocks noGrp="1"/>
          </p:cNvSpPr>
          <p:nvPr>
            <p:ph type="body" sz="quarter" idx="11"/>
          </p:nvPr>
        </p:nvSpPr>
        <p:spPr/>
        <p:txBody>
          <a:bodyPr/>
          <a:lstStyle/>
          <a:p>
            <a:endParaRPr lang="en-US"/>
          </a:p>
        </p:txBody>
      </p:sp>
      <p:sp>
        <p:nvSpPr>
          <p:cNvPr id="6" name="TextBox 5">
            <a:extLst>
              <a:ext uri="{FF2B5EF4-FFF2-40B4-BE49-F238E27FC236}">
                <a16:creationId xmlns:a16="http://schemas.microsoft.com/office/drawing/2014/main" id="{C5476DAB-8D31-4BAB-855D-C2296995D062}"/>
              </a:ext>
            </a:extLst>
          </p:cNvPr>
          <p:cNvSpPr txBox="1"/>
          <p:nvPr/>
        </p:nvSpPr>
        <p:spPr>
          <a:xfrm>
            <a:off x="381441" y="1067048"/>
            <a:ext cx="8457312" cy="4154984"/>
          </a:xfrm>
          <a:prstGeom prst="rect">
            <a:avLst/>
          </a:prstGeom>
          <a:noFill/>
          <a:ln>
            <a:noFill/>
          </a:ln>
        </p:spPr>
        <p:txBody>
          <a:bodyPr wrap="square">
            <a:spAutoFit/>
          </a:bodyPr>
          <a:lstStyle/>
          <a:p>
            <a:pPr marL="457153" indent="-457153" defTabSz="914305">
              <a:buFont typeface="Wingdings" panose="05000000000000000000" pitchFamily="2" charset="2"/>
              <a:buChar char="v"/>
            </a:pPr>
            <a:r>
              <a:rPr lang="en-US" altLang="en-US" sz="2200" i="1" err="1">
                <a:solidFill>
                  <a:srgbClr val="131F49"/>
                </a:solidFill>
                <a:latin typeface="Calibri" panose="020F0502020204030204" pitchFamily="34" charset="0"/>
                <a:cs typeface="Calibri" panose="020F0502020204030204" pitchFamily="34" charset="0"/>
              </a:rPr>
              <a:t>ReBAC</a:t>
            </a:r>
            <a:r>
              <a:rPr lang="en-US" altLang="en-US" sz="2200" i="1">
                <a:solidFill>
                  <a:srgbClr val="131F49"/>
                </a:solidFill>
                <a:latin typeface="Calibri" panose="020F0502020204030204" pitchFamily="34" charset="0"/>
                <a:cs typeface="Calibri" panose="020F0502020204030204" pitchFamily="34" charset="0"/>
              </a:rPr>
              <a:t> ≡ Relationship-Based Access Control</a:t>
            </a:r>
            <a:endParaRPr lang="en-US" sz="2200" i="1">
              <a:solidFill>
                <a:prstClr val="black"/>
              </a:solidFill>
              <a:latin typeface="Calibri" panose="020F0502020204030204" pitchFamily="34" charset="0"/>
              <a:cs typeface="Calibri" panose="020F0502020204030204" pitchFamily="34" charset="0"/>
            </a:endParaRPr>
          </a:p>
          <a:p>
            <a:pPr marL="914305" lvl="1" indent="-457153" defTabSz="914305">
              <a:buFont typeface="Wingdings" panose="05000000000000000000" pitchFamily="2" charset="2"/>
              <a:buChar char="§"/>
            </a:pPr>
            <a:r>
              <a:rPr lang="en-US" sz="2200" err="1">
                <a:solidFill>
                  <a:prstClr val="black"/>
                </a:solidFill>
                <a:latin typeface="Calibri" panose="020F0502020204030204" pitchFamily="34" charset="0"/>
                <a:cs typeface="Calibri" panose="020F0502020204030204" pitchFamily="34" charset="0"/>
              </a:rPr>
              <a:t>ReBAC</a:t>
            </a:r>
            <a:r>
              <a:rPr lang="en-US" sz="2200">
                <a:solidFill>
                  <a:prstClr val="black"/>
                </a:solidFill>
                <a:latin typeface="Calibri" panose="020F0502020204030204" pitchFamily="34" charset="0"/>
                <a:cs typeface="Calibri" panose="020F0502020204030204" pitchFamily="34" charset="0"/>
              </a:rPr>
              <a:t> expresses authorization in terms of various direct and indirect relationships amongst entities, most commonly between users</a:t>
            </a:r>
          </a:p>
          <a:p>
            <a:pPr marL="914305" lvl="1" indent="-457153" defTabSz="914305">
              <a:buFont typeface="Wingdings" panose="05000000000000000000" pitchFamily="2" charset="2"/>
              <a:buChar char="§"/>
            </a:pPr>
            <a:r>
              <a:rPr lang="en-US" sz="2200">
                <a:solidFill>
                  <a:prstClr val="black"/>
                </a:solidFill>
                <a:latin typeface="Calibri" panose="020F0502020204030204" pitchFamily="34" charset="0"/>
                <a:cs typeface="Calibri" panose="020F0502020204030204" pitchFamily="34" charset="0"/>
              </a:rPr>
              <a:t>Access conditions are usually based on type, depth, or strength of relationships </a:t>
            </a:r>
          </a:p>
          <a:p>
            <a:pPr marL="457153" lvl="1" defTabSz="914305"/>
            <a:endParaRPr lang="en-US" sz="2200">
              <a:solidFill>
                <a:prstClr val="black"/>
              </a:solidFill>
              <a:latin typeface="Calibri" panose="020F0502020204030204" pitchFamily="34" charset="0"/>
              <a:cs typeface="Calibri" panose="020F0502020204030204" pitchFamily="34" charset="0"/>
            </a:endParaRPr>
          </a:p>
          <a:p>
            <a:pPr marL="457153" indent="-457153" defTabSz="914305">
              <a:buFont typeface="Wingdings" panose="05000000000000000000" pitchFamily="2" charset="2"/>
              <a:buChar char="v"/>
            </a:pPr>
            <a:r>
              <a:rPr lang="en-US" sz="2200">
                <a:solidFill>
                  <a:prstClr val="black"/>
                </a:solidFill>
                <a:latin typeface="Calibri" panose="020F0502020204030204" pitchFamily="34" charset="0"/>
                <a:cs typeface="Calibri" panose="020F0502020204030204" pitchFamily="34" charset="0"/>
              </a:rPr>
              <a:t>Assumption</a:t>
            </a:r>
          </a:p>
          <a:p>
            <a:pPr marL="914305" lvl="1" indent="-457153" defTabSz="914305">
              <a:buFont typeface="Wingdings" panose="05000000000000000000" pitchFamily="2" charset="2"/>
              <a:buChar char="§"/>
            </a:pPr>
            <a:r>
              <a:rPr lang="en-US" sz="2200">
                <a:solidFill>
                  <a:prstClr val="black"/>
                </a:solidFill>
                <a:latin typeface="Calibri" panose="020F0502020204030204" pitchFamily="34" charset="0"/>
                <a:cs typeface="Calibri" panose="020F0502020204030204" pitchFamily="34" charset="0"/>
              </a:rPr>
              <a:t>Relationship Graph (RG) where users(node) are connected(edge) by social relationships(edge label). Each edge in the RG is labeled with a relation type</a:t>
            </a:r>
          </a:p>
          <a:p>
            <a:pPr marL="914305" lvl="1" indent="-457153" defTabSz="914305">
              <a:buFont typeface="Wingdings" panose="05000000000000000000" pitchFamily="2" charset="2"/>
              <a:buChar char="§"/>
            </a:pPr>
            <a:r>
              <a:rPr lang="en-US" sz="2200">
                <a:solidFill>
                  <a:prstClr val="black"/>
                </a:solidFill>
                <a:latin typeface="Calibri" panose="020F0502020204030204" pitchFamily="34" charset="0"/>
                <a:cs typeface="Calibri" panose="020F0502020204030204" pitchFamily="34" charset="0"/>
              </a:rPr>
              <a:t>Only user-to-user relationships are considered</a:t>
            </a:r>
          </a:p>
        </p:txBody>
      </p:sp>
      <p:sp>
        <p:nvSpPr>
          <p:cNvPr id="7" name="Rectangle 5">
            <a:extLst>
              <a:ext uri="{FF2B5EF4-FFF2-40B4-BE49-F238E27FC236}">
                <a16:creationId xmlns:a16="http://schemas.microsoft.com/office/drawing/2014/main" id="{F272BF81-61A0-47F5-90B0-952D8656BD41}"/>
              </a:ext>
            </a:extLst>
          </p:cNvPr>
          <p:cNvSpPr>
            <a:spLocks noChangeArrowheads="1"/>
          </p:cNvSpPr>
          <p:nvPr/>
        </p:nvSpPr>
        <p:spPr bwMode="auto">
          <a:xfrm>
            <a:off x="2133600" y="152400"/>
            <a:ext cx="4714065" cy="62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defTabSz="914305">
              <a:buClrTx/>
              <a:buSzPct val="45000"/>
              <a:tabLst>
                <a:tab pos="0" algn="l"/>
                <a:tab pos="457153" algn="l"/>
                <a:tab pos="914305" algn="l"/>
                <a:tab pos="1371458" algn="l"/>
                <a:tab pos="1828610" algn="l"/>
                <a:tab pos="2285763" algn="l"/>
                <a:tab pos="2742915" algn="l"/>
                <a:tab pos="3200068" algn="l"/>
                <a:tab pos="3657220" algn="l"/>
                <a:tab pos="4114373" algn="l"/>
                <a:tab pos="4571526" algn="l"/>
                <a:tab pos="5028678" algn="l"/>
                <a:tab pos="5485831" algn="l"/>
                <a:tab pos="5942984" algn="l"/>
                <a:tab pos="6400137" algn="l"/>
                <a:tab pos="6857289" algn="l"/>
                <a:tab pos="7314442" algn="l"/>
                <a:tab pos="7771595" algn="l"/>
                <a:tab pos="8228747" algn="l"/>
                <a:tab pos="8685900" algn="l"/>
                <a:tab pos="9143052" algn="l"/>
              </a:tabLst>
            </a:pPr>
            <a:r>
              <a:rPr lang="en-US" altLang="en-US" sz="3300" b="1">
                <a:solidFill>
                  <a:srgbClr val="131F49"/>
                </a:solidFill>
                <a:latin typeface="Calibri" panose="020F0502020204030204" pitchFamily="34" charset="0"/>
                <a:cs typeface="Calibri" panose="020F0502020204030204" pitchFamily="34" charset="0"/>
              </a:rPr>
              <a:t>Background: ReBAC</a:t>
            </a:r>
          </a:p>
        </p:txBody>
      </p:sp>
    </p:spTree>
    <p:extLst>
      <p:ext uri="{BB962C8B-B14F-4D97-AF65-F5344CB8AC3E}">
        <p14:creationId xmlns:p14="http://schemas.microsoft.com/office/powerpoint/2010/main" val="39441091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C40A694-5649-49F5-95FD-EDCA6D90B0C0}"/>
              </a:ext>
            </a:extLst>
          </p:cNvPr>
          <p:cNvSpPr>
            <a:spLocks noGrp="1"/>
          </p:cNvSpPr>
          <p:nvPr>
            <p:ph type="body" sz="quarter" idx="11"/>
          </p:nvPr>
        </p:nvSpPr>
        <p:spPr/>
        <p:txBody>
          <a:bodyPr/>
          <a:lstStyle/>
          <a:p>
            <a:endParaRPr lang="en-US"/>
          </a:p>
        </p:txBody>
      </p:sp>
      <p:sp>
        <p:nvSpPr>
          <p:cNvPr id="4" name="Rectangle 1">
            <a:extLst>
              <a:ext uri="{FF2B5EF4-FFF2-40B4-BE49-F238E27FC236}">
                <a16:creationId xmlns:a16="http://schemas.microsoft.com/office/drawing/2014/main" id="{371896FB-84B7-4678-B1B1-C3E160A85FC4}"/>
              </a:ext>
            </a:extLst>
          </p:cNvPr>
          <p:cNvSpPr>
            <a:spLocks noChangeArrowheads="1"/>
          </p:cNvSpPr>
          <p:nvPr/>
        </p:nvSpPr>
        <p:spPr bwMode="auto">
          <a:xfrm>
            <a:off x="304800" y="1191108"/>
            <a:ext cx="8221536" cy="4447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marL="0" indent="0" algn="just" defTabSz="914305"/>
            <a:r>
              <a:rPr lang="en-US" altLang="en-US" sz="2177" i="1">
                <a:solidFill>
                  <a:prstClr val="black"/>
                </a:solidFill>
                <a:latin typeface="Calibri" panose="020F0502020204030204" pitchFamily="34" charset="0"/>
                <a:cs typeface="Calibri" panose="020F0502020204030204" pitchFamily="34" charset="0"/>
              </a:rPr>
              <a:t>The feasibility analysis of the </a:t>
            </a:r>
            <a:r>
              <a:rPr lang="en-US" altLang="en-US" sz="2177" i="1" err="1">
                <a:solidFill>
                  <a:prstClr val="black"/>
                </a:solidFill>
                <a:latin typeface="Calibri" panose="020F0502020204030204" pitchFamily="34" charset="0"/>
                <a:cs typeface="Calibri" panose="020F0502020204030204" pitchFamily="34" charset="0"/>
              </a:rPr>
              <a:t>ReBAC</a:t>
            </a:r>
            <a:r>
              <a:rPr lang="en-US" altLang="en-US" sz="2177" i="1">
                <a:solidFill>
                  <a:prstClr val="black"/>
                </a:solidFill>
                <a:latin typeface="Calibri" panose="020F0502020204030204" pitchFamily="34" charset="0"/>
                <a:cs typeface="Calibri" panose="020F0502020204030204" pitchFamily="34" charset="0"/>
              </a:rPr>
              <a:t> policy mining problem studies whether the migration process from a given authorization set to </a:t>
            </a:r>
            <a:r>
              <a:rPr lang="en-US" altLang="en-US" sz="2177" i="1" err="1">
                <a:solidFill>
                  <a:prstClr val="black"/>
                </a:solidFill>
                <a:latin typeface="Calibri" panose="020F0502020204030204" pitchFamily="34" charset="0"/>
                <a:cs typeface="Calibri" panose="020F0502020204030204" pitchFamily="34" charset="0"/>
              </a:rPr>
              <a:t>ReBAC</a:t>
            </a:r>
            <a:r>
              <a:rPr lang="en-US" altLang="en-US" sz="2177" i="1">
                <a:solidFill>
                  <a:prstClr val="black"/>
                </a:solidFill>
                <a:latin typeface="Calibri" panose="020F0502020204030204" pitchFamily="34" charset="0"/>
                <a:cs typeface="Calibri" panose="020F0502020204030204" pitchFamily="34" charset="0"/>
              </a:rPr>
              <a:t> policy is feasible or not under the set of </a:t>
            </a:r>
            <a:r>
              <a:rPr lang="en-US" altLang="en-US" sz="2177" i="1">
                <a:solidFill>
                  <a:srgbClr val="4472C4">
                    <a:lumMod val="75000"/>
                  </a:srgbClr>
                </a:solidFill>
                <a:latin typeface="Calibri" panose="020F0502020204030204" pitchFamily="34" charset="0"/>
                <a:cs typeface="Calibri" panose="020F0502020204030204" pitchFamily="34" charset="0"/>
              </a:rPr>
              <a:t>imposed criteria</a:t>
            </a:r>
            <a:r>
              <a:rPr lang="en-US" altLang="en-US" sz="2177" b="1" i="1">
                <a:solidFill>
                  <a:srgbClr val="4472C4">
                    <a:lumMod val="75000"/>
                  </a:srgbClr>
                </a:solidFill>
                <a:latin typeface="Calibri" panose="020F0502020204030204" pitchFamily="34" charset="0"/>
                <a:cs typeface="Calibri" panose="020F0502020204030204" pitchFamily="34" charset="0"/>
              </a:rPr>
              <a:t>:</a:t>
            </a:r>
            <a:r>
              <a:rPr lang="en-US" altLang="en-US" sz="2177" i="1">
                <a:solidFill>
                  <a:srgbClr val="4472C4">
                    <a:lumMod val="75000"/>
                  </a:srgbClr>
                </a:solidFill>
                <a:latin typeface="Calibri" panose="020F0502020204030204" pitchFamily="34" charset="0"/>
                <a:cs typeface="Calibri" panose="020F0502020204030204" pitchFamily="34" charset="0"/>
              </a:rPr>
              <a:t> </a:t>
            </a:r>
          </a:p>
          <a:p>
            <a:pPr marL="0" indent="0" algn="just" defTabSz="914305"/>
            <a:endParaRPr lang="en-US" altLang="en-US" sz="2177" i="1">
              <a:solidFill>
                <a:prstClr val="black"/>
              </a:solidFill>
              <a:latin typeface="Calibri" panose="020F0502020204030204" pitchFamily="34" charset="0"/>
              <a:cs typeface="Calibri" panose="020F0502020204030204" pitchFamily="34" charset="0"/>
            </a:endParaRPr>
          </a:p>
          <a:p>
            <a:pPr marL="457153" lvl="1" algn="just" defTabSz="914305">
              <a:buFont typeface="Wingdings" panose="05000000000000000000" pitchFamily="2" charset="2"/>
              <a:buChar char="v"/>
            </a:pPr>
            <a:r>
              <a:rPr lang="en-US" altLang="en-US" sz="2177">
                <a:solidFill>
                  <a:prstClr val="black"/>
                </a:solidFill>
                <a:latin typeface="Calibri" panose="020F0502020204030204" pitchFamily="34" charset="0"/>
                <a:cs typeface="Calibri" panose="020F0502020204030204" pitchFamily="34" charset="0"/>
              </a:rPr>
              <a:t>Relationship Graph (RG) is given</a:t>
            </a:r>
          </a:p>
          <a:p>
            <a:pPr marL="457153" lvl="1" algn="just" defTabSz="914305">
              <a:buFont typeface="Wingdings" panose="05000000000000000000" pitchFamily="2" charset="2"/>
              <a:buChar char="v"/>
            </a:pPr>
            <a:r>
              <a:rPr lang="en-US" altLang="en-US" sz="2177" err="1">
                <a:solidFill>
                  <a:prstClr val="black"/>
                </a:solidFill>
                <a:latin typeface="Calibri" panose="020F0502020204030204" pitchFamily="34" charset="0"/>
                <a:cs typeface="Calibri" panose="020F0502020204030204" pitchFamily="34" charset="0"/>
              </a:rPr>
              <a:t>ReBAC</a:t>
            </a:r>
            <a:r>
              <a:rPr lang="en-US" altLang="en-US" sz="2177">
                <a:solidFill>
                  <a:prstClr val="black"/>
                </a:solidFill>
                <a:latin typeface="Calibri" panose="020F0502020204030204" pitchFamily="34" charset="0"/>
                <a:cs typeface="Calibri" panose="020F0502020204030204" pitchFamily="34" charset="0"/>
              </a:rPr>
              <a:t> rule structure is given</a:t>
            </a:r>
          </a:p>
          <a:p>
            <a:pPr marL="457153" lvl="1" algn="just" defTabSz="914305">
              <a:buFont typeface="Wingdings" panose="05000000000000000000" pitchFamily="2" charset="2"/>
              <a:buChar char="v"/>
            </a:pPr>
            <a:r>
              <a:rPr lang="en-US" altLang="en-US" sz="2177" u="sng">
                <a:solidFill>
                  <a:prstClr val="black"/>
                </a:solidFill>
                <a:latin typeface="Calibri" panose="020F0502020204030204" pitchFamily="34" charset="0"/>
                <a:cs typeface="Calibri" panose="020F0502020204030204" pitchFamily="34" charset="0"/>
              </a:rPr>
              <a:t>Use of entity ID is not allowed</a:t>
            </a:r>
          </a:p>
          <a:p>
            <a:pPr marL="1257170" lvl="2" indent="-342865" algn="just" defTabSz="914305">
              <a:buFont typeface="Wingdings" panose="05000000000000000000" pitchFamily="2" charset="2"/>
              <a:buChar char="§"/>
            </a:pPr>
            <a:r>
              <a:rPr lang="en-US" altLang="en-US" sz="2177" u="sng">
                <a:solidFill>
                  <a:prstClr val="black"/>
                </a:solidFill>
                <a:latin typeface="Calibri" panose="020F0502020204030204" pitchFamily="34" charset="0"/>
                <a:cs typeface="Calibri" panose="020F0502020204030204" pitchFamily="34" charset="0"/>
              </a:rPr>
              <a:t>Existing literature allows ID</a:t>
            </a:r>
          </a:p>
          <a:p>
            <a:pPr marL="457153" lvl="1" algn="just" defTabSz="914305">
              <a:buFont typeface="Wingdings" panose="05000000000000000000" pitchFamily="2" charset="2"/>
              <a:buChar char="v"/>
            </a:pPr>
            <a:r>
              <a:rPr lang="en-US" altLang="en-US" sz="2177">
                <a:solidFill>
                  <a:prstClr val="black"/>
                </a:solidFill>
                <a:latin typeface="Calibri" panose="020F0502020204030204" pitchFamily="34" charset="0"/>
                <a:cs typeface="Calibri" panose="020F0502020204030204" pitchFamily="34" charset="0"/>
              </a:rPr>
              <a:t>Equivalent set of </a:t>
            </a:r>
            <a:r>
              <a:rPr lang="en-US" altLang="en-US" sz="2177" err="1">
                <a:solidFill>
                  <a:prstClr val="black"/>
                </a:solidFill>
                <a:latin typeface="Calibri" panose="020F0502020204030204" pitchFamily="34" charset="0"/>
                <a:cs typeface="Calibri" panose="020F0502020204030204" pitchFamily="34" charset="0"/>
              </a:rPr>
              <a:t>ReBAC</a:t>
            </a:r>
            <a:r>
              <a:rPr lang="en-US" altLang="en-US" sz="2177">
                <a:solidFill>
                  <a:prstClr val="black"/>
                </a:solidFill>
                <a:latin typeface="Calibri" panose="020F0502020204030204" pitchFamily="34" charset="0"/>
                <a:cs typeface="Calibri" panose="020F0502020204030204" pitchFamily="34" charset="0"/>
              </a:rPr>
              <a:t> rules are required</a:t>
            </a:r>
          </a:p>
          <a:p>
            <a:pPr marL="457153" lvl="1" algn="just" defTabSz="914305"/>
            <a:endParaRPr lang="en-US" altLang="en-US" sz="2177">
              <a:solidFill>
                <a:prstClr val="black"/>
              </a:solidFill>
              <a:latin typeface="Calibri" panose="020F0502020204030204" pitchFamily="34" charset="0"/>
              <a:cs typeface="Calibri" panose="020F0502020204030204" pitchFamily="34" charset="0"/>
            </a:endParaRPr>
          </a:p>
          <a:p>
            <a:pPr marL="457153" lvl="1" algn="just" defTabSz="914305">
              <a:buFont typeface="Wingdings" panose="05000000000000000000" pitchFamily="2" charset="2"/>
              <a:buChar char="v"/>
            </a:pPr>
            <a:r>
              <a:rPr lang="en-US" altLang="en-US" sz="2177" u="sng">
                <a:solidFill>
                  <a:prstClr val="black"/>
                </a:solidFill>
                <a:latin typeface="Calibri" panose="020F0502020204030204" pitchFamily="34" charset="0"/>
                <a:cs typeface="Calibri" panose="020F0502020204030204" pitchFamily="34" charset="0"/>
              </a:rPr>
              <a:t>Solution is guaranteed even if inconsistency arises</a:t>
            </a:r>
          </a:p>
          <a:p>
            <a:pPr marL="1257170" lvl="2" indent="-342865" algn="just" defTabSz="914305">
              <a:buFont typeface="Wingdings" panose="05000000000000000000" pitchFamily="2" charset="2"/>
              <a:buChar char="§"/>
            </a:pPr>
            <a:r>
              <a:rPr lang="en-US" altLang="en-US" sz="2177" u="sng">
                <a:solidFill>
                  <a:prstClr val="black"/>
                </a:solidFill>
                <a:latin typeface="Calibri" panose="020F0502020204030204" pitchFamily="34" charset="0"/>
                <a:cs typeface="Calibri" panose="020F0502020204030204" pitchFamily="34" charset="0"/>
              </a:rPr>
              <a:t>Infeasibility problem</a:t>
            </a:r>
          </a:p>
          <a:p>
            <a:pPr marL="457153" lvl="1" algn="just" defTabSz="914305">
              <a:buFont typeface="Wingdings" panose="05000000000000000000" pitchFamily="2" charset="2"/>
              <a:buChar char="v"/>
            </a:pPr>
            <a:endParaRPr lang="en-US" altLang="en-US" sz="2177" i="1">
              <a:solidFill>
                <a:prstClr val="black"/>
              </a:solidFill>
            </a:endParaRPr>
          </a:p>
        </p:txBody>
      </p:sp>
      <p:sp>
        <p:nvSpPr>
          <p:cNvPr id="5" name="Rectangle 5">
            <a:extLst>
              <a:ext uri="{FF2B5EF4-FFF2-40B4-BE49-F238E27FC236}">
                <a16:creationId xmlns:a16="http://schemas.microsoft.com/office/drawing/2014/main" id="{7D27D40E-D9B7-4B49-A8D2-D6F13E5563BF}"/>
              </a:ext>
            </a:extLst>
          </p:cNvPr>
          <p:cNvSpPr>
            <a:spLocks noChangeArrowheads="1"/>
          </p:cNvSpPr>
          <p:nvPr/>
        </p:nvSpPr>
        <p:spPr bwMode="auto">
          <a:xfrm>
            <a:off x="1511338" y="152400"/>
            <a:ext cx="5956262" cy="62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defTabSz="914305">
              <a:buClrTx/>
              <a:buSzPct val="45000"/>
              <a:tabLst>
                <a:tab pos="0" algn="l"/>
                <a:tab pos="457153" algn="l"/>
                <a:tab pos="914305" algn="l"/>
                <a:tab pos="1371458" algn="l"/>
                <a:tab pos="1828610" algn="l"/>
                <a:tab pos="2285763" algn="l"/>
                <a:tab pos="2742915" algn="l"/>
                <a:tab pos="3200068" algn="l"/>
                <a:tab pos="3657220" algn="l"/>
                <a:tab pos="4114373" algn="l"/>
                <a:tab pos="4571526" algn="l"/>
                <a:tab pos="5028678" algn="l"/>
                <a:tab pos="5485831" algn="l"/>
                <a:tab pos="5942984" algn="l"/>
                <a:tab pos="6400137" algn="l"/>
                <a:tab pos="6857289" algn="l"/>
                <a:tab pos="7314442" algn="l"/>
                <a:tab pos="7771595" algn="l"/>
                <a:tab pos="8228747" algn="l"/>
                <a:tab pos="8685900" algn="l"/>
                <a:tab pos="9143052" algn="l"/>
              </a:tabLst>
            </a:pPr>
            <a:r>
              <a:rPr lang="en-US" altLang="en-US" sz="3266" b="1">
                <a:solidFill>
                  <a:srgbClr val="131F49"/>
                </a:solidFill>
                <a:latin typeface="Calibri" panose="020F0502020204030204" pitchFamily="34" charset="0"/>
                <a:cs typeface="Calibri" panose="020F0502020204030204" pitchFamily="34" charset="0"/>
              </a:rPr>
              <a:t>Problem Statement</a:t>
            </a:r>
          </a:p>
        </p:txBody>
      </p:sp>
    </p:spTree>
    <p:extLst>
      <p:ext uri="{BB962C8B-B14F-4D97-AF65-F5344CB8AC3E}">
        <p14:creationId xmlns:p14="http://schemas.microsoft.com/office/powerpoint/2010/main" val="28641555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6786D1E-5241-46B7-8742-EB40A61D371A}"/>
              </a:ext>
            </a:extLst>
          </p:cNvPr>
          <p:cNvSpPr>
            <a:spLocks noGrp="1"/>
          </p:cNvSpPr>
          <p:nvPr>
            <p:ph type="body" sz="quarter" idx="11"/>
          </p:nvPr>
        </p:nvSpPr>
        <p:spPr/>
        <p:txBody>
          <a:bodyPr/>
          <a:lstStyle/>
          <a:p>
            <a:endParaRPr lang="en-US"/>
          </a:p>
        </p:txBody>
      </p:sp>
      <p:sp>
        <p:nvSpPr>
          <p:cNvPr id="4" name="TextBox 3">
            <a:extLst>
              <a:ext uri="{FF2B5EF4-FFF2-40B4-BE49-F238E27FC236}">
                <a16:creationId xmlns:a16="http://schemas.microsoft.com/office/drawing/2014/main" id="{A3A84D3E-8B9F-440B-AF1E-DBCF71403EEF}"/>
              </a:ext>
            </a:extLst>
          </p:cNvPr>
          <p:cNvSpPr txBox="1"/>
          <p:nvPr/>
        </p:nvSpPr>
        <p:spPr>
          <a:xfrm>
            <a:off x="381440" y="1345552"/>
            <a:ext cx="8533504" cy="3816045"/>
          </a:xfrm>
          <a:prstGeom prst="rect">
            <a:avLst/>
          </a:prstGeom>
          <a:noFill/>
        </p:spPr>
        <p:txBody>
          <a:bodyPr wrap="square">
            <a:spAutoFit/>
          </a:bodyPr>
          <a:lstStyle/>
          <a:p>
            <a:pPr defTabSz="914305"/>
            <a:endParaRPr lang="en-US" sz="3199" dirty="0">
              <a:solidFill>
                <a:prstClr val="black"/>
              </a:solidFill>
              <a:latin typeface="Courier New" panose="02070309020205020404" pitchFamily="49" charset="0"/>
            </a:endParaRPr>
          </a:p>
          <a:p>
            <a:pPr marL="457153" indent="-457153" defTabSz="914305">
              <a:buFontTx/>
              <a:buChar char="-"/>
            </a:pPr>
            <a:endParaRPr lang="en-US" sz="2799" dirty="0">
              <a:solidFill>
                <a:prstClr val="black"/>
              </a:solidFill>
            </a:endParaRPr>
          </a:p>
          <a:p>
            <a:pPr marL="457153" indent="-457153" defTabSz="914305">
              <a:buFontTx/>
              <a:buChar char="-"/>
            </a:pPr>
            <a:endParaRPr lang="en-US" sz="2799" dirty="0">
              <a:solidFill>
                <a:prstClr val="black"/>
              </a:solidFill>
            </a:endParaRPr>
          </a:p>
          <a:p>
            <a:pPr defTabSz="914305"/>
            <a:endParaRPr lang="en-US" sz="2200" dirty="0">
              <a:solidFill>
                <a:prstClr val="black"/>
              </a:solidFill>
              <a:latin typeface="Calibri" panose="020F0502020204030204" pitchFamily="34" charset="0"/>
              <a:cs typeface="Calibri" panose="020F0502020204030204" pitchFamily="34" charset="0"/>
            </a:endParaRPr>
          </a:p>
          <a:p>
            <a:pPr marL="342865" indent="-342865" defTabSz="914305">
              <a:buFont typeface="Wingdings" panose="05000000000000000000" pitchFamily="2" charset="2"/>
              <a:buChar char="v"/>
            </a:pPr>
            <a:r>
              <a:rPr lang="en-US" sz="2200" dirty="0">
                <a:solidFill>
                  <a:prstClr val="black"/>
                </a:solidFill>
                <a:latin typeface="Calibri" panose="020F0502020204030204" pitchFamily="34" charset="0"/>
                <a:cs typeface="Calibri" panose="020F0502020204030204" pitchFamily="34" charset="0"/>
              </a:rPr>
              <a:t>Evaluation of access request (a, b, op) </a:t>
            </a:r>
          </a:p>
          <a:p>
            <a:pPr marL="800017" lvl="1" indent="-342865" defTabSz="914305">
              <a:buFont typeface="Wingdings" panose="05000000000000000000" pitchFamily="2" charset="2"/>
              <a:buChar char="§"/>
            </a:pPr>
            <a:r>
              <a:rPr lang="en-US" sz="2200" dirty="0">
                <a:solidFill>
                  <a:prstClr val="black"/>
                </a:solidFill>
                <a:latin typeface="Calibri" panose="020F0502020204030204" pitchFamily="34" charset="0"/>
                <a:cs typeface="Calibri" panose="020F0502020204030204" pitchFamily="34" charset="0"/>
              </a:rPr>
              <a:t>for each </a:t>
            </a:r>
            <a:r>
              <a:rPr lang="en-US" sz="2200" dirty="0" err="1">
                <a:solidFill>
                  <a:prstClr val="black"/>
                </a:solidFill>
                <a:latin typeface="Calibri" panose="020F0502020204030204" pitchFamily="34" charset="0"/>
                <a:cs typeface="Calibri" panose="020F0502020204030204" pitchFamily="34" charset="0"/>
              </a:rPr>
              <a:t>pathLabelExpr</a:t>
            </a:r>
            <a:r>
              <a:rPr lang="en-US" sz="2200" dirty="0">
                <a:solidFill>
                  <a:prstClr val="black"/>
                </a:solidFill>
                <a:latin typeface="Calibri" panose="020F0502020204030204" pitchFamily="34" charset="0"/>
                <a:cs typeface="Calibri" panose="020F0502020204030204" pitchFamily="34" charset="0"/>
              </a:rPr>
              <a:t> in 𝑅𝑢𝑙𝑒</a:t>
            </a:r>
            <a:r>
              <a:rPr lang="en-US" sz="2200" baseline="-25000" dirty="0">
                <a:solidFill>
                  <a:prstClr val="black"/>
                </a:solidFill>
                <a:latin typeface="Calibri" panose="020F0502020204030204" pitchFamily="34" charset="0"/>
                <a:cs typeface="Calibri" panose="020F0502020204030204" pitchFamily="34" charset="0"/>
              </a:rPr>
              <a:t>𝑜𝑝 </a:t>
            </a:r>
            <a:r>
              <a:rPr lang="en-US" sz="2200" dirty="0">
                <a:solidFill>
                  <a:prstClr val="black"/>
                </a:solidFill>
                <a:latin typeface="Calibri" panose="020F0502020204030204" pitchFamily="34" charset="0"/>
                <a:cs typeface="Calibri" panose="020F0502020204030204" pitchFamily="34" charset="0"/>
              </a:rPr>
              <a:t>substitute True if there exists a simple path p from a to b in RG with path label </a:t>
            </a:r>
            <a:r>
              <a:rPr lang="en-US" sz="2200" dirty="0" err="1">
                <a:solidFill>
                  <a:prstClr val="black"/>
                </a:solidFill>
                <a:latin typeface="Calibri" panose="020F0502020204030204" pitchFamily="34" charset="0"/>
                <a:cs typeface="Calibri" panose="020F0502020204030204" pitchFamily="34" charset="0"/>
              </a:rPr>
              <a:t>pathLabelExpr</a:t>
            </a:r>
            <a:r>
              <a:rPr lang="en-US" sz="2200" dirty="0">
                <a:solidFill>
                  <a:prstClr val="black"/>
                </a:solidFill>
                <a:latin typeface="Calibri" panose="020F0502020204030204" pitchFamily="34" charset="0"/>
                <a:cs typeface="Calibri" panose="020F0502020204030204" pitchFamily="34" charset="0"/>
              </a:rPr>
              <a:t>, otherwise substitute False</a:t>
            </a:r>
          </a:p>
          <a:p>
            <a:pPr marL="800017" lvl="1" indent="-342865" defTabSz="914305">
              <a:buFont typeface="Wingdings" panose="05000000000000000000" pitchFamily="2" charset="2"/>
              <a:buChar char="§"/>
            </a:pPr>
            <a:r>
              <a:rPr lang="en-US" sz="2200" dirty="0">
                <a:solidFill>
                  <a:prstClr val="black"/>
                </a:solidFill>
                <a:latin typeface="Calibri" panose="020F0502020204030204" pitchFamily="34" charset="0"/>
                <a:cs typeface="Calibri" panose="020F0502020204030204" pitchFamily="34" charset="0"/>
              </a:rPr>
              <a:t>the resulting </a:t>
            </a:r>
            <a:r>
              <a:rPr lang="en-US" sz="2200" dirty="0" err="1">
                <a:solidFill>
                  <a:prstClr val="black"/>
                </a:solidFill>
                <a:latin typeface="Calibri" panose="020F0502020204030204" pitchFamily="34" charset="0"/>
                <a:cs typeface="Calibri" panose="020F0502020204030204" pitchFamily="34" charset="0"/>
              </a:rPr>
              <a:t>boolean</a:t>
            </a:r>
            <a:r>
              <a:rPr lang="en-US" sz="2200" dirty="0">
                <a:solidFill>
                  <a:prstClr val="black"/>
                </a:solidFill>
                <a:latin typeface="Calibri" panose="020F0502020204030204" pitchFamily="34" charset="0"/>
                <a:cs typeface="Calibri" panose="020F0502020204030204" pitchFamily="34" charset="0"/>
              </a:rPr>
              <a:t> expression </a:t>
            </a:r>
            <a:r>
              <a:rPr lang="en-US" sz="2200" dirty="0" err="1">
                <a:solidFill>
                  <a:prstClr val="black"/>
                </a:solidFill>
                <a:latin typeface="Calibri" panose="020F0502020204030204" pitchFamily="34" charset="0"/>
                <a:cs typeface="Calibri" panose="020F0502020204030204" pitchFamily="34" charset="0"/>
              </a:rPr>
              <a:t>evalutes</a:t>
            </a:r>
            <a:r>
              <a:rPr lang="en-US" sz="2200" dirty="0">
                <a:solidFill>
                  <a:prstClr val="black"/>
                </a:solidFill>
                <a:latin typeface="Calibri" panose="020F0502020204030204" pitchFamily="34" charset="0"/>
                <a:cs typeface="Calibri" panose="020F0502020204030204" pitchFamily="34" charset="0"/>
              </a:rPr>
              <a:t> true → grant, deny otherwise</a:t>
            </a:r>
          </a:p>
        </p:txBody>
      </p:sp>
      <p:sp>
        <p:nvSpPr>
          <p:cNvPr id="5" name="Rectangle 5">
            <a:extLst>
              <a:ext uri="{FF2B5EF4-FFF2-40B4-BE49-F238E27FC236}">
                <a16:creationId xmlns:a16="http://schemas.microsoft.com/office/drawing/2014/main" id="{833F2524-056A-4F1B-BA0B-5BA88B207E25}"/>
              </a:ext>
            </a:extLst>
          </p:cNvPr>
          <p:cNvSpPr>
            <a:spLocks noChangeArrowheads="1"/>
          </p:cNvSpPr>
          <p:nvPr/>
        </p:nvSpPr>
        <p:spPr bwMode="auto">
          <a:xfrm>
            <a:off x="2143935" y="152400"/>
            <a:ext cx="4714065" cy="62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defTabSz="914305">
              <a:buClrTx/>
              <a:buSzPct val="45000"/>
              <a:tabLst>
                <a:tab pos="0" algn="l"/>
                <a:tab pos="457153" algn="l"/>
                <a:tab pos="914305" algn="l"/>
                <a:tab pos="1371458" algn="l"/>
                <a:tab pos="1828610" algn="l"/>
                <a:tab pos="2285763" algn="l"/>
                <a:tab pos="2742915" algn="l"/>
                <a:tab pos="3200068" algn="l"/>
                <a:tab pos="3657220" algn="l"/>
                <a:tab pos="4114373" algn="l"/>
                <a:tab pos="4571526" algn="l"/>
                <a:tab pos="5028678" algn="l"/>
                <a:tab pos="5485831" algn="l"/>
                <a:tab pos="5942984" algn="l"/>
                <a:tab pos="6400137" algn="l"/>
                <a:tab pos="6857289" algn="l"/>
                <a:tab pos="7314442" algn="l"/>
                <a:tab pos="7771595" algn="l"/>
                <a:tab pos="8228747" algn="l"/>
                <a:tab pos="8685900" algn="l"/>
                <a:tab pos="9143052" algn="l"/>
              </a:tabLst>
            </a:pPr>
            <a:r>
              <a:rPr lang="en-US" altLang="en-US" sz="3266" b="1" err="1">
                <a:solidFill>
                  <a:srgbClr val="131F49"/>
                </a:solidFill>
                <a:latin typeface="Calibri" panose="020F0502020204030204" pitchFamily="34" charset="0"/>
                <a:cs typeface="Calibri" panose="020F0502020204030204" pitchFamily="34" charset="0"/>
              </a:rPr>
              <a:t>ReBAC</a:t>
            </a:r>
            <a:r>
              <a:rPr lang="en-US" altLang="en-US" sz="3266" b="1">
                <a:solidFill>
                  <a:srgbClr val="131F49"/>
                </a:solidFill>
                <a:latin typeface="Calibri" panose="020F0502020204030204" pitchFamily="34" charset="0"/>
                <a:cs typeface="Calibri" panose="020F0502020204030204" pitchFamily="34" charset="0"/>
              </a:rPr>
              <a:t> Rule Structure</a:t>
            </a:r>
          </a:p>
        </p:txBody>
      </p:sp>
      <p:sp>
        <p:nvSpPr>
          <p:cNvPr id="6" name="TextBox 5">
            <a:extLst>
              <a:ext uri="{FF2B5EF4-FFF2-40B4-BE49-F238E27FC236}">
                <a16:creationId xmlns:a16="http://schemas.microsoft.com/office/drawing/2014/main" id="{3A52C897-ADA2-4E63-87AD-32CB6587353A}"/>
              </a:ext>
            </a:extLst>
          </p:cNvPr>
          <p:cNvSpPr txBox="1"/>
          <p:nvPr/>
        </p:nvSpPr>
        <p:spPr>
          <a:xfrm>
            <a:off x="465552" y="5839667"/>
            <a:ext cx="8449392" cy="343620"/>
          </a:xfrm>
          <a:prstGeom prst="rect">
            <a:avLst/>
          </a:prstGeom>
          <a:solidFill>
            <a:schemeClr val="accent1">
              <a:lumMod val="20000"/>
              <a:lumOff val="80000"/>
            </a:schemeClr>
          </a:solidFill>
        </p:spPr>
        <p:txBody>
          <a:bodyPr wrap="square">
            <a:spAutoFit/>
          </a:bodyPr>
          <a:lstStyle/>
          <a:p>
            <a:pPr algn="ctr" defTabSz="914305">
              <a:defRPr/>
            </a:pPr>
            <a:r>
              <a:rPr lang="en-US" sz="1633" b="1">
                <a:solidFill>
                  <a:prstClr val="black"/>
                </a:solidFill>
                <a:latin typeface="Arial"/>
              </a:rPr>
              <a:t>RREP(</a:t>
            </a:r>
            <a:r>
              <a:rPr lang="en-US" sz="1633" b="1" err="1">
                <a:solidFill>
                  <a:prstClr val="black"/>
                </a:solidFill>
                <a:latin typeface="Arial"/>
              </a:rPr>
              <a:t>ReBAC</a:t>
            </a:r>
            <a:r>
              <a:rPr lang="en-US" sz="1633" b="1">
                <a:solidFill>
                  <a:prstClr val="black"/>
                </a:solidFill>
                <a:latin typeface="Arial"/>
              </a:rPr>
              <a:t> Ruleset Existence Problem)-0    </a:t>
            </a:r>
          </a:p>
        </p:txBody>
      </p:sp>
      <p:sp>
        <p:nvSpPr>
          <p:cNvPr id="7" name="TextBox 6">
            <a:extLst>
              <a:ext uri="{FF2B5EF4-FFF2-40B4-BE49-F238E27FC236}">
                <a16:creationId xmlns:a16="http://schemas.microsoft.com/office/drawing/2014/main" id="{3A68C505-2C5D-43AE-801D-62391516B3F2}"/>
              </a:ext>
            </a:extLst>
          </p:cNvPr>
          <p:cNvSpPr txBox="1"/>
          <p:nvPr/>
        </p:nvSpPr>
        <p:spPr>
          <a:xfrm>
            <a:off x="761801" y="1185452"/>
            <a:ext cx="7542289"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defTabSz="914305"/>
            <a:r>
              <a:rPr lang="el-GR" dirty="0">
                <a:solidFill>
                  <a:srgbClr val="7030A0"/>
                </a:solidFill>
                <a:latin typeface="Calibri" panose="020F0502020204030204" pitchFamily="34" charset="0"/>
                <a:cs typeface="Calibri" panose="020F0502020204030204" pitchFamily="34" charset="0"/>
              </a:rPr>
              <a:t>𝑅𝑢𝑙𝑒</a:t>
            </a:r>
            <a:r>
              <a:rPr lang="el-GR" baseline="-25000" dirty="0">
                <a:solidFill>
                  <a:srgbClr val="7030A0"/>
                </a:solidFill>
                <a:latin typeface="Calibri" panose="020F0502020204030204" pitchFamily="34" charset="0"/>
                <a:cs typeface="Calibri" panose="020F0502020204030204" pitchFamily="34" charset="0"/>
              </a:rPr>
              <a:t>𝑜𝑝</a:t>
            </a:r>
            <a:r>
              <a:rPr lang="en-US" baseline="-25000"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𝑅𝑢𝑙𝑒</a:t>
            </a:r>
            <a:r>
              <a:rPr lang="el-GR" baseline="-25000" dirty="0">
                <a:solidFill>
                  <a:srgbClr val="7030A0"/>
                </a:solidFill>
                <a:latin typeface="Calibri" panose="020F0502020204030204" pitchFamily="34" charset="0"/>
                <a:cs typeface="Calibri" panose="020F0502020204030204" pitchFamily="34" charset="0"/>
              </a:rPr>
              <a:t>𝑜𝑝 </a:t>
            </a:r>
            <a:r>
              <a:rPr lang="el-GR" dirty="0">
                <a:solidFill>
                  <a:srgbClr val="7030A0"/>
                </a:solidFill>
                <a:latin typeface="Calibri" panose="020F0502020204030204" pitchFamily="34" charset="0"/>
                <a:cs typeface="Calibri" panose="020F0502020204030204" pitchFamily="34" charset="0"/>
              </a:rPr>
              <a:t>∨</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𝑅𝑢𝑙𝑒</a:t>
            </a:r>
            <a:r>
              <a:rPr lang="el-GR" baseline="-25000" dirty="0">
                <a:solidFill>
                  <a:srgbClr val="7030A0"/>
                </a:solidFill>
                <a:latin typeface="Calibri" panose="020F0502020204030204" pitchFamily="34" charset="0"/>
                <a:cs typeface="Calibri" panose="020F0502020204030204" pitchFamily="34" charset="0"/>
              </a:rPr>
              <a:t>𝑜𝑝 </a:t>
            </a:r>
            <a:r>
              <a:rPr lang="en-US" baseline="-25000"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𝑝𝑎𝑡ℎ𝑅𝑢𝑙𝑒𝐸𝑥𝑝𝑟</a:t>
            </a:r>
            <a:endParaRPr lang="en-US" dirty="0">
              <a:solidFill>
                <a:srgbClr val="7030A0"/>
              </a:solidFill>
              <a:latin typeface="Calibri" panose="020F0502020204030204" pitchFamily="34" charset="0"/>
              <a:cs typeface="Calibri" panose="020F0502020204030204" pitchFamily="34" charset="0"/>
            </a:endParaRPr>
          </a:p>
          <a:p>
            <a:pPr algn="ctr" defTabSz="914305"/>
            <a:r>
              <a:rPr lang="el-GR" dirty="0">
                <a:solidFill>
                  <a:srgbClr val="7030A0"/>
                </a:solidFill>
                <a:latin typeface="Calibri" panose="020F0502020204030204" pitchFamily="34" charset="0"/>
                <a:cs typeface="Calibri" panose="020F0502020204030204" pitchFamily="34" charset="0"/>
              </a:rPr>
              <a:t>𝑝𝑎𝑡ℎ𝑅𝑢𝑙𝑒𝐸𝑥𝑝𝑟</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𝑝𝑎𝑡ℎ𝑅𝑢𝑙𝑒𝐸𝑥𝑝𝑟</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𝑝𝑎𝑡ℎ𝑅𝑢𝑙𝑒𝐸𝑥𝑝𝑟</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𝑝𝑎𝑡ℎ𝐿𝑎𝑏𝑒𝑙𝐸𝑥𝑝𝑟</a:t>
            </a:r>
            <a:endParaRPr lang="en-US" dirty="0">
              <a:solidFill>
                <a:srgbClr val="7030A0"/>
              </a:solidFill>
              <a:latin typeface="Calibri" panose="020F0502020204030204" pitchFamily="34" charset="0"/>
              <a:cs typeface="Calibri" panose="020F0502020204030204" pitchFamily="34" charset="0"/>
            </a:endParaRPr>
          </a:p>
          <a:p>
            <a:pPr algn="ctr" defTabSz="914305"/>
            <a:r>
              <a:rPr lang="el-GR" dirty="0">
                <a:solidFill>
                  <a:srgbClr val="7030A0"/>
                </a:solidFill>
                <a:latin typeface="Calibri" panose="020F0502020204030204" pitchFamily="34" charset="0"/>
                <a:cs typeface="Calibri" panose="020F0502020204030204" pitchFamily="34" charset="0"/>
              </a:rPr>
              <a:t>𝑝𝑎𝑡ℎ𝐿𝑎𝑏𝑒𝑙𝐸𝑥𝑝𝑟</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𝑝𝑎𝑡ℎ𝐿𝑎𝑏𝑒𝑙𝐸𝑥𝑝𝑟.𝑝𝑎𝑡ℎ𝐿𝑎𝑏𝑒𝑙𝐸𝑥𝑝𝑟</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𝑒𝑑𝑔𝑒𝐿𝑎𝑏𝑒𝑙</a:t>
            </a:r>
            <a:endParaRPr lang="en-US" dirty="0">
              <a:solidFill>
                <a:srgbClr val="7030A0"/>
              </a:solidFill>
              <a:latin typeface="Calibri" panose="020F0502020204030204" pitchFamily="34" charset="0"/>
              <a:cs typeface="Calibri" panose="020F0502020204030204" pitchFamily="34" charset="0"/>
            </a:endParaRPr>
          </a:p>
          <a:p>
            <a:pPr algn="ctr" defTabSz="914305"/>
            <a:r>
              <a:rPr lang="el-GR" dirty="0">
                <a:solidFill>
                  <a:srgbClr val="7030A0"/>
                </a:solidFill>
                <a:latin typeface="Calibri" panose="020F0502020204030204" pitchFamily="34" charset="0"/>
                <a:cs typeface="Calibri" panose="020F0502020204030204" pitchFamily="34" charset="0"/>
              </a:rPr>
              <a:t>𝑒𝑑𝑔𝑒𝐿𝑎𝑏𝑒𝑙</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𝜎,</a:t>
            </a:r>
            <a:r>
              <a:rPr lang="en-US" dirty="0">
                <a:solidFill>
                  <a:srgbClr val="7030A0"/>
                </a:solidFill>
                <a:latin typeface="Calibri" panose="020F0502020204030204" pitchFamily="34" charset="0"/>
                <a:cs typeface="Calibri" panose="020F0502020204030204" pitchFamily="34" charset="0"/>
              </a:rPr>
              <a:t> </a:t>
            </a:r>
            <a:r>
              <a:rPr lang="el-GR" dirty="0">
                <a:solidFill>
                  <a:srgbClr val="7030A0"/>
                </a:solidFill>
                <a:latin typeface="Calibri" panose="020F0502020204030204" pitchFamily="34" charset="0"/>
                <a:cs typeface="Calibri" panose="020F0502020204030204" pitchFamily="34" charset="0"/>
              </a:rPr>
              <a:t>𝜎∈Σ</a:t>
            </a:r>
            <a:endParaRPr lang="en-US" dirty="0">
              <a:solidFill>
                <a:srgbClr val="7030A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5281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209FE-EA9E-4973-BE61-69D25B23856D}"/>
              </a:ext>
            </a:extLst>
          </p:cNvPr>
          <p:cNvSpPr>
            <a:spLocks noGrp="1"/>
          </p:cNvSpPr>
          <p:nvPr>
            <p:ph type="title"/>
          </p:nvPr>
        </p:nvSpPr>
        <p:spPr>
          <a:xfrm>
            <a:off x="1926157" y="300169"/>
            <a:ext cx="4931843" cy="461831"/>
          </a:xfrm>
          <a:ln>
            <a:noFill/>
          </a:ln>
        </p:spPr>
        <p:style>
          <a:lnRef idx="2">
            <a:schemeClr val="accent6"/>
          </a:lnRef>
          <a:fillRef idx="1">
            <a:schemeClr val="lt1"/>
          </a:fillRef>
          <a:effectRef idx="0">
            <a:schemeClr val="accent6"/>
          </a:effectRef>
          <a:fontRef idx="minor">
            <a:schemeClr val="dk1"/>
          </a:fontRef>
        </p:style>
        <p:txBody>
          <a:bodyPr/>
          <a:lstStyle/>
          <a:p>
            <a:pPr algn="ctr"/>
            <a:r>
              <a:rPr lang="en-US" sz="3199" b="1">
                <a:latin typeface="Calibri" panose="020F0502020204030204" pitchFamily="34" charset="0"/>
                <a:cs typeface="Calibri" panose="020F0502020204030204" pitchFamily="34" charset="0"/>
              </a:rPr>
              <a:t>Feasibility Detection</a:t>
            </a:r>
          </a:p>
        </p:txBody>
      </p:sp>
      <p:sp>
        <p:nvSpPr>
          <p:cNvPr id="4" name="Rectangle 3">
            <a:extLst>
              <a:ext uri="{FF2B5EF4-FFF2-40B4-BE49-F238E27FC236}">
                <a16:creationId xmlns:a16="http://schemas.microsoft.com/office/drawing/2014/main" id="{EFF327A5-7D1C-4718-9971-DF2AB52112F6}"/>
              </a:ext>
            </a:extLst>
          </p:cNvPr>
          <p:cNvSpPr/>
          <p:nvPr/>
        </p:nvSpPr>
        <p:spPr>
          <a:xfrm>
            <a:off x="3134801" y="4704064"/>
            <a:ext cx="2285760" cy="101732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Output:</a:t>
            </a:r>
          </a:p>
          <a:p>
            <a:pPr algn="ctr"/>
            <a:r>
              <a:rPr lang="en-US" sz="1814"/>
              <a:t>Feasible / Infeasible</a:t>
            </a:r>
          </a:p>
          <a:p>
            <a:pPr algn="ctr"/>
            <a:r>
              <a:rPr lang="en-US" sz="1814"/>
              <a:t>Status</a:t>
            </a:r>
          </a:p>
        </p:txBody>
      </p:sp>
      <p:sp>
        <p:nvSpPr>
          <p:cNvPr id="6" name="Rectangle 5">
            <a:extLst>
              <a:ext uri="{FF2B5EF4-FFF2-40B4-BE49-F238E27FC236}">
                <a16:creationId xmlns:a16="http://schemas.microsoft.com/office/drawing/2014/main" id="{45F78C5A-8DF3-4534-ACDD-24C07F8E7FFF}"/>
              </a:ext>
            </a:extLst>
          </p:cNvPr>
          <p:cNvSpPr/>
          <p:nvPr/>
        </p:nvSpPr>
        <p:spPr>
          <a:xfrm>
            <a:off x="3134801" y="1349275"/>
            <a:ext cx="2285760" cy="162257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Input:</a:t>
            </a:r>
          </a:p>
          <a:p>
            <a:pPr algn="ctr"/>
            <a:r>
              <a:rPr lang="en-US" sz="1814"/>
              <a:t>Authorizations </a:t>
            </a:r>
          </a:p>
          <a:p>
            <a:pPr algn="ctr"/>
            <a:r>
              <a:rPr lang="en-US" sz="1814"/>
              <a:t>RG</a:t>
            </a:r>
          </a:p>
          <a:p>
            <a:pPr algn="ctr"/>
            <a:r>
              <a:rPr lang="en-US" sz="1814" err="1"/>
              <a:t>ReBAC</a:t>
            </a:r>
            <a:r>
              <a:rPr lang="en-US" sz="1814"/>
              <a:t> rule structure</a:t>
            </a:r>
          </a:p>
        </p:txBody>
      </p:sp>
      <p:sp>
        <p:nvSpPr>
          <p:cNvPr id="7" name="Rectangle 6">
            <a:extLst>
              <a:ext uri="{FF2B5EF4-FFF2-40B4-BE49-F238E27FC236}">
                <a16:creationId xmlns:a16="http://schemas.microsoft.com/office/drawing/2014/main" id="{9F7E984E-84B7-494B-99FE-153465E63950}"/>
              </a:ext>
            </a:extLst>
          </p:cNvPr>
          <p:cNvSpPr/>
          <p:nvPr/>
        </p:nvSpPr>
        <p:spPr>
          <a:xfrm>
            <a:off x="6522463" y="5410200"/>
            <a:ext cx="2513588" cy="46183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Failed authorization</a:t>
            </a:r>
          </a:p>
          <a:p>
            <a:pPr algn="ctr"/>
            <a:r>
              <a:rPr lang="en-US" sz="1814"/>
              <a:t> list is returned</a:t>
            </a:r>
          </a:p>
        </p:txBody>
      </p:sp>
      <p:sp>
        <p:nvSpPr>
          <p:cNvPr id="8" name="Rectangle 7">
            <a:extLst>
              <a:ext uri="{FF2B5EF4-FFF2-40B4-BE49-F238E27FC236}">
                <a16:creationId xmlns:a16="http://schemas.microsoft.com/office/drawing/2014/main" id="{5137A225-5A2D-4BBE-89D3-9F180B6B358C}"/>
              </a:ext>
            </a:extLst>
          </p:cNvPr>
          <p:cNvSpPr/>
          <p:nvPr/>
        </p:nvSpPr>
        <p:spPr>
          <a:xfrm>
            <a:off x="-29013" y="2433769"/>
            <a:ext cx="2285760" cy="46183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RG is directed</a:t>
            </a:r>
          </a:p>
        </p:txBody>
      </p:sp>
      <p:sp>
        <p:nvSpPr>
          <p:cNvPr id="9" name="Rectangle 8">
            <a:extLst>
              <a:ext uri="{FF2B5EF4-FFF2-40B4-BE49-F238E27FC236}">
                <a16:creationId xmlns:a16="http://schemas.microsoft.com/office/drawing/2014/main" id="{CCFA5B56-EB80-444B-B868-09DBE98F4122}"/>
              </a:ext>
            </a:extLst>
          </p:cNvPr>
          <p:cNvSpPr/>
          <p:nvPr/>
        </p:nvSpPr>
        <p:spPr>
          <a:xfrm>
            <a:off x="3166752" y="3435248"/>
            <a:ext cx="2253809" cy="75567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Feasibility detection Algorithm</a:t>
            </a:r>
          </a:p>
        </p:txBody>
      </p:sp>
      <p:sp>
        <p:nvSpPr>
          <p:cNvPr id="10" name="Rectangle 9">
            <a:extLst>
              <a:ext uri="{FF2B5EF4-FFF2-40B4-BE49-F238E27FC236}">
                <a16:creationId xmlns:a16="http://schemas.microsoft.com/office/drawing/2014/main" id="{CAF13044-7186-4558-914F-FB2CA405F5B6}"/>
              </a:ext>
            </a:extLst>
          </p:cNvPr>
          <p:cNvSpPr/>
          <p:nvPr/>
        </p:nvSpPr>
        <p:spPr>
          <a:xfrm>
            <a:off x="6136726" y="3988041"/>
            <a:ext cx="2643234" cy="61276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 </a:t>
            </a:r>
          </a:p>
          <a:p>
            <a:pPr algn="ctr"/>
            <a:r>
              <a:rPr lang="en-US" sz="1814"/>
              <a:t>Complexity !!</a:t>
            </a:r>
          </a:p>
          <a:p>
            <a:pPr algn="ctr"/>
            <a:endParaRPr lang="en-US" sz="1814"/>
          </a:p>
        </p:txBody>
      </p:sp>
      <p:sp>
        <p:nvSpPr>
          <p:cNvPr id="11" name="Lightning Bolt 10">
            <a:extLst>
              <a:ext uri="{FF2B5EF4-FFF2-40B4-BE49-F238E27FC236}">
                <a16:creationId xmlns:a16="http://schemas.microsoft.com/office/drawing/2014/main" id="{5A3AF36F-DF4D-4A0D-B810-8473EF87CF22}"/>
              </a:ext>
            </a:extLst>
          </p:cNvPr>
          <p:cNvSpPr/>
          <p:nvPr/>
        </p:nvSpPr>
        <p:spPr>
          <a:xfrm>
            <a:off x="5128830" y="3284863"/>
            <a:ext cx="1630749" cy="859175"/>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2" name="Lightning Bolt 11">
            <a:extLst>
              <a:ext uri="{FF2B5EF4-FFF2-40B4-BE49-F238E27FC236}">
                <a16:creationId xmlns:a16="http://schemas.microsoft.com/office/drawing/2014/main" id="{68F9EF40-30D5-4424-8270-6A8B8AD1B694}"/>
              </a:ext>
            </a:extLst>
          </p:cNvPr>
          <p:cNvSpPr/>
          <p:nvPr/>
        </p:nvSpPr>
        <p:spPr>
          <a:xfrm>
            <a:off x="5423637" y="4854449"/>
            <a:ext cx="1630749" cy="1017321"/>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Lightning Bolt 12">
            <a:extLst>
              <a:ext uri="{FF2B5EF4-FFF2-40B4-BE49-F238E27FC236}">
                <a16:creationId xmlns:a16="http://schemas.microsoft.com/office/drawing/2014/main" id="{1C2ECE03-9661-417E-9D31-720FDA18B5A2}"/>
              </a:ext>
            </a:extLst>
          </p:cNvPr>
          <p:cNvSpPr/>
          <p:nvPr/>
        </p:nvSpPr>
        <p:spPr>
          <a:xfrm rot="7465158">
            <a:off x="1667366" y="1669975"/>
            <a:ext cx="1630749" cy="82839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4" name="Arrow: Down 13">
            <a:extLst>
              <a:ext uri="{FF2B5EF4-FFF2-40B4-BE49-F238E27FC236}">
                <a16:creationId xmlns:a16="http://schemas.microsoft.com/office/drawing/2014/main" id="{9BA41928-12E6-4611-A8CB-8CC988557F15}"/>
              </a:ext>
            </a:extLst>
          </p:cNvPr>
          <p:cNvSpPr/>
          <p:nvPr/>
        </p:nvSpPr>
        <p:spPr>
          <a:xfrm>
            <a:off x="4049105" y="2971847"/>
            <a:ext cx="380960" cy="46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5" name="Arrow: Down 14">
            <a:extLst>
              <a:ext uri="{FF2B5EF4-FFF2-40B4-BE49-F238E27FC236}">
                <a16:creationId xmlns:a16="http://schemas.microsoft.com/office/drawing/2014/main" id="{B9F66CD6-F50A-49A8-9FFE-C11FA67A0AAD}"/>
              </a:ext>
            </a:extLst>
          </p:cNvPr>
          <p:cNvSpPr/>
          <p:nvPr/>
        </p:nvSpPr>
        <p:spPr>
          <a:xfrm>
            <a:off x="4049105" y="4204885"/>
            <a:ext cx="380960" cy="46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2970738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AD4AA956-DDA4-4355-BB7F-0EBF46D36A4E}"/>
              </a:ext>
            </a:extLst>
          </p:cNvPr>
          <p:cNvCxnSpPr>
            <a:cxnSpLocks/>
          </p:cNvCxnSpPr>
          <p:nvPr/>
        </p:nvCxnSpPr>
        <p:spPr>
          <a:xfrm flipH="1">
            <a:off x="3453636" y="2439641"/>
            <a:ext cx="1" cy="2019802"/>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414A5FDF-BFFD-48F8-805F-82C23CFAABB4}"/>
              </a:ext>
            </a:extLst>
          </p:cNvPr>
          <p:cNvSpPr txBox="1"/>
          <p:nvPr/>
        </p:nvSpPr>
        <p:spPr>
          <a:xfrm>
            <a:off x="1541884" y="5036140"/>
            <a:ext cx="1219072" cy="507831"/>
          </a:xfrm>
          <a:prstGeom prst="rect">
            <a:avLst/>
          </a:prstGeom>
          <a:noFill/>
        </p:spPr>
        <p:txBody>
          <a:bodyPr wrap="square" rtlCol="0">
            <a:spAutoFit/>
          </a:bodyPr>
          <a:lstStyle/>
          <a:p>
            <a:pPr algn="ctr"/>
            <a:r>
              <a:rPr lang="en-US" sz="2700" b="1"/>
              <a:t>F</a:t>
            </a:r>
          </a:p>
        </p:txBody>
      </p:sp>
      <p:sp>
        <p:nvSpPr>
          <p:cNvPr id="20" name="Oval 19">
            <a:extLst>
              <a:ext uri="{FF2B5EF4-FFF2-40B4-BE49-F238E27FC236}">
                <a16:creationId xmlns:a16="http://schemas.microsoft.com/office/drawing/2014/main" id="{5779294B-FADF-4F8A-8FAA-D01D86683B44}"/>
              </a:ext>
            </a:extLst>
          </p:cNvPr>
          <p:cNvSpPr/>
          <p:nvPr/>
        </p:nvSpPr>
        <p:spPr>
          <a:xfrm>
            <a:off x="354901"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Alice</a:t>
            </a:r>
          </a:p>
        </p:txBody>
      </p:sp>
      <p:sp>
        <p:nvSpPr>
          <p:cNvPr id="27" name="Oval 26">
            <a:extLst>
              <a:ext uri="{FF2B5EF4-FFF2-40B4-BE49-F238E27FC236}">
                <a16:creationId xmlns:a16="http://schemas.microsoft.com/office/drawing/2014/main" id="{9546B978-13CE-4519-9866-66C3E3E99192}"/>
              </a:ext>
            </a:extLst>
          </p:cNvPr>
          <p:cNvSpPr/>
          <p:nvPr/>
        </p:nvSpPr>
        <p:spPr>
          <a:xfrm>
            <a:off x="2689039"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Cathy</a:t>
            </a:r>
          </a:p>
        </p:txBody>
      </p:sp>
      <p:sp>
        <p:nvSpPr>
          <p:cNvPr id="28" name="Oval 27">
            <a:extLst>
              <a:ext uri="{FF2B5EF4-FFF2-40B4-BE49-F238E27FC236}">
                <a16:creationId xmlns:a16="http://schemas.microsoft.com/office/drawing/2014/main" id="{3A64F3A5-9EC9-417E-9CE9-B48D03B8A491}"/>
              </a:ext>
            </a:extLst>
          </p:cNvPr>
          <p:cNvSpPr/>
          <p:nvPr/>
        </p:nvSpPr>
        <p:spPr>
          <a:xfrm>
            <a:off x="2689039"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Bob</a:t>
            </a:r>
            <a:endParaRPr lang="en-US" sz="1050">
              <a:solidFill>
                <a:schemeClr val="tx1"/>
              </a:solidFill>
            </a:endParaRPr>
          </a:p>
        </p:txBody>
      </p:sp>
      <p:sp>
        <p:nvSpPr>
          <p:cNvPr id="29" name="Oval 28">
            <a:extLst>
              <a:ext uri="{FF2B5EF4-FFF2-40B4-BE49-F238E27FC236}">
                <a16:creationId xmlns:a16="http://schemas.microsoft.com/office/drawing/2014/main" id="{F9C33A6E-3967-49AE-AC8A-66280D3E144D}"/>
              </a:ext>
            </a:extLst>
          </p:cNvPr>
          <p:cNvSpPr/>
          <p:nvPr/>
        </p:nvSpPr>
        <p:spPr>
          <a:xfrm>
            <a:off x="354901"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Ray</a:t>
            </a:r>
          </a:p>
        </p:txBody>
      </p:sp>
      <p:cxnSp>
        <p:nvCxnSpPr>
          <p:cNvPr id="31" name="Straight Arrow Connector 30">
            <a:extLst>
              <a:ext uri="{FF2B5EF4-FFF2-40B4-BE49-F238E27FC236}">
                <a16:creationId xmlns:a16="http://schemas.microsoft.com/office/drawing/2014/main" id="{608845E0-25E5-4533-96B4-9D1CF6E4FB79}"/>
              </a:ext>
            </a:extLst>
          </p:cNvPr>
          <p:cNvCxnSpPr>
            <a:cxnSpLocks/>
            <a:stCxn id="29" idx="6"/>
            <a:endCxn id="27" idx="2"/>
          </p:cNvCxnSpPr>
          <p:nvPr/>
        </p:nvCxnSpPr>
        <p:spPr>
          <a:xfrm>
            <a:off x="1685995" y="5051377"/>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67D7EFF-DCE3-4404-9C75-5958E8BFA470}"/>
              </a:ext>
            </a:extLst>
          </p:cNvPr>
          <p:cNvSpPr txBox="1"/>
          <p:nvPr/>
        </p:nvSpPr>
        <p:spPr>
          <a:xfrm>
            <a:off x="3065233" y="3099801"/>
            <a:ext cx="1219072" cy="507831"/>
          </a:xfrm>
          <a:prstGeom prst="rect">
            <a:avLst/>
          </a:prstGeom>
          <a:noFill/>
        </p:spPr>
        <p:txBody>
          <a:bodyPr wrap="square" rtlCol="0">
            <a:spAutoFit/>
          </a:bodyPr>
          <a:lstStyle/>
          <a:p>
            <a:pPr algn="ctr"/>
            <a:r>
              <a:rPr lang="en-US" sz="2700" b="1"/>
              <a:t>F</a:t>
            </a:r>
          </a:p>
        </p:txBody>
      </p:sp>
      <p:graphicFrame>
        <p:nvGraphicFramePr>
          <p:cNvPr id="2" name="Table 2">
            <a:extLst>
              <a:ext uri="{FF2B5EF4-FFF2-40B4-BE49-F238E27FC236}">
                <a16:creationId xmlns:a16="http://schemas.microsoft.com/office/drawing/2014/main" id="{50E950B9-29C7-4A4A-B3A6-92CA5B7F488E}"/>
              </a:ext>
            </a:extLst>
          </p:cNvPr>
          <p:cNvGraphicFramePr>
            <a:graphicFrameLocks noGrp="1"/>
          </p:cNvGraphicFramePr>
          <p:nvPr/>
        </p:nvGraphicFramePr>
        <p:xfrm>
          <a:off x="6172042" y="1371817"/>
          <a:ext cx="2607724" cy="4034548"/>
        </p:xfrm>
        <a:graphic>
          <a:graphicData uri="http://schemas.openxmlformats.org/drawingml/2006/table">
            <a:tbl>
              <a:tblPr firstRow="1" bandRow="1">
                <a:tableStyleId>{2D5ABB26-0587-4C30-8999-92F81FD0307C}</a:tableStyleId>
              </a:tblPr>
              <a:tblGrid>
                <a:gridCol w="2607724">
                  <a:extLst>
                    <a:ext uri="{9D8B030D-6E8A-4147-A177-3AD203B41FA5}">
                      <a16:colId xmlns:a16="http://schemas.microsoft.com/office/drawing/2014/main" val="206229458"/>
                    </a:ext>
                  </a:extLst>
                </a:gridCol>
              </a:tblGrid>
              <a:tr h="2017274">
                <a:tc>
                  <a:txBody>
                    <a:bodyPr/>
                    <a:lstStyle/>
                    <a:p>
                      <a:r>
                        <a:rPr lang="en-US" sz="1800" b="1" u="sng"/>
                        <a:t>Feasible</a:t>
                      </a:r>
                    </a:p>
                    <a:p>
                      <a:endParaRPr lang="en-US" sz="1800"/>
                    </a:p>
                    <a:p>
                      <a:r>
                        <a:rPr lang="en-US" sz="1800"/>
                        <a:t>(Bob, Cathy, op)</a:t>
                      </a:r>
                    </a:p>
                    <a:p>
                      <a:r>
                        <a:rPr lang="en-US" sz="1800"/>
                        <a:t>(Ray, Cathy, op)</a:t>
                      </a:r>
                    </a:p>
                    <a:p>
                      <a:endParaRPr lang="en-US" sz="1800"/>
                    </a:p>
                    <a:p>
                      <a:r>
                        <a:rPr lang="en-US" sz="1800" err="1"/>
                        <a:t>Rule</a:t>
                      </a:r>
                      <a:r>
                        <a:rPr lang="en-US" sz="1800" baseline="-25000" err="1"/>
                        <a:t>op</a:t>
                      </a:r>
                      <a:r>
                        <a:rPr lang="en-US" sz="1800" baseline="0"/>
                        <a:t> = F</a:t>
                      </a:r>
                    </a:p>
                  </a:txBody>
                  <a:tcPr marL="91431" marR="91431" marT="45715" marB="45715"/>
                </a:tc>
                <a:extLst>
                  <a:ext uri="{0D108BD9-81ED-4DB2-BD59-A6C34878D82A}">
                    <a16:rowId xmlns:a16="http://schemas.microsoft.com/office/drawing/2014/main" val="3399352836"/>
                  </a:ext>
                </a:extLst>
              </a:tr>
              <a:tr h="2017274">
                <a:tc>
                  <a:txBody>
                    <a:bodyPr/>
                    <a:lstStyle/>
                    <a:p>
                      <a:endParaRPr lang="en-US" sz="1800"/>
                    </a:p>
                    <a:p>
                      <a:r>
                        <a:rPr lang="en-US" sz="1800" b="1" u="sng">
                          <a:solidFill>
                            <a:srgbClr val="FF0000"/>
                          </a:solidFill>
                        </a:rPr>
                        <a:t>Infeasible</a:t>
                      </a:r>
                    </a:p>
                    <a:p>
                      <a:endParaRPr lang="en-US" sz="1800">
                        <a:solidFill>
                          <a:srgbClr val="FF0000"/>
                        </a:solidFill>
                      </a:endParaRPr>
                    </a:p>
                    <a:p>
                      <a:pPr marL="400050" indent="-400050">
                        <a:buAutoNum type="romanLcParenR"/>
                      </a:pPr>
                      <a:r>
                        <a:rPr lang="en-US" sz="1800">
                          <a:solidFill>
                            <a:srgbClr val="FF0000"/>
                          </a:solidFill>
                        </a:rPr>
                        <a:t>(Bob, Cathy, op)</a:t>
                      </a:r>
                    </a:p>
                    <a:p>
                      <a:pPr marL="400050" indent="-400050">
                        <a:buAutoNum type="romanLcParenR"/>
                      </a:pPr>
                      <a:r>
                        <a:rPr lang="en-US" sz="1800">
                          <a:solidFill>
                            <a:srgbClr val="FF0000"/>
                          </a:solidFill>
                        </a:rPr>
                        <a:t>(Cathy, Ray, op)</a:t>
                      </a:r>
                    </a:p>
                  </a:txBody>
                  <a:tcPr marL="91431" marR="91431" marT="45715" marB="45715"/>
                </a:tc>
                <a:extLst>
                  <a:ext uri="{0D108BD9-81ED-4DB2-BD59-A6C34878D82A}">
                    <a16:rowId xmlns:a16="http://schemas.microsoft.com/office/drawing/2014/main" val="1359913906"/>
                  </a:ext>
                </a:extLst>
              </a:tr>
            </a:tbl>
          </a:graphicData>
        </a:graphic>
      </p:graphicFrame>
      <p:sp>
        <p:nvSpPr>
          <p:cNvPr id="21" name="Title 1">
            <a:extLst>
              <a:ext uri="{FF2B5EF4-FFF2-40B4-BE49-F238E27FC236}">
                <a16:creationId xmlns:a16="http://schemas.microsoft.com/office/drawing/2014/main" id="{CCA8EF87-B11A-46FF-9E47-CED4725B1E2E}"/>
              </a:ext>
            </a:extLst>
          </p:cNvPr>
          <p:cNvSpPr>
            <a:spLocks noGrp="1"/>
          </p:cNvSpPr>
          <p:nvPr>
            <p:ph type="title"/>
          </p:nvPr>
        </p:nvSpPr>
        <p:spPr>
          <a:xfrm>
            <a:off x="1849957" y="300169"/>
            <a:ext cx="4931843" cy="461831"/>
          </a:xfrm>
          <a:ln>
            <a:noFill/>
          </a:ln>
        </p:spPr>
        <p:style>
          <a:lnRef idx="2">
            <a:schemeClr val="accent6"/>
          </a:lnRef>
          <a:fillRef idx="1">
            <a:schemeClr val="lt1"/>
          </a:fillRef>
          <a:effectRef idx="0">
            <a:schemeClr val="accent6"/>
          </a:effectRef>
          <a:fontRef idx="minor">
            <a:schemeClr val="dk1"/>
          </a:fontRef>
        </p:style>
        <p:txBody>
          <a:bodyPr/>
          <a:lstStyle/>
          <a:p>
            <a:pPr algn="ctr"/>
            <a:r>
              <a:rPr lang="en-US" sz="3199" b="1">
                <a:solidFill>
                  <a:schemeClr val="tx1"/>
                </a:solidFill>
                <a:latin typeface="Calibri" panose="020F0502020204030204" pitchFamily="34" charset="0"/>
                <a:cs typeface="Calibri" panose="020F0502020204030204" pitchFamily="34" charset="0"/>
              </a:rPr>
              <a:t>RG Example</a:t>
            </a:r>
          </a:p>
        </p:txBody>
      </p:sp>
    </p:spTree>
    <p:extLst>
      <p:ext uri="{BB962C8B-B14F-4D97-AF65-F5344CB8AC3E}">
        <p14:creationId xmlns:p14="http://schemas.microsoft.com/office/powerpoint/2010/main" val="3752221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AD4AA956-DDA4-4355-BB7F-0EBF46D36A4E}"/>
              </a:ext>
            </a:extLst>
          </p:cNvPr>
          <p:cNvCxnSpPr>
            <a:cxnSpLocks/>
          </p:cNvCxnSpPr>
          <p:nvPr/>
        </p:nvCxnSpPr>
        <p:spPr>
          <a:xfrm flipH="1">
            <a:off x="3453636" y="2439641"/>
            <a:ext cx="1" cy="2019802"/>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414A5FDF-BFFD-48F8-805F-82C23CFAABB4}"/>
              </a:ext>
            </a:extLst>
          </p:cNvPr>
          <p:cNvSpPr txBox="1"/>
          <p:nvPr/>
        </p:nvSpPr>
        <p:spPr>
          <a:xfrm>
            <a:off x="1541884" y="5036140"/>
            <a:ext cx="1219072" cy="507831"/>
          </a:xfrm>
          <a:prstGeom prst="rect">
            <a:avLst/>
          </a:prstGeom>
          <a:noFill/>
        </p:spPr>
        <p:txBody>
          <a:bodyPr wrap="square" rtlCol="0">
            <a:spAutoFit/>
          </a:bodyPr>
          <a:lstStyle/>
          <a:p>
            <a:pPr algn="ctr"/>
            <a:r>
              <a:rPr lang="en-US" sz="2700" b="1"/>
              <a:t>F</a:t>
            </a:r>
          </a:p>
        </p:txBody>
      </p:sp>
      <p:sp>
        <p:nvSpPr>
          <p:cNvPr id="20" name="Oval 19">
            <a:extLst>
              <a:ext uri="{FF2B5EF4-FFF2-40B4-BE49-F238E27FC236}">
                <a16:creationId xmlns:a16="http://schemas.microsoft.com/office/drawing/2014/main" id="{5779294B-FADF-4F8A-8FAA-D01D86683B44}"/>
              </a:ext>
            </a:extLst>
          </p:cNvPr>
          <p:cNvSpPr/>
          <p:nvPr/>
        </p:nvSpPr>
        <p:spPr>
          <a:xfrm>
            <a:off x="354901"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Alice</a:t>
            </a:r>
            <a:endParaRPr lang="en-US" sz="2400">
              <a:solidFill>
                <a:schemeClr val="tx1"/>
              </a:solidFill>
            </a:endParaRPr>
          </a:p>
        </p:txBody>
      </p:sp>
      <p:sp>
        <p:nvSpPr>
          <p:cNvPr id="27" name="Oval 26">
            <a:extLst>
              <a:ext uri="{FF2B5EF4-FFF2-40B4-BE49-F238E27FC236}">
                <a16:creationId xmlns:a16="http://schemas.microsoft.com/office/drawing/2014/main" id="{9546B978-13CE-4519-9866-66C3E3E99192}"/>
              </a:ext>
            </a:extLst>
          </p:cNvPr>
          <p:cNvSpPr/>
          <p:nvPr/>
        </p:nvSpPr>
        <p:spPr>
          <a:xfrm>
            <a:off x="2689039"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Cathy</a:t>
            </a:r>
          </a:p>
        </p:txBody>
      </p:sp>
      <p:sp>
        <p:nvSpPr>
          <p:cNvPr id="28" name="Oval 27">
            <a:extLst>
              <a:ext uri="{FF2B5EF4-FFF2-40B4-BE49-F238E27FC236}">
                <a16:creationId xmlns:a16="http://schemas.microsoft.com/office/drawing/2014/main" id="{3A64F3A5-9EC9-417E-9CE9-B48D03B8A491}"/>
              </a:ext>
            </a:extLst>
          </p:cNvPr>
          <p:cNvSpPr/>
          <p:nvPr/>
        </p:nvSpPr>
        <p:spPr>
          <a:xfrm>
            <a:off x="2689039"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Bob</a:t>
            </a:r>
            <a:endParaRPr lang="en-US" sz="1050">
              <a:solidFill>
                <a:schemeClr val="tx1"/>
              </a:solidFill>
            </a:endParaRPr>
          </a:p>
        </p:txBody>
      </p:sp>
      <p:sp>
        <p:nvSpPr>
          <p:cNvPr id="29" name="Oval 28">
            <a:extLst>
              <a:ext uri="{FF2B5EF4-FFF2-40B4-BE49-F238E27FC236}">
                <a16:creationId xmlns:a16="http://schemas.microsoft.com/office/drawing/2014/main" id="{F9C33A6E-3967-49AE-AC8A-66280D3E144D}"/>
              </a:ext>
            </a:extLst>
          </p:cNvPr>
          <p:cNvSpPr/>
          <p:nvPr/>
        </p:nvSpPr>
        <p:spPr>
          <a:xfrm>
            <a:off x="354901"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Ray</a:t>
            </a:r>
          </a:p>
        </p:txBody>
      </p:sp>
      <p:cxnSp>
        <p:nvCxnSpPr>
          <p:cNvPr id="31" name="Straight Arrow Connector 30">
            <a:extLst>
              <a:ext uri="{FF2B5EF4-FFF2-40B4-BE49-F238E27FC236}">
                <a16:creationId xmlns:a16="http://schemas.microsoft.com/office/drawing/2014/main" id="{608845E0-25E5-4533-96B4-9D1CF6E4FB79}"/>
              </a:ext>
            </a:extLst>
          </p:cNvPr>
          <p:cNvCxnSpPr>
            <a:cxnSpLocks/>
            <a:stCxn id="29" idx="6"/>
            <a:endCxn id="27" idx="2"/>
          </p:cNvCxnSpPr>
          <p:nvPr/>
        </p:nvCxnSpPr>
        <p:spPr>
          <a:xfrm>
            <a:off x="1685995" y="5051377"/>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67D7EFF-DCE3-4404-9C75-5958E8BFA470}"/>
              </a:ext>
            </a:extLst>
          </p:cNvPr>
          <p:cNvSpPr txBox="1"/>
          <p:nvPr/>
        </p:nvSpPr>
        <p:spPr>
          <a:xfrm>
            <a:off x="3446199" y="3087487"/>
            <a:ext cx="1219072" cy="507831"/>
          </a:xfrm>
          <a:prstGeom prst="rect">
            <a:avLst/>
          </a:prstGeom>
          <a:noFill/>
        </p:spPr>
        <p:txBody>
          <a:bodyPr wrap="square" rtlCol="0">
            <a:spAutoFit/>
          </a:bodyPr>
          <a:lstStyle/>
          <a:p>
            <a:pPr algn="ctr"/>
            <a:r>
              <a:rPr lang="en-US" sz="2700" b="1"/>
              <a:t>F    op</a:t>
            </a:r>
          </a:p>
        </p:txBody>
      </p:sp>
      <p:graphicFrame>
        <p:nvGraphicFramePr>
          <p:cNvPr id="2" name="Table 2">
            <a:extLst>
              <a:ext uri="{FF2B5EF4-FFF2-40B4-BE49-F238E27FC236}">
                <a16:creationId xmlns:a16="http://schemas.microsoft.com/office/drawing/2014/main" id="{50E950B9-29C7-4A4A-B3A6-92CA5B7F488E}"/>
              </a:ext>
            </a:extLst>
          </p:cNvPr>
          <p:cNvGraphicFramePr>
            <a:graphicFrameLocks noGrp="1"/>
          </p:cNvGraphicFramePr>
          <p:nvPr/>
        </p:nvGraphicFramePr>
        <p:xfrm>
          <a:off x="6172042" y="1488996"/>
          <a:ext cx="2607724" cy="2026791"/>
        </p:xfrm>
        <a:graphic>
          <a:graphicData uri="http://schemas.openxmlformats.org/drawingml/2006/table">
            <a:tbl>
              <a:tblPr firstRow="1" bandRow="1">
                <a:tableStyleId>{0E3FDE45-AF77-4B5C-9715-49D594BDF05E}</a:tableStyleId>
              </a:tblPr>
              <a:tblGrid>
                <a:gridCol w="2607724">
                  <a:extLst>
                    <a:ext uri="{9D8B030D-6E8A-4147-A177-3AD203B41FA5}">
                      <a16:colId xmlns:a16="http://schemas.microsoft.com/office/drawing/2014/main" val="206229458"/>
                    </a:ext>
                  </a:extLst>
                </a:gridCol>
              </a:tblGrid>
              <a:tr h="2026791">
                <a:tc>
                  <a:txBody>
                    <a:bodyPr/>
                    <a:lstStyle/>
                    <a:p>
                      <a:endParaRPr lang="en-US" sz="1800"/>
                    </a:p>
                    <a:p>
                      <a:r>
                        <a:rPr lang="en-US" sz="1800" u="sng">
                          <a:solidFill>
                            <a:srgbClr val="FF0000"/>
                          </a:solidFill>
                        </a:rPr>
                        <a:t>Infeasible</a:t>
                      </a:r>
                    </a:p>
                    <a:p>
                      <a:endParaRPr lang="en-US" sz="1800">
                        <a:solidFill>
                          <a:srgbClr val="FF0000"/>
                        </a:solidFill>
                      </a:endParaRPr>
                    </a:p>
                    <a:p>
                      <a:pPr marL="400050" indent="-400050">
                        <a:buAutoNum type="romanLcParenR"/>
                      </a:pPr>
                      <a:r>
                        <a:rPr lang="en-US" sz="1800">
                          <a:solidFill>
                            <a:srgbClr val="FF0000"/>
                          </a:solidFill>
                        </a:rPr>
                        <a:t>(Bob, Cathy, op)</a:t>
                      </a:r>
                    </a:p>
                    <a:p>
                      <a:pPr marL="400050" indent="-400050">
                        <a:buAutoNum type="romanLcParenR"/>
                      </a:pPr>
                      <a:r>
                        <a:rPr lang="en-US" sz="1800">
                          <a:solidFill>
                            <a:srgbClr val="FF0000"/>
                          </a:solidFill>
                        </a:rPr>
                        <a:t>(Cathy, Ray, op)</a:t>
                      </a:r>
                    </a:p>
                    <a:p>
                      <a:pPr marL="400050" indent="-400050">
                        <a:buAutoNum type="romanLcParenR"/>
                      </a:pPr>
                      <a:endParaRPr lang="en-US" sz="1800">
                        <a:solidFill>
                          <a:srgbClr val="FF0000"/>
                        </a:solidFill>
                      </a:endParaRPr>
                    </a:p>
                    <a:p>
                      <a:pPr marL="0" indent="0">
                        <a:buNone/>
                      </a:pPr>
                      <a:r>
                        <a:rPr lang="en-US" sz="1800" err="1">
                          <a:solidFill>
                            <a:schemeClr val="tx1"/>
                          </a:solidFill>
                        </a:rPr>
                        <a:t>Rule</a:t>
                      </a:r>
                      <a:r>
                        <a:rPr lang="en-US" sz="1800" baseline="-25000" err="1">
                          <a:solidFill>
                            <a:schemeClr val="tx1"/>
                          </a:solidFill>
                        </a:rPr>
                        <a:t>op</a:t>
                      </a:r>
                      <a:r>
                        <a:rPr lang="en-US" sz="1800">
                          <a:solidFill>
                            <a:schemeClr val="tx1"/>
                          </a:solidFill>
                        </a:rPr>
                        <a:t> = op</a:t>
                      </a:r>
                    </a:p>
                  </a:txBody>
                  <a:tcPr marL="91431" marR="91431" marT="45715" marB="45715"/>
                </a:tc>
                <a:extLst>
                  <a:ext uri="{0D108BD9-81ED-4DB2-BD59-A6C34878D82A}">
                    <a16:rowId xmlns:a16="http://schemas.microsoft.com/office/drawing/2014/main" val="1359913906"/>
                  </a:ext>
                </a:extLst>
              </a:tr>
            </a:tbl>
          </a:graphicData>
        </a:graphic>
      </p:graphicFrame>
      <p:cxnSp>
        <p:nvCxnSpPr>
          <p:cNvPr id="12" name="Straight Arrow Connector 11">
            <a:extLst>
              <a:ext uri="{FF2B5EF4-FFF2-40B4-BE49-F238E27FC236}">
                <a16:creationId xmlns:a16="http://schemas.microsoft.com/office/drawing/2014/main" id="{5CE436D1-F33A-476F-B40E-0943E23BEF85}"/>
              </a:ext>
            </a:extLst>
          </p:cNvPr>
          <p:cNvCxnSpPr>
            <a:cxnSpLocks/>
          </p:cNvCxnSpPr>
          <p:nvPr/>
        </p:nvCxnSpPr>
        <p:spPr>
          <a:xfrm>
            <a:off x="3993100" y="2097794"/>
            <a:ext cx="0" cy="2702664"/>
          </a:xfrm>
          <a:prstGeom prst="straightConnector1">
            <a:avLst/>
          </a:prstGeom>
          <a:ln w="57150">
            <a:prstDash val="sys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1359ED1-2B35-4002-93E5-211C5B34A9E5}"/>
              </a:ext>
            </a:extLst>
          </p:cNvPr>
          <p:cNvCxnSpPr>
            <a:cxnSpLocks/>
          </p:cNvCxnSpPr>
          <p:nvPr/>
        </p:nvCxnSpPr>
        <p:spPr>
          <a:xfrm flipH="1">
            <a:off x="1541885" y="4648072"/>
            <a:ext cx="1279859" cy="0"/>
          </a:xfrm>
          <a:prstGeom prst="straightConnector1">
            <a:avLst/>
          </a:prstGeom>
          <a:ln w="57150">
            <a:prstDash val="sys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EFB18CB-7767-4E6B-87F1-783645F80518}"/>
              </a:ext>
            </a:extLst>
          </p:cNvPr>
          <p:cNvSpPr txBox="1"/>
          <p:nvPr/>
        </p:nvSpPr>
        <p:spPr>
          <a:xfrm>
            <a:off x="1600513" y="4105865"/>
            <a:ext cx="1177673" cy="507831"/>
          </a:xfrm>
          <a:prstGeom prst="rect">
            <a:avLst/>
          </a:prstGeom>
          <a:noFill/>
        </p:spPr>
        <p:txBody>
          <a:bodyPr wrap="square" rtlCol="0">
            <a:spAutoFit/>
          </a:bodyPr>
          <a:lstStyle/>
          <a:p>
            <a:pPr algn="ctr"/>
            <a:r>
              <a:rPr lang="en-US" sz="2700" b="1"/>
              <a:t>op</a:t>
            </a:r>
          </a:p>
        </p:txBody>
      </p:sp>
      <p:sp>
        <p:nvSpPr>
          <p:cNvPr id="19" name="Title 1">
            <a:extLst>
              <a:ext uri="{FF2B5EF4-FFF2-40B4-BE49-F238E27FC236}">
                <a16:creationId xmlns:a16="http://schemas.microsoft.com/office/drawing/2014/main" id="{DB69FF92-505F-4738-95B4-0FCC79DD8644}"/>
              </a:ext>
            </a:extLst>
          </p:cNvPr>
          <p:cNvSpPr txBox="1">
            <a:spLocks/>
          </p:cNvSpPr>
          <p:nvPr/>
        </p:nvSpPr>
        <p:spPr>
          <a:xfrm>
            <a:off x="1905000" y="300169"/>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kern="0">
                <a:solidFill>
                  <a:schemeClr val="tx1"/>
                </a:solidFill>
                <a:latin typeface="Calibri" panose="020F0502020204030204" pitchFamily="34" charset="0"/>
                <a:cs typeface="Calibri" panose="020F0502020204030204" pitchFamily="34" charset="0"/>
              </a:rPr>
              <a:t>Solution 1</a:t>
            </a:r>
          </a:p>
        </p:txBody>
      </p:sp>
    </p:spTree>
    <p:extLst>
      <p:ext uri="{BB962C8B-B14F-4D97-AF65-F5344CB8AC3E}">
        <p14:creationId xmlns:p14="http://schemas.microsoft.com/office/powerpoint/2010/main" val="22114082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AD4AA956-DDA4-4355-BB7F-0EBF46D36A4E}"/>
              </a:ext>
            </a:extLst>
          </p:cNvPr>
          <p:cNvCxnSpPr>
            <a:cxnSpLocks/>
          </p:cNvCxnSpPr>
          <p:nvPr/>
        </p:nvCxnSpPr>
        <p:spPr>
          <a:xfrm flipH="1">
            <a:off x="3453636" y="2439641"/>
            <a:ext cx="1" cy="2019802"/>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414A5FDF-BFFD-48F8-805F-82C23CFAABB4}"/>
              </a:ext>
            </a:extLst>
          </p:cNvPr>
          <p:cNvSpPr txBox="1"/>
          <p:nvPr/>
        </p:nvSpPr>
        <p:spPr>
          <a:xfrm>
            <a:off x="1541884" y="5036140"/>
            <a:ext cx="1219072" cy="507831"/>
          </a:xfrm>
          <a:prstGeom prst="rect">
            <a:avLst/>
          </a:prstGeom>
          <a:noFill/>
        </p:spPr>
        <p:txBody>
          <a:bodyPr wrap="square" rtlCol="0">
            <a:spAutoFit/>
          </a:bodyPr>
          <a:lstStyle/>
          <a:p>
            <a:pPr algn="ctr"/>
            <a:r>
              <a:rPr lang="en-US" sz="2700" b="1"/>
              <a:t>F</a:t>
            </a:r>
          </a:p>
        </p:txBody>
      </p:sp>
      <p:sp>
        <p:nvSpPr>
          <p:cNvPr id="20" name="Oval 19">
            <a:extLst>
              <a:ext uri="{FF2B5EF4-FFF2-40B4-BE49-F238E27FC236}">
                <a16:creationId xmlns:a16="http://schemas.microsoft.com/office/drawing/2014/main" id="{5779294B-FADF-4F8A-8FAA-D01D86683B44}"/>
              </a:ext>
            </a:extLst>
          </p:cNvPr>
          <p:cNvSpPr/>
          <p:nvPr/>
        </p:nvSpPr>
        <p:spPr>
          <a:xfrm>
            <a:off x="354901"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Alice</a:t>
            </a:r>
            <a:endParaRPr lang="en-US" sz="2400">
              <a:solidFill>
                <a:schemeClr val="tx1"/>
              </a:solidFill>
            </a:endParaRPr>
          </a:p>
        </p:txBody>
      </p:sp>
      <p:sp>
        <p:nvSpPr>
          <p:cNvPr id="27" name="Oval 26">
            <a:extLst>
              <a:ext uri="{FF2B5EF4-FFF2-40B4-BE49-F238E27FC236}">
                <a16:creationId xmlns:a16="http://schemas.microsoft.com/office/drawing/2014/main" id="{9546B978-13CE-4519-9866-66C3E3E99192}"/>
              </a:ext>
            </a:extLst>
          </p:cNvPr>
          <p:cNvSpPr/>
          <p:nvPr/>
        </p:nvSpPr>
        <p:spPr>
          <a:xfrm>
            <a:off x="2689039"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Cathy</a:t>
            </a:r>
          </a:p>
        </p:txBody>
      </p:sp>
      <p:sp>
        <p:nvSpPr>
          <p:cNvPr id="28" name="Oval 27">
            <a:extLst>
              <a:ext uri="{FF2B5EF4-FFF2-40B4-BE49-F238E27FC236}">
                <a16:creationId xmlns:a16="http://schemas.microsoft.com/office/drawing/2014/main" id="{3A64F3A5-9EC9-417E-9CE9-B48D03B8A491}"/>
              </a:ext>
            </a:extLst>
          </p:cNvPr>
          <p:cNvSpPr/>
          <p:nvPr/>
        </p:nvSpPr>
        <p:spPr>
          <a:xfrm>
            <a:off x="2689039"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Bob</a:t>
            </a:r>
            <a:endParaRPr lang="en-US" sz="1050">
              <a:solidFill>
                <a:schemeClr val="tx1"/>
              </a:solidFill>
            </a:endParaRPr>
          </a:p>
        </p:txBody>
      </p:sp>
      <p:sp>
        <p:nvSpPr>
          <p:cNvPr id="29" name="Oval 28">
            <a:extLst>
              <a:ext uri="{FF2B5EF4-FFF2-40B4-BE49-F238E27FC236}">
                <a16:creationId xmlns:a16="http://schemas.microsoft.com/office/drawing/2014/main" id="{F9C33A6E-3967-49AE-AC8A-66280D3E144D}"/>
              </a:ext>
            </a:extLst>
          </p:cNvPr>
          <p:cNvSpPr/>
          <p:nvPr/>
        </p:nvSpPr>
        <p:spPr>
          <a:xfrm>
            <a:off x="354901"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Ray</a:t>
            </a:r>
          </a:p>
        </p:txBody>
      </p:sp>
      <p:cxnSp>
        <p:nvCxnSpPr>
          <p:cNvPr id="31" name="Straight Arrow Connector 30">
            <a:extLst>
              <a:ext uri="{FF2B5EF4-FFF2-40B4-BE49-F238E27FC236}">
                <a16:creationId xmlns:a16="http://schemas.microsoft.com/office/drawing/2014/main" id="{608845E0-25E5-4533-96B4-9D1CF6E4FB79}"/>
              </a:ext>
            </a:extLst>
          </p:cNvPr>
          <p:cNvCxnSpPr>
            <a:cxnSpLocks/>
            <a:stCxn id="29" idx="6"/>
            <a:endCxn id="27" idx="2"/>
          </p:cNvCxnSpPr>
          <p:nvPr/>
        </p:nvCxnSpPr>
        <p:spPr>
          <a:xfrm>
            <a:off x="1685995" y="5051377"/>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67D7EFF-DCE3-4404-9C75-5958E8BFA470}"/>
              </a:ext>
            </a:extLst>
          </p:cNvPr>
          <p:cNvSpPr txBox="1"/>
          <p:nvPr/>
        </p:nvSpPr>
        <p:spPr>
          <a:xfrm>
            <a:off x="3446199" y="3087487"/>
            <a:ext cx="1219072" cy="507831"/>
          </a:xfrm>
          <a:prstGeom prst="rect">
            <a:avLst/>
          </a:prstGeom>
          <a:noFill/>
        </p:spPr>
        <p:txBody>
          <a:bodyPr wrap="square" rtlCol="0">
            <a:spAutoFit/>
          </a:bodyPr>
          <a:lstStyle/>
          <a:p>
            <a:pPr algn="ctr"/>
            <a:r>
              <a:rPr lang="en-US" sz="2700" b="1"/>
              <a:t>F    op</a:t>
            </a:r>
          </a:p>
        </p:txBody>
      </p:sp>
      <p:graphicFrame>
        <p:nvGraphicFramePr>
          <p:cNvPr id="2" name="Table 2">
            <a:extLst>
              <a:ext uri="{FF2B5EF4-FFF2-40B4-BE49-F238E27FC236}">
                <a16:creationId xmlns:a16="http://schemas.microsoft.com/office/drawing/2014/main" id="{50E950B9-29C7-4A4A-B3A6-92CA5B7F488E}"/>
              </a:ext>
            </a:extLst>
          </p:cNvPr>
          <p:cNvGraphicFramePr>
            <a:graphicFrameLocks noGrp="1"/>
          </p:cNvGraphicFramePr>
          <p:nvPr/>
        </p:nvGraphicFramePr>
        <p:xfrm>
          <a:off x="5482505" y="1488996"/>
          <a:ext cx="2607724" cy="2026791"/>
        </p:xfrm>
        <a:graphic>
          <a:graphicData uri="http://schemas.openxmlformats.org/drawingml/2006/table">
            <a:tbl>
              <a:tblPr firstRow="1" bandRow="1">
                <a:tableStyleId>{0E3FDE45-AF77-4B5C-9715-49D594BDF05E}</a:tableStyleId>
              </a:tblPr>
              <a:tblGrid>
                <a:gridCol w="2607724">
                  <a:extLst>
                    <a:ext uri="{9D8B030D-6E8A-4147-A177-3AD203B41FA5}">
                      <a16:colId xmlns:a16="http://schemas.microsoft.com/office/drawing/2014/main" val="206229458"/>
                    </a:ext>
                  </a:extLst>
                </a:gridCol>
              </a:tblGrid>
              <a:tr h="2026791">
                <a:tc>
                  <a:txBody>
                    <a:bodyPr/>
                    <a:lstStyle/>
                    <a:p>
                      <a:endParaRPr lang="en-US" sz="1800"/>
                    </a:p>
                    <a:p>
                      <a:r>
                        <a:rPr lang="en-US" sz="1800" u="sng">
                          <a:solidFill>
                            <a:srgbClr val="FF0000"/>
                          </a:solidFill>
                        </a:rPr>
                        <a:t>Infeasible</a:t>
                      </a:r>
                    </a:p>
                    <a:p>
                      <a:endParaRPr lang="en-US" sz="1800">
                        <a:solidFill>
                          <a:srgbClr val="FF0000"/>
                        </a:solidFill>
                      </a:endParaRPr>
                    </a:p>
                    <a:p>
                      <a:pPr marL="400050" indent="-400050">
                        <a:buAutoNum type="romanLcParenR"/>
                      </a:pPr>
                      <a:r>
                        <a:rPr lang="en-US" sz="1800">
                          <a:solidFill>
                            <a:srgbClr val="FF0000"/>
                          </a:solidFill>
                        </a:rPr>
                        <a:t>(Bob, Cathy, op)</a:t>
                      </a:r>
                    </a:p>
                    <a:p>
                      <a:pPr marL="400050" indent="-400050">
                        <a:buAutoNum type="romanLcParenR"/>
                      </a:pPr>
                      <a:r>
                        <a:rPr lang="en-US" sz="1800">
                          <a:solidFill>
                            <a:srgbClr val="FF0000"/>
                          </a:solidFill>
                        </a:rPr>
                        <a:t>(Cathy, Ray, op)</a:t>
                      </a:r>
                    </a:p>
                    <a:p>
                      <a:pPr marL="400050" indent="-400050">
                        <a:buAutoNum type="romanLcParenR"/>
                      </a:pPr>
                      <a:endParaRPr lang="en-US" sz="1800">
                        <a:solidFill>
                          <a:srgbClr val="FF0000"/>
                        </a:solidFill>
                      </a:endParaRPr>
                    </a:p>
                    <a:p>
                      <a:pPr marL="0" indent="0">
                        <a:buNone/>
                      </a:pPr>
                      <a:r>
                        <a:rPr lang="en-US" sz="1800" err="1">
                          <a:solidFill>
                            <a:schemeClr val="tx1"/>
                          </a:solidFill>
                        </a:rPr>
                        <a:t>Rule</a:t>
                      </a:r>
                      <a:r>
                        <a:rPr lang="en-US" sz="1800" baseline="-25000" err="1">
                          <a:solidFill>
                            <a:schemeClr val="tx1"/>
                          </a:solidFill>
                        </a:rPr>
                        <a:t>op</a:t>
                      </a:r>
                      <a:r>
                        <a:rPr lang="en-US" sz="1800">
                          <a:solidFill>
                            <a:schemeClr val="tx1"/>
                          </a:solidFill>
                        </a:rPr>
                        <a:t> = op</a:t>
                      </a:r>
                    </a:p>
                  </a:txBody>
                  <a:tcPr marL="91431" marR="91431" marT="45715" marB="45715"/>
                </a:tc>
                <a:extLst>
                  <a:ext uri="{0D108BD9-81ED-4DB2-BD59-A6C34878D82A}">
                    <a16:rowId xmlns:a16="http://schemas.microsoft.com/office/drawing/2014/main" val="1359913906"/>
                  </a:ext>
                </a:extLst>
              </a:tr>
            </a:tbl>
          </a:graphicData>
        </a:graphic>
      </p:graphicFrame>
      <p:cxnSp>
        <p:nvCxnSpPr>
          <p:cNvPr id="12" name="Straight Arrow Connector 11">
            <a:extLst>
              <a:ext uri="{FF2B5EF4-FFF2-40B4-BE49-F238E27FC236}">
                <a16:creationId xmlns:a16="http://schemas.microsoft.com/office/drawing/2014/main" id="{5CE436D1-F33A-476F-B40E-0943E23BEF85}"/>
              </a:ext>
            </a:extLst>
          </p:cNvPr>
          <p:cNvCxnSpPr>
            <a:cxnSpLocks/>
          </p:cNvCxnSpPr>
          <p:nvPr/>
        </p:nvCxnSpPr>
        <p:spPr>
          <a:xfrm>
            <a:off x="3993100" y="2097794"/>
            <a:ext cx="0" cy="2702664"/>
          </a:xfrm>
          <a:prstGeom prst="straightConnector1">
            <a:avLst/>
          </a:prstGeom>
          <a:ln w="57150">
            <a:prstDash val="sys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1359ED1-2B35-4002-93E5-211C5B34A9E5}"/>
              </a:ext>
            </a:extLst>
          </p:cNvPr>
          <p:cNvCxnSpPr>
            <a:cxnSpLocks/>
          </p:cNvCxnSpPr>
          <p:nvPr/>
        </p:nvCxnSpPr>
        <p:spPr>
          <a:xfrm flipH="1">
            <a:off x="1541885" y="4648072"/>
            <a:ext cx="1279859" cy="0"/>
          </a:xfrm>
          <a:prstGeom prst="straightConnector1">
            <a:avLst/>
          </a:prstGeom>
          <a:ln w="57150">
            <a:prstDash val="sys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EFB18CB-7767-4E6B-87F1-783645F80518}"/>
              </a:ext>
            </a:extLst>
          </p:cNvPr>
          <p:cNvSpPr txBox="1"/>
          <p:nvPr/>
        </p:nvSpPr>
        <p:spPr>
          <a:xfrm>
            <a:off x="1559114" y="4105865"/>
            <a:ext cx="1219072" cy="507831"/>
          </a:xfrm>
          <a:prstGeom prst="rect">
            <a:avLst/>
          </a:prstGeom>
          <a:noFill/>
        </p:spPr>
        <p:txBody>
          <a:bodyPr wrap="square" rtlCol="0">
            <a:spAutoFit/>
          </a:bodyPr>
          <a:lstStyle/>
          <a:p>
            <a:pPr algn="ctr"/>
            <a:r>
              <a:rPr lang="en-US" sz="2700" b="1"/>
              <a:t>op</a:t>
            </a:r>
          </a:p>
        </p:txBody>
      </p:sp>
      <p:sp>
        <p:nvSpPr>
          <p:cNvPr id="19" name="Title 1">
            <a:extLst>
              <a:ext uri="{FF2B5EF4-FFF2-40B4-BE49-F238E27FC236}">
                <a16:creationId xmlns:a16="http://schemas.microsoft.com/office/drawing/2014/main" id="{DB69FF92-505F-4738-95B4-0FCC79DD8644}"/>
              </a:ext>
            </a:extLst>
          </p:cNvPr>
          <p:cNvSpPr txBox="1">
            <a:spLocks/>
          </p:cNvSpPr>
          <p:nvPr/>
        </p:nvSpPr>
        <p:spPr>
          <a:xfrm>
            <a:off x="1926157" y="304800"/>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kern="0">
                <a:solidFill>
                  <a:schemeClr val="tx1"/>
                </a:solidFill>
                <a:latin typeface="Calibri" panose="020F0502020204030204" pitchFamily="34" charset="0"/>
                <a:cs typeface="Calibri" panose="020F0502020204030204" pitchFamily="34" charset="0"/>
              </a:rPr>
              <a:t>Solution 1</a:t>
            </a:r>
          </a:p>
        </p:txBody>
      </p:sp>
      <p:graphicFrame>
        <p:nvGraphicFramePr>
          <p:cNvPr id="16" name="Table 2">
            <a:extLst>
              <a:ext uri="{FF2B5EF4-FFF2-40B4-BE49-F238E27FC236}">
                <a16:creationId xmlns:a16="http://schemas.microsoft.com/office/drawing/2014/main" id="{BF40D54E-1DBE-4BA5-8AC1-327658257858}"/>
              </a:ext>
            </a:extLst>
          </p:cNvPr>
          <p:cNvGraphicFramePr>
            <a:graphicFrameLocks noGrp="1"/>
          </p:cNvGraphicFramePr>
          <p:nvPr/>
        </p:nvGraphicFramePr>
        <p:xfrm>
          <a:off x="4700142" y="3657576"/>
          <a:ext cx="4022067" cy="2303271"/>
        </p:xfrm>
        <a:graphic>
          <a:graphicData uri="http://schemas.openxmlformats.org/drawingml/2006/table">
            <a:tbl>
              <a:tblPr firstRow="1" bandRow="1">
                <a:tableStyleId>{2D5ABB26-0587-4C30-8999-92F81FD0307C}</a:tableStyleId>
              </a:tblPr>
              <a:tblGrid>
                <a:gridCol w="4022067">
                  <a:extLst>
                    <a:ext uri="{9D8B030D-6E8A-4147-A177-3AD203B41FA5}">
                      <a16:colId xmlns:a16="http://schemas.microsoft.com/office/drawing/2014/main" val="206229458"/>
                    </a:ext>
                  </a:extLst>
                </a:gridCol>
              </a:tblGrid>
              <a:tr h="2303271">
                <a:tc>
                  <a:txBody>
                    <a:bodyPr/>
                    <a:lstStyle/>
                    <a:p>
                      <a:pPr marL="0" indent="0" algn="ctr">
                        <a:buNone/>
                      </a:pPr>
                      <a:endParaRPr lang="en-US" sz="1800" b="1">
                        <a:solidFill>
                          <a:schemeClr val="accent1"/>
                        </a:solidFill>
                      </a:endParaRPr>
                    </a:p>
                    <a:p>
                      <a:pPr marL="0" indent="0" algn="ctr">
                        <a:lnSpc>
                          <a:spcPct val="150000"/>
                        </a:lnSpc>
                        <a:buNone/>
                      </a:pPr>
                      <a:r>
                        <a:rPr lang="en-US" sz="1800" b="0">
                          <a:solidFill>
                            <a:schemeClr val="accent1"/>
                          </a:solidFill>
                          <a:latin typeface="Calibri" panose="020F0502020204030204" pitchFamily="34" charset="0"/>
                          <a:cs typeface="Calibri" panose="020F0502020204030204" pitchFamily="34" charset="0"/>
                        </a:rPr>
                        <a:t>Simple</a:t>
                      </a:r>
                    </a:p>
                    <a:p>
                      <a:pPr marL="0" indent="0" algn="ctr">
                        <a:lnSpc>
                          <a:spcPct val="150000"/>
                        </a:lnSpc>
                        <a:buNone/>
                      </a:pPr>
                      <a:r>
                        <a:rPr lang="en-US" sz="1800" b="0">
                          <a:solidFill>
                            <a:schemeClr val="accent1"/>
                          </a:solidFill>
                          <a:latin typeface="Calibri" panose="020F0502020204030204" pitchFamily="34" charset="0"/>
                          <a:cs typeface="Calibri" panose="020F0502020204030204" pitchFamily="34" charset="0"/>
                        </a:rPr>
                        <a:t>Operation ꓵ Relationship types={}</a:t>
                      </a:r>
                    </a:p>
                    <a:p>
                      <a:pPr algn="ctr">
                        <a:lnSpc>
                          <a:spcPct val="150000"/>
                        </a:lnSpc>
                      </a:pPr>
                      <a:r>
                        <a:rPr lang="en-US" sz="1800" b="0">
                          <a:solidFill>
                            <a:schemeClr val="accent1"/>
                          </a:solidFill>
                          <a:latin typeface="Calibri" panose="020F0502020204030204" pitchFamily="34" charset="0"/>
                          <a:cs typeface="Calibri" panose="020F0502020204030204" pitchFamily="34" charset="0"/>
                        </a:rPr>
                        <a:t>Minimal edges not guaranteed</a:t>
                      </a:r>
                    </a:p>
                    <a:p>
                      <a:pPr marL="0" marR="0" lvl="0" indent="0" algn="ctr" defTabSz="914400" eaLnBrk="1" fontAlgn="auto" latinLnBrk="0" hangingPunct="1">
                        <a:lnSpc>
                          <a:spcPct val="150000"/>
                        </a:lnSpc>
                        <a:spcBef>
                          <a:spcPts val="0"/>
                        </a:spcBef>
                        <a:spcAft>
                          <a:spcPts val="0"/>
                        </a:spcAft>
                        <a:buClrTx/>
                        <a:buSzTx/>
                        <a:buFontTx/>
                        <a:buNone/>
                        <a:tabLst/>
                        <a:defRPr/>
                      </a:pPr>
                      <a:r>
                        <a:rPr lang="en-US" sz="1800" b="0">
                          <a:solidFill>
                            <a:schemeClr val="accent1"/>
                          </a:solidFill>
                          <a:latin typeface="Calibri" panose="020F0502020204030204" pitchFamily="34" charset="0"/>
                          <a:cs typeface="Calibri" panose="020F0502020204030204" pitchFamily="34" charset="0"/>
                        </a:rPr>
                        <a:t>|Authorization| edges at worst!</a:t>
                      </a:r>
                    </a:p>
                    <a:p>
                      <a:pPr marL="0" indent="0" algn="ctr">
                        <a:buNone/>
                      </a:pPr>
                      <a:endParaRPr lang="en-US" sz="1800">
                        <a:solidFill>
                          <a:srgbClr val="FF0000"/>
                        </a:solidFill>
                      </a:endParaRPr>
                    </a:p>
                  </a:txBody>
                  <a:tcPr marL="91431" marR="91431" marT="45715" marB="45715"/>
                </a:tc>
                <a:extLst>
                  <a:ext uri="{0D108BD9-81ED-4DB2-BD59-A6C34878D82A}">
                    <a16:rowId xmlns:a16="http://schemas.microsoft.com/office/drawing/2014/main" val="2389379107"/>
                  </a:ext>
                </a:extLst>
              </a:tr>
            </a:tbl>
          </a:graphicData>
        </a:graphic>
      </p:graphicFrame>
    </p:spTree>
    <p:extLst>
      <p:ext uri="{BB962C8B-B14F-4D97-AF65-F5344CB8AC3E}">
        <p14:creationId xmlns:p14="http://schemas.microsoft.com/office/powerpoint/2010/main" val="1374348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3">
            <a:extLst>
              <a:ext uri="{FF2B5EF4-FFF2-40B4-BE49-F238E27FC236}">
                <a16:creationId xmlns:a16="http://schemas.microsoft.com/office/drawing/2014/main" id="{4E341C5A-3D1B-46A3-BBD8-0DEC28967F6F}"/>
              </a:ext>
            </a:extLst>
          </p:cNvPr>
          <p:cNvSpPr txBox="1">
            <a:spLocks noChangeArrowheads="1"/>
          </p:cNvSpPr>
          <p:nvPr/>
        </p:nvSpPr>
        <p:spPr bwMode="auto">
          <a:xfrm>
            <a:off x="424801" y="1078921"/>
            <a:ext cx="8294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a:buFont typeface="Wingdings" panose="05000000000000000000" pitchFamily="2" charset="2"/>
              <a:buChar char="v"/>
            </a:pPr>
            <a:r>
              <a:rPr lang="en-US" altLang="en-US" b="1">
                <a:solidFill>
                  <a:schemeClr val="tx2"/>
                </a:solidFill>
                <a:latin typeface="Calibri" panose="020F0502020204030204" pitchFamily="34" charset="0"/>
                <a:cs typeface="Calibri" panose="020F0502020204030204" pitchFamily="34" charset="0"/>
              </a:rPr>
              <a:t>Problem: </a:t>
            </a:r>
            <a:r>
              <a:rPr lang="en-US" altLang="en-US">
                <a:solidFill>
                  <a:schemeClr val="tx2"/>
                </a:solidFill>
                <a:latin typeface="Calibri" panose="020F0502020204030204" pitchFamily="34" charset="0"/>
                <a:cs typeface="Calibri" panose="020F0502020204030204" pitchFamily="34" charset="0"/>
              </a:rPr>
              <a:t>migration from an existing access control model to another one</a:t>
            </a:r>
            <a:endParaRPr lang="en-US" altLang="en-US" i="1">
              <a:solidFill>
                <a:schemeClr val="tx1"/>
              </a:solidFill>
              <a:latin typeface="Calibri" panose="020F0502020204030204" pitchFamily="34" charset="0"/>
              <a:cs typeface="Calibri" panose="020F0502020204030204" pitchFamily="34" charset="0"/>
            </a:endParaRPr>
          </a:p>
        </p:txBody>
      </p:sp>
      <p:sp>
        <p:nvSpPr>
          <p:cNvPr id="6" name="Oval 5">
            <a:extLst>
              <a:ext uri="{FF2B5EF4-FFF2-40B4-BE49-F238E27FC236}">
                <a16:creationId xmlns:a16="http://schemas.microsoft.com/office/drawing/2014/main" id="{13188E4C-7F85-4907-8345-42C5E319816A}"/>
              </a:ext>
            </a:extLst>
          </p:cNvPr>
          <p:cNvSpPr/>
          <p:nvPr/>
        </p:nvSpPr>
        <p:spPr>
          <a:xfrm>
            <a:off x="766798" y="2184840"/>
            <a:ext cx="1869507" cy="1043213"/>
          </a:xfrm>
          <a:prstGeom prst="ellipse">
            <a:avLst/>
          </a:prstGeom>
          <a:effectLst>
            <a:glow rad="63500">
              <a:schemeClr val="accent1">
                <a:lumMod val="75000"/>
                <a:alpha val="40000"/>
              </a:schemeClr>
            </a:glow>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51" b="1"/>
              <a:t>New access control</a:t>
            </a:r>
          </a:p>
        </p:txBody>
      </p:sp>
      <p:sp>
        <p:nvSpPr>
          <p:cNvPr id="7" name="Oval 6">
            <a:extLst>
              <a:ext uri="{FF2B5EF4-FFF2-40B4-BE49-F238E27FC236}">
                <a16:creationId xmlns:a16="http://schemas.microsoft.com/office/drawing/2014/main" id="{DF5CBD76-AA75-4207-8A32-D70322A736DD}"/>
              </a:ext>
            </a:extLst>
          </p:cNvPr>
          <p:cNvSpPr/>
          <p:nvPr/>
        </p:nvSpPr>
        <p:spPr>
          <a:xfrm>
            <a:off x="2844000" y="3981960"/>
            <a:ext cx="1842100" cy="1043213"/>
          </a:xfrm>
          <a:prstGeom prst="ellipse">
            <a:avLst/>
          </a:prstGeom>
          <a:solidFill>
            <a:schemeClr val="accent2">
              <a:lumMod val="75000"/>
            </a:schemeClr>
          </a:solidFill>
          <a:effectLst>
            <a:glow rad="63500">
              <a:schemeClr val="accent2">
                <a:satMod val="175000"/>
                <a:alpha val="40000"/>
              </a:schemeClr>
            </a:glow>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51" b="1"/>
              <a:t>Changing mode of operation</a:t>
            </a:r>
          </a:p>
        </p:txBody>
      </p:sp>
      <p:sp>
        <p:nvSpPr>
          <p:cNvPr id="8" name="Oval 7">
            <a:extLst>
              <a:ext uri="{FF2B5EF4-FFF2-40B4-BE49-F238E27FC236}">
                <a16:creationId xmlns:a16="http://schemas.microsoft.com/office/drawing/2014/main" id="{44D21571-E3FB-4918-967A-A934C4A5192A}"/>
              </a:ext>
            </a:extLst>
          </p:cNvPr>
          <p:cNvSpPr/>
          <p:nvPr/>
        </p:nvSpPr>
        <p:spPr>
          <a:xfrm>
            <a:off x="794204" y="3592688"/>
            <a:ext cx="1842101" cy="1043213"/>
          </a:xfrm>
          <a:prstGeom prst="ellipse">
            <a:avLst/>
          </a:prstGeom>
          <a:solidFill>
            <a:srgbClr val="FFC000"/>
          </a:solidFill>
          <a:effectLst>
            <a:glow rad="63500">
              <a:schemeClr val="accent4">
                <a:alpha val="40000"/>
              </a:schemeClr>
            </a:glow>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51">
                <a:solidFill>
                  <a:schemeClr val="tx1"/>
                </a:solidFill>
              </a:rPr>
              <a:t>Organization size changes </a:t>
            </a:r>
            <a:endParaRPr lang="en-US" sz="1451" b="1"/>
          </a:p>
        </p:txBody>
      </p:sp>
      <p:sp>
        <p:nvSpPr>
          <p:cNvPr id="10" name="Cloud 9">
            <a:extLst>
              <a:ext uri="{FF2B5EF4-FFF2-40B4-BE49-F238E27FC236}">
                <a16:creationId xmlns:a16="http://schemas.microsoft.com/office/drawing/2014/main" id="{624AEE65-DD84-4FE5-8000-9CC8D539671B}"/>
              </a:ext>
            </a:extLst>
          </p:cNvPr>
          <p:cNvSpPr/>
          <p:nvPr/>
        </p:nvSpPr>
        <p:spPr>
          <a:xfrm>
            <a:off x="6098401" y="2439255"/>
            <a:ext cx="2689920" cy="2039040"/>
          </a:xfrm>
          <a:prstGeom prst="cloud">
            <a:avLst/>
          </a:prstGeom>
          <a:solidFill>
            <a:srgbClr val="00B0F0">
              <a:alpha val="3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14" b="1">
                <a:solidFill>
                  <a:srgbClr val="002060"/>
                </a:solidFill>
                <a:latin typeface="Calibri" panose="020F0502020204030204" pitchFamily="34" charset="0"/>
                <a:cs typeface="Calibri" panose="020F0502020204030204" pitchFamily="34" charset="0"/>
              </a:rPr>
              <a:t>Manual effort</a:t>
            </a:r>
          </a:p>
          <a:p>
            <a:pPr algn="ctr">
              <a:defRPr/>
            </a:pPr>
            <a:r>
              <a:rPr lang="en-US" altLang="en-US" sz="1814" i="1">
                <a:solidFill>
                  <a:schemeClr val="tx1"/>
                </a:solidFill>
              </a:rPr>
              <a:t>often error-prone, time consuming and costly</a:t>
            </a:r>
            <a:endParaRPr lang="en-US" sz="1814" b="1">
              <a:solidFill>
                <a:srgbClr val="002060"/>
              </a:solidFill>
              <a:latin typeface="Calibri" panose="020F0502020204030204" pitchFamily="34" charset="0"/>
              <a:cs typeface="Calibri" panose="020F0502020204030204" pitchFamily="34" charset="0"/>
            </a:endParaRPr>
          </a:p>
        </p:txBody>
      </p:sp>
      <p:sp>
        <p:nvSpPr>
          <p:cNvPr id="11" name="Arrow: Left 10">
            <a:extLst>
              <a:ext uri="{FF2B5EF4-FFF2-40B4-BE49-F238E27FC236}">
                <a16:creationId xmlns:a16="http://schemas.microsoft.com/office/drawing/2014/main" id="{7BBB06AD-779F-43C5-866F-08750C55279A}"/>
              </a:ext>
            </a:extLst>
          </p:cNvPr>
          <p:cNvSpPr/>
          <p:nvPr/>
        </p:nvSpPr>
        <p:spPr>
          <a:xfrm rot="10800000">
            <a:off x="5383099" y="3538639"/>
            <a:ext cx="778661" cy="195161"/>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33"/>
          </a:p>
        </p:txBody>
      </p:sp>
      <p:sp>
        <p:nvSpPr>
          <p:cNvPr id="12" name="Oval 11">
            <a:extLst>
              <a:ext uri="{FF2B5EF4-FFF2-40B4-BE49-F238E27FC236}">
                <a16:creationId xmlns:a16="http://schemas.microsoft.com/office/drawing/2014/main" id="{4199DF82-7F0F-4D7A-9913-7E635D8A3F49}"/>
              </a:ext>
            </a:extLst>
          </p:cNvPr>
          <p:cNvSpPr/>
          <p:nvPr/>
        </p:nvSpPr>
        <p:spPr>
          <a:xfrm>
            <a:off x="2935819" y="2551537"/>
            <a:ext cx="1705301" cy="1043213"/>
          </a:xfrm>
          <a:prstGeom prst="ellipse">
            <a:avLst/>
          </a:prstGeom>
          <a:solidFill>
            <a:srgbClr val="FFC000"/>
          </a:solidFill>
          <a:effectLst>
            <a:glow rad="63500">
              <a:schemeClr val="accent4">
                <a:alpha val="40000"/>
              </a:schemeClr>
            </a:glow>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51" dirty="0">
              <a:solidFill>
                <a:schemeClr val="tx1"/>
              </a:solidFill>
            </a:endParaRPr>
          </a:p>
          <a:p>
            <a:pPr algn="ctr">
              <a:defRPr/>
            </a:pPr>
            <a:r>
              <a:rPr lang="en-US" sz="1451" dirty="0">
                <a:solidFill>
                  <a:schemeClr val="tx1"/>
                </a:solidFill>
              </a:rPr>
              <a:t>Switch to  existing better one</a:t>
            </a:r>
          </a:p>
          <a:p>
            <a:pPr algn="ctr">
              <a:defRPr/>
            </a:pPr>
            <a:endParaRPr lang="en-US" sz="1451" b="1" dirty="0"/>
          </a:p>
        </p:txBody>
      </p:sp>
      <p:sp>
        <p:nvSpPr>
          <p:cNvPr id="14358" name="Right Brace 1">
            <a:extLst>
              <a:ext uri="{FF2B5EF4-FFF2-40B4-BE49-F238E27FC236}">
                <a16:creationId xmlns:a16="http://schemas.microsoft.com/office/drawing/2014/main" id="{B69DDABD-96B3-4F8A-9DB7-F227E3C296D4}"/>
              </a:ext>
            </a:extLst>
          </p:cNvPr>
          <p:cNvSpPr>
            <a:spLocks/>
          </p:cNvSpPr>
          <p:nvPr/>
        </p:nvSpPr>
        <p:spPr bwMode="auto">
          <a:xfrm>
            <a:off x="4364641" y="1839241"/>
            <a:ext cx="1097280" cy="3594240"/>
          </a:xfrm>
          <a:prstGeom prst="rightBrace">
            <a:avLst>
              <a:gd name="adj1" fmla="val 8341"/>
              <a:gd name="adj2" fmla="val 50000"/>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a:buClr>
                <a:srgbClr val="000000"/>
              </a:buClr>
              <a:buSzPct val="100000"/>
              <a:buFont typeface="Times New Roman" panose="02020603050405020304" pitchFamily="18" charset="0"/>
              <a:buNone/>
            </a:pPr>
            <a:endParaRPr lang="en-US" altLang="en-US" sz="1633"/>
          </a:p>
        </p:txBody>
      </p:sp>
      <p:sp>
        <p:nvSpPr>
          <p:cNvPr id="2" name="TextBox 1">
            <a:extLst>
              <a:ext uri="{FF2B5EF4-FFF2-40B4-BE49-F238E27FC236}">
                <a16:creationId xmlns:a16="http://schemas.microsoft.com/office/drawing/2014/main" id="{2B51B182-1B13-42AD-B618-1AA5A7209BD0}"/>
              </a:ext>
            </a:extLst>
          </p:cNvPr>
          <p:cNvSpPr txBox="1"/>
          <p:nvPr/>
        </p:nvSpPr>
        <p:spPr>
          <a:xfrm>
            <a:off x="533400" y="5828580"/>
            <a:ext cx="8254080" cy="343620"/>
          </a:xfrm>
          <a:prstGeom prst="rect">
            <a:avLst/>
          </a:prstGeom>
          <a:solidFill>
            <a:schemeClr val="accent1">
              <a:lumMod val="20000"/>
              <a:lumOff val="80000"/>
            </a:schemeClr>
          </a:solidFill>
        </p:spPr>
        <p:txBody>
          <a:bodyPr>
            <a:spAutoFit/>
          </a:bodyPr>
          <a:lstStyle/>
          <a:p>
            <a:pPr algn="ctr">
              <a:defRPr/>
            </a:pPr>
            <a:r>
              <a:rPr lang="en-US" sz="1633"/>
              <a:t>Is automation possible?</a:t>
            </a:r>
          </a:p>
        </p:txBody>
      </p:sp>
      <p:sp>
        <p:nvSpPr>
          <p:cNvPr id="13" name="Rectangle 5">
            <a:extLst>
              <a:ext uri="{FF2B5EF4-FFF2-40B4-BE49-F238E27FC236}">
                <a16:creationId xmlns:a16="http://schemas.microsoft.com/office/drawing/2014/main" id="{92AE6E8E-3CE9-48B8-8366-39203D8FA176}"/>
              </a:ext>
            </a:extLst>
          </p:cNvPr>
          <p:cNvSpPr>
            <a:spLocks noChangeArrowheads="1"/>
          </p:cNvSpPr>
          <p:nvPr/>
        </p:nvSpPr>
        <p:spPr bwMode="auto">
          <a:xfrm>
            <a:off x="1991040" y="152400"/>
            <a:ext cx="4714560" cy="6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200" b="1">
                <a:solidFill>
                  <a:srgbClr val="131F49"/>
                </a:solidFill>
                <a:latin typeface="Calibri" panose="020F0502020204030204" pitchFamily="34" charset="0"/>
                <a:cs typeface="Calibri" panose="020F0502020204030204" pitchFamily="34" charset="0"/>
              </a:rPr>
              <a:t>Introduction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73D246-828B-4EA9-845B-1A0688607109}"/>
              </a:ext>
            </a:extLst>
          </p:cNvPr>
          <p:cNvSpPr txBox="1"/>
          <p:nvPr/>
        </p:nvSpPr>
        <p:spPr>
          <a:xfrm>
            <a:off x="6499450" y="2061074"/>
            <a:ext cx="1830125" cy="1215526"/>
          </a:xfrm>
          <a:prstGeom prst="rect">
            <a:avLst/>
          </a:prstGeom>
          <a:noFill/>
        </p:spPr>
        <p:txBody>
          <a:bodyPr wrap="square" rtlCol="0">
            <a:spAutoFit/>
          </a:bodyPr>
          <a:lstStyle/>
          <a:p>
            <a:r>
              <a:rPr lang="en-US" sz="1633">
                <a:latin typeface="Calibri" panose="020F0502020204030204" pitchFamily="34" charset="0"/>
                <a:cs typeface="Calibri" panose="020F0502020204030204" pitchFamily="34" charset="0"/>
              </a:rPr>
              <a:t>Simple Complementary Permissive Path (SCPP</a:t>
            </a:r>
            <a:r>
              <a:rPr lang="en-US" sz="2400">
                <a:latin typeface="Calibri" panose="020F0502020204030204" pitchFamily="34" charset="0"/>
                <a:cs typeface="Calibri" panose="020F0502020204030204" pitchFamily="34" charset="0"/>
              </a:rPr>
              <a:t>)</a:t>
            </a:r>
          </a:p>
        </p:txBody>
      </p:sp>
      <p:pic>
        <p:nvPicPr>
          <p:cNvPr id="5" name="Picture 4">
            <a:extLst>
              <a:ext uri="{FF2B5EF4-FFF2-40B4-BE49-F238E27FC236}">
                <a16:creationId xmlns:a16="http://schemas.microsoft.com/office/drawing/2014/main" id="{765FB730-A98B-4083-9C76-3E415C169D2C}"/>
              </a:ext>
            </a:extLst>
          </p:cNvPr>
          <p:cNvPicPr>
            <a:picLocks noChangeAspect="1"/>
          </p:cNvPicPr>
          <p:nvPr/>
        </p:nvPicPr>
        <p:blipFill>
          <a:blip r:embed="rId2"/>
          <a:stretch>
            <a:fillRect/>
          </a:stretch>
        </p:blipFill>
        <p:spPr>
          <a:xfrm>
            <a:off x="1676400" y="3219656"/>
            <a:ext cx="5457252" cy="1961944"/>
          </a:xfrm>
          <a:prstGeom prst="rect">
            <a:avLst/>
          </a:prstGeom>
        </p:spPr>
      </p:pic>
      <p:sp>
        <p:nvSpPr>
          <p:cNvPr id="8" name="Title 1">
            <a:extLst>
              <a:ext uri="{FF2B5EF4-FFF2-40B4-BE49-F238E27FC236}">
                <a16:creationId xmlns:a16="http://schemas.microsoft.com/office/drawing/2014/main" id="{4736F695-B899-4A3E-8E5D-EA9F6FCAAC98}"/>
              </a:ext>
            </a:extLst>
          </p:cNvPr>
          <p:cNvSpPr txBox="1">
            <a:spLocks/>
          </p:cNvSpPr>
          <p:nvPr/>
        </p:nvSpPr>
        <p:spPr>
          <a:xfrm>
            <a:off x="1899457" y="407408"/>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a:latin typeface="Calibri" panose="020F0502020204030204" pitchFamily="34" charset="0"/>
                <a:cs typeface="Calibri" panose="020F0502020204030204" pitchFamily="34" charset="0"/>
              </a:rPr>
              <a:t>Path Variations</a:t>
            </a:r>
            <a:endParaRPr lang="en-US" sz="3199" b="1" kern="0">
              <a:latin typeface="Calibri" panose="020F0502020204030204" pitchFamily="34" charset="0"/>
              <a:cs typeface="Calibri" panose="020F0502020204030204" pitchFamily="34" charset="0"/>
            </a:endParaRPr>
          </a:p>
        </p:txBody>
      </p:sp>
      <p:sp>
        <p:nvSpPr>
          <p:cNvPr id="10" name="Arrow: Down 9">
            <a:extLst>
              <a:ext uri="{FF2B5EF4-FFF2-40B4-BE49-F238E27FC236}">
                <a16:creationId xmlns:a16="http://schemas.microsoft.com/office/drawing/2014/main" id="{CB578F6E-35F5-44C6-8A64-44E090D08DEA}"/>
              </a:ext>
            </a:extLst>
          </p:cNvPr>
          <p:cNvSpPr/>
          <p:nvPr/>
        </p:nvSpPr>
        <p:spPr>
          <a:xfrm>
            <a:off x="4038256" y="975754"/>
            <a:ext cx="484929" cy="48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11" name="Arrow: Down 10">
            <a:extLst>
              <a:ext uri="{FF2B5EF4-FFF2-40B4-BE49-F238E27FC236}">
                <a16:creationId xmlns:a16="http://schemas.microsoft.com/office/drawing/2014/main" id="{38D5DB71-2774-4373-B21F-2918C9EDA51A}"/>
              </a:ext>
            </a:extLst>
          </p:cNvPr>
          <p:cNvSpPr/>
          <p:nvPr/>
        </p:nvSpPr>
        <p:spPr>
          <a:xfrm>
            <a:off x="1364897" y="1600200"/>
            <a:ext cx="380960" cy="457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12" name="Arrow: Down 11">
            <a:extLst>
              <a:ext uri="{FF2B5EF4-FFF2-40B4-BE49-F238E27FC236}">
                <a16:creationId xmlns:a16="http://schemas.microsoft.com/office/drawing/2014/main" id="{C33C3E68-9481-4E74-94B4-C4090E35A8D3}"/>
              </a:ext>
            </a:extLst>
          </p:cNvPr>
          <p:cNvSpPr/>
          <p:nvPr/>
        </p:nvSpPr>
        <p:spPr>
          <a:xfrm>
            <a:off x="3119525" y="1600200"/>
            <a:ext cx="380960" cy="457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13" name="Arrow: Down 12">
            <a:extLst>
              <a:ext uri="{FF2B5EF4-FFF2-40B4-BE49-F238E27FC236}">
                <a16:creationId xmlns:a16="http://schemas.microsoft.com/office/drawing/2014/main" id="{CBF20B3E-690B-4740-9E3A-91DC72B2B4F7}"/>
              </a:ext>
            </a:extLst>
          </p:cNvPr>
          <p:cNvSpPr/>
          <p:nvPr/>
        </p:nvSpPr>
        <p:spPr>
          <a:xfrm>
            <a:off x="4952559" y="1600200"/>
            <a:ext cx="380960" cy="457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14" name="Arrow: Down 13">
            <a:extLst>
              <a:ext uri="{FF2B5EF4-FFF2-40B4-BE49-F238E27FC236}">
                <a16:creationId xmlns:a16="http://schemas.microsoft.com/office/drawing/2014/main" id="{2C44847A-2231-4009-98CC-CBB9BDA10F06}"/>
              </a:ext>
            </a:extLst>
          </p:cNvPr>
          <p:cNvSpPr/>
          <p:nvPr/>
        </p:nvSpPr>
        <p:spPr>
          <a:xfrm>
            <a:off x="6781168" y="1600200"/>
            <a:ext cx="380960" cy="457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15" name="Arrow: Left-Right 14">
            <a:extLst>
              <a:ext uri="{FF2B5EF4-FFF2-40B4-BE49-F238E27FC236}">
                <a16:creationId xmlns:a16="http://schemas.microsoft.com/office/drawing/2014/main" id="{21D59788-D9C1-405E-B797-69FBFFFEE556}"/>
              </a:ext>
            </a:extLst>
          </p:cNvPr>
          <p:cNvSpPr/>
          <p:nvPr/>
        </p:nvSpPr>
        <p:spPr>
          <a:xfrm>
            <a:off x="762000" y="1299153"/>
            <a:ext cx="7314432" cy="45715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77E08B34-CF92-4802-ABE0-39EB74A8E043}"/>
              </a:ext>
            </a:extLst>
          </p:cNvPr>
          <p:cNvSpPr txBox="1"/>
          <p:nvPr/>
        </p:nvSpPr>
        <p:spPr>
          <a:xfrm>
            <a:off x="1142960" y="2024347"/>
            <a:ext cx="1263975" cy="594906"/>
          </a:xfrm>
          <a:prstGeom prst="rect">
            <a:avLst/>
          </a:prstGeom>
          <a:noFill/>
        </p:spPr>
        <p:txBody>
          <a:bodyPr wrap="square" rtlCol="0">
            <a:spAutoFit/>
          </a:bodyPr>
          <a:lstStyle/>
          <a:p>
            <a:r>
              <a:rPr lang="en-US" sz="1633">
                <a:latin typeface="Calibri" panose="020F0502020204030204" pitchFamily="34" charset="0"/>
                <a:cs typeface="Calibri" panose="020F0502020204030204" pitchFamily="34" charset="0"/>
              </a:rPr>
              <a:t>Simple Path (SP)</a:t>
            </a:r>
          </a:p>
        </p:txBody>
      </p:sp>
      <p:sp>
        <p:nvSpPr>
          <p:cNvPr id="17" name="TextBox 16">
            <a:extLst>
              <a:ext uri="{FF2B5EF4-FFF2-40B4-BE49-F238E27FC236}">
                <a16:creationId xmlns:a16="http://schemas.microsoft.com/office/drawing/2014/main" id="{3B13CD30-5E80-438C-BC32-B46BF6447B2F}"/>
              </a:ext>
            </a:extLst>
          </p:cNvPr>
          <p:cNvSpPr txBox="1"/>
          <p:nvPr/>
        </p:nvSpPr>
        <p:spPr>
          <a:xfrm>
            <a:off x="2895376" y="2061073"/>
            <a:ext cx="1828608" cy="846194"/>
          </a:xfrm>
          <a:prstGeom prst="rect">
            <a:avLst/>
          </a:prstGeom>
          <a:noFill/>
        </p:spPr>
        <p:txBody>
          <a:bodyPr wrap="square" rtlCol="0">
            <a:spAutoFit/>
          </a:bodyPr>
          <a:lstStyle/>
          <a:p>
            <a:r>
              <a:rPr lang="en-US" sz="1633">
                <a:latin typeface="Calibri" panose="020F0502020204030204" pitchFamily="34" charset="0"/>
                <a:cs typeface="Calibri" panose="020F0502020204030204" pitchFamily="34" charset="0"/>
              </a:rPr>
              <a:t>Simple Complementary Path (SCP)</a:t>
            </a:r>
          </a:p>
        </p:txBody>
      </p:sp>
      <p:sp>
        <p:nvSpPr>
          <p:cNvPr id="18" name="TextBox 17">
            <a:extLst>
              <a:ext uri="{FF2B5EF4-FFF2-40B4-BE49-F238E27FC236}">
                <a16:creationId xmlns:a16="http://schemas.microsoft.com/office/drawing/2014/main" id="{869F31B9-DDF2-4A56-B01E-9EFB96063029}"/>
              </a:ext>
            </a:extLst>
          </p:cNvPr>
          <p:cNvSpPr txBox="1"/>
          <p:nvPr/>
        </p:nvSpPr>
        <p:spPr>
          <a:xfrm>
            <a:off x="4940482" y="2057400"/>
            <a:ext cx="1351395" cy="846194"/>
          </a:xfrm>
          <a:prstGeom prst="rect">
            <a:avLst/>
          </a:prstGeom>
          <a:noFill/>
        </p:spPr>
        <p:txBody>
          <a:bodyPr wrap="square" rtlCol="0">
            <a:spAutoFit/>
          </a:bodyPr>
          <a:lstStyle/>
          <a:p>
            <a:r>
              <a:rPr lang="en-US" sz="1633">
                <a:latin typeface="Calibri" panose="020F0502020204030204" pitchFamily="34" charset="0"/>
                <a:cs typeface="Calibri" panose="020F0502020204030204" pitchFamily="34" charset="0"/>
              </a:rPr>
              <a:t>Simple Permissive Path (SPP)</a:t>
            </a:r>
          </a:p>
        </p:txBody>
      </p:sp>
      <p:sp>
        <p:nvSpPr>
          <p:cNvPr id="2" name="TextBox 1">
            <a:extLst>
              <a:ext uri="{FF2B5EF4-FFF2-40B4-BE49-F238E27FC236}">
                <a16:creationId xmlns:a16="http://schemas.microsoft.com/office/drawing/2014/main" id="{4DEC78F8-07D9-4DA0-BE86-E92876556458}"/>
              </a:ext>
            </a:extLst>
          </p:cNvPr>
          <p:cNvSpPr txBox="1"/>
          <p:nvPr/>
        </p:nvSpPr>
        <p:spPr>
          <a:xfrm>
            <a:off x="533824" y="5137689"/>
            <a:ext cx="8304928" cy="1020023"/>
          </a:xfrm>
          <a:prstGeom prst="rect">
            <a:avLst/>
          </a:prstGeom>
          <a:noFill/>
        </p:spPr>
        <p:txBody>
          <a:bodyPr wrap="square" rtlCol="0">
            <a:spAutoFit/>
          </a:bodyPr>
          <a:lstStyle/>
          <a:p>
            <a:r>
              <a:rPr lang="en-US" sz="2400">
                <a:latin typeface="Calibri" panose="020F0502020204030204" pitchFamily="34" charset="0"/>
                <a:cs typeface="Calibri" panose="020F0502020204030204" pitchFamily="34" charset="0"/>
              </a:rPr>
              <a:t>T</a:t>
            </a:r>
            <a:r>
              <a:rPr lang="en-US" sz="1814">
                <a:latin typeface="Calibri" panose="020F0502020204030204" pitchFamily="34" charset="0"/>
                <a:cs typeface="Calibri" panose="020F0502020204030204" pitchFamily="34" charset="0"/>
              </a:rPr>
              <a:t>able represents path variations with original, non-relationship, inverse and non-relationship inverse edges (row 1, 2, 3, and 4, respectively).</a:t>
            </a:r>
          </a:p>
          <a:p>
            <a:pPr marL="742873" lvl="1" indent="-285720">
              <a:buFont typeface="Wingdings" panose="05000000000000000000" pitchFamily="2" charset="2"/>
              <a:buChar char="§"/>
            </a:pPr>
            <a:r>
              <a:rPr lang="en-US" sz="1814" err="1">
                <a:latin typeface="Calibri" panose="020F0502020204030204" pitchFamily="34" charset="0"/>
                <a:cs typeface="Calibri" panose="020F0502020204030204" pitchFamily="34" charset="0"/>
              </a:rPr>
              <a:t>a,b</a:t>
            </a:r>
            <a:r>
              <a:rPr lang="en-US" sz="1814">
                <a:latin typeface="Calibri" panose="020F0502020204030204" pitchFamily="34" charset="0"/>
                <a:cs typeface="Calibri" panose="020F0502020204030204" pitchFamily="34" charset="0"/>
              </a:rPr>
              <a:t>: users, E and ∑ are the sets of edges and relationship type specifiers</a:t>
            </a:r>
          </a:p>
        </p:txBody>
      </p:sp>
    </p:spTree>
    <p:extLst>
      <p:ext uri="{BB962C8B-B14F-4D97-AF65-F5344CB8AC3E}">
        <p14:creationId xmlns:p14="http://schemas.microsoft.com/office/powerpoint/2010/main" val="24769922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AD4AA956-DDA4-4355-BB7F-0EBF46D36A4E}"/>
              </a:ext>
            </a:extLst>
          </p:cNvPr>
          <p:cNvCxnSpPr>
            <a:cxnSpLocks/>
          </p:cNvCxnSpPr>
          <p:nvPr/>
        </p:nvCxnSpPr>
        <p:spPr>
          <a:xfrm flipH="1">
            <a:off x="3453636" y="2439641"/>
            <a:ext cx="1" cy="2019802"/>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414A5FDF-BFFD-48F8-805F-82C23CFAABB4}"/>
              </a:ext>
            </a:extLst>
          </p:cNvPr>
          <p:cNvSpPr txBox="1"/>
          <p:nvPr/>
        </p:nvSpPr>
        <p:spPr>
          <a:xfrm>
            <a:off x="1541884" y="5036140"/>
            <a:ext cx="1219072" cy="507831"/>
          </a:xfrm>
          <a:prstGeom prst="rect">
            <a:avLst/>
          </a:prstGeom>
          <a:noFill/>
        </p:spPr>
        <p:txBody>
          <a:bodyPr wrap="square" rtlCol="0">
            <a:spAutoFit/>
          </a:bodyPr>
          <a:lstStyle/>
          <a:p>
            <a:pPr algn="ctr"/>
            <a:r>
              <a:rPr lang="en-US" sz="2700" b="1"/>
              <a:t>F</a:t>
            </a:r>
          </a:p>
        </p:txBody>
      </p:sp>
      <p:sp>
        <p:nvSpPr>
          <p:cNvPr id="20" name="Oval 19">
            <a:extLst>
              <a:ext uri="{FF2B5EF4-FFF2-40B4-BE49-F238E27FC236}">
                <a16:creationId xmlns:a16="http://schemas.microsoft.com/office/drawing/2014/main" id="{5779294B-FADF-4F8A-8FAA-D01D86683B44}"/>
              </a:ext>
            </a:extLst>
          </p:cNvPr>
          <p:cNvSpPr/>
          <p:nvPr/>
        </p:nvSpPr>
        <p:spPr>
          <a:xfrm>
            <a:off x="354901"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Alice</a:t>
            </a:r>
          </a:p>
        </p:txBody>
      </p:sp>
      <p:sp>
        <p:nvSpPr>
          <p:cNvPr id="27" name="Oval 26">
            <a:extLst>
              <a:ext uri="{FF2B5EF4-FFF2-40B4-BE49-F238E27FC236}">
                <a16:creationId xmlns:a16="http://schemas.microsoft.com/office/drawing/2014/main" id="{9546B978-13CE-4519-9866-66C3E3E99192}"/>
              </a:ext>
            </a:extLst>
          </p:cNvPr>
          <p:cNvSpPr/>
          <p:nvPr/>
        </p:nvSpPr>
        <p:spPr>
          <a:xfrm>
            <a:off x="2689039"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Cathy</a:t>
            </a:r>
          </a:p>
        </p:txBody>
      </p:sp>
      <p:sp>
        <p:nvSpPr>
          <p:cNvPr id="28" name="Oval 27">
            <a:extLst>
              <a:ext uri="{FF2B5EF4-FFF2-40B4-BE49-F238E27FC236}">
                <a16:creationId xmlns:a16="http://schemas.microsoft.com/office/drawing/2014/main" id="{3A64F3A5-9EC9-417E-9CE9-B48D03B8A491}"/>
              </a:ext>
            </a:extLst>
          </p:cNvPr>
          <p:cNvSpPr/>
          <p:nvPr/>
        </p:nvSpPr>
        <p:spPr>
          <a:xfrm>
            <a:off x="2689039"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Bob</a:t>
            </a:r>
          </a:p>
        </p:txBody>
      </p:sp>
      <p:sp>
        <p:nvSpPr>
          <p:cNvPr id="29" name="Oval 28">
            <a:extLst>
              <a:ext uri="{FF2B5EF4-FFF2-40B4-BE49-F238E27FC236}">
                <a16:creationId xmlns:a16="http://schemas.microsoft.com/office/drawing/2014/main" id="{F9C33A6E-3967-49AE-AC8A-66280D3E144D}"/>
              </a:ext>
            </a:extLst>
          </p:cNvPr>
          <p:cNvSpPr/>
          <p:nvPr/>
        </p:nvSpPr>
        <p:spPr>
          <a:xfrm>
            <a:off x="354901"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Ray</a:t>
            </a:r>
          </a:p>
        </p:txBody>
      </p:sp>
      <p:cxnSp>
        <p:nvCxnSpPr>
          <p:cNvPr id="31" name="Straight Arrow Connector 30">
            <a:extLst>
              <a:ext uri="{FF2B5EF4-FFF2-40B4-BE49-F238E27FC236}">
                <a16:creationId xmlns:a16="http://schemas.microsoft.com/office/drawing/2014/main" id="{608845E0-25E5-4533-96B4-9D1CF6E4FB79}"/>
              </a:ext>
            </a:extLst>
          </p:cNvPr>
          <p:cNvCxnSpPr>
            <a:cxnSpLocks/>
            <a:stCxn id="29" idx="6"/>
            <a:endCxn id="27" idx="2"/>
          </p:cNvCxnSpPr>
          <p:nvPr/>
        </p:nvCxnSpPr>
        <p:spPr>
          <a:xfrm>
            <a:off x="1685995" y="5051377"/>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67D7EFF-DCE3-4404-9C75-5958E8BFA470}"/>
              </a:ext>
            </a:extLst>
          </p:cNvPr>
          <p:cNvSpPr txBox="1"/>
          <p:nvPr/>
        </p:nvSpPr>
        <p:spPr>
          <a:xfrm>
            <a:off x="3065233" y="3099801"/>
            <a:ext cx="1219072" cy="507831"/>
          </a:xfrm>
          <a:prstGeom prst="rect">
            <a:avLst/>
          </a:prstGeom>
          <a:noFill/>
        </p:spPr>
        <p:txBody>
          <a:bodyPr wrap="square" rtlCol="0">
            <a:spAutoFit/>
          </a:bodyPr>
          <a:lstStyle/>
          <a:p>
            <a:pPr algn="ctr"/>
            <a:r>
              <a:rPr lang="en-US" sz="2700" b="1"/>
              <a:t>F</a:t>
            </a:r>
          </a:p>
        </p:txBody>
      </p:sp>
      <p:cxnSp>
        <p:nvCxnSpPr>
          <p:cNvPr id="35" name="Straight Arrow Connector 34">
            <a:extLst>
              <a:ext uri="{FF2B5EF4-FFF2-40B4-BE49-F238E27FC236}">
                <a16:creationId xmlns:a16="http://schemas.microsoft.com/office/drawing/2014/main" id="{5938D77B-1510-4DDA-9BFB-0993280772FD}"/>
              </a:ext>
            </a:extLst>
          </p:cNvPr>
          <p:cNvCxnSpPr>
            <a:cxnSpLocks/>
            <a:stCxn id="37" idx="0"/>
            <a:endCxn id="38" idx="4"/>
          </p:cNvCxnSpPr>
          <p:nvPr/>
        </p:nvCxnSpPr>
        <p:spPr>
          <a:xfrm flipV="1">
            <a:off x="8063251" y="2508213"/>
            <a:ext cx="0" cy="1966468"/>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478952C3-EDC0-4FBD-A08B-6812DB9EDC77}"/>
              </a:ext>
            </a:extLst>
          </p:cNvPr>
          <p:cNvSpPr/>
          <p:nvPr/>
        </p:nvSpPr>
        <p:spPr>
          <a:xfrm>
            <a:off x="5063567" y="124815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Alice</a:t>
            </a:r>
          </a:p>
        </p:txBody>
      </p:sp>
      <p:sp>
        <p:nvSpPr>
          <p:cNvPr id="37" name="Oval 36">
            <a:extLst>
              <a:ext uri="{FF2B5EF4-FFF2-40B4-BE49-F238E27FC236}">
                <a16:creationId xmlns:a16="http://schemas.microsoft.com/office/drawing/2014/main" id="{F998D039-A261-403C-83F6-AD8A51951A9C}"/>
              </a:ext>
            </a:extLst>
          </p:cNvPr>
          <p:cNvSpPr/>
          <p:nvPr/>
        </p:nvSpPr>
        <p:spPr>
          <a:xfrm>
            <a:off x="7397705" y="4474681"/>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Cathy</a:t>
            </a:r>
            <a:endParaRPr lang="en-US" sz="1100">
              <a:solidFill>
                <a:schemeClr val="tx1"/>
              </a:solidFill>
            </a:endParaRPr>
          </a:p>
        </p:txBody>
      </p:sp>
      <p:sp>
        <p:nvSpPr>
          <p:cNvPr id="38" name="Oval 37">
            <a:extLst>
              <a:ext uri="{FF2B5EF4-FFF2-40B4-BE49-F238E27FC236}">
                <a16:creationId xmlns:a16="http://schemas.microsoft.com/office/drawing/2014/main" id="{6D3A7C21-27F6-4050-9AE3-FAFA9F10A061}"/>
              </a:ext>
            </a:extLst>
          </p:cNvPr>
          <p:cNvSpPr/>
          <p:nvPr/>
        </p:nvSpPr>
        <p:spPr>
          <a:xfrm>
            <a:off x="7397705" y="124815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Bob</a:t>
            </a:r>
          </a:p>
        </p:txBody>
      </p:sp>
      <p:sp>
        <p:nvSpPr>
          <p:cNvPr id="39" name="Oval 38">
            <a:extLst>
              <a:ext uri="{FF2B5EF4-FFF2-40B4-BE49-F238E27FC236}">
                <a16:creationId xmlns:a16="http://schemas.microsoft.com/office/drawing/2014/main" id="{0112727C-910A-423C-B33D-15F16A3290C7}"/>
              </a:ext>
            </a:extLst>
          </p:cNvPr>
          <p:cNvSpPr/>
          <p:nvPr/>
        </p:nvSpPr>
        <p:spPr>
          <a:xfrm>
            <a:off x="5063567" y="4474681"/>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Ray</a:t>
            </a:r>
          </a:p>
        </p:txBody>
      </p:sp>
      <p:cxnSp>
        <p:nvCxnSpPr>
          <p:cNvPr id="40" name="Straight Arrow Connector 39">
            <a:extLst>
              <a:ext uri="{FF2B5EF4-FFF2-40B4-BE49-F238E27FC236}">
                <a16:creationId xmlns:a16="http://schemas.microsoft.com/office/drawing/2014/main" id="{AE14AB77-D0E4-434B-8F5C-2B897BC4FCE5}"/>
              </a:ext>
            </a:extLst>
          </p:cNvPr>
          <p:cNvCxnSpPr>
            <a:cxnSpLocks/>
          </p:cNvCxnSpPr>
          <p:nvPr/>
        </p:nvCxnSpPr>
        <p:spPr>
          <a:xfrm flipH="1">
            <a:off x="6387042" y="5112331"/>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39BEB56B-F13E-4F6C-80E1-EEA47311A858}"/>
              </a:ext>
            </a:extLst>
          </p:cNvPr>
          <p:cNvSpPr txBox="1"/>
          <p:nvPr/>
        </p:nvSpPr>
        <p:spPr>
          <a:xfrm>
            <a:off x="6414571" y="5131170"/>
            <a:ext cx="1219072" cy="507831"/>
          </a:xfrm>
          <a:prstGeom prst="rect">
            <a:avLst/>
          </a:prstGeom>
          <a:noFill/>
        </p:spPr>
        <p:txBody>
          <a:bodyPr wrap="square" rtlCol="0">
            <a:spAutoFit/>
          </a:bodyPr>
          <a:lstStyle/>
          <a:p>
            <a:pPr algn="ctr"/>
            <a:r>
              <a:rPr lang="en-US" sz="2700" b="1"/>
              <a:t>F</a:t>
            </a:r>
            <a:r>
              <a:rPr lang="en-US" sz="2400" b="1" baseline="30000"/>
              <a:t>-1</a:t>
            </a:r>
          </a:p>
        </p:txBody>
      </p:sp>
      <p:sp>
        <p:nvSpPr>
          <p:cNvPr id="50" name="TextBox 49">
            <a:extLst>
              <a:ext uri="{FF2B5EF4-FFF2-40B4-BE49-F238E27FC236}">
                <a16:creationId xmlns:a16="http://schemas.microsoft.com/office/drawing/2014/main" id="{6B28141D-FEB9-4CCE-B08E-0D66E5AF5BB5}"/>
              </a:ext>
            </a:extLst>
          </p:cNvPr>
          <p:cNvSpPr txBox="1"/>
          <p:nvPr/>
        </p:nvSpPr>
        <p:spPr>
          <a:xfrm>
            <a:off x="7724023" y="3375901"/>
            <a:ext cx="1219072" cy="507831"/>
          </a:xfrm>
          <a:prstGeom prst="rect">
            <a:avLst/>
          </a:prstGeom>
          <a:noFill/>
        </p:spPr>
        <p:txBody>
          <a:bodyPr wrap="square" rtlCol="0">
            <a:spAutoFit/>
          </a:bodyPr>
          <a:lstStyle/>
          <a:p>
            <a:pPr algn="ctr"/>
            <a:r>
              <a:rPr lang="en-US" sz="2700" b="1"/>
              <a:t>F</a:t>
            </a:r>
            <a:r>
              <a:rPr lang="en-US" sz="2400" b="1" baseline="30000"/>
              <a:t>-1</a:t>
            </a:r>
          </a:p>
        </p:txBody>
      </p:sp>
      <p:sp>
        <p:nvSpPr>
          <p:cNvPr id="52" name="TextBox 51">
            <a:extLst>
              <a:ext uri="{FF2B5EF4-FFF2-40B4-BE49-F238E27FC236}">
                <a16:creationId xmlns:a16="http://schemas.microsoft.com/office/drawing/2014/main" id="{B7A80B34-A49D-4DFF-BEEB-106E5F58811F}"/>
              </a:ext>
            </a:extLst>
          </p:cNvPr>
          <p:cNvSpPr txBox="1"/>
          <p:nvPr/>
        </p:nvSpPr>
        <p:spPr>
          <a:xfrm>
            <a:off x="5638688" y="5638568"/>
            <a:ext cx="2476149" cy="461665"/>
          </a:xfrm>
          <a:prstGeom prst="rect">
            <a:avLst/>
          </a:prstGeom>
          <a:noFill/>
        </p:spPr>
        <p:txBody>
          <a:bodyPr wrap="square" rtlCol="0">
            <a:spAutoFit/>
          </a:bodyPr>
          <a:lstStyle/>
          <a:p>
            <a:pPr algn="ctr"/>
            <a:r>
              <a:rPr lang="en-US" sz="2400" b="1">
                <a:latin typeface="Calibri" panose="020F0502020204030204" pitchFamily="34" charset="0"/>
                <a:cs typeface="Calibri" panose="020F0502020204030204" pitchFamily="34" charset="0"/>
              </a:rPr>
              <a:t>Inverse edge (ii)</a:t>
            </a:r>
          </a:p>
        </p:txBody>
      </p:sp>
      <p:sp>
        <p:nvSpPr>
          <p:cNvPr id="22" name="Title 1">
            <a:extLst>
              <a:ext uri="{FF2B5EF4-FFF2-40B4-BE49-F238E27FC236}">
                <a16:creationId xmlns:a16="http://schemas.microsoft.com/office/drawing/2014/main" id="{A802EDCA-D92E-4764-B431-EA7373B53484}"/>
              </a:ext>
            </a:extLst>
          </p:cNvPr>
          <p:cNvSpPr txBox="1">
            <a:spLocks/>
          </p:cNvSpPr>
          <p:nvPr/>
        </p:nvSpPr>
        <p:spPr>
          <a:xfrm>
            <a:off x="1905000" y="304800"/>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a:solidFill>
                  <a:schemeClr val="tx1"/>
                </a:solidFill>
                <a:latin typeface="Calibri" panose="020F0502020204030204" pitchFamily="34" charset="0"/>
                <a:cs typeface="Calibri" panose="020F0502020204030204" pitchFamily="34" charset="0"/>
              </a:rPr>
              <a:t>Path Variations Cont.</a:t>
            </a:r>
            <a:endParaRPr lang="en-US" sz="3199" b="1" kern="0">
              <a:solidFill>
                <a:schemeClr val="tx1"/>
              </a:solidFill>
              <a:latin typeface="Calibri" panose="020F0502020204030204" pitchFamily="34" charset="0"/>
              <a:cs typeface="Calibri" panose="020F0502020204030204" pitchFamily="34" charset="0"/>
            </a:endParaRPr>
          </a:p>
        </p:txBody>
      </p:sp>
      <p:sp>
        <p:nvSpPr>
          <p:cNvPr id="23" name="TextBox 22">
            <a:extLst>
              <a:ext uri="{FF2B5EF4-FFF2-40B4-BE49-F238E27FC236}">
                <a16:creationId xmlns:a16="http://schemas.microsoft.com/office/drawing/2014/main" id="{D3AF894B-D428-48E9-9B6F-4B562A2E8D3F}"/>
              </a:ext>
            </a:extLst>
          </p:cNvPr>
          <p:cNvSpPr txBox="1"/>
          <p:nvPr/>
        </p:nvSpPr>
        <p:spPr>
          <a:xfrm>
            <a:off x="914784" y="5634104"/>
            <a:ext cx="2476149" cy="461665"/>
          </a:xfrm>
          <a:prstGeom prst="rect">
            <a:avLst/>
          </a:prstGeom>
          <a:noFill/>
        </p:spPr>
        <p:txBody>
          <a:bodyPr wrap="square" rtlCol="0">
            <a:spAutoFit/>
          </a:bodyPr>
          <a:lstStyle/>
          <a:p>
            <a:pPr algn="ctr"/>
            <a:r>
              <a:rPr lang="en-US" sz="2400" b="1">
                <a:latin typeface="Calibri" panose="020F0502020204030204" pitchFamily="34" charset="0"/>
                <a:cs typeface="Calibri" panose="020F0502020204030204" pitchFamily="34" charset="0"/>
              </a:rPr>
              <a:t>Original edge (</a:t>
            </a:r>
            <a:r>
              <a:rPr lang="en-US" sz="2400" b="1" err="1">
                <a:latin typeface="Calibri" panose="020F0502020204030204" pitchFamily="34" charset="0"/>
                <a:cs typeface="Calibri" panose="020F0502020204030204" pitchFamily="34" charset="0"/>
              </a:rPr>
              <a:t>i</a:t>
            </a:r>
            <a:r>
              <a:rPr lang="en-US" sz="2400" b="1">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8431509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AD4AA956-DDA4-4355-BB7F-0EBF46D36A4E}"/>
              </a:ext>
            </a:extLst>
          </p:cNvPr>
          <p:cNvCxnSpPr>
            <a:cxnSpLocks/>
          </p:cNvCxnSpPr>
          <p:nvPr/>
        </p:nvCxnSpPr>
        <p:spPr>
          <a:xfrm>
            <a:off x="756342" y="2426888"/>
            <a:ext cx="89" cy="2047794"/>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5779294B-FADF-4F8A-8FAA-D01D86683B44}"/>
              </a:ext>
            </a:extLst>
          </p:cNvPr>
          <p:cNvSpPr/>
          <p:nvPr/>
        </p:nvSpPr>
        <p:spPr>
          <a:xfrm>
            <a:off x="354901"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Alice</a:t>
            </a:r>
          </a:p>
        </p:txBody>
      </p:sp>
      <p:sp>
        <p:nvSpPr>
          <p:cNvPr id="27" name="Oval 26">
            <a:extLst>
              <a:ext uri="{FF2B5EF4-FFF2-40B4-BE49-F238E27FC236}">
                <a16:creationId xmlns:a16="http://schemas.microsoft.com/office/drawing/2014/main" id="{9546B978-13CE-4519-9866-66C3E3E99192}"/>
              </a:ext>
            </a:extLst>
          </p:cNvPr>
          <p:cNvSpPr/>
          <p:nvPr/>
        </p:nvSpPr>
        <p:spPr>
          <a:xfrm>
            <a:off x="2689039"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Cathy</a:t>
            </a:r>
            <a:endParaRPr lang="en-US" sz="1100">
              <a:solidFill>
                <a:schemeClr val="tx1"/>
              </a:solidFill>
            </a:endParaRPr>
          </a:p>
        </p:txBody>
      </p:sp>
      <p:sp>
        <p:nvSpPr>
          <p:cNvPr id="28" name="Oval 27">
            <a:extLst>
              <a:ext uri="{FF2B5EF4-FFF2-40B4-BE49-F238E27FC236}">
                <a16:creationId xmlns:a16="http://schemas.microsoft.com/office/drawing/2014/main" id="{3A64F3A5-9EC9-417E-9CE9-B48D03B8A491}"/>
              </a:ext>
            </a:extLst>
          </p:cNvPr>
          <p:cNvSpPr/>
          <p:nvPr/>
        </p:nvSpPr>
        <p:spPr>
          <a:xfrm>
            <a:off x="2689039" y="1194820"/>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Bob</a:t>
            </a:r>
          </a:p>
        </p:txBody>
      </p:sp>
      <p:sp>
        <p:nvSpPr>
          <p:cNvPr id="29" name="Oval 28">
            <a:extLst>
              <a:ext uri="{FF2B5EF4-FFF2-40B4-BE49-F238E27FC236}">
                <a16:creationId xmlns:a16="http://schemas.microsoft.com/office/drawing/2014/main" id="{F9C33A6E-3967-49AE-AC8A-66280D3E144D}"/>
              </a:ext>
            </a:extLst>
          </p:cNvPr>
          <p:cNvSpPr/>
          <p:nvPr/>
        </p:nvSpPr>
        <p:spPr>
          <a:xfrm>
            <a:off x="354901" y="442134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Ray</a:t>
            </a:r>
          </a:p>
        </p:txBody>
      </p:sp>
      <p:cxnSp>
        <p:nvCxnSpPr>
          <p:cNvPr id="31" name="Straight Arrow Connector 30">
            <a:extLst>
              <a:ext uri="{FF2B5EF4-FFF2-40B4-BE49-F238E27FC236}">
                <a16:creationId xmlns:a16="http://schemas.microsoft.com/office/drawing/2014/main" id="{608845E0-25E5-4533-96B4-9D1CF6E4FB79}"/>
              </a:ext>
            </a:extLst>
          </p:cNvPr>
          <p:cNvCxnSpPr>
            <a:cxnSpLocks/>
          </p:cNvCxnSpPr>
          <p:nvPr/>
        </p:nvCxnSpPr>
        <p:spPr>
          <a:xfrm>
            <a:off x="1590636" y="1485591"/>
            <a:ext cx="1219072"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5938D77B-1510-4DDA-9BFB-0993280772FD}"/>
              </a:ext>
            </a:extLst>
          </p:cNvPr>
          <p:cNvCxnSpPr>
            <a:cxnSpLocks/>
          </p:cNvCxnSpPr>
          <p:nvPr/>
        </p:nvCxnSpPr>
        <p:spPr>
          <a:xfrm flipV="1">
            <a:off x="1198353" y="2426889"/>
            <a:ext cx="0" cy="1994459"/>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E14AB77-D0E4-434B-8F5C-2B897BC4FCE5}"/>
              </a:ext>
            </a:extLst>
          </p:cNvPr>
          <p:cNvCxnSpPr>
            <a:cxnSpLocks/>
            <a:stCxn id="62" idx="6"/>
            <a:endCxn id="60" idx="2"/>
          </p:cNvCxnSpPr>
          <p:nvPr/>
        </p:nvCxnSpPr>
        <p:spPr>
          <a:xfrm>
            <a:off x="6474252" y="5134138"/>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972BF3B3-F54B-42A0-B145-19DC6D4F1D44}"/>
                  </a:ext>
                </a:extLst>
              </p:cNvPr>
              <p:cNvSpPr txBox="1"/>
              <p:nvPr/>
            </p:nvSpPr>
            <p:spPr>
              <a:xfrm>
                <a:off x="1566533" y="5121907"/>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47" name="TextBox 46">
                <a:extLst>
                  <a:ext uri="{FF2B5EF4-FFF2-40B4-BE49-F238E27FC236}">
                    <a16:creationId xmlns:a16="http://schemas.microsoft.com/office/drawing/2014/main" id="{972BF3B3-F54B-42A0-B145-19DC6D4F1D44}"/>
                  </a:ext>
                </a:extLst>
              </p:cNvPr>
              <p:cNvSpPr txBox="1">
                <a:spLocks noRot="1" noChangeAspect="1" noMove="1" noResize="1" noEditPoints="1" noAdjustHandles="1" noChangeArrowheads="1" noChangeShapeType="1" noTextEdit="1"/>
              </p:cNvSpPr>
              <p:nvPr/>
            </p:nvSpPr>
            <p:spPr>
              <a:xfrm>
                <a:off x="1566533" y="5121907"/>
                <a:ext cx="1219072" cy="459998"/>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Box 48">
                <a:extLst>
                  <a:ext uri="{FF2B5EF4-FFF2-40B4-BE49-F238E27FC236}">
                    <a16:creationId xmlns:a16="http://schemas.microsoft.com/office/drawing/2014/main" id="{CFFD27ED-D890-49E2-9383-E199D9E7C6C8}"/>
                  </a:ext>
                </a:extLst>
              </p:cNvPr>
              <p:cNvSpPr txBox="1"/>
              <p:nvPr/>
            </p:nvSpPr>
            <p:spPr>
              <a:xfrm>
                <a:off x="5643461" y="2700739"/>
                <a:ext cx="1219072"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49" name="TextBox 48">
                <a:extLst>
                  <a:ext uri="{FF2B5EF4-FFF2-40B4-BE49-F238E27FC236}">
                    <a16:creationId xmlns:a16="http://schemas.microsoft.com/office/drawing/2014/main" id="{CFFD27ED-D890-49E2-9383-E199D9E7C6C8}"/>
                  </a:ext>
                </a:extLst>
              </p:cNvPr>
              <p:cNvSpPr txBox="1">
                <a:spLocks noRot="1" noChangeAspect="1" noMove="1" noResize="1" noEditPoints="1" noAdjustHandles="1" noChangeArrowheads="1" noChangeShapeType="1" noTextEdit="1"/>
              </p:cNvSpPr>
              <p:nvPr/>
            </p:nvSpPr>
            <p:spPr>
              <a:xfrm>
                <a:off x="5643461" y="2700739"/>
                <a:ext cx="1219072" cy="459998"/>
              </a:xfrm>
              <a:prstGeom prst="rect">
                <a:avLst/>
              </a:prstGeom>
              <a:blipFill>
                <a:blip r:embed="rId3"/>
                <a:stretch>
                  <a:fillRect t="-1333"/>
                </a:stretch>
              </a:blipFill>
            </p:spPr>
            <p:txBody>
              <a:bodyPr/>
              <a:lstStyle/>
              <a:p>
                <a:r>
                  <a:rPr lang="en-US">
                    <a:noFill/>
                  </a:rPr>
                  <a:t> </a:t>
                </a:r>
              </a:p>
            </p:txBody>
          </p:sp>
        </mc:Fallback>
      </mc:AlternateContent>
      <p:cxnSp>
        <p:nvCxnSpPr>
          <p:cNvPr id="24" name="Straight Arrow Connector 23">
            <a:extLst>
              <a:ext uri="{FF2B5EF4-FFF2-40B4-BE49-F238E27FC236}">
                <a16:creationId xmlns:a16="http://schemas.microsoft.com/office/drawing/2014/main" id="{425EEBAF-F342-439A-ABBE-3547D39C908A}"/>
              </a:ext>
            </a:extLst>
          </p:cNvPr>
          <p:cNvCxnSpPr>
            <a:cxnSpLocks/>
          </p:cNvCxnSpPr>
          <p:nvPr/>
        </p:nvCxnSpPr>
        <p:spPr>
          <a:xfrm flipH="1">
            <a:off x="1685995" y="5051377"/>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DB8DD8C2-3AC9-4E4F-8F2E-96ADAF0F6E40}"/>
              </a:ext>
            </a:extLst>
          </p:cNvPr>
          <p:cNvCxnSpPr>
            <a:cxnSpLocks/>
          </p:cNvCxnSpPr>
          <p:nvPr/>
        </p:nvCxnSpPr>
        <p:spPr>
          <a:xfrm flipH="1">
            <a:off x="1649900" y="1878184"/>
            <a:ext cx="1039138"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D5547660-1585-4EDC-BE08-32163992FDF7}"/>
              </a:ext>
            </a:extLst>
          </p:cNvPr>
          <p:cNvCxnSpPr>
            <a:cxnSpLocks/>
          </p:cNvCxnSpPr>
          <p:nvPr/>
        </p:nvCxnSpPr>
        <p:spPr>
          <a:xfrm flipV="1">
            <a:off x="3424992" y="2438712"/>
            <a:ext cx="0" cy="1994459"/>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EA80DAC8-66DD-479F-BB06-A39954AF01A2}"/>
              </a:ext>
            </a:extLst>
          </p:cNvPr>
          <p:cNvCxnSpPr>
            <a:cxnSpLocks/>
          </p:cNvCxnSpPr>
          <p:nvPr/>
        </p:nvCxnSpPr>
        <p:spPr>
          <a:xfrm flipH="1" flipV="1">
            <a:off x="1633947" y="2083453"/>
            <a:ext cx="1527187" cy="2349717"/>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BA3B627-2A37-4EAC-B131-DF2ADE107C3A}"/>
              </a:ext>
            </a:extLst>
          </p:cNvPr>
          <p:cNvCxnSpPr>
            <a:cxnSpLocks/>
          </p:cNvCxnSpPr>
          <p:nvPr/>
        </p:nvCxnSpPr>
        <p:spPr>
          <a:xfrm flipV="1">
            <a:off x="1387770" y="2152118"/>
            <a:ext cx="1401620" cy="2355296"/>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10C10305-211A-4A38-9A7F-D7554719D5F2}"/>
              </a:ext>
            </a:extLst>
          </p:cNvPr>
          <p:cNvCxnSpPr>
            <a:cxnSpLocks/>
            <a:endCxn id="27" idx="1"/>
          </p:cNvCxnSpPr>
          <p:nvPr/>
        </p:nvCxnSpPr>
        <p:spPr>
          <a:xfrm>
            <a:off x="1387770" y="2374226"/>
            <a:ext cx="1496203" cy="223165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774B04A9-B5FB-41BF-A5AD-7B67EE4989C7}"/>
              </a:ext>
            </a:extLst>
          </p:cNvPr>
          <p:cNvCxnSpPr>
            <a:cxnSpLocks/>
          </p:cNvCxnSpPr>
          <p:nvPr/>
        </p:nvCxnSpPr>
        <p:spPr>
          <a:xfrm flipH="1">
            <a:off x="1594538" y="2374225"/>
            <a:ext cx="1441029" cy="242426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6" name="TextBox 45">
                <a:extLst>
                  <a:ext uri="{FF2B5EF4-FFF2-40B4-BE49-F238E27FC236}">
                    <a16:creationId xmlns:a16="http://schemas.microsoft.com/office/drawing/2014/main" id="{332AC047-2A72-4DBC-A614-604B188AB444}"/>
                  </a:ext>
                </a:extLst>
              </p:cNvPr>
              <p:cNvSpPr txBox="1"/>
              <p:nvPr/>
            </p:nvSpPr>
            <p:spPr>
              <a:xfrm>
                <a:off x="-35554" y="3099801"/>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46" name="TextBox 45">
                <a:extLst>
                  <a:ext uri="{FF2B5EF4-FFF2-40B4-BE49-F238E27FC236}">
                    <a16:creationId xmlns:a16="http://schemas.microsoft.com/office/drawing/2014/main" id="{332AC047-2A72-4DBC-A614-604B188AB444}"/>
                  </a:ext>
                </a:extLst>
              </p:cNvPr>
              <p:cNvSpPr txBox="1">
                <a:spLocks noRot="1" noChangeAspect="1" noMove="1" noResize="1" noEditPoints="1" noAdjustHandles="1" noChangeArrowheads="1" noChangeShapeType="1" noTextEdit="1"/>
              </p:cNvSpPr>
              <p:nvPr/>
            </p:nvSpPr>
            <p:spPr>
              <a:xfrm>
                <a:off x="-35554" y="3099801"/>
                <a:ext cx="1219072" cy="459998"/>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9000E263-E7D6-4BED-A7D0-750B105E68C0}"/>
                  </a:ext>
                </a:extLst>
              </p:cNvPr>
              <p:cNvSpPr txBox="1"/>
              <p:nvPr/>
            </p:nvSpPr>
            <p:spPr>
              <a:xfrm>
                <a:off x="498893" y="3107512"/>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48" name="TextBox 47">
                <a:extLst>
                  <a:ext uri="{FF2B5EF4-FFF2-40B4-BE49-F238E27FC236}">
                    <a16:creationId xmlns:a16="http://schemas.microsoft.com/office/drawing/2014/main" id="{9000E263-E7D6-4BED-A7D0-750B105E68C0}"/>
                  </a:ext>
                </a:extLst>
              </p:cNvPr>
              <p:cNvSpPr txBox="1">
                <a:spLocks noRot="1" noChangeAspect="1" noMove="1" noResize="1" noEditPoints="1" noAdjustHandles="1" noChangeArrowheads="1" noChangeShapeType="1" noTextEdit="1"/>
              </p:cNvSpPr>
              <p:nvPr/>
            </p:nvSpPr>
            <p:spPr>
              <a:xfrm>
                <a:off x="498893" y="3107512"/>
                <a:ext cx="1219072" cy="459998"/>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Box 50">
                <a:extLst>
                  <a:ext uri="{FF2B5EF4-FFF2-40B4-BE49-F238E27FC236}">
                    <a16:creationId xmlns:a16="http://schemas.microsoft.com/office/drawing/2014/main" id="{379B07C7-F3E2-4976-960A-170A1341BB05}"/>
                  </a:ext>
                </a:extLst>
              </p:cNvPr>
              <p:cNvSpPr txBox="1"/>
              <p:nvPr/>
            </p:nvSpPr>
            <p:spPr>
              <a:xfrm>
                <a:off x="3035567" y="3137641"/>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51" name="TextBox 50">
                <a:extLst>
                  <a:ext uri="{FF2B5EF4-FFF2-40B4-BE49-F238E27FC236}">
                    <a16:creationId xmlns:a16="http://schemas.microsoft.com/office/drawing/2014/main" id="{379B07C7-F3E2-4976-960A-170A1341BB05}"/>
                  </a:ext>
                </a:extLst>
              </p:cNvPr>
              <p:cNvSpPr txBox="1">
                <a:spLocks noRot="1" noChangeAspect="1" noMove="1" noResize="1" noEditPoints="1" noAdjustHandles="1" noChangeArrowheads="1" noChangeShapeType="1" noTextEdit="1"/>
              </p:cNvSpPr>
              <p:nvPr/>
            </p:nvSpPr>
            <p:spPr>
              <a:xfrm>
                <a:off x="3035567" y="3137641"/>
                <a:ext cx="1219072" cy="459998"/>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TextBox 51">
                <a:extLst>
                  <a:ext uri="{FF2B5EF4-FFF2-40B4-BE49-F238E27FC236}">
                    <a16:creationId xmlns:a16="http://schemas.microsoft.com/office/drawing/2014/main" id="{4C05490A-DF18-4869-888A-049BC98C68A1}"/>
                  </a:ext>
                </a:extLst>
              </p:cNvPr>
              <p:cNvSpPr txBox="1"/>
              <p:nvPr/>
            </p:nvSpPr>
            <p:spPr>
              <a:xfrm>
                <a:off x="1439979" y="2221031"/>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52" name="TextBox 51">
                <a:extLst>
                  <a:ext uri="{FF2B5EF4-FFF2-40B4-BE49-F238E27FC236}">
                    <a16:creationId xmlns:a16="http://schemas.microsoft.com/office/drawing/2014/main" id="{4C05490A-DF18-4869-888A-049BC98C68A1}"/>
                  </a:ext>
                </a:extLst>
              </p:cNvPr>
              <p:cNvSpPr txBox="1">
                <a:spLocks noRot="1" noChangeAspect="1" noMove="1" noResize="1" noEditPoints="1" noAdjustHandles="1" noChangeArrowheads="1" noChangeShapeType="1" noTextEdit="1"/>
              </p:cNvSpPr>
              <p:nvPr/>
            </p:nvSpPr>
            <p:spPr>
              <a:xfrm>
                <a:off x="1439979" y="2221031"/>
                <a:ext cx="1219072" cy="459998"/>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3" name="TextBox 52">
                <a:extLst>
                  <a:ext uri="{FF2B5EF4-FFF2-40B4-BE49-F238E27FC236}">
                    <a16:creationId xmlns:a16="http://schemas.microsoft.com/office/drawing/2014/main" id="{FD0ABC7A-F474-4F34-BB8D-26042C13C0A6}"/>
                  </a:ext>
                </a:extLst>
              </p:cNvPr>
              <p:cNvSpPr txBox="1"/>
              <p:nvPr/>
            </p:nvSpPr>
            <p:spPr>
              <a:xfrm>
                <a:off x="2031078" y="2716930"/>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53" name="TextBox 52">
                <a:extLst>
                  <a:ext uri="{FF2B5EF4-FFF2-40B4-BE49-F238E27FC236}">
                    <a16:creationId xmlns:a16="http://schemas.microsoft.com/office/drawing/2014/main" id="{FD0ABC7A-F474-4F34-BB8D-26042C13C0A6}"/>
                  </a:ext>
                </a:extLst>
              </p:cNvPr>
              <p:cNvSpPr txBox="1">
                <a:spLocks noRot="1" noChangeAspect="1" noMove="1" noResize="1" noEditPoints="1" noAdjustHandles="1" noChangeArrowheads="1" noChangeShapeType="1" noTextEdit="1"/>
              </p:cNvSpPr>
              <p:nvPr/>
            </p:nvSpPr>
            <p:spPr>
              <a:xfrm>
                <a:off x="2031078" y="2716930"/>
                <a:ext cx="1219072" cy="459998"/>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BC9C9A15-5C9A-477F-87AC-957BF0D9DC1C}"/>
                  </a:ext>
                </a:extLst>
              </p:cNvPr>
              <p:cNvSpPr txBox="1"/>
              <p:nvPr/>
            </p:nvSpPr>
            <p:spPr>
              <a:xfrm>
                <a:off x="1059107" y="3645891"/>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54" name="TextBox 53">
                <a:extLst>
                  <a:ext uri="{FF2B5EF4-FFF2-40B4-BE49-F238E27FC236}">
                    <a16:creationId xmlns:a16="http://schemas.microsoft.com/office/drawing/2014/main" id="{BC9C9A15-5C9A-477F-87AC-957BF0D9DC1C}"/>
                  </a:ext>
                </a:extLst>
              </p:cNvPr>
              <p:cNvSpPr txBox="1">
                <a:spLocks noRot="1" noChangeAspect="1" noMove="1" noResize="1" noEditPoints="1" noAdjustHandles="1" noChangeArrowheads="1" noChangeShapeType="1" noTextEdit="1"/>
              </p:cNvSpPr>
              <p:nvPr/>
            </p:nvSpPr>
            <p:spPr>
              <a:xfrm>
                <a:off x="1059107" y="3645891"/>
                <a:ext cx="1219072" cy="459998"/>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6" name="TextBox 55">
                <a:extLst>
                  <a:ext uri="{FF2B5EF4-FFF2-40B4-BE49-F238E27FC236}">
                    <a16:creationId xmlns:a16="http://schemas.microsoft.com/office/drawing/2014/main" id="{EA919706-85EA-4342-B66F-B7414B5C7E4E}"/>
                  </a:ext>
                </a:extLst>
              </p:cNvPr>
              <p:cNvSpPr txBox="1"/>
              <p:nvPr/>
            </p:nvSpPr>
            <p:spPr>
              <a:xfrm>
                <a:off x="1583350" y="1138580"/>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56" name="TextBox 55">
                <a:extLst>
                  <a:ext uri="{FF2B5EF4-FFF2-40B4-BE49-F238E27FC236}">
                    <a16:creationId xmlns:a16="http://schemas.microsoft.com/office/drawing/2014/main" id="{EA919706-85EA-4342-B66F-B7414B5C7E4E}"/>
                  </a:ext>
                </a:extLst>
              </p:cNvPr>
              <p:cNvSpPr txBox="1">
                <a:spLocks noRot="1" noChangeAspect="1" noMove="1" noResize="1" noEditPoints="1" noAdjustHandles="1" noChangeArrowheads="1" noChangeShapeType="1" noTextEdit="1"/>
              </p:cNvSpPr>
              <p:nvPr/>
            </p:nvSpPr>
            <p:spPr>
              <a:xfrm>
                <a:off x="1583350" y="1138580"/>
                <a:ext cx="1219072" cy="459998"/>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EE7DC237-58FB-4C8C-A57F-87AEDB87F575}"/>
                  </a:ext>
                </a:extLst>
              </p:cNvPr>
              <p:cNvSpPr txBox="1"/>
              <p:nvPr/>
            </p:nvSpPr>
            <p:spPr>
              <a:xfrm>
                <a:off x="1557786" y="1549143"/>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57" name="TextBox 56">
                <a:extLst>
                  <a:ext uri="{FF2B5EF4-FFF2-40B4-BE49-F238E27FC236}">
                    <a16:creationId xmlns:a16="http://schemas.microsoft.com/office/drawing/2014/main" id="{EE7DC237-58FB-4C8C-A57F-87AEDB87F575}"/>
                  </a:ext>
                </a:extLst>
              </p:cNvPr>
              <p:cNvSpPr txBox="1">
                <a:spLocks noRot="1" noChangeAspect="1" noMove="1" noResize="1" noEditPoints="1" noAdjustHandles="1" noChangeArrowheads="1" noChangeShapeType="1" noTextEdit="1"/>
              </p:cNvSpPr>
              <p:nvPr/>
            </p:nvSpPr>
            <p:spPr>
              <a:xfrm>
                <a:off x="1557786" y="1549143"/>
                <a:ext cx="1219072" cy="459998"/>
              </a:xfrm>
              <a:prstGeom prst="rect">
                <a:avLst/>
              </a:prstGeom>
              <a:blipFill>
                <a:blip r:embed="rId11"/>
                <a:stretch>
                  <a:fillRect/>
                </a:stretch>
              </a:blipFill>
            </p:spPr>
            <p:txBody>
              <a:bodyPr/>
              <a:lstStyle/>
              <a:p>
                <a:r>
                  <a:rPr lang="en-US">
                    <a:noFill/>
                  </a:rPr>
                  <a:t> </a:t>
                </a:r>
              </a:p>
            </p:txBody>
          </p:sp>
        </mc:Fallback>
      </mc:AlternateContent>
      <p:cxnSp>
        <p:nvCxnSpPr>
          <p:cNvPr id="58" name="Straight Arrow Connector 57">
            <a:extLst>
              <a:ext uri="{FF2B5EF4-FFF2-40B4-BE49-F238E27FC236}">
                <a16:creationId xmlns:a16="http://schemas.microsoft.com/office/drawing/2014/main" id="{63A5CC8E-D321-4BF2-B329-FBCC3A5A5339}"/>
              </a:ext>
            </a:extLst>
          </p:cNvPr>
          <p:cNvCxnSpPr>
            <a:cxnSpLocks/>
          </p:cNvCxnSpPr>
          <p:nvPr/>
        </p:nvCxnSpPr>
        <p:spPr>
          <a:xfrm>
            <a:off x="5544598" y="2509649"/>
            <a:ext cx="89" cy="2047794"/>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C8C761D7-DAE0-43CF-B706-8DC885B4117E}"/>
              </a:ext>
            </a:extLst>
          </p:cNvPr>
          <p:cNvSpPr/>
          <p:nvPr/>
        </p:nvSpPr>
        <p:spPr>
          <a:xfrm>
            <a:off x="5143158" y="1277581"/>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Alice</a:t>
            </a:r>
          </a:p>
        </p:txBody>
      </p:sp>
      <p:sp>
        <p:nvSpPr>
          <p:cNvPr id="60" name="Oval 59">
            <a:extLst>
              <a:ext uri="{FF2B5EF4-FFF2-40B4-BE49-F238E27FC236}">
                <a16:creationId xmlns:a16="http://schemas.microsoft.com/office/drawing/2014/main" id="{71795606-DC22-43B2-BF8B-F0C9846FAA3C}"/>
              </a:ext>
            </a:extLst>
          </p:cNvPr>
          <p:cNvSpPr/>
          <p:nvPr/>
        </p:nvSpPr>
        <p:spPr>
          <a:xfrm>
            <a:off x="7477296" y="450410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Cathy</a:t>
            </a:r>
            <a:endParaRPr lang="en-US" sz="1100">
              <a:solidFill>
                <a:schemeClr val="tx1"/>
              </a:solidFill>
            </a:endParaRPr>
          </a:p>
        </p:txBody>
      </p:sp>
      <p:sp>
        <p:nvSpPr>
          <p:cNvPr id="61" name="Oval 60">
            <a:extLst>
              <a:ext uri="{FF2B5EF4-FFF2-40B4-BE49-F238E27FC236}">
                <a16:creationId xmlns:a16="http://schemas.microsoft.com/office/drawing/2014/main" id="{0A3FF801-7484-49C3-BFDB-955DAF9C15E8}"/>
              </a:ext>
            </a:extLst>
          </p:cNvPr>
          <p:cNvSpPr/>
          <p:nvPr/>
        </p:nvSpPr>
        <p:spPr>
          <a:xfrm>
            <a:off x="7477296" y="1277581"/>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Bob</a:t>
            </a:r>
          </a:p>
        </p:txBody>
      </p:sp>
      <p:sp>
        <p:nvSpPr>
          <p:cNvPr id="62" name="Oval 61">
            <a:extLst>
              <a:ext uri="{FF2B5EF4-FFF2-40B4-BE49-F238E27FC236}">
                <a16:creationId xmlns:a16="http://schemas.microsoft.com/office/drawing/2014/main" id="{351F81A1-DEEF-4746-86CB-5FA9912E0C47}"/>
              </a:ext>
            </a:extLst>
          </p:cNvPr>
          <p:cNvSpPr/>
          <p:nvPr/>
        </p:nvSpPr>
        <p:spPr>
          <a:xfrm>
            <a:off x="5143158" y="4504108"/>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solidFill>
                  <a:schemeClr val="tx1"/>
                </a:solidFill>
              </a:rPr>
              <a:t>Ray</a:t>
            </a:r>
          </a:p>
        </p:txBody>
      </p:sp>
      <p:cxnSp>
        <p:nvCxnSpPr>
          <p:cNvPr id="63" name="Straight Arrow Connector 62">
            <a:extLst>
              <a:ext uri="{FF2B5EF4-FFF2-40B4-BE49-F238E27FC236}">
                <a16:creationId xmlns:a16="http://schemas.microsoft.com/office/drawing/2014/main" id="{9106699F-9893-47A9-9266-B7074F7EAD6F}"/>
              </a:ext>
            </a:extLst>
          </p:cNvPr>
          <p:cNvCxnSpPr>
            <a:cxnSpLocks/>
          </p:cNvCxnSpPr>
          <p:nvPr/>
        </p:nvCxnSpPr>
        <p:spPr>
          <a:xfrm>
            <a:off x="6378892" y="1568352"/>
            <a:ext cx="1219072"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46C2BCEF-6159-45BE-B67F-948DE5BECA9B}"/>
              </a:ext>
            </a:extLst>
          </p:cNvPr>
          <p:cNvCxnSpPr>
            <a:cxnSpLocks/>
          </p:cNvCxnSpPr>
          <p:nvPr/>
        </p:nvCxnSpPr>
        <p:spPr>
          <a:xfrm flipV="1">
            <a:off x="5986609" y="2509649"/>
            <a:ext cx="0" cy="1994459"/>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E0C2CEB9-F642-49D2-A8AA-BA5F7FD19480}"/>
              </a:ext>
            </a:extLst>
          </p:cNvPr>
          <p:cNvCxnSpPr>
            <a:cxnSpLocks/>
          </p:cNvCxnSpPr>
          <p:nvPr/>
        </p:nvCxnSpPr>
        <p:spPr>
          <a:xfrm flipH="1">
            <a:off x="6438156" y="1960945"/>
            <a:ext cx="1039138"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94294842-83D6-477D-B0DA-8975AC3E20D8}"/>
              </a:ext>
            </a:extLst>
          </p:cNvPr>
          <p:cNvCxnSpPr>
            <a:cxnSpLocks/>
          </p:cNvCxnSpPr>
          <p:nvPr/>
        </p:nvCxnSpPr>
        <p:spPr>
          <a:xfrm>
            <a:off x="8208983" y="2565994"/>
            <a:ext cx="0" cy="1938116"/>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E2CCBBB2-EE3F-4014-9597-124F2C73172B}"/>
              </a:ext>
            </a:extLst>
          </p:cNvPr>
          <p:cNvCxnSpPr>
            <a:cxnSpLocks/>
          </p:cNvCxnSpPr>
          <p:nvPr/>
        </p:nvCxnSpPr>
        <p:spPr>
          <a:xfrm flipH="1" flipV="1">
            <a:off x="6422203" y="2166215"/>
            <a:ext cx="1527187" cy="2349717"/>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CE451429-2412-4871-8B94-E85822F839EB}"/>
              </a:ext>
            </a:extLst>
          </p:cNvPr>
          <p:cNvCxnSpPr>
            <a:cxnSpLocks/>
          </p:cNvCxnSpPr>
          <p:nvPr/>
        </p:nvCxnSpPr>
        <p:spPr>
          <a:xfrm flipV="1">
            <a:off x="6176026" y="2234878"/>
            <a:ext cx="1401620" cy="2355296"/>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57920C3E-936A-465E-81AD-6F0FD801494F}"/>
              </a:ext>
            </a:extLst>
          </p:cNvPr>
          <p:cNvCxnSpPr>
            <a:cxnSpLocks/>
            <a:endCxn id="60" idx="1"/>
          </p:cNvCxnSpPr>
          <p:nvPr/>
        </p:nvCxnSpPr>
        <p:spPr>
          <a:xfrm>
            <a:off x="6176026" y="2438712"/>
            <a:ext cx="1496203" cy="2249929"/>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2DD653F9-B427-4DA1-AB59-5819B480C568}"/>
              </a:ext>
            </a:extLst>
          </p:cNvPr>
          <p:cNvCxnSpPr>
            <a:cxnSpLocks/>
          </p:cNvCxnSpPr>
          <p:nvPr/>
        </p:nvCxnSpPr>
        <p:spPr>
          <a:xfrm flipH="1">
            <a:off x="6394272" y="2456986"/>
            <a:ext cx="1429552" cy="234150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1" name="TextBox 80">
                <a:extLst>
                  <a:ext uri="{FF2B5EF4-FFF2-40B4-BE49-F238E27FC236}">
                    <a16:creationId xmlns:a16="http://schemas.microsoft.com/office/drawing/2014/main" id="{EEE67CA8-2355-4F73-914F-B8098232BF9E}"/>
                  </a:ext>
                </a:extLst>
              </p:cNvPr>
              <p:cNvSpPr txBox="1"/>
              <p:nvPr/>
            </p:nvSpPr>
            <p:spPr>
              <a:xfrm>
                <a:off x="7823823" y="3279736"/>
                <a:ext cx="1219072"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81" name="TextBox 80">
                <a:extLst>
                  <a:ext uri="{FF2B5EF4-FFF2-40B4-BE49-F238E27FC236}">
                    <a16:creationId xmlns:a16="http://schemas.microsoft.com/office/drawing/2014/main" id="{EEE67CA8-2355-4F73-914F-B8098232BF9E}"/>
                  </a:ext>
                </a:extLst>
              </p:cNvPr>
              <p:cNvSpPr txBox="1">
                <a:spLocks noRot="1" noChangeAspect="1" noMove="1" noResize="1" noEditPoints="1" noAdjustHandles="1" noChangeArrowheads="1" noChangeShapeType="1" noTextEdit="1"/>
              </p:cNvSpPr>
              <p:nvPr/>
            </p:nvSpPr>
            <p:spPr>
              <a:xfrm>
                <a:off x="7823823" y="3279736"/>
                <a:ext cx="1219072" cy="459998"/>
              </a:xfrm>
              <a:prstGeom prst="rect">
                <a:avLst/>
              </a:prstGeom>
              <a:blipFill>
                <a:blip r:embed="rId12"/>
                <a:stretch>
                  <a:fillRect t="-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2" name="TextBox 81">
                <a:extLst>
                  <a:ext uri="{FF2B5EF4-FFF2-40B4-BE49-F238E27FC236}">
                    <a16:creationId xmlns:a16="http://schemas.microsoft.com/office/drawing/2014/main" id="{075B2D4C-66FC-4AC5-AD57-43BF2E78F490}"/>
                  </a:ext>
                </a:extLst>
              </p:cNvPr>
              <p:cNvSpPr txBox="1"/>
              <p:nvPr/>
            </p:nvSpPr>
            <p:spPr>
              <a:xfrm>
                <a:off x="6354287" y="1218760"/>
                <a:ext cx="1219072"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82" name="TextBox 81">
                <a:extLst>
                  <a:ext uri="{FF2B5EF4-FFF2-40B4-BE49-F238E27FC236}">
                    <a16:creationId xmlns:a16="http://schemas.microsoft.com/office/drawing/2014/main" id="{075B2D4C-66FC-4AC5-AD57-43BF2E78F490}"/>
                  </a:ext>
                </a:extLst>
              </p:cNvPr>
              <p:cNvSpPr txBox="1">
                <a:spLocks noRot="1" noChangeAspect="1" noMove="1" noResize="1" noEditPoints="1" noAdjustHandles="1" noChangeArrowheads="1" noChangeShapeType="1" noTextEdit="1"/>
              </p:cNvSpPr>
              <p:nvPr/>
            </p:nvSpPr>
            <p:spPr>
              <a:xfrm>
                <a:off x="6354287" y="1218760"/>
                <a:ext cx="1219072" cy="459998"/>
              </a:xfrm>
              <a:prstGeom prst="rect">
                <a:avLst/>
              </a:prstGeom>
              <a:blipFill>
                <a:blip r:embed="rId13"/>
                <a:stretch>
                  <a:fillRect t="-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3" name="TextBox 82">
                <a:extLst>
                  <a:ext uri="{FF2B5EF4-FFF2-40B4-BE49-F238E27FC236}">
                    <a16:creationId xmlns:a16="http://schemas.microsoft.com/office/drawing/2014/main" id="{29018147-A7B5-4632-9D4D-B47FBB801DA2}"/>
                  </a:ext>
                </a:extLst>
              </p:cNvPr>
              <p:cNvSpPr txBox="1"/>
              <p:nvPr/>
            </p:nvSpPr>
            <p:spPr>
              <a:xfrm>
                <a:off x="5183427" y="3278542"/>
                <a:ext cx="1219072"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83" name="TextBox 82">
                <a:extLst>
                  <a:ext uri="{FF2B5EF4-FFF2-40B4-BE49-F238E27FC236}">
                    <a16:creationId xmlns:a16="http://schemas.microsoft.com/office/drawing/2014/main" id="{29018147-A7B5-4632-9D4D-B47FBB801DA2}"/>
                  </a:ext>
                </a:extLst>
              </p:cNvPr>
              <p:cNvSpPr txBox="1">
                <a:spLocks noRot="1" noChangeAspect="1" noMove="1" noResize="1" noEditPoints="1" noAdjustHandles="1" noChangeArrowheads="1" noChangeShapeType="1" noTextEdit="1"/>
              </p:cNvSpPr>
              <p:nvPr/>
            </p:nvSpPr>
            <p:spPr>
              <a:xfrm>
                <a:off x="5183427" y="3278542"/>
                <a:ext cx="1219072" cy="459998"/>
              </a:xfrm>
              <a:prstGeom prst="rect">
                <a:avLst/>
              </a:prstGeom>
              <a:blipFill>
                <a:blip r:embed="rId14"/>
                <a:stretch>
                  <a:fillRect t="-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4" name="TextBox 83">
                <a:extLst>
                  <a:ext uri="{FF2B5EF4-FFF2-40B4-BE49-F238E27FC236}">
                    <a16:creationId xmlns:a16="http://schemas.microsoft.com/office/drawing/2014/main" id="{057DFDA9-FE21-40C5-B938-D576C964D91D}"/>
                  </a:ext>
                </a:extLst>
              </p:cNvPr>
              <p:cNvSpPr txBox="1"/>
              <p:nvPr/>
            </p:nvSpPr>
            <p:spPr>
              <a:xfrm>
                <a:off x="6573439" y="1637029"/>
                <a:ext cx="840523"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84" name="TextBox 83">
                <a:extLst>
                  <a:ext uri="{FF2B5EF4-FFF2-40B4-BE49-F238E27FC236}">
                    <a16:creationId xmlns:a16="http://schemas.microsoft.com/office/drawing/2014/main" id="{057DFDA9-FE21-40C5-B938-D576C964D91D}"/>
                  </a:ext>
                </a:extLst>
              </p:cNvPr>
              <p:cNvSpPr txBox="1">
                <a:spLocks noRot="1" noChangeAspect="1" noMove="1" noResize="1" noEditPoints="1" noAdjustHandles="1" noChangeArrowheads="1" noChangeShapeType="1" noTextEdit="1"/>
              </p:cNvSpPr>
              <p:nvPr/>
            </p:nvSpPr>
            <p:spPr>
              <a:xfrm>
                <a:off x="6573439" y="1637029"/>
                <a:ext cx="840523" cy="459998"/>
              </a:xfrm>
              <a:prstGeom prst="rect">
                <a:avLst/>
              </a:prstGeom>
              <a:blipFill>
                <a:blip r:embed="rId15"/>
                <a:stretch>
                  <a:fillRect t="-1333" r="-217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5" name="TextBox 84">
                <a:extLst>
                  <a:ext uri="{FF2B5EF4-FFF2-40B4-BE49-F238E27FC236}">
                    <a16:creationId xmlns:a16="http://schemas.microsoft.com/office/drawing/2014/main" id="{3A068882-5B01-4CE5-AC6A-C6DB8F899832}"/>
                  </a:ext>
                </a:extLst>
              </p:cNvPr>
              <p:cNvSpPr txBox="1"/>
              <p:nvPr/>
            </p:nvSpPr>
            <p:spPr>
              <a:xfrm>
                <a:off x="4696559" y="3208798"/>
                <a:ext cx="1219072"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85" name="TextBox 84">
                <a:extLst>
                  <a:ext uri="{FF2B5EF4-FFF2-40B4-BE49-F238E27FC236}">
                    <a16:creationId xmlns:a16="http://schemas.microsoft.com/office/drawing/2014/main" id="{3A068882-5B01-4CE5-AC6A-C6DB8F899832}"/>
                  </a:ext>
                </a:extLst>
              </p:cNvPr>
              <p:cNvSpPr txBox="1">
                <a:spLocks noRot="1" noChangeAspect="1" noMove="1" noResize="1" noEditPoints="1" noAdjustHandles="1" noChangeArrowheads="1" noChangeShapeType="1" noTextEdit="1"/>
              </p:cNvSpPr>
              <p:nvPr/>
            </p:nvSpPr>
            <p:spPr>
              <a:xfrm>
                <a:off x="4696559" y="3208798"/>
                <a:ext cx="1219072" cy="459998"/>
              </a:xfrm>
              <a:prstGeom prst="rect">
                <a:avLst/>
              </a:prstGeom>
              <a:blipFill>
                <a:blip r:embed="rId16"/>
                <a:stretch>
                  <a:fillRect t="-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6" name="TextBox 85">
                <a:extLst>
                  <a:ext uri="{FF2B5EF4-FFF2-40B4-BE49-F238E27FC236}">
                    <a16:creationId xmlns:a16="http://schemas.microsoft.com/office/drawing/2014/main" id="{6938225D-BAB5-418F-B148-1D337CBAE1EF}"/>
                  </a:ext>
                </a:extLst>
              </p:cNvPr>
              <p:cNvSpPr txBox="1"/>
              <p:nvPr/>
            </p:nvSpPr>
            <p:spPr>
              <a:xfrm>
                <a:off x="6354287" y="2426888"/>
                <a:ext cx="1219072"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86" name="TextBox 85">
                <a:extLst>
                  <a:ext uri="{FF2B5EF4-FFF2-40B4-BE49-F238E27FC236}">
                    <a16:creationId xmlns:a16="http://schemas.microsoft.com/office/drawing/2014/main" id="{6938225D-BAB5-418F-B148-1D337CBAE1EF}"/>
                  </a:ext>
                </a:extLst>
              </p:cNvPr>
              <p:cNvSpPr txBox="1">
                <a:spLocks noRot="1" noChangeAspect="1" noMove="1" noResize="1" noEditPoints="1" noAdjustHandles="1" noChangeArrowheads="1" noChangeShapeType="1" noTextEdit="1"/>
              </p:cNvSpPr>
              <p:nvPr/>
            </p:nvSpPr>
            <p:spPr>
              <a:xfrm>
                <a:off x="6354287" y="2426888"/>
                <a:ext cx="1219072" cy="459998"/>
              </a:xfrm>
              <a:prstGeom prst="rect">
                <a:avLst/>
              </a:prstGeom>
              <a:blipFill>
                <a:blip r:embed="rId17"/>
                <a:stretch>
                  <a:fillRect t="-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7" name="TextBox 86">
                <a:extLst>
                  <a:ext uri="{FF2B5EF4-FFF2-40B4-BE49-F238E27FC236}">
                    <a16:creationId xmlns:a16="http://schemas.microsoft.com/office/drawing/2014/main" id="{F373F1BF-A4C1-4184-AA64-7B0D7A189D39}"/>
                  </a:ext>
                </a:extLst>
              </p:cNvPr>
              <p:cNvSpPr txBox="1"/>
              <p:nvPr/>
            </p:nvSpPr>
            <p:spPr>
              <a:xfrm>
                <a:off x="6696994" y="2863687"/>
                <a:ext cx="1219072"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87" name="TextBox 86">
                <a:extLst>
                  <a:ext uri="{FF2B5EF4-FFF2-40B4-BE49-F238E27FC236}">
                    <a16:creationId xmlns:a16="http://schemas.microsoft.com/office/drawing/2014/main" id="{F373F1BF-A4C1-4184-AA64-7B0D7A189D39}"/>
                  </a:ext>
                </a:extLst>
              </p:cNvPr>
              <p:cNvSpPr txBox="1">
                <a:spLocks noRot="1" noChangeAspect="1" noMove="1" noResize="1" noEditPoints="1" noAdjustHandles="1" noChangeArrowheads="1" noChangeShapeType="1" noTextEdit="1"/>
              </p:cNvSpPr>
              <p:nvPr/>
            </p:nvSpPr>
            <p:spPr>
              <a:xfrm>
                <a:off x="6696994" y="2863687"/>
                <a:ext cx="1219072" cy="459998"/>
              </a:xfrm>
              <a:prstGeom prst="rect">
                <a:avLst/>
              </a:prstGeom>
              <a:blipFill>
                <a:blip r:embed="rId18"/>
                <a:stretch>
                  <a:fillRect t="-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8" name="TextBox 87">
                <a:extLst>
                  <a:ext uri="{FF2B5EF4-FFF2-40B4-BE49-F238E27FC236}">
                    <a16:creationId xmlns:a16="http://schemas.microsoft.com/office/drawing/2014/main" id="{36875D4D-F6D6-4278-BFB0-877A2B8333BA}"/>
                  </a:ext>
                </a:extLst>
              </p:cNvPr>
              <p:cNvSpPr txBox="1"/>
              <p:nvPr/>
            </p:nvSpPr>
            <p:spPr>
              <a:xfrm>
                <a:off x="5850080" y="3643824"/>
                <a:ext cx="1219072"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88" name="TextBox 87">
                <a:extLst>
                  <a:ext uri="{FF2B5EF4-FFF2-40B4-BE49-F238E27FC236}">
                    <a16:creationId xmlns:a16="http://schemas.microsoft.com/office/drawing/2014/main" id="{36875D4D-F6D6-4278-BFB0-877A2B8333BA}"/>
                  </a:ext>
                </a:extLst>
              </p:cNvPr>
              <p:cNvSpPr txBox="1">
                <a:spLocks noRot="1" noChangeAspect="1" noMove="1" noResize="1" noEditPoints="1" noAdjustHandles="1" noChangeArrowheads="1" noChangeShapeType="1" noTextEdit="1"/>
              </p:cNvSpPr>
              <p:nvPr/>
            </p:nvSpPr>
            <p:spPr>
              <a:xfrm>
                <a:off x="5850080" y="3643824"/>
                <a:ext cx="1219072" cy="459998"/>
              </a:xfrm>
              <a:prstGeom prst="rect">
                <a:avLst/>
              </a:prstGeom>
              <a:blipFill>
                <a:blip r:embed="rId19"/>
                <a:stretch>
                  <a:fillRect t="-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9" name="TextBox 88">
                <a:extLst>
                  <a:ext uri="{FF2B5EF4-FFF2-40B4-BE49-F238E27FC236}">
                    <a16:creationId xmlns:a16="http://schemas.microsoft.com/office/drawing/2014/main" id="{8B1B84F2-24A4-4ABF-A2A2-464181AC850A}"/>
                  </a:ext>
                </a:extLst>
              </p:cNvPr>
              <p:cNvSpPr txBox="1"/>
              <p:nvPr/>
            </p:nvSpPr>
            <p:spPr>
              <a:xfrm>
                <a:off x="6394272" y="5158594"/>
                <a:ext cx="1219072" cy="459998"/>
              </a:xfrm>
              <a:prstGeom prst="rect">
                <a:avLst/>
              </a:prstGeom>
              <a:noFill/>
            </p:spPr>
            <p:txBody>
              <a:bodyPr wrap="square" rtlCol="0">
                <a:spAutoFit/>
              </a:bodyPr>
              <a:lstStyle/>
              <a:p>
                <a:pPr algn="ctr"/>
                <a14:m>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a14:m>
                <a:r>
                  <a:rPr lang="en-US" sz="2400" b="1" baseline="30000"/>
                  <a:t>-1</a:t>
                </a:r>
              </a:p>
            </p:txBody>
          </p:sp>
        </mc:Choice>
        <mc:Fallback xmlns="">
          <p:sp>
            <p:nvSpPr>
              <p:cNvPr id="89" name="TextBox 88">
                <a:extLst>
                  <a:ext uri="{FF2B5EF4-FFF2-40B4-BE49-F238E27FC236}">
                    <a16:creationId xmlns:a16="http://schemas.microsoft.com/office/drawing/2014/main" id="{8B1B84F2-24A4-4ABF-A2A2-464181AC850A}"/>
                  </a:ext>
                </a:extLst>
              </p:cNvPr>
              <p:cNvSpPr txBox="1">
                <a:spLocks noRot="1" noChangeAspect="1" noMove="1" noResize="1" noEditPoints="1" noAdjustHandles="1" noChangeArrowheads="1" noChangeShapeType="1" noTextEdit="1"/>
              </p:cNvSpPr>
              <p:nvPr/>
            </p:nvSpPr>
            <p:spPr>
              <a:xfrm>
                <a:off x="6394272" y="5158594"/>
                <a:ext cx="1219072" cy="459998"/>
              </a:xfrm>
              <a:prstGeom prst="rect">
                <a:avLst/>
              </a:prstGeom>
              <a:blipFill>
                <a:blip r:embed="rId20"/>
                <a:stretch>
                  <a:fillRect t="-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5" name="TextBox 64">
                <a:extLst>
                  <a:ext uri="{FF2B5EF4-FFF2-40B4-BE49-F238E27FC236}">
                    <a16:creationId xmlns:a16="http://schemas.microsoft.com/office/drawing/2014/main" id="{4CA20AD4-0AD8-4FC1-8E87-42A6E8B2617A}"/>
                  </a:ext>
                </a:extLst>
              </p:cNvPr>
              <p:cNvSpPr txBox="1"/>
              <p:nvPr/>
            </p:nvSpPr>
            <p:spPr>
              <a:xfrm>
                <a:off x="1310452" y="2693422"/>
                <a:ext cx="1219072" cy="459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acc>
                        <m:accPr>
                          <m:chr m:val="̅"/>
                          <m:ctrlPr>
                            <a:rPr lang="en-US" sz="2400" b="1" i="1">
                              <a:latin typeface="Cambria Math" panose="02040503050406030204" pitchFamily="18" charset="0"/>
                            </a:rPr>
                          </m:ctrlPr>
                        </m:accPr>
                        <m:e>
                          <m:r>
                            <a:rPr lang="en-US" sz="2400" b="1">
                              <a:latin typeface="Cambria Math" panose="02040503050406030204" pitchFamily="18" charset="0"/>
                            </a:rPr>
                            <m:t>𝐅</m:t>
                          </m:r>
                        </m:e>
                      </m:acc>
                    </m:oMath>
                  </m:oMathPara>
                </a14:m>
                <a:endParaRPr lang="en-US" sz="2400" b="1" baseline="30000"/>
              </a:p>
            </p:txBody>
          </p:sp>
        </mc:Choice>
        <mc:Fallback xmlns="">
          <p:sp>
            <p:nvSpPr>
              <p:cNvPr id="65" name="TextBox 64">
                <a:extLst>
                  <a:ext uri="{FF2B5EF4-FFF2-40B4-BE49-F238E27FC236}">
                    <a16:creationId xmlns:a16="http://schemas.microsoft.com/office/drawing/2014/main" id="{4CA20AD4-0AD8-4FC1-8E87-42A6E8B2617A}"/>
                  </a:ext>
                </a:extLst>
              </p:cNvPr>
              <p:cNvSpPr txBox="1">
                <a:spLocks noRot="1" noChangeAspect="1" noMove="1" noResize="1" noEditPoints="1" noAdjustHandles="1" noChangeArrowheads="1" noChangeShapeType="1" noTextEdit="1"/>
              </p:cNvSpPr>
              <p:nvPr/>
            </p:nvSpPr>
            <p:spPr>
              <a:xfrm>
                <a:off x="1310452" y="2693422"/>
                <a:ext cx="1219072" cy="459998"/>
              </a:xfrm>
              <a:prstGeom prst="rect">
                <a:avLst/>
              </a:prstGeom>
              <a:blipFill>
                <a:blip r:embed="rId21"/>
                <a:stretch>
                  <a:fillRect/>
                </a:stretch>
              </a:blipFill>
            </p:spPr>
            <p:txBody>
              <a:bodyPr/>
              <a:lstStyle/>
              <a:p>
                <a:r>
                  <a:rPr lang="en-US">
                    <a:noFill/>
                  </a:rPr>
                  <a:t> </a:t>
                </a:r>
              </a:p>
            </p:txBody>
          </p:sp>
        </mc:Fallback>
      </mc:AlternateContent>
      <p:sp>
        <p:nvSpPr>
          <p:cNvPr id="55" name="Title 1">
            <a:extLst>
              <a:ext uri="{FF2B5EF4-FFF2-40B4-BE49-F238E27FC236}">
                <a16:creationId xmlns:a16="http://schemas.microsoft.com/office/drawing/2014/main" id="{B655315C-1FED-435D-B8D8-539A98A8E8E1}"/>
              </a:ext>
            </a:extLst>
          </p:cNvPr>
          <p:cNvSpPr txBox="1">
            <a:spLocks/>
          </p:cNvSpPr>
          <p:nvPr/>
        </p:nvSpPr>
        <p:spPr>
          <a:xfrm>
            <a:off x="1905000" y="300169"/>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a:solidFill>
                  <a:schemeClr val="tx1"/>
                </a:solidFill>
                <a:latin typeface="Calibri" panose="020F0502020204030204" pitchFamily="34" charset="0"/>
                <a:cs typeface="Calibri" panose="020F0502020204030204" pitchFamily="34" charset="0"/>
              </a:rPr>
              <a:t>Path</a:t>
            </a:r>
            <a:r>
              <a:rPr lang="en-US" sz="3199" b="1">
                <a:solidFill>
                  <a:schemeClr val="tx1"/>
                </a:solidFill>
              </a:rPr>
              <a:t> </a:t>
            </a:r>
            <a:r>
              <a:rPr lang="en-US" sz="3199" b="1">
                <a:solidFill>
                  <a:schemeClr val="tx1"/>
                </a:solidFill>
                <a:latin typeface="Calibri" panose="020F0502020204030204" pitchFamily="34" charset="0"/>
                <a:cs typeface="Calibri" panose="020F0502020204030204" pitchFamily="34" charset="0"/>
              </a:rPr>
              <a:t>Variations Cont.</a:t>
            </a:r>
            <a:endParaRPr lang="en-US" sz="3199" b="1" kern="0">
              <a:solidFill>
                <a:schemeClr val="tx1"/>
              </a:solidFill>
              <a:latin typeface="Calibri" panose="020F0502020204030204" pitchFamily="34" charset="0"/>
              <a:cs typeface="Calibri" panose="020F0502020204030204" pitchFamily="34" charset="0"/>
            </a:endParaRPr>
          </a:p>
        </p:txBody>
      </p:sp>
      <p:sp>
        <p:nvSpPr>
          <p:cNvPr id="66" name="TextBox 65">
            <a:extLst>
              <a:ext uri="{FF2B5EF4-FFF2-40B4-BE49-F238E27FC236}">
                <a16:creationId xmlns:a16="http://schemas.microsoft.com/office/drawing/2014/main" id="{35129451-C0B4-4631-92EC-885EF7C83AEA}"/>
              </a:ext>
            </a:extLst>
          </p:cNvPr>
          <p:cNvSpPr txBox="1"/>
          <p:nvPr/>
        </p:nvSpPr>
        <p:spPr>
          <a:xfrm>
            <a:off x="381440" y="5676819"/>
            <a:ext cx="3551549" cy="461665"/>
          </a:xfrm>
          <a:prstGeom prst="rect">
            <a:avLst/>
          </a:prstGeom>
          <a:noFill/>
        </p:spPr>
        <p:txBody>
          <a:bodyPr wrap="square" rtlCol="0">
            <a:spAutoFit/>
          </a:bodyPr>
          <a:lstStyle/>
          <a:p>
            <a:pPr algn="ctr"/>
            <a:r>
              <a:rPr lang="en-US" sz="2400" b="1">
                <a:latin typeface="Calibri" panose="020F0502020204030204" pitchFamily="34" charset="0"/>
                <a:cs typeface="Calibri" panose="020F0502020204030204" pitchFamily="34" charset="0"/>
              </a:rPr>
              <a:t>Non-relationship edge (iii) </a:t>
            </a:r>
          </a:p>
        </p:txBody>
      </p:sp>
      <p:sp>
        <p:nvSpPr>
          <p:cNvPr id="73" name="TextBox 72">
            <a:extLst>
              <a:ext uri="{FF2B5EF4-FFF2-40B4-BE49-F238E27FC236}">
                <a16:creationId xmlns:a16="http://schemas.microsoft.com/office/drawing/2014/main" id="{31AC1FB6-4A50-423E-BAFE-AFEA48C8C894}"/>
              </a:ext>
            </a:extLst>
          </p:cNvPr>
          <p:cNvSpPr txBox="1"/>
          <p:nvPr/>
        </p:nvSpPr>
        <p:spPr>
          <a:xfrm>
            <a:off x="4495809" y="5714760"/>
            <a:ext cx="4876287" cy="461665"/>
          </a:xfrm>
          <a:prstGeom prst="rect">
            <a:avLst/>
          </a:prstGeom>
          <a:noFill/>
        </p:spPr>
        <p:txBody>
          <a:bodyPr wrap="square" rtlCol="0">
            <a:spAutoFit/>
          </a:bodyPr>
          <a:lstStyle/>
          <a:p>
            <a:pPr algn="ctr"/>
            <a:r>
              <a:rPr lang="en-US" sz="2400" b="1">
                <a:latin typeface="Calibri" panose="020F0502020204030204" pitchFamily="34" charset="0"/>
                <a:cs typeface="Calibri" panose="020F0502020204030204" pitchFamily="34" charset="0"/>
              </a:rPr>
              <a:t>Non-relationship inverse edge (iv) </a:t>
            </a:r>
          </a:p>
        </p:txBody>
      </p:sp>
    </p:spTree>
    <p:extLst>
      <p:ext uri="{BB962C8B-B14F-4D97-AF65-F5344CB8AC3E}">
        <p14:creationId xmlns:p14="http://schemas.microsoft.com/office/powerpoint/2010/main" val="13280223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948672E5-13AD-430F-B291-38686AD6EE0A}"/>
              </a:ext>
            </a:extLst>
          </p:cNvPr>
          <p:cNvGraphicFramePr>
            <a:graphicFrameLocks noGrp="1"/>
          </p:cNvGraphicFramePr>
          <p:nvPr>
            <p:ph idx="1"/>
          </p:nvPr>
        </p:nvGraphicFramePr>
        <p:xfrm>
          <a:off x="857640" y="914664"/>
          <a:ext cx="1961944" cy="4482660"/>
        </p:xfrm>
        <a:graphic>
          <a:graphicData uri="http://schemas.openxmlformats.org/drawingml/2006/table">
            <a:tbl>
              <a:tblPr firstRow="1" bandRow="1">
                <a:tableStyleId>{2D5ABB26-0587-4C30-8999-92F81FD0307C}</a:tableStyleId>
              </a:tblPr>
              <a:tblGrid>
                <a:gridCol w="1961944">
                  <a:extLst>
                    <a:ext uri="{9D8B030D-6E8A-4147-A177-3AD203B41FA5}">
                      <a16:colId xmlns:a16="http://schemas.microsoft.com/office/drawing/2014/main" val="4012074245"/>
                    </a:ext>
                  </a:extLst>
                </a:gridCol>
              </a:tblGrid>
              <a:tr h="1120665">
                <a:tc>
                  <a:txBody>
                    <a:bodyPr/>
                    <a:lstStyle/>
                    <a:p>
                      <a:pPr algn="ctr"/>
                      <a:endParaRPr lang="en-US" sz="3200" b="1">
                        <a:solidFill>
                          <a:schemeClr val="accent6">
                            <a:lumMod val="75000"/>
                          </a:schemeClr>
                        </a:solidFill>
                        <a:latin typeface="Calibri" panose="020F0502020204030204" pitchFamily="34" charset="0"/>
                        <a:cs typeface="Calibri" panose="020F0502020204030204" pitchFamily="34" charset="0"/>
                      </a:endParaRPr>
                    </a:p>
                    <a:p>
                      <a:pPr algn="ctr"/>
                      <a:r>
                        <a:rPr lang="en-US" sz="3200" b="1">
                          <a:solidFill>
                            <a:schemeClr val="accent6">
                              <a:lumMod val="75000"/>
                            </a:schemeClr>
                          </a:solidFill>
                          <a:latin typeface="Calibri" panose="020F0502020204030204" pitchFamily="34" charset="0"/>
                          <a:cs typeface="Calibri" panose="020F0502020204030204" pitchFamily="34" charset="0"/>
                        </a:rPr>
                        <a:t>RREP-0</a:t>
                      </a:r>
                    </a:p>
                  </a:txBody>
                  <a:tcPr marL="91431" marR="91431" marT="45715" marB="45715"/>
                </a:tc>
                <a:extLst>
                  <a:ext uri="{0D108BD9-81ED-4DB2-BD59-A6C34878D82A}">
                    <a16:rowId xmlns:a16="http://schemas.microsoft.com/office/drawing/2014/main" val="109559420"/>
                  </a:ext>
                </a:extLst>
              </a:tr>
              <a:tr h="1120665">
                <a:tc>
                  <a:txBody>
                    <a:bodyPr/>
                    <a:lstStyle/>
                    <a:p>
                      <a:pPr algn="ctr"/>
                      <a:endParaRPr lang="en-US" sz="3200" b="1">
                        <a:solidFill>
                          <a:schemeClr val="accent6">
                            <a:lumMod val="75000"/>
                          </a:schemeClr>
                        </a:solidFill>
                        <a:latin typeface="Calibri" panose="020F0502020204030204" pitchFamily="34" charset="0"/>
                        <a:cs typeface="Calibri" panose="020F0502020204030204" pitchFamily="34" charset="0"/>
                      </a:endParaRPr>
                    </a:p>
                    <a:p>
                      <a:pPr algn="ctr"/>
                      <a:r>
                        <a:rPr lang="en-US" sz="3200" b="1">
                          <a:solidFill>
                            <a:schemeClr val="accent6">
                              <a:lumMod val="75000"/>
                            </a:schemeClr>
                          </a:solidFill>
                          <a:latin typeface="Calibri" panose="020F0502020204030204" pitchFamily="34" charset="0"/>
                          <a:cs typeface="Calibri" panose="020F0502020204030204" pitchFamily="34" charset="0"/>
                        </a:rPr>
                        <a:t>RREP-1</a:t>
                      </a:r>
                    </a:p>
                  </a:txBody>
                  <a:tcPr marL="91431" marR="91431" marT="45715" marB="45715"/>
                </a:tc>
                <a:extLst>
                  <a:ext uri="{0D108BD9-81ED-4DB2-BD59-A6C34878D82A}">
                    <a16:rowId xmlns:a16="http://schemas.microsoft.com/office/drawing/2014/main" val="4145190909"/>
                  </a:ext>
                </a:extLst>
              </a:tr>
              <a:tr h="1120665">
                <a:tc>
                  <a:txBody>
                    <a:bodyPr/>
                    <a:lstStyle/>
                    <a:p>
                      <a:pPr algn="ctr"/>
                      <a:endParaRPr lang="en-US" sz="3200" b="1">
                        <a:solidFill>
                          <a:schemeClr val="accent6">
                            <a:lumMod val="75000"/>
                          </a:schemeClr>
                        </a:solidFill>
                        <a:latin typeface="Calibri" panose="020F0502020204030204" pitchFamily="34" charset="0"/>
                        <a:cs typeface="Calibri" panose="020F0502020204030204" pitchFamily="34" charset="0"/>
                      </a:endParaRPr>
                    </a:p>
                    <a:p>
                      <a:pPr algn="ctr"/>
                      <a:r>
                        <a:rPr lang="en-US" sz="3200" b="1">
                          <a:solidFill>
                            <a:schemeClr val="accent6">
                              <a:lumMod val="75000"/>
                            </a:schemeClr>
                          </a:solidFill>
                          <a:latin typeface="Calibri" panose="020F0502020204030204" pitchFamily="34" charset="0"/>
                          <a:cs typeface="Calibri" panose="020F0502020204030204" pitchFamily="34" charset="0"/>
                        </a:rPr>
                        <a:t>RREP-2</a:t>
                      </a:r>
                    </a:p>
                  </a:txBody>
                  <a:tcPr marL="91431" marR="91431" marT="45715" marB="45715"/>
                </a:tc>
                <a:extLst>
                  <a:ext uri="{0D108BD9-81ED-4DB2-BD59-A6C34878D82A}">
                    <a16:rowId xmlns:a16="http://schemas.microsoft.com/office/drawing/2014/main" val="2796586583"/>
                  </a:ext>
                </a:extLst>
              </a:tr>
              <a:tr h="1120665">
                <a:tc>
                  <a:txBody>
                    <a:bodyPr/>
                    <a:lstStyle/>
                    <a:p>
                      <a:pPr algn="ctr"/>
                      <a:endParaRPr lang="en-US" sz="3200" b="1">
                        <a:solidFill>
                          <a:schemeClr val="accent6">
                            <a:lumMod val="75000"/>
                          </a:schemeClr>
                        </a:solidFill>
                        <a:latin typeface="Calibri" panose="020F0502020204030204" pitchFamily="34" charset="0"/>
                        <a:cs typeface="Calibri" panose="020F0502020204030204" pitchFamily="34" charset="0"/>
                      </a:endParaRPr>
                    </a:p>
                    <a:p>
                      <a:pPr algn="ctr"/>
                      <a:r>
                        <a:rPr lang="en-US" sz="3200" b="1">
                          <a:solidFill>
                            <a:schemeClr val="accent6">
                              <a:lumMod val="75000"/>
                            </a:schemeClr>
                          </a:solidFill>
                          <a:latin typeface="Calibri" panose="020F0502020204030204" pitchFamily="34" charset="0"/>
                          <a:cs typeface="Calibri" panose="020F0502020204030204" pitchFamily="34" charset="0"/>
                        </a:rPr>
                        <a:t>RREP-3</a:t>
                      </a:r>
                    </a:p>
                  </a:txBody>
                  <a:tcPr marL="91431" marR="91431" marT="45715" marB="45715"/>
                </a:tc>
                <a:extLst>
                  <a:ext uri="{0D108BD9-81ED-4DB2-BD59-A6C34878D82A}">
                    <a16:rowId xmlns:a16="http://schemas.microsoft.com/office/drawing/2014/main" val="603856153"/>
                  </a:ext>
                </a:extLst>
              </a:tr>
            </a:tbl>
          </a:graphicData>
        </a:graphic>
      </p:graphicFrame>
      <p:sp>
        <p:nvSpPr>
          <p:cNvPr id="8" name="Title 1">
            <a:extLst>
              <a:ext uri="{FF2B5EF4-FFF2-40B4-BE49-F238E27FC236}">
                <a16:creationId xmlns:a16="http://schemas.microsoft.com/office/drawing/2014/main" id="{3C1EC294-0E79-4779-B50D-8DF72AECF968}"/>
              </a:ext>
            </a:extLst>
          </p:cNvPr>
          <p:cNvSpPr txBox="1">
            <a:spLocks/>
          </p:cNvSpPr>
          <p:nvPr/>
        </p:nvSpPr>
        <p:spPr>
          <a:xfrm>
            <a:off x="1905000" y="300169"/>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a:solidFill>
                  <a:schemeClr val="tx1"/>
                </a:solidFill>
                <a:latin typeface="Calibri" panose="020F0502020204030204" pitchFamily="34" charset="0"/>
                <a:cs typeface="Calibri" panose="020F0502020204030204" pitchFamily="34" charset="0"/>
              </a:rPr>
              <a:t>RREP</a:t>
            </a:r>
            <a:r>
              <a:rPr lang="en-US" sz="3199" b="1">
                <a:solidFill>
                  <a:schemeClr val="tx1"/>
                </a:solidFill>
              </a:rPr>
              <a:t> </a:t>
            </a:r>
            <a:r>
              <a:rPr lang="en-US" sz="3199" b="1">
                <a:solidFill>
                  <a:schemeClr val="tx1"/>
                </a:solidFill>
                <a:latin typeface="Calibri" panose="020F0502020204030204" pitchFamily="34" charset="0"/>
                <a:cs typeface="Calibri" panose="020F0502020204030204" pitchFamily="34" charset="0"/>
              </a:rPr>
              <a:t>Variations</a:t>
            </a:r>
            <a:endParaRPr lang="en-US" sz="3199" b="1" kern="0">
              <a:solidFill>
                <a:schemeClr val="tx1"/>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ED46F0EA-FC83-4CDF-9A2B-F581E657B6B9}"/>
              </a:ext>
            </a:extLst>
          </p:cNvPr>
          <p:cNvSpPr txBox="1"/>
          <p:nvPr/>
        </p:nvSpPr>
        <p:spPr>
          <a:xfrm>
            <a:off x="4343424" y="1371531"/>
            <a:ext cx="4266752" cy="584647"/>
          </a:xfrm>
          <a:prstGeom prst="rect">
            <a:avLst/>
          </a:prstGeom>
          <a:noFill/>
        </p:spPr>
        <p:txBody>
          <a:bodyPr wrap="square" rtlCol="0">
            <a:spAutoFit/>
          </a:bodyPr>
          <a:lstStyle/>
          <a:p>
            <a:r>
              <a:rPr lang="en-US" sz="3199">
                <a:latin typeface="Calibri" panose="020F0502020204030204" pitchFamily="34" charset="0"/>
                <a:cs typeface="Calibri" panose="020F0502020204030204" pitchFamily="34" charset="0"/>
              </a:rPr>
              <a:t>SP (</a:t>
            </a:r>
            <a:r>
              <a:rPr lang="en-US" sz="3199" err="1">
                <a:latin typeface="Calibri" panose="020F0502020204030204" pitchFamily="34" charset="0"/>
                <a:cs typeface="Calibri" panose="020F0502020204030204" pitchFamily="34" charset="0"/>
              </a:rPr>
              <a:t>i</a:t>
            </a:r>
            <a:r>
              <a:rPr lang="en-US" sz="3199">
                <a:latin typeface="Calibri" panose="020F0502020204030204" pitchFamily="34" charset="0"/>
                <a:cs typeface="Calibri" panose="020F0502020204030204" pitchFamily="34" charset="0"/>
              </a:rPr>
              <a:t>)  </a:t>
            </a:r>
          </a:p>
        </p:txBody>
      </p:sp>
      <p:sp>
        <p:nvSpPr>
          <p:cNvPr id="11" name="TextBox 10">
            <a:extLst>
              <a:ext uri="{FF2B5EF4-FFF2-40B4-BE49-F238E27FC236}">
                <a16:creationId xmlns:a16="http://schemas.microsoft.com/office/drawing/2014/main" id="{255A52D3-C5EB-4F2B-A883-C0C0720BEB6F}"/>
              </a:ext>
            </a:extLst>
          </p:cNvPr>
          <p:cNvSpPr txBox="1"/>
          <p:nvPr/>
        </p:nvSpPr>
        <p:spPr>
          <a:xfrm>
            <a:off x="4378059" y="4763226"/>
            <a:ext cx="4266752" cy="584647"/>
          </a:xfrm>
          <a:prstGeom prst="rect">
            <a:avLst/>
          </a:prstGeom>
          <a:noFill/>
        </p:spPr>
        <p:txBody>
          <a:bodyPr wrap="square" rtlCol="0">
            <a:spAutoFit/>
          </a:bodyPr>
          <a:lstStyle/>
          <a:p>
            <a:r>
              <a:rPr lang="en-US" sz="3199">
                <a:latin typeface="Calibri" panose="020F0502020204030204" pitchFamily="34" charset="0"/>
                <a:cs typeface="Calibri" panose="020F0502020204030204" pitchFamily="34" charset="0"/>
              </a:rPr>
              <a:t>SCPP (</a:t>
            </a:r>
            <a:r>
              <a:rPr lang="en-US" sz="3199" err="1">
                <a:latin typeface="Calibri" panose="020F0502020204030204" pitchFamily="34" charset="0"/>
                <a:cs typeface="Calibri" panose="020F0502020204030204" pitchFamily="34" charset="0"/>
              </a:rPr>
              <a:t>i</a:t>
            </a:r>
            <a:r>
              <a:rPr lang="en-US" sz="3199">
                <a:latin typeface="Calibri" panose="020F0502020204030204" pitchFamily="34" charset="0"/>
                <a:cs typeface="Calibri" panose="020F0502020204030204" pitchFamily="34" charset="0"/>
              </a:rPr>
              <a:t> + ii + iii + iv)</a:t>
            </a:r>
          </a:p>
        </p:txBody>
      </p:sp>
      <p:sp>
        <p:nvSpPr>
          <p:cNvPr id="12" name="TextBox 11">
            <a:extLst>
              <a:ext uri="{FF2B5EF4-FFF2-40B4-BE49-F238E27FC236}">
                <a16:creationId xmlns:a16="http://schemas.microsoft.com/office/drawing/2014/main" id="{DD5A96C5-80B9-41A0-9543-395C2AD044B7}"/>
              </a:ext>
            </a:extLst>
          </p:cNvPr>
          <p:cNvSpPr txBox="1"/>
          <p:nvPr/>
        </p:nvSpPr>
        <p:spPr>
          <a:xfrm>
            <a:off x="4382008" y="3607649"/>
            <a:ext cx="4266752" cy="584647"/>
          </a:xfrm>
          <a:prstGeom prst="rect">
            <a:avLst/>
          </a:prstGeom>
          <a:noFill/>
        </p:spPr>
        <p:txBody>
          <a:bodyPr wrap="square" rtlCol="0">
            <a:spAutoFit/>
          </a:bodyPr>
          <a:lstStyle/>
          <a:p>
            <a:r>
              <a:rPr lang="en-US" sz="3199">
                <a:latin typeface="Calibri" panose="020F0502020204030204" pitchFamily="34" charset="0"/>
                <a:cs typeface="Calibri" panose="020F0502020204030204" pitchFamily="34" charset="0"/>
              </a:rPr>
              <a:t>SPP (</a:t>
            </a:r>
            <a:r>
              <a:rPr lang="en-US" sz="3199" err="1">
                <a:latin typeface="Calibri" panose="020F0502020204030204" pitchFamily="34" charset="0"/>
                <a:cs typeface="Calibri" panose="020F0502020204030204" pitchFamily="34" charset="0"/>
              </a:rPr>
              <a:t>i</a:t>
            </a:r>
            <a:r>
              <a:rPr lang="en-US" sz="3199">
                <a:latin typeface="Calibri" panose="020F0502020204030204" pitchFamily="34" charset="0"/>
                <a:cs typeface="Calibri" panose="020F0502020204030204" pitchFamily="34" charset="0"/>
              </a:rPr>
              <a:t> + ii)</a:t>
            </a:r>
          </a:p>
        </p:txBody>
      </p:sp>
      <p:sp>
        <p:nvSpPr>
          <p:cNvPr id="13" name="TextBox 12">
            <a:extLst>
              <a:ext uri="{FF2B5EF4-FFF2-40B4-BE49-F238E27FC236}">
                <a16:creationId xmlns:a16="http://schemas.microsoft.com/office/drawing/2014/main" id="{60E790AF-8911-4231-9F95-715761D640E1}"/>
              </a:ext>
            </a:extLst>
          </p:cNvPr>
          <p:cNvSpPr txBox="1"/>
          <p:nvPr/>
        </p:nvSpPr>
        <p:spPr>
          <a:xfrm>
            <a:off x="4382008" y="2452071"/>
            <a:ext cx="4266752" cy="584647"/>
          </a:xfrm>
          <a:prstGeom prst="rect">
            <a:avLst/>
          </a:prstGeom>
          <a:noFill/>
        </p:spPr>
        <p:txBody>
          <a:bodyPr wrap="square" rtlCol="0">
            <a:spAutoFit/>
          </a:bodyPr>
          <a:lstStyle/>
          <a:p>
            <a:r>
              <a:rPr lang="en-US" sz="3199">
                <a:latin typeface="Calibri" panose="020F0502020204030204" pitchFamily="34" charset="0"/>
                <a:cs typeface="Calibri" panose="020F0502020204030204" pitchFamily="34" charset="0"/>
              </a:rPr>
              <a:t>SCP (</a:t>
            </a:r>
            <a:r>
              <a:rPr lang="en-US" sz="3199" err="1">
                <a:latin typeface="Calibri" panose="020F0502020204030204" pitchFamily="34" charset="0"/>
                <a:cs typeface="Calibri" panose="020F0502020204030204" pitchFamily="34" charset="0"/>
              </a:rPr>
              <a:t>i</a:t>
            </a:r>
            <a:r>
              <a:rPr lang="en-US" sz="3199">
                <a:latin typeface="Calibri" panose="020F0502020204030204" pitchFamily="34" charset="0"/>
                <a:cs typeface="Calibri" panose="020F0502020204030204" pitchFamily="34" charset="0"/>
              </a:rPr>
              <a:t> + iii)</a:t>
            </a:r>
          </a:p>
        </p:txBody>
      </p:sp>
      <p:cxnSp>
        <p:nvCxnSpPr>
          <p:cNvPr id="3" name="Straight Arrow Connector 2">
            <a:extLst>
              <a:ext uri="{FF2B5EF4-FFF2-40B4-BE49-F238E27FC236}">
                <a16:creationId xmlns:a16="http://schemas.microsoft.com/office/drawing/2014/main" id="{FBD8F137-58A2-4A54-81EB-4972CABC4D42}"/>
              </a:ext>
            </a:extLst>
          </p:cNvPr>
          <p:cNvCxnSpPr>
            <a:endCxn id="9" idx="1"/>
          </p:cNvCxnSpPr>
          <p:nvPr/>
        </p:nvCxnSpPr>
        <p:spPr>
          <a:xfrm flipV="1">
            <a:off x="2667200" y="1663855"/>
            <a:ext cx="1676224" cy="3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5EF72C7-742A-4537-8CEB-609E1C071044}"/>
              </a:ext>
            </a:extLst>
          </p:cNvPr>
          <p:cNvCxnSpPr/>
          <p:nvPr/>
        </p:nvCxnSpPr>
        <p:spPr>
          <a:xfrm>
            <a:off x="2667200" y="2819537"/>
            <a:ext cx="1676224" cy="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C16D34-3C86-45F0-BA8D-2C120FAE6213}"/>
              </a:ext>
            </a:extLst>
          </p:cNvPr>
          <p:cNvCxnSpPr/>
          <p:nvPr/>
        </p:nvCxnSpPr>
        <p:spPr>
          <a:xfrm>
            <a:off x="2674129" y="3975187"/>
            <a:ext cx="1676224" cy="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70DF42FA-9A0D-4C53-9502-BEA885AF2992}"/>
              </a:ext>
            </a:extLst>
          </p:cNvPr>
          <p:cNvCxnSpPr/>
          <p:nvPr/>
        </p:nvCxnSpPr>
        <p:spPr>
          <a:xfrm>
            <a:off x="2669509" y="5055584"/>
            <a:ext cx="1676224" cy="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B4A9B5BD-CBE2-49BC-AC35-1963EBA6C2EF}"/>
              </a:ext>
            </a:extLst>
          </p:cNvPr>
          <p:cNvSpPr txBox="1"/>
          <p:nvPr/>
        </p:nvSpPr>
        <p:spPr>
          <a:xfrm>
            <a:off x="465552" y="5839667"/>
            <a:ext cx="8449392" cy="343620"/>
          </a:xfrm>
          <a:prstGeom prst="rect">
            <a:avLst/>
          </a:prstGeom>
          <a:solidFill>
            <a:schemeClr val="accent1">
              <a:lumMod val="20000"/>
              <a:lumOff val="80000"/>
            </a:schemeClr>
          </a:solidFill>
        </p:spPr>
        <p:txBody>
          <a:bodyPr wrap="square">
            <a:spAutoFit/>
          </a:bodyPr>
          <a:lstStyle/>
          <a:p>
            <a:pPr algn="ctr">
              <a:defRPr/>
            </a:pPr>
            <a:r>
              <a:rPr lang="en-US" sz="1633" b="1"/>
              <a:t>Rule minimization techniques are described in the paper    </a:t>
            </a:r>
          </a:p>
        </p:txBody>
      </p:sp>
    </p:spTree>
    <p:extLst>
      <p:ext uri="{BB962C8B-B14F-4D97-AF65-F5344CB8AC3E}">
        <p14:creationId xmlns:p14="http://schemas.microsoft.com/office/powerpoint/2010/main" val="5882472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DF68AA1-921F-4227-98D8-A1F9781C5E66}"/>
              </a:ext>
            </a:extLst>
          </p:cNvPr>
          <p:cNvSpPr txBox="1"/>
          <p:nvPr/>
        </p:nvSpPr>
        <p:spPr>
          <a:xfrm>
            <a:off x="305248" y="1143240"/>
            <a:ext cx="8533504" cy="3785652"/>
          </a:xfrm>
          <a:prstGeom prst="rect">
            <a:avLst/>
          </a:prstGeom>
          <a:noFill/>
        </p:spPr>
        <p:txBody>
          <a:bodyPr wrap="square">
            <a:spAutoFit/>
          </a:bodyPr>
          <a:lstStyle/>
          <a:p>
            <a:pPr marL="285720" indent="-285720">
              <a:lnSpc>
                <a:spcPct val="150000"/>
              </a:lnSpc>
              <a:buFont typeface="Wingdings" panose="05000000000000000000" pitchFamily="2" charset="2"/>
              <a:buChar char="v"/>
            </a:pPr>
            <a:r>
              <a:rPr lang="en-US" sz="2400" dirty="0">
                <a:latin typeface="Calibri" panose="020F0502020204030204" pitchFamily="34" charset="0"/>
                <a:cs typeface="Calibri" panose="020F0502020204030204" pitchFamily="34" charset="0"/>
              </a:rPr>
              <a:t>Complexity is exponential</a:t>
            </a:r>
          </a:p>
          <a:p>
            <a:pPr marL="285720" indent="-285720">
              <a:lnSpc>
                <a:spcPct val="150000"/>
              </a:lnSpc>
              <a:buFont typeface="Wingdings" panose="05000000000000000000" pitchFamily="2" charset="2"/>
              <a:buChar char="v"/>
            </a:pPr>
            <a:r>
              <a:rPr lang="en-US" sz="2400" dirty="0">
                <a:latin typeface="Calibri" panose="020F0502020204030204" pitchFamily="34" charset="0"/>
                <a:cs typeface="Calibri" panose="020F0502020204030204" pitchFamily="34" charset="0"/>
              </a:rPr>
              <a:t>Inexact solution</a:t>
            </a:r>
          </a:p>
          <a:p>
            <a:pPr marL="285720" indent="-285720">
              <a:lnSpc>
                <a:spcPct val="150000"/>
              </a:lnSpc>
              <a:buFont typeface="Wingdings" panose="05000000000000000000" pitchFamily="2" charset="2"/>
              <a:buChar char="v"/>
            </a:pPr>
            <a:r>
              <a:rPr lang="en-US" sz="2400" dirty="0">
                <a:latin typeface="Calibri" panose="020F0502020204030204" pitchFamily="34" charset="0"/>
                <a:cs typeface="Calibri" panose="020F0502020204030204" pitchFamily="34" charset="0"/>
              </a:rPr>
              <a:t>More path variations</a:t>
            </a:r>
          </a:p>
          <a:p>
            <a:pPr marL="285720" indent="-285720">
              <a:lnSpc>
                <a:spcPct val="150000"/>
              </a:lnSpc>
              <a:buFont typeface="Wingdings" panose="05000000000000000000" pitchFamily="2" charset="2"/>
              <a:buChar char="v"/>
            </a:pPr>
            <a:r>
              <a:rPr lang="en-US" sz="2400" dirty="0">
                <a:latin typeface="Calibri" panose="020F0502020204030204" pitchFamily="34" charset="0"/>
                <a:cs typeface="Calibri" panose="020F0502020204030204" pitchFamily="34" charset="0"/>
              </a:rPr>
              <a:t>Cope up with changes in rule structures</a:t>
            </a:r>
          </a:p>
          <a:p>
            <a:pPr marL="285720" indent="-285720">
              <a:lnSpc>
                <a:spcPct val="150000"/>
              </a:lnSpc>
              <a:buFont typeface="Wingdings" panose="05000000000000000000" pitchFamily="2" charset="2"/>
              <a:buChar char="v"/>
            </a:pPr>
            <a:r>
              <a:rPr lang="en-US" sz="2400" dirty="0">
                <a:latin typeface="Calibri" panose="020F0502020204030204" pitchFamily="34" charset="0"/>
                <a:cs typeface="Calibri" panose="020F0502020204030204" pitchFamily="34" charset="0"/>
              </a:rPr>
              <a:t>Other infeasibility solutions</a:t>
            </a:r>
          </a:p>
          <a:p>
            <a:pPr marL="285720" indent="-285720">
              <a:lnSpc>
                <a:spcPct val="150000"/>
              </a:lnSpc>
              <a:buFont typeface="Wingdings" panose="05000000000000000000" pitchFamily="2" charset="2"/>
              <a:buChar char="v"/>
            </a:pPr>
            <a:r>
              <a:rPr lang="en-US" sz="2400" dirty="0">
                <a:latin typeface="Calibri" panose="020F0502020204030204" pitchFamily="34" charset="0"/>
                <a:cs typeface="Calibri" panose="020F0502020204030204" pitchFamily="34" charset="0"/>
              </a:rPr>
              <a:t>Extend beyond user-user context</a:t>
            </a:r>
            <a:endParaRPr lang="en-US" sz="2400" b="1" i="1" dirty="0">
              <a:latin typeface="Calibri" panose="020F0502020204030204" pitchFamily="34" charset="0"/>
              <a:cs typeface="Calibri" panose="020F0502020204030204" pitchFamily="34" charset="0"/>
            </a:endParaRPr>
          </a:p>
          <a:p>
            <a:pPr marL="285720" indent="-285720">
              <a:buFont typeface="Wingdings" panose="05000000000000000000" pitchFamily="2" charset="2"/>
              <a:buChar char="v"/>
            </a:pPr>
            <a:endParaRPr lang="en-US" sz="2400" dirty="0">
              <a:latin typeface="Calibri" panose="020F0502020204030204" pitchFamily="34" charset="0"/>
              <a:cs typeface="Calibri" panose="020F0502020204030204" pitchFamily="34" charset="0"/>
            </a:endParaRPr>
          </a:p>
        </p:txBody>
      </p:sp>
      <p:sp>
        <p:nvSpPr>
          <p:cNvPr id="7" name="Title 1">
            <a:extLst>
              <a:ext uri="{FF2B5EF4-FFF2-40B4-BE49-F238E27FC236}">
                <a16:creationId xmlns:a16="http://schemas.microsoft.com/office/drawing/2014/main" id="{46BC67DE-5D01-4040-9195-88572D5F53C3}"/>
              </a:ext>
            </a:extLst>
          </p:cNvPr>
          <p:cNvSpPr txBox="1">
            <a:spLocks/>
          </p:cNvSpPr>
          <p:nvPr/>
        </p:nvSpPr>
        <p:spPr>
          <a:xfrm>
            <a:off x="1849957" y="304800"/>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kern="0" dirty="0">
                <a:solidFill>
                  <a:schemeClr val="tx1"/>
                </a:solidFill>
                <a:latin typeface="Calibri" panose="020F0502020204030204" pitchFamily="34" charset="0"/>
                <a:cs typeface="Calibri" panose="020F0502020204030204" pitchFamily="34" charset="0"/>
              </a:rPr>
              <a:t>Challenges</a:t>
            </a:r>
          </a:p>
        </p:txBody>
      </p:sp>
    </p:spTree>
    <p:extLst>
      <p:ext uri="{BB962C8B-B14F-4D97-AF65-F5344CB8AC3E}">
        <p14:creationId xmlns:p14="http://schemas.microsoft.com/office/powerpoint/2010/main" val="37610477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35F0A5-62A6-40B8-8CC7-C14B94B8C9DB}"/>
              </a:ext>
            </a:extLst>
          </p:cNvPr>
          <p:cNvSpPr txBox="1"/>
          <p:nvPr/>
        </p:nvSpPr>
        <p:spPr>
          <a:xfrm>
            <a:off x="2057400" y="2646325"/>
            <a:ext cx="5266444" cy="706475"/>
          </a:xfrm>
          <a:prstGeom prst="rect">
            <a:avLst/>
          </a:prstGeom>
          <a:noFill/>
        </p:spPr>
        <p:txBody>
          <a:bodyPr wrap="square" rtlCol="0">
            <a:spAutoFit/>
          </a:bodyPr>
          <a:lstStyle/>
          <a:p>
            <a:pPr algn="ctr"/>
            <a:r>
              <a:rPr lang="en-US" sz="3991" b="1">
                <a:solidFill>
                  <a:schemeClr val="accent2"/>
                </a:solidFill>
              </a:rPr>
              <a:t>Chapter 5</a:t>
            </a:r>
          </a:p>
        </p:txBody>
      </p:sp>
    </p:spTree>
    <p:extLst>
      <p:ext uri="{BB962C8B-B14F-4D97-AF65-F5344CB8AC3E}">
        <p14:creationId xmlns:p14="http://schemas.microsoft.com/office/powerpoint/2010/main" val="30171835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0197469-830C-448F-8A93-283C2205ED32}"/>
              </a:ext>
            </a:extLst>
          </p:cNvPr>
          <p:cNvSpPr txBox="1"/>
          <p:nvPr/>
        </p:nvSpPr>
        <p:spPr>
          <a:xfrm>
            <a:off x="228600" y="1152960"/>
            <a:ext cx="8457312" cy="3723840"/>
          </a:xfrm>
          <a:prstGeom prst="rect">
            <a:avLst/>
          </a:prstGeom>
          <a:noFill/>
          <a:ln>
            <a:noFill/>
          </a:ln>
        </p:spPr>
        <p:txBody>
          <a:bodyPr wrap="square">
            <a:spAutoFit/>
          </a:bodyPr>
          <a:lstStyle/>
          <a:p>
            <a:pPr marL="457153" indent="-457153" defTabSz="914305">
              <a:buFont typeface="Wingdings" panose="05000000000000000000" pitchFamily="2" charset="2"/>
              <a:buChar char="v"/>
            </a:pPr>
            <a:r>
              <a:rPr lang="en-US" altLang="en-US" sz="2799" i="1">
                <a:solidFill>
                  <a:srgbClr val="4472C4"/>
                </a:solidFill>
                <a:latin typeface="Calibri" panose="020F0502020204030204" pitchFamily="34" charset="0"/>
                <a:cs typeface="Calibri" panose="020F0502020204030204" pitchFamily="34" charset="0"/>
              </a:rPr>
              <a:t>AReBAC ≡ Attribute-aware </a:t>
            </a:r>
            <a:r>
              <a:rPr lang="en-US" altLang="en-US" sz="2799" i="1" err="1">
                <a:solidFill>
                  <a:srgbClr val="4472C4"/>
                </a:solidFill>
                <a:latin typeface="Calibri" panose="020F0502020204030204" pitchFamily="34" charset="0"/>
                <a:cs typeface="Calibri" panose="020F0502020204030204" pitchFamily="34" charset="0"/>
              </a:rPr>
              <a:t>ReBAC</a:t>
            </a:r>
            <a:endParaRPr lang="en-US" sz="2799" i="1">
              <a:solidFill>
                <a:srgbClr val="4472C4"/>
              </a:solidFill>
              <a:latin typeface="Calibri" panose="020F0502020204030204" pitchFamily="34" charset="0"/>
              <a:cs typeface="Calibri" panose="020F0502020204030204" pitchFamily="34" charset="0"/>
            </a:endParaRPr>
          </a:p>
          <a:p>
            <a:pPr marL="914305" lvl="1" indent="-457153" defTabSz="914305">
              <a:buFont typeface="Wingdings" panose="05000000000000000000" pitchFamily="2" charset="2"/>
              <a:buChar char="§"/>
            </a:pPr>
            <a:r>
              <a:rPr lang="en-US" sz="2000">
                <a:solidFill>
                  <a:prstClr val="black"/>
                </a:solidFill>
                <a:latin typeface="Calibri" panose="020F0502020204030204" pitchFamily="34" charset="0"/>
                <a:cs typeface="Calibri" panose="020F0502020204030204" pitchFamily="34" charset="0"/>
              </a:rPr>
              <a:t>Integrate attribute information with </a:t>
            </a:r>
            <a:r>
              <a:rPr lang="en-US" sz="2000" err="1">
                <a:solidFill>
                  <a:prstClr val="black"/>
                </a:solidFill>
                <a:latin typeface="Calibri" panose="020F0502020204030204" pitchFamily="34" charset="0"/>
                <a:cs typeface="Calibri" panose="020F0502020204030204" pitchFamily="34" charset="0"/>
              </a:rPr>
              <a:t>ReBAC</a:t>
            </a:r>
            <a:endParaRPr lang="en-US" sz="2000">
              <a:solidFill>
                <a:prstClr val="black"/>
              </a:solidFill>
              <a:latin typeface="Calibri" panose="020F0502020204030204" pitchFamily="34" charset="0"/>
              <a:cs typeface="Calibri" panose="020F0502020204030204" pitchFamily="34" charset="0"/>
            </a:endParaRPr>
          </a:p>
          <a:p>
            <a:pPr marL="914305" lvl="1" indent="-457153" defTabSz="914305">
              <a:buFont typeface="Wingdings" panose="05000000000000000000" pitchFamily="2" charset="2"/>
              <a:buChar char="§"/>
            </a:pPr>
            <a:r>
              <a:rPr lang="en-US" sz="2000">
                <a:solidFill>
                  <a:prstClr val="black"/>
                </a:solidFill>
                <a:latin typeface="Calibri" panose="020F0502020204030204" pitchFamily="34" charset="0"/>
                <a:cs typeface="Calibri" panose="020F0502020204030204" pitchFamily="34" charset="0"/>
              </a:rPr>
              <a:t>Makes policy generation more flexible and convenient</a:t>
            </a:r>
          </a:p>
          <a:p>
            <a:pPr marL="914305" lvl="1" indent="-457153" defTabSz="914305">
              <a:buFont typeface="Wingdings" panose="05000000000000000000" pitchFamily="2" charset="2"/>
              <a:buChar char="§"/>
            </a:pPr>
            <a:r>
              <a:rPr lang="en-US" sz="2000">
                <a:solidFill>
                  <a:prstClr val="black"/>
                </a:solidFill>
                <a:latin typeface="Calibri" panose="020F0502020204030204" pitchFamily="34" charset="0"/>
                <a:cs typeface="Calibri" panose="020F0502020204030204" pitchFamily="34" charset="0"/>
              </a:rPr>
              <a:t>Attribute-aware Relationship Graph (ARG)</a:t>
            </a:r>
          </a:p>
          <a:p>
            <a:pPr marL="914305" lvl="1" indent="-457153" defTabSz="914305">
              <a:buFont typeface="Wingdings" panose="05000000000000000000" pitchFamily="2" charset="2"/>
              <a:buChar char="§"/>
            </a:pPr>
            <a:endParaRPr lang="en-US" sz="2000">
              <a:solidFill>
                <a:prstClr val="black"/>
              </a:solidFill>
              <a:latin typeface="Calibri" panose="020F0502020204030204" pitchFamily="34" charset="0"/>
              <a:cs typeface="Calibri" panose="020F0502020204030204" pitchFamily="34" charset="0"/>
            </a:endParaRPr>
          </a:p>
          <a:p>
            <a:pPr defTabSz="914305"/>
            <a:r>
              <a:rPr lang="en-US" sz="2799">
                <a:solidFill>
                  <a:prstClr val="black"/>
                </a:solidFill>
                <a:latin typeface="Calibri" panose="020F0502020204030204" pitchFamily="34" charset="0"/>
                <a:cs typeface="Calibri" panose="020F0502020204030204" pitchFamily="34" charset="0"/>
              </a:rPr>
              <a:t>     </a:t>
            </a:r>
            <a:r>
              <a:rPr lang="en-US" sz="2799" u="sng">
                <a:solidFill>
                  <a:srgbClr val="4472C4"/>
                </a:solidFill>
                <a:latin typeface="Calibri" panose="020F0502020204030204" pitchFamily="34" charset="0"/>
                <a:cs typeface="Calibri" panose="020F0502020204030204" pitchFamily="34" charset="0"/>
              </a:rPr>
              <a:t>Assumption</a:t>
            </a:r>
          </a:p>
          <a:p>
            <a:pPr marL="914305" lvl="1" indent="-457153" defTabSz="914305">
              <a:buFont typeface="Wingdings" panose="05000000000000000000" pitchFamily="2" charset="2"/>
              <a:buChar char="§"/>
            </a:pPr>
            <a:r>
              <a:rPr lang="en-US" sz="2000">
                <a:solidFill>
                  <a:prstClr val="black"/>
                </a:solidFill>
                <a:latin typeface="Calibri" panose="020F0502020204030204" pitchFamily="34" charset="0"/>
                <a:cs typeface="Calibri" panose="020F0502020204030204" pitchFamily="34" charset="0"/>
              </a:rPr>
              <a:t>ARG where users(node) are connected(edge) where user and edge have attributes</a:t>
            </a:r>
          </a:p>
          <a:p>
            <a:pPr marL="914305" lvl="1" indent="-457153" defTabSz="914305">
              <a:buFont typeface="Wingdings" panose="05000000000000000000" pitchFamily="2" charset="2"/>
              <a:buChar char="§"/>
            </a:pPr>
            <a:r>
              <a:rPr lang="en-US" sz="2000">
                <a:solidFill>
                  <a:prstClr val="black"/>
                </a:solidFill>
                <a:latin typeface="Calibri" panose="020F0502020204030204" pitchFamily="34" charset="0"/>
                <a:cs typeface="Calibri" panose="020F0502020204030204" pitchFamily="34" charset="0"/>
              </a:rPr>
              <a:t>Each user and edge have corresponding user and edge attribute values, respectively</a:t>
            </a:r>
          </a:p>
          <a:p>
            <a:pPr marL="914305" lvl="1" indent="-457153" defTabSz="914305">
              <a:buFont typeface="Wingdings" panose="05000000000000000000" pitchFamily="2" charset="2"/>
              <a:buChar char="§"/>
            </a:pPr>
            <a:r>
              <a:rPr lang="en-US" sz="2000">
                <a:solidFill>
                  <a:prstClr val="black"/>
                </a:solidFill>
                <a:latin typeface="Calibri" panose="020F0502020204030204" pitchFamily="34" charset="0"/>
                <a:cs typeface="Calibri" panose="020F0502020204030204" pitchFamily="34" charset="0"/>
              </a:rPr>
              <a:t>Only user-to-user relationships are considered</a:t>
            </a:r>
          </a:p>
        </p:txBody>
      </p:sp>
      <p:sp>
        <p:nvSpPr>
          <p:cNvPr id="5" name="Rectangle 5">
            <a:extLst>
              <a:ext uri="{FF2B5EF4-FFF2-40B4-BE49-F238E27FC236}">
                <a16:creationId xmlns:a16="http://schemas.microsoft.com/office/drawing/2014/main" id="{20D78941-E358-4B29-9B50-C69B7ECD5130}"/>
              </a:ext>
            </a:extLst>
          </p:cNvPr>
          <p:cNvSpPr>
            <a:spLocks noChangeArrowheads="1"/>
          </p:cNvSpPr>
          <p:nvPr/>
        </p:nvSpPr>
        <p:spPr bwMode="auto">
          <a:xfrm>
            <a:off x="2057400" y="217625"/>
            <a:ext cx="4714065" cy="62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defTabSz="914305">
              <a:buClrTx/>
              <a:buSzPct val="45000"/>
              <a:tabLst>
                <a:tab pos="0" algn="l"/>
                <a:tab pos="457153" algn="l"/>
                <a:tab pos="914305" algn="l"/>
                <a:tab pos="1371458" algn="l"/>
                <a:tab pos="1828610" algn="l"/>
                <a:tab pos="2285763" algn="l"/>
                <a:tab pos="2742915" algn="l"/>
                <a:tab pos="3200068" algn="l"/>
                <a:tab pos="3657220" algn="l"/>
                <a:tab pos="4114373" algn="l"/>
                <a:tab pos="4571526" algn="l"/>
                <a:tab pos="5028678" algn="l"/>
                <a:tab pos="5485831" algn="l"/>
                <a:tab pos="5942984" algn="l"/>
                <a:tab pos="6400137" algn="l"/>
                <a:tab pos="6857289" algn="l"/>
                <a:tab pos="7314442" algn="l"/>
                <a:tab pos="7771595" algn="l"/>
                <a:tab pos="8228747" algn="l"/>
                <a:tab pos="8685900" algn="l"/>
                <a:tab pos="9143052" algn="l"/>
              </a:tabLst>
            </a:pPr>
            <a:r>
              <a:rPr lang="en-US" altLang="en-US" sz="3300" b="1">
                <a:solidFill>
                  <a:srgbClr val="131F49"/>
                </a:solidFill>
                <a:latin typeface="Calibri" panose="020F0502020204030204" pitchFamily="34" charset="0"/>
                <a:cs typeface="Calibri" panose="020F0502020204030204" pitchFamily="34" charset="0"/>
              </a:rPr>
              <a:t>Background: AReBAC</a:t>
            </a:r>
          </a:p>
        </p:txBody>
      </p:sp>
    </p:spTree>
    <p:extLst>
      <p:ext uri="{BB962C8B-B14F-4D97-AF65-F5344CB8AC3E}">
        <p14:creationId xmlns:p14="http://schemas.microsoft.com/office/powerpoint/2010/main" val="3249386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a:extLst>
              <a:ext uri="{FF2B5EF4-FFF2-40B4-BE49-F238E27FC236}">
                <a16:creationId xmlns:a16="http://schemas.microsoft.com/office/drawing/2014/main" id="{ECC23FA6-5B90-48CB-803D-F96B31BDBB62}"/>
              </a:ext>
            </a:extLst>
          </p:cNvPr>
          <p:cNvSpPr>
            <a:spLocks noChangeArrowheads="1"/>
          </p:cNvSpPr>
          <p:nvPr/>
        </p:nvSpPr>
        <p:spPr bwMode="auto">
          <a:xfrm>
            <a:off x="1600200" y="217625"/>
            <a:ext cx="5956262" cy="62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200" b="1">
                <a:solidFill>
                  <a:srgbClr val="131F49"/>
                </a:solidFill>
                <a:latin typeface="Calibri" panose="020F0502020204030204" pitchFamily="34" charset="0"/>
                <a:cs typeface="Calibri" panose="020F0502020204030204" pitchFamily="34" charset="0"/>
              </a:rPr>
              <a:t>Problem Statement</a:t>
            </a:r>
          </a:p>
        </p:txBody>
      </p:sp>
      <p:sp>
        <p:nvSpPr>
          <p:cNvPr id="16387" name="Rectangle 6">
            <a:extLst>
              <a:ext uri="{FF2B5EF4-FFF2-40B4-BE49-F238E27FC236}">
                <a16:creationId xmlns:a16="http://schemas.microsoft.com/office/drawing/2014/main" id="{8D082433-6C71-4480-8E4A-283D73583C2F}"/>
              </a:ext>
            </a:extLst>
          </p:cNvPr>
          <p:cNvSpPr>
            <a:spLocks noChangeArrowheads="1"/>
          </p:cNvSpPr>
          <p:nvPr/>
        </p:nvSpPr>
        <p:spPr bwMode="auto">
          <a:xfrm>
            <a:off x="770800" y="1424731"/>
            <a:ext cx="7740627" cy="4630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390525" indent="-285750">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1pPr>
            <a:lvl2pPr>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2pPr>
            <a:lvl3pPr>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3pPr>
            <a:lvl4pPr>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4pPr>
            <a:lvl5pPr>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9pPr>
          </a:lstStyle>
          <a:p>
            <a:pPr>
              <a:lnSpc>
                <a:spcPct val="150000"/>
              </a:lnSpc>
              <a:buClr>
                <a:srgbClr val="000000"/>
              </a:buClr>
              <a:buSzPct val="90000"/>
              <a:buFont typeface="Wingdings" panose="05000000000000000000" pitchFamily="2" charset="2"/>
              <a:buChar char="Ø"/>
            </a:pPr>
            <a:endParaRPr lang="en-US" altLang="en-US" sz="2177">
              <a:solidFill>
                <a:schemeClr val="tx1"/>
              </a:solidFill>
              <a:latin typeface="Calibri" panose="020F0502020204030204" pitchFamily="34" charset="0"/>
              <a:cs typeface="Calibri" panose="020F0502020204030204" pitchFamily="34" charset="0"/>
            </a:endParaRPr>
          </a:p>
        </p:txBody>
      </p:sp>
      <p:sp>
        <p:nvSpPr>
          <p:cNvPr id="16388" name="Text Box 2">
            <a:extLst>
              <a:ext uri="{FF2B5EF4-FFF2-40B4-BE49-F238E27FC236}">
                <a16:creationId xmlns:a16="http://schemas.microsoft.com/office/drawing/2014/main" id="{CA95B692-10A2-45A1-957E-EA6066433152}"/>
              </a:ext>
            </a:extLst>
          </p:cNvPr>
          <p:cNvSpPr txBox="1">
            <a:spLocks noChangeArrowheads="1"/>
          </p:cNvSpPr>
          <p:nvPr/>
        </p:nvSpPr>
        <p:spPr bwMode="auto">
          <a:xfrm>
            <a:off x="6554673" y="6246785"/>
            <a:ext cx="2128097" cy="470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r" eaLnBrk="1">
              <a:lnSpc>
                <a:spcPct val="101000"/>
              </a:lnSpc>
              <a:buClrTx/>
              <a:buSzPct val="45000"/>
              <a:buFontTx/>
              <a:buNone/>
            </a:pPr>
            <a:endParaRPr lang="en-GB" altLang="en-US" sz="2177">
              <a:latin typeface="Calibri" panose="020F0502020204030204" pitchFamily="34" charset="0"/>
              <a:cs typeface="Calibri" panose="020F0502020204030204" pitchFamily="34" charset="0"/>
            </a:endParaRPr>
          </a:p>
        </p:txBody>
      </p:sp>
      <p:sp>
        <p:nvSpPr>
          <p:cNvPr id="16389" name="Rectangle 1">
            <a:extLst>
              <a:ext uri="{FF2B5EF4-FFF2-40B4-BE49-F238E27FC236}">
                <a16:creationId xmlns:a16="http://schemas.microsoft.com/office/drawing/2014/main" id="{BA46D8FD-F938-44F6-B079-C3ED9F936D1B}"/>
              </a:ext>
            </a:extLst>
          </p:cNvPr>
          <p:cNvSpPr>
            <a:spLocks noChangeArrowheads="1"/>
          </p:cNvSpPr>
          <p:nvPr/>
        </p:nvSpPr>
        <p:spPr bwMode="auto">
          <a:xfrm>
            <a:off x="381441" y="1263408"/>
            <a:ext cx="8221536"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marL="0" indent="0" algn="just"/>
            <a:r>
              <a:rPr lang="en-US" altLang="en-US" sz="2200" i="1">
                <a:solidFill>
                  <a:schemeClr val="tx1"/>
                </a:solidFill>
                <a:latin typeface="Calibri" panose="020F0502020204030204" pitchFamily="34" charset="0"/>
                <a:cs typeface="Calibri" panose="020F0502020204030204" pitchFamily="34" charset="0"/>
              </a:rPr>
              <a:t>The feasibility analysis of the </a:t>
            </a:r>
            <a:r>
              <a:rPr lang="en-US" altLang="en-US" sz="2200" i="1" err="1">
                <a:solidFill>
                  <a:schemeClr val="tx1"/>
                </a:solidFill>
                <a:latin typeface="Calibri" panose="020F0502020204030204" pitchFamily="34" charset="0"/>
                <a:cs typeface="Calibri" panose="020F0502020204030204" pitchFamily="34" charset="0"/>
              </a:rPr>
              <a:t>AReBAC</a:t>
            </a:r>
            <a:r>
              <a:rPr lang="en-US" altLang="en-US" sz="2200" i="1">
                <a:solidFill>
                  <a:schemeClr val="tx1"/>
                </a:solidFill>
                <a:latin typeface="Calibri" panose="020F0502020204030204" pitchFamily="34" charset="0"/>
                <a:cs typeface="Calibri" panose="020F0502020204030204" pitchFamily="34" charset="0"/>
              </a:rPr>
              <a:t> policy mining problem studies whether the migration process from a given authorization set to </a:t>
            </a:r>
            <a:r>
              <a:rPr lang="en-US" altLang="en-US" sz="2200" i="1" err="1">
                <a:solidFill>
                  <a:schemeClr val="tx1"/>
                </a:solidFill>
                <a:latin typeface="Calibri" panose="020F0502020204030204" pitchFamily="34" charset="0"/>
                <a:cs typeface="Calibri" panose="020F0502020204030204" pitchFamily="34" charset="0"/>
              </a:rPr>
              <a:t>AReBAC</a:t>
            </a:r>
            <a:r>
              <a:rPr lang="en-US" altLang="en-US" sz="2200" i="1">
                <a:solidFill>
                  <a:schemeClr val="tx1"/>
                </a:solidFill>
                <a:latin typeface="Calibri" panose="020F0502020204030204" pitchFamily="34" charset="0"/>
                <a:cs typeface="Calibri" panose="020F0502020204030204" pitchFamily="34" charset="0"/>
              </a:rPr>
              <a:t> policy is feasible or not under the set of </a:t>
            </a:r>
            <a:r>
              <a:rPr lang="en-US" altLang="en-US" sz="2200" i="1">
                <a:solidFill>
                  <a:schemeClr val="accent1">
                    <a:lumMod val="75000"/>
                  </a:schemeClr>
                </a:solidFill>
                <a:latin typeface="Calibri" panose="020F0502020204030204" pitchFamily="34" charset="0"/>
                <a:cs typeface="Calibri" panose="020F0502020204030204" pitchFamily="34" charset="0"/>
              </a:rPr>
              <a:t>imposed criteria</a:t>
            </a:r>
            <a:r>
              <a:rPr lang="en-US" altLang="en-US" sz="2200" b="1" i="1">
                <a:solidFill>
                  <a:schemeClr val="accent1">
                    <a:lumMod val="75000"/>
                  </a:schemeClr>
                </a:solidFill>
                <a:latin typeface="Calibri" panose="020F0502020204030204" pitchFamily="34" charset="0"/>
                <a:cs typeface="Calibri" panose="020F0502020204030204" pitchFamily="34" charset="0"/>
              </a:rPr>
              <a:t>:</a:t>
            </a:r>
            <a:r>
              <a:rPr lang="en-US" altLang="en-US" sz="2200" i="1">
                <a:solidFill>
                  <a:schemeClr val="accent1">
                    <a:lumMod val="75000"/>
                  </a:schemeClr>
                </a:solidFill>
                <a:latin typeface="Calibri" panose="020F0502020204030204" pitchFamily="34" charset="0"/>
                <a:cs typeface="Calibri" panose="020F0502020204030204" pitchFamily="34" charset="0"/>
              </a:rPr>
              <a:t> </a:t>
            </a:r>
          </a:p>
          <a:p>
            <a:pPr marL="0" indent="0" algn="just"/>
            <a:endParaRPr lang="en-US" altLang="en-US" sz="2200" i="1">
              <a:solidFill>
                <a:schemeClr val="tx1"/>
              </a:solidFill>
              <a:latin typeface="Calibri" panose="020F0502020204030204" pitchFamily="34" charset="0"/>
              <a:cs typeface="Calibri" panose="020F0502020204030204" pitchFamily="34" charset="0"/>
            </a:endParaRPr>
          </a:p>
          <a:p>
            <a:pPr lvl="1" algn="just">
              <a:buFont typeface="Wingdings" panose="05000000000000000000" pitchFamily="2" charset="2"/>
              <a:buChar char="v"/>
            </a:pPr>
            <a:r>
              <a:rPr lang="en-US" altLang="en-US" sz="2200">
                <a:solidFill>
                  <a:schemeClr val="tx1"/>
                </a:solidFill>
                <a:latin typeface="Calibri" panose="020F0502020204030204" pitchFamily="34" charset="0"/>
                <a:cs typeface="Calibri" panose="020F0502020204030204" pitchFamily="34" charset="0"/>
              </a:rPr>
              <a:t>Attribute-aware Relationship Graph (ARG) is given</a:t>
            </a:r>
          </a:p>
          <a:p>
            <a:pPr lvl="1" algn="just">
              <a:buFont typeface="Wingdings" panose="05000000000000000000" pitchFamily="2" charset="2"/>
              <a:buChar char="v"/>
            </a:pPr>
            <a:r>
              <a:rPr lang="en-US" altLang="en-US" sz="2200" err="1">
                <a:solidFill>
                  <a:schemeClr val="tx1"/>
                </a:solidFill>
                <a:latin typeface="Calibri" panose="020F0502020204030204" pitchFamily="34" charset="0"/>
                <a:cs typeface="Calibri" panose="020F0502020204030204" pitchFamily="34" charset="0"/>
              </a:rPr>
              <a:t>AReBAC</a:t>
            </a:r>
            <a:r>
              <a:rPr lang="en-US" altLang="en-US" sz="2200">
                <a:solidFill>
                  <a:schemeClr val="tx1"/>
                </a:solidFill>
                <a:latin typeface="Calibri" panose="020F0502020204030204" pitchFamily="34" charset="0"/>
                <a:cs typeface="Calibri" panose="020F0502020204030204" pitchFamily="34" charset="0"/>
              </a:rPr>
              <a:t> rule structure is given</a:t>
            </a:r>
          </a:p>
          <a:p>
            <a:pPr lvl="1" algn="just">
              <a:buFont typeface="Wingdings" panose="05000000000000000000" pitchFamily="2" charset="2"/>
              <a:buChar char="v"/>
            </a:pPr>
            <a:r>
              <a:rPr lang="en-US" altLang="en-US" sz="2200" u="sng">
                <a:solidFill>
                  <a:schemeClr val="tx1"/>
                </a:solidFill>
                <a:latin typeface="Calibri" panose="020F0502020204030204" pitchFamily="34" charset="0"/>
                <a:cs typeface="Calibri" panose="020F0502020204030204" pitchFamily="34" charset="0"/>
              </a:rPr>
              <a:t>Use of entity ID is not allowed</a:t>
            </a:r>
          </a:p>
          <a:p>
            <a:pPr marL="1257170" lvl="2" indent="-342865" algn="just">
              <a:buFont typeface="Wingdings" panose="05000000000000000000" pitchFamily="2" charset="2"/>
              <a:buChar char="§"/>
            </a:pPr>
            <a:r>
              <a:rPr lang="en-US" altLang="en-US" sz="2200" u="sng">
                <a:solidFill>
                  <a:schemeClr val="tx1"/>
                </a:solidFill>
                <a:latin typeface="Calibri" panose="020F0502020204030204" pitchFamily="34" charset="0"/>
                <a:cs typeface="Calibri" panose="020F0502020204030204" pitchFamily="34" charset="0"/>
              </a:rPr>
              <a:t>Existing literature allows ID</a:t>
            </a:r>
          </a:p>
          <a:p>
            <a:pPr lvl="1" algn="just">
              <a:buFont typeface="Wingdings" panose="05000000000000000000" pitchFamily="2" charset="2"/>
              <a:buChar char="v"/>
            </a:pPr>
            <a:r>
              <a:rPr lang="en-US" altLang="en-US" sz="2200">
                <a:solidFill>
                  <a:schemeClr val="tx1"/>
                </a:solidFill>
                <a:latin typeface="Calibri" panose="020F0502020204030204" pitchFamily="34" charset="0"/>
                <a:cs typeface="Calibri" panose="020F0502020204030204" pitchFamily="34" charset="0"/>
              </a:rPr>
              <a:t>Equivalent set of </a:t>
            </a:r>
            <a:r>
              <a:rPr lang="en-US" altLang="en-US" sz="2200" err="1">
                <a:solidFill>
                  <a:schemeClr val="tx1"/>
                </a:solidFill>
                <a:latin typeface="Calibri" panose="020F0502020204030204" pitchFamily="34" charset="0"/>
                <a:cs typeface="Calibri" panose="020F0502020204030204" pitchFamily="34" charset="0"/>
              </a:rPr>
              <a:t>AReBAC</a:t>
            </a:r>
            <a:r>
              <a:rPr lang="en-US" altLang="en-US" sz="2200">
                <a:solidFill>
                  <a:schemeClr val="tx1"/>
                </a:solidFill>
                <a:latin typeface="Calibri" panose="020F0502020204030204" pitchFamily="34" charset="0"/>
                <a:cs typeface="Calibri" panose="020F0502020204030204" pitchFamily="34" charset="0"/>
              </a:rPr>
              <a:t> rules are required</a:t>
            </a:r>
          </a:p>
          <a:p>
            <a:pPr lvl="1" algn="just"/>
            <a:endParaRPr lang="en-US" altLang="en-US" sz="2200">
              <a:solidFill>
                <a:schemeClr val="tx1"/>
              </a:solidFill>
              <a:latin typeface="Calibri" panose="020F0502020204030204" pitchFamily="34" charset="0"/>
              <a:cs typeface="Calibri" panose="020F0502020204030204" pitchFamily="34" charset="0"/>
            </a:endParaRPr>
          </a:p>
          <a:p>
            <a:pPr lvl="1" algn="just">
              <a:buFont typeface="Wingdings" panose="05000000000000000000" pitchFamily="2" charset="2"/>
              <a:buChar char="v"/>
            </a:pPr>
            <a:r>
              <a:rPr lang="en-US" altLang="en-US" sz="2200" u="sng">
                <a:solidFill>
                  <a:schemeClr val="tx1"/>
                </a:solidFill>
                <a:latin typeface="Calibri" panose="020F0502020204030204" pitchFamily="34" charset="0"/>
                <a:cs typeface="Calibri" panose="020F0502020204030204" pitchFamily="34" charset="0"/>
              </a:rPr>
              <a:t>Solution is guaranteed even if inconsistency arises</a:t>
            </a:r>
          </a:p>
          <a:p>
            <a:pPr marL="1257170" lvl="2" indent="-342865" algn="just">
              <a:buFont typeface="Wingdings" panose="05000000000000000000" pitchFamily="2" charset="2"/>
              <a:buChar char="§"/>
            </a:pPr>
            <a:r>
              <a:rPr lang="en-US" altLang="en-US" sz="2200" u="sng">
                <a:solidFill>
                  <a:schemeClr val="tx1"/>
                </a:solidFill>
                <a:latin typeface="Calibri" panose="020F0502020204030204" pitchFamily="34" charset="0"/>
                <a:cs typeface="Calibri" panose="020F0502020204030204" pitchFamily="34" charset="0"/>
              </a:rPr>
              <a:t>Infeasibility problem</a:t>
            </a:r>
          </a:p>
          <a:p>
            <a:pPr lvl="1" algn="just">
              <a:buFont typeface="Wingdings" panose="05000000000000000000" pitchFamily="2" charset="2"/>
              <a:buChar char="v"/>
            </a:pPr>
            <a:endParaRPr lang="en-US" altLang="en-US" sz="2200" i="1">
              <a:solidFill>
                <a:schemeClr val="tx1"/>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60F23740-3339-4FDF-B039-8A3A60978C30}"/>
              </a:ext>
            </a:extLst>
          </p:cNvPr>
          <p:cNvSpPr txBox="1"/>
          <p:nvPr/>
        </p:nvSpPr>
        <p:spPr>
          <a:xfrm>
            <a:off x="2708837" y="3272058"/>
            <a:ext cx="1313142" cy="343620"/>
          </a:xfrm>
          <a:prstGeom prst="rect">
            <a:avLst/>
          </a:prstGeom>
          <a:noFill/>
        </p:spPr>
        <p:txBody>
          <a:bodyPr>
            <a:spAutoFit/>
          </a:bodyPr>
          <a:lstStyle/>
          <a:p>
            <a:pPr defTabSz="685720">
              <a:defRPr/>
            </a:pPr>
            <a:r>
              <a:rPr lang="en-US" sz="1633">
                <a:solidFill>
                  <a:prstClr val="black"/>
                </a:solidFill>
                <a:latin typeface="Calibri" panose="020F0502020204030204" pitchFamily="34" charset="0"/>
                <a:cs typeface="Calibri" panose="020F0502020204030204" pitchFamily="34" charset="0"/>
              </a:rPr>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D84EF2C-7E61-48CA-AC32-AAE0BC97F677}"/>
              </a:ext>
            </a:extLst>
          </p:cNvPr>
          <p:cNvSpPr txBox="1"/>
          <p:nvPr/>
        </p:nvSpPr>
        <p:spPr>
          <a:xfrm>
            <a:off x="381440" y="1345551"/>
            <a:ext cx="8533504" cy="3908249"/>
          </a:xfrm>
          <a:prstGeom prst="rect">
            <a:avLst/>
          </a:prstGeom>
          <a:noFill/>
        </p:spPr>
        <p:txBody>
          <a:bodyPr wrap="square">
            <a:spAutoFit/>
          </a:bodyPr>
          <a:lstStyle/>
          <a:p>
            <a:endParaRPr lang="en-US" sz="3199">
              <a:latin typeface="Courier New" panose="02070309020205020404" pitchFamily="49" charset="0"/>
            </a:endParaRPr>
          </a:p>
          <a:p>
            <a:pPr marL="457153" indent="-457153">
              <a:buFontTx/>
              <a:buChar char="-"/>
            </a:pPr>
            <a:endParaRPr lang="en-US" sz="2799"/>
          </a:p>
          <a:p>
            <a:pPr marL="457153" indent="-457153">
              <a:buFontTx/>
              <a:buChar char="-"/>
            </a:pPr>
            <a:endParaRPr lang="en-US" sz="2799"/>
          </a:p>
          <a:p>
            <a:pPr marL="457153" indent="-457153">
              <a:buFontTx/>
              <a:buChar char="-"/>
            </a:pPr>
            <a:endParaRPr lang="en-US" sz="2799"/>
          </a:p>
          <a:p>
            <a:pPr marL="342865" indent="-342865">
              <a:buFont typeface="Wingdings" panose="05000000000000000000" pitchFamily="2" charset="2"/>
              <a:buChar char="v"/>
            </a:pPr>
            <a:r>
              <a:rPr lang="en-US" sz="2200">
                <a:latin typeface="Calibri" panose="020F0502020204030204" pitchFamily="34" charset="0"/>
                <a:cs typeface="Calibri" panose="020F0502020204030204" pitchFamily="34" charset="0"/>
              </a:rPr>
              <a:t>Evaluation of access request (a, b, op) </a:t>
            </a:r>
          </a:p>
          <a:p>
            <a:pPr marL="800017" lvl="1" indent="-342865">
              <a:buFont typeface="Wingdings" panose="05000000000000000000" pitchFamily="2" charset="2"/>
              <a:buChar char="§"/>
            </a:pPr>
            <a:r>
              <a:rPr lang="en-US" sz="2200">
                <a:latin typeface="Calibri" panose="020F0502020204030204" pitchFamily="34" charset="0"/>
                <a:cs typeface="Calibri" panose="020F0502020204030204" pitchFamily="34" charset="0"/>
              </a:rPr>
              <a:t>Checks with user attribute values of a and b</a:t>
            </a:r>
          </a:p>
          <a:p>
            <a:pPr marL="800017" lvl="1" indent="-342865">
              <a:buFont typeface="Wingdings" panose="05000000000000000000" pitchFamily="2" charset="2"/>
              <a:buChar char="§"/>
            </a:pPr>
            <a:r>
              <a:rPr lang="en-US" sz="2200">
                <a:latin typeface="Calibri" panose="020F0502020204030204" pitchFamily="34" charset="0"/>
                <a:cs typeface="Calibri" panose="020F0502020204030204" pitchFamily="34" charset="0"/>
              </a:rPr>
              <a:t>If there exists simple path from a to b in ARG, Checks with them too!</a:t>
            </a:r>
          </a:p>
          <a:p>
            <a:pPr marL="800017" lvl="1" indent="-342865">
              <a:buFont typeface="Wingdings" panose="05000000000000000000" pitchFamily="2" charset="2"/>
              <a:buChar char="§"/>
            </a:pPr>
            <a:r>
              <a:rPr lang="en-US" sz="2200">
                <a:latin typeface="Calibri" panose="020F0502020204030204" pitchFamily="34" charset="0"/>
                <a:cs typeface="Calibri" panose="020F0502020204030204" pitchFamily="34" charset="0"/>
              </a:rPr>
              <a:t>The resulting </a:t>
            </a:r>
            <a:r>
              <a:rPr lang="en-US" sz="2200" err="1">
                <a:latin typeface="Calibri" panose="020F0502020204030204" pitchFamily="34" charset="0"/>
                <a:cs typeface="Calibri" panose="020F0502020204030204" pitchFamily="34" charset="0"/>
              </a:rPr>
              <a:t>boolean</a:t>
            </a:r>
            <a:r>
              <a:rPr lang="en-US" sz="2200">
                <a:latin typeface="Calibri" panose="020F0502020204030204" pitchFamily="34" charset="0"/>
                <a:cs typeface="Calibri" panose="020F0502020204030204" pitchFamily="34" charset="0"/>
              </a:rPr>
              <a:t> expression </a:t>
            </a:r>
            <a:r>
              <a:rPr lang="en-US" sz="2200" err="1">
                <a:latin typeface="Calibri" panose="020F0502020204030204" pitchFamily="34" charset="0"/>
                <a:cs typeface="Calibri" panose="020F0502020204030204" pitchFamily="34" charset="0"/>
              </a:rPr>
              <a:t>evalutes</a:t>
            </a:r>
            <a:r>
              <a:rPr lang="en-US" sz="2200">
                <a:latin typeface="Calibri" panose="020F0502020204030204" pitchFamily="34" charset="0"/>
                <a:cs typeface="Calibri" panose="020F0502020204030204" pitchFamily="34" charset="0"/>
              </a:rPr>
              <a:t> to true → grant, deny otherwise</a:t>
            </a:r>
          </a:p>
        </p:txBody>
      </p:sp>
      <p:sp>
        <p:nvSpPr>
          <p:cNvPr id="5" name="Rectangle 5">
            <a:extLst>
              <a:ext uri="{FF2B5EF4-FFF2-40B4-BE49-F238E27FC236}">
                <a16:creationId xmlns:a16="http://schemas.microsoft.com/office/drawing/2014/main" id="{0F26325D-78DE-494B-A796-9D31B51DC7CB}"/>
              </a:ext>
            </a:extLst>
          </p:cNvPr>
          <p:cNvSpPr>
            <a:spLocks noChangeArrowheads="1"/>
          </p:cNvSpPr>
          <p:nvPr/>
        </p:nvSpPr>
        <p:spPr bwMode="auto">
          <a:xfrm>
            <a:off x="2133600" y="217625"/>
            <a:ext cx="4714065" cy="62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266" b="1" err="1">
                <a:solidFill>
                  <a:srgbClr val="131F49"/>
                </a:solidFill>
                <a:latin typeface="Calibri" panose="020F0502020204030204" pitchFamily="34" charset="0"/>
                <a:cs typeface="Calibri" panose="020F0502020204030204" pitchFamily="34" charset="0"/>
              </a:rPr>
              <a:t>AReBAC</a:t>
            </a:r>
            <a:r>
              <a:rPr lang="en-US" altLang="en-US" sz="3266" b="1">
                <a:solidFill>
                  <a:srgbClr val="131F49"/>
                </a:solidFill>
                <a:latin typeface="Calibri" panose="020F0502020204030204" pitchFamily="34" charset="0"/>
                <a:cs typeface="Calibri" panose="020F0502020204030204" pitchFamily="34" charset="0"/>
              </a:rPr>
              <a:t> Rule Structure</a:t>
            </a:r>
          </a:p>
        </p:txBody>
      </p:sp>
      <p:sp>
        <p:nvSpPr>
          <p:cNvPr id="6" name="TextBox 5">
            <a:extLst>
              <a:ext uri="{FF2B5EF4-FFF2-40B4-BE49-F238E27FC236}">
                <a16:creationId xmlns:a16="http://schemas.microsoft.com/office/drawing/2014/main" id="{DDB9AC21-C64A-41C5-8985-17C1333DEC13}"/>
              </a:ext>
            </a:extLst>
          </p:cNvPr>
          <p:cNvSpPr txBox="1"/>
          <p:nvPr/>
        </p:nvSpPr>
        <p:spPr>
          <a:xfrm>
            <a:off x="152865" y="1265578"/>
            <a:ext cx="8838272" cy="14882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l-GR" sz="1814">
                <a:solidFill>
                  <a:srgbClr val="7030A0"/>
                </a:solidFill>
                <a:latin typeface="Calibri" panose="020F0502020204030204" pitchFamily="34" charset="0"/>
                <a:cs typeface="Calibri" panose="020F0502020204030204" pitchFamily="34" charset="0"/>
              </a:rPr>
              <a:t>𝑅𝑢𝑙𝑒</a:t>
            </a:r>
            <a:r>
              <a:rPr lang="el-GR" sz="1814" baseline="-25000">
                <a:solidFill>
                  <a:srgbClr val="7030A0"/>
                </a:solidFill>
                <a:latin typeface="Calibri" panose="020F0502020204030204" pitchFamily="34" charset="0"/>
                <a:cs typeface="Calibri" panose="020F0502020204030204" pitchFamily="34" charset="0"/>
              </a:rPr>
              <a:t>𝑜𝑝</a:t>
            </a:r>
            <a:r>
              <a:rPr lang="en-US" sz="1814" baseline="-25000">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𝑅𝑢𝑙𝑒</a:t>
            </a:r>
            <a:r>
              <a:rPr lang="el-GR" sz="1814" baseline="-25000">
                <a:solidFill>
                  <a:srgbClr val="7030A0"/>
                </a:solidFill>
                <a:latin typeface="Calibri" panose="020F0502020204030204" pitchFamily="34" charset="0"/>
                <a:cs typeface="Calibri" panose="020F0502020204030204" pitchFamily="34" charset="0"/>
              </a:rPr>
              <a:t>𝑜𝑝 </a:t>
            </a:r>
            <a:r>
              <a:rPr lang="el-GR" sz="1814">
                <a:solidFill>
                  <a:srgbClr val="7030A0"/>
                </a:solidFill>
                <a:latin typeface="Calibri" panose="020F0502020204030204" pitchFamily="34" charset="0"/>
                <a:cs typeface="Calibri" panose="020F0502020204030204" pitchFamily="34" charset="0"/>
              </a:rPr>
              <a:t>∨</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𝑅𝑢𝑙𝑒</a:t>
            </a:r>
            <a:r>
              <a:rPr lang="el-GR" sz="1814" baseline="-25000">
                <a:solidFill>
                  <a:srgbClr val="7030A0"/>
                </a:solidFill>
                <a:latin typeface="Calibri" panose="020F0502020204030204" pitchFamily="34" charset="0"/>
                <a:cs typeface="Calibri" panose="020F0502020204030204" pitchFamily="34" charset="0"/>
              </a:rPr>
              <a:t>𝑜𝑝 </a:t>
            </a:r>
            <a:r>
              <a:rPr lang="en-US" sz="1814" baseline="-25000">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𝑝𝑎𝑡ℎ𝑅𝑢𝑙𝑒𝐸𝑥𝑝𝑟</a:t>
            </a:r>
            <a:r>
              <a:rPr lang="en-US" sz="1814">
                <a:solidFill>
                  <a:srgbClr val="7030A0"/>
                </a:solidFill>
                <a:latin typeface="Calibri" panose="020F0502020204030204" pitchFamily="34" charset="0"/>
                <a:cs typeface="Calibri" panose="020F0502020204030204" pitchFamily="34" charset="0"/>
              </a:rPr>
              <a:t> | </a:t>
            </a:r>
            <a:r>
              <a:rPr lang="en-US" sz="1814" err="1">
                <a:solidFill>
                  <a:srgbClr val="7030A0"/>
                </a:solidFill>
                <a:latin typeface="Calibri" panose="020F0502020204030204" pitchFamily="34" charset="0"/>
                <a:cs typeface="Calibri" panose="020F0502020204030204" pitchFamily="34" charset="0"/>
              </a:rPr>
              <a:t>Attexp</a:t>
            </a:r>
            <a:endParaRPr lang="en-US" sz="1814">
              <a:solidFill>
                <a:srgbClr val="7030A0"/>
              </a:solidFill>
              <a:latin typeface="Calibri" panose="020F0502020204030204" pitchFamily="34" charset="0"/>
              <a:cs typeface="Calibri" panose="020F0502020204030204" pitchFamily="34" charset="0"/>
            </a:endParaRPr>
          </a:p>
          <a:p>
            <a:pPr algn="ctr"/>
            <a:r>
              <a:rPr lang="el-GR" sz="1814">
                <a:solidFill>
                  <a:srgbClr val="7030A0"/>
                </a:solidFill>
                <a:latin typeface="Calibri" panose="020F0502020204030204" pitchFamily="34" charset="0"/>
                <a:cs typeface="Calibri" panose="020F0502020204030204" pitchFamily="34" charset="0"/>
              </a:rPr>
              <a:t>𝑝𝑎𝑡ℎ𝑅𝑢𝑙𝑒𝐸𝑥𝑝𝑟</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𝑝𝑎𝑡ℎ𝑅𝑢𝑙𝑒𝐸𝑥𝑝𝑟</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𝑝𝑎𝑡ℎ𝑅𝑢𝑙𝑒𝐸𝑥𝑝𝑟</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𝑝𝑎𝑡ℎ𝐿𝑎𝑏𝑒𝑙𝐸𝑥𝑝𝑟</a:t>
            </a:r>
            <a:r>
              <a:rPr lang="en-US" sz="1814">
                <a:solidFill>
                  <a:srgbClr val="7030A0"/>
                </a:solidFill>
                <a:latin typeface="Calibri" panose="020F0502020204030204" pitchFamily="34" charset="0"/>
                <a:cs typeface="Calibri" panose="020F0502020204030204" pitchFamily="34" charset="0"/>
              </a:rPr>
              <a:t>)</a:t>
            </a:r>
          </a:p>
          <a:p>
            <a:pPr algn="ctr"/>
            <a:r>
              <a:rPr lang="el-GR" sz="1814">
                <a:solidFill>
                  <a:srgbClr val="7030A0"/>
                </a:solidFill>
                <a:latin typeface="Calibri" panose="020F0502020204030204" pitchFamily="34" charset="0"/>
                <a:cs typeface="Calibri" panose="020F0502020204030204" pitchFamily="34" charset="0"/>
              </a:rPr>
              <a:t>𝑝𝑎𝑡ℎ𝐿𝑎𝑏𝑒𝑙𝐸𝑥𝑝𝑟</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𝑝𝑎𝑡ℎ𝐿𝑎𝑏𝑒𝑙𝐸𝑥𝑝𝑟.𝑝𝑎𝑡ℎ𝐿𝑎𝑏𝑒𝑙𝐸𝑥𝑝𝑟</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a:t>
            </a:r>
            <a:r>
              <a:rPr lang="en-US" sz="1814">
                <a:solidFill>
                  <a:srgbClr val="7030A0"/>
                </a:solidFill>
                <a:latin typeface="Calibri" panose="020F0502020204030204" pitchFamily="34" charset="0"/>
                <a:cs typeface="Calibri" panose="020F0502020204030204" pitchFamily="34" charset="0"/>
              </a:rPr>
              <a:t> </a:t>
            </a:r>
            <a:r>
              <a:rPr lang="el-GR" sz="1814">
                <a:solidFill>
                  <a:srgbClr val="7030A0"/>
                </a:solidFill>
                <a:latin typeface="Calibri" panose="020F0502020204030204" pitchFamily="34" charset="0"/>
                <a:cs typeface="Calibri" panose="020F0502020204030204" pitchFamily="34" charset="0"/>
              </a:rPr>
              <a:t>𝑒𝑑𝑔𝑒</a:t>
            </a:r>
            <a:r>
              <a:rPr lang="en-US" sz="1814">
                <a:solidFill>
                  <a:srgbClr val="7030A0"/>
                </a:solidFill>
                <a:latin typeface="Calibri" panose="020F0502020204030204" pitchFamily="34" charset="0"/>
                <a:cs typeface="Calibri" panose="020F0502020204030204" pitchFamily="34" charset="0"/>
              </a:rPr>
              <a:t>Expr</a:t>
            </a:r>
          </a:p>
          <a:p>
            <a:pPr algn="ctr"/>
            <a:r>
              <a:rPr lang="en-US" sz="1814" err="1">
                <a:solidFill>
                  <a:srgbClr val="7030A0"/>
                </a:solidFill>
                <a:latin typeface="Calibri" panose="020F0502020204030204" pitchFamily="34" charset="0"/>
                <a:cs typeface="Calibri" panose="020F0502020204030204" pitchFamily="34" charset="0"/>
              </a:rPr>
              <a:t>Attexp</a:t>
            </a:r>
            <a:r>
              <a:rPr lang="en-US" sz="1814">
                <a:solidFill>
                  <a:srgbClr val="7030A0"/>
                </a:solidFill>
                <a:latin typeface="Calibri" panose="020F0502020204030204" pitchFamily="34" charset="0"/>
                <a:cs typeface="Calibri" panose="020F0502020204030204" pitchFamily="34" charset="0"/>
              </a:rPr>
              <a:t> ::= </a:t>
            </a:r>
            <a:r>
              <a:rPr lang="en-US" sz="1814" err="1">
                <a:solidFill>
                  <a:srgbClr val="7030A0"/>
                </a:solidFill>
                <a:latin typeface="Calibri" panose="020F0502020204030204" pitchFamily="34" charset="0"/>
                <a:cs typeface="Calibri" panose="020F0502020204030204" pitchFamily="34" charset="0"/>
              </a:rPr>
              <a:t>Attexp</a:t>
            </a:r>
            <a:r>
              <a:rPr lang="en-US" sz="1814">
                <a:solidFill>
                  <a:srgbClr val="7030A0"/>
                </a:solidFill>
                <a:latin typeface="Calibri" panose="020F0502020204030204" pitchFamily="34" charset="0"/>
                <a:cs typeface="Calibri" panose="020F0502020204030204" pitchFamily="34" charset="0"/>
              </a:rPr>
              <a:t> ∧ </a:t>
            </a:r>
            <a:r>
              <a:rPr lang="en-US" sz="1814" err="1">
                <a:solidFill>
                  <a:srgbClr val="7030A0"/>
                </a:solidFill>
                <a:latin typeface="Calibri" panose="020F0502020204030204" pitchFamily="34" charset="0"/>
                <a:cs typeface="Calibri" panose="020F0502020204030204" pitchFamily="34" charset="0"/>
              </a:rPr>
              <a:t>Attexp</a:t>
            </a:r>
            <a:r>
              <a:rPr lang="en-US" sz="1814">
                <a:solidFill>
                  <a:srgbClr val="7030A0"/>
                </a:solidFill>
                <a:latin typeface="Calibri" panose="020F0502020204030204" pitchFamily="34" charset="0"/>
                <a:cs typeface="Calibri" panose="020F0502020204030204" pitchFamily="34" charset="0"/>
              </a:rPr>
              <a:t> | </a:t>
            </a:r>
            <a:r>
              <a:rPr lang="en-US" sz="1814" err="1">
                <a:solidFill>
                  <a:srgbClr val="7030A0"/>
                </a:solidFill>
                <a:latin typeface="Calibri" panose="020F0502020204030204" pitchFamily="34" charset="0"/>
                <a:cs typeface="Calibri" panose="020F0502020204030204" pitchFamily="34" charset="0"/>
              </a:rPr>
              <a:t>uexp</a:t>
            </a:r>
            <a:r>
              <a:rPr lang="en-US" sz="1814">
                <a:solidFill>
                  <a:srgbClr val="7030A0"/>
                </a:solidFill>
                <a:latin typeface="Calibri" panose="020F0502020204030204" pitchFamily="34" charset="0"/>
                <a:cs typeface="Calibri" panose="020F0502020204030204" pitchFamily="34" charset="0"/>
              </a:rPr>
              <a:t> = value | </a:t>
            </a:r>
            <a:r>
              <a:rPr lang="en-US" sz="1814" err="1">
                <a:solidFill>
                  <a:srgbClr val="7030A0"/>
                </a:solidFill>
                <a:latin typeface="Calibri" panose="020F0502020204030204" pitchFamily="34" charset="0"/>
                <a:cs typeface="Calibri" panose="020F0502020204030204" pitchFamily="34" charset="0"/>
              </a:rPr>
              <a:t>vexp</a:t>
            </a:r>
            <a:r>
              <a:rPr lang="en-US" sz="1814">
                <a:solidFill>
                  <a:srgbClr val="7030A0"/>
                </a:solidFill>
                <a:latin typeface="Calibri" panose="020F0502020204030204" pitchFamily="34" charset="0"/>
                <a:cs typeface="Calibri" panose="020F0502020204030204" pitchFamily="34" charset="0"/>
              </a:rPr>
              <a:t> = value </a:t>
            </a:r>
          </a:p>
          <a:p>
            <a:pPr algn="ctr"/>
            <a:r>
              <a:rPr lang="en-US" sz="1814" err="1">
                <a:solidFill>
                  <a:srgbClr val="7030A0"/>
                </a:solidFill>
                <a:latin typeface="Calibri" panose="020F0502020204030204" pitchFamily="34" charset="0"/>
                <a:cs typeface="Calibri" panose="020F0502020204030204" pitchFamily="34" charset="0"/>
              </a:rPr>
              <a:t>edgeExp</a:t>
            </a:r>
            <a:r>
              <a:rPr lang="en-US" sz="1814">
                <a:solidFill>
                  <a:srgbClr val="7030A0"/>
                </a:solidFill>
                <a:latin typeface="Calibri" panose="020F0502020204030204" pitchFamily="34" charset="0"/>
                <a:cs typeface="Calibri" panose="020F0502020204030204" pitchFamily="34" charset="0"/>
              </a:rPr>
              <a:t> ::= </a:t>
            </a:r>
            <a:r>
              <a:rPr lang="en-US" sz="1814" err="1">
                <a:solidFill>
                  <a:srgbClr val="7030A0"/>
                </a:solidFill>
                <a:latin typeface="Calibri" panose="020F0502020204030204" pitchFamily="34" charset="0"/>
                <a:cs typeface="Calibri" panose="020F0502020204030204" pitchFamily="34" charset="0"/>
              </a:rPr>
              <a:t>edgeExp</a:t>
            </a:r>
            <a:r>
              <a:rPr lang="en-US" sz="1814">
                <a:solidFill>
                  <a:srgbClr val="7030A0"/>
                </a:solidFill>
                <a:latin typeface="Calibri" panose="020F0502020204030204" pitchFamily="34" charset="0"/>
                <a:cs typeface="Calibri" panose="020F0502020204030204" pitchFamily="34" charset="0"/>
              </a:rPr>
              <a:t> ∧ </a:t>
            </a:r>
            <a:r>
              <a:rPr lang="en-US" sz="1814" err="1">
                <a:solidFill>
                  <a:srgbClr val="7030A0"/>
                </a:solidFill>
                <a:latin typeface="Calibri" panose="020F0502020204030204" pitchFamily="34" charset="0"/>
                <a:cs typeface="Calibri" panose="020F0502020204030204" pitchFamily="34" charset="0"/>
              </a:rPr>
              <a:t>edgeExp</a:t>
            </a:r>
            <a:r>
              <a:rPr lang="en-US" sz="1814">
                <a:solidFill>
                  <a:srgbClr val="7030A0"/>
                </a:solidFill>
                <a:latin typeface="Calibri" panose="020F0502020204030204" pitchFamily="34" charset="0"/>
                <a:cs typeface="Calibri" panose="020F0502020204030204" pitchFamily="34" charset="0"/>
              </a:rPr>
              <a:t> | </a:t>
            </a:r>
            <a:r>
              <a:rPr lang="en-US" sz="1814" err="1">
                <a:solidFill>
                  <a:srgbClr val="7030A0"/>
                </a:solidFill>
                <a:latin typeface="Calibri" panose="020F0502020204030204" pitchFamily="34" charset="0"/>
                <a:cs typeface="Calibri" panose="020F0502020204030204" pitchFamily="34" charset="0"/>
              </a:rPr>
              <a:t>edgeuexp</a:t>
            </a:r>
            <a:r>
              <a:rPr lang="en-US" sz="1814">
                <a:solidFill>
                  <a:srgbClr val="7030A0"/>
                </a:solidFill>
                <a:latin typeface="Calibri" panose="020F0502020204030204" pitchFamily="34" charset="0"/>
                <a:cs typeface="Calibri" panose="020F0502020204030204" pitchFamily="34" charset="0"/>
              </a:rPr>
              <a:t> = value | </a:t>
            </a:r>
            <a:r>
              <a:rPr lang="en-US" sz="1814" err="1">
                <a:solidFill>
                  <a:srgbClr val="7030A0"/>
                </a:solidFill>
                <a:latin typeface="Calibri" panose="020F0502020204030204" pitchFamily="34" charset="0"/>
                <a:cs typeface="Calibri" panose="020F0502020204030204" pitchFamily="34" charset="0"/>
              </a:rPr>
              <a:t>edgevexp</a:t>
            </a:r>
            <a:r>
              <a:rPr lang="en-US" sz="1814">
                <a:solidFill>
                  <a:srgbClr val="7030A0"/>
                </a:solidFill>
                <a:latin typeface="Calibri" panose="020F0502020204030204" pitchFamily="34" charset="0"/>
                <a:cs typeface="Calibri" panose="020F0502020204030204" pitchFamily="34" charset="0"/>
              </a:rPr>
              <a:t> = value | </a:t>
            </a:r>
            <a:r>
              <a:rPr lang="en-US" sz="1814" err="1">
                <a:solidFill>
                  <a:srgbClr val="7030A0"/>
                </a:solidFill>
                <a:latin typeface="Calibri" panose="020F0502020204030204" pitchFamily="34" charset="0"/>
                <a:cs typeface="Calibri" panose="020F0502020204030204" pitchFamily="34" charset="0"/>
              </a:rPr>
              <a:t>edgeattexp</a:t>
            </a:r>
            <a:r>
              <a:rPr lang="en-US" sz="1814">
                <a:solidFill>
                  <a:srgbClr val="7030A0"/>
                </a:solidFill>
                <a:latin typeface="Calibri" panose="020F0502020204030204" pitchFamily="34" charset="0"/>
                <a:cs typeface="Calibri" panose="020F0502020204030204" pitchFamily="34" charset="0"/>
              </a:rPr>
              <a:t> = value</a:t>
            </a:r>
          </a:p>
        </p:txBody>
      </p:sp>
      <p:sp>
        <p:nvSpPr>
          <p:cNvPr id="7" name="TextBox 6">
            <a:extLst>
              <a:ext uri="{FF2B5EF4-FFF2-40B4-BE49-F238E27FC236}">
                <a16:creationId xmlns:a16="http://schemas.microsoft.com/office/drawing/2014/main" id="{F6452AC6-1AAB-49D9-A7FB-CF62C5CC92A1}"/>
              </a:ext>
            </a:extLst>
          </p:cNvPr>
          <p:cNvSpPr txBox="1"/>
          <p:nvPr/>
        </p:nvSpPr>
        <p:spPr>
          <a:xfrm>
            <a:off x="465552" y="5839667"/>
            <a:ext cx="8449392" cy="343620"/>
          </a:xfrm>
          <a:prstGeom prst="rect">
            <a:avLst/>
          </a:prstGeom>
          <a:solidFill>
            <a:schemeClr val="accent1">
              <a:lumMod val="20000"/>
              <a:lumOff val="80000"/>
            </a:schemeClr>
          </a:solidFill>
        </p:spPr>
        <p:txBody>
          <a:bodyPr wrap="square">
            <a:spAutoFit/>
          </a:bodyPr>
          <a:lstStyle/>
          <a:p>
            <a:pPr algn="ctr">
              <a:defRPr/>
            </a:pPr>
            <a:r>
              <a:rPr lang="en-US" sz="1633" b="1"/>
              <a:t>ARREP(</a:t>
            </a:r>
            <a:r>
              <a:rPr lang="en-US" sz="1633" b="1" err="1"/>
              <a:t>AReBAC</a:t>
            </a:r>
            <a:r>
              <a:rPr lang="en-US" sz="1633" b="1"/>
              <a:t> Ruleset Existence Problem)   </a:t>
            </a:r>
          </a:p>
        </p:txBody>
      </p:sp>
    </p:spTree>
    <p:extLst>
      <p:ext uri="{BB962C8B-B14F-4D97-AF65-F5344CB8AC3E}">
        <p14:creationId xmlns:p14="http://schemas.microsoft.com/office/powerpoint/2010/main" val="26992404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209FE-EA9E-4973-BE61-69D25B23856D}"/>
              </a:ext>
            </a:extLst>
          </p:cNvPr>
          <p:cNvSpPr>
            <a:spLocks noGrp="1"/>
          </p:cNvSpPr>
          <p:nvPr>
            <p:ph type="title"/>
          </p:nvPr>
        </p:nvSpPr>
        <p:spPr>
          <a:xfrm>
            <a:off x="1905000" y="300169"/>
            <a:ext cx="4931843" cy="461831"/>
          </a:xfrm>
          <a:ln>
            <a:noFill/>
          </a:ln>
        </p:spPr>
        <p:style>
          <a:lnRef idx="2">
            <a:schemeClr val="accent6"/>
          </a:lnRef>
          <a:fillRef idx="1">
            <a:schemeClr val="lt1"/>
          </a:fillRef>
          <a:effectRef idx="0">
            <a:schemeClr val="accent6"/>
          </a:effectRef>
          <a:fontRef idx="minor">
            <a:schemeClr val="dk1"/>
          </a:fontRef>
        </p:style>
        <p:txBody>
          <a:bodyPr/>
          <a:lstStyle/>
          <a:p>
            <a:pPr algn="ctr"/>
            <a:r>
              <a:rPr lang="en-US" sz="3199" b="1">
                <a:latin typeface="Calibri" panose="020F0502020204030204" pitchFamily="34" charset="0"/>
                <a:cs typeface="Calibri" panose="020F0502020204030204" pitchFamily="34" charset="0"/>
              </a:rPr>
              <a:t>Feasibility Detection</a:t>
            </a:r>
          </a:p>
        </p:txBody>
      </p:sp>
      <p:sp>
        <p:nvSpPr>
          <p:cNvPr id="4" name="Rectangle 3">
            <a:extLst>
              <a:ext uri="{FF2B5EF4-FFF2-40B4-BE49-F238E27FC236}">
                <a16:creationId xmlns:a16="http://schemas.microsoft.com/office/drawing/2014/main" id="{EFF327A5-7D1C-4718-9971-DF2AB52112F6}"/>
              </a:ext>
            </a:extLst>
          </p:cNvPr>
          <p:cNvSpPr/>
          <p:nvPr/>
        </p:nvSpPr>
        <p:spPr>
          <a:xfrm>
            <a:off x="3134801" y="4704064"/>
            <a:ext cx="2285760" cy="101732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Output:</a:t>
            </a:r>
          </a:p>
          <a:p>
            <a:pPr algn="ctr"/>
            <a:r>
              <a:rPr lang="en-US" sz="1814"/>
              <a:t>Feasible / Infeasible</a:t>
            </a:r>
          </a:p>
          <a:p>
            <a:pPr algn="ctr"/>
            <a:r>
              <a:rPr lang="en-US" sz="1814"/>
              <a:t>Status</a:t>
            </a:r>
          </a:p>
        </p:txBody>
      </p:sp>
      <p:sp>
        <p:nvSpPr>
          <p:cNvPr id="6" name="Rectangle 5">
            <a:extLst>
              <a:ext uri="{FF2B5EF4-FFF2-40B4-BE49-F238E27FC236}">
                <a16:creationId xmlns:a16="http://schemas.microsoft.com/office/drawing/2014/main" id="{45F78C5A-8DF3-4534-ACDD-24C07F8E7FFF}"/>
              </a:ext>
            </a:extLst>
          </p:cNvPr>
          <p:cNvSpPr/>
          <p:nvPr/>
        </p:nvSpPr>
        <p:spPr>
          <a:xfrm>
            <a:off x="3134801" y="1349275"/>
            <a:ext cx="2285760" cy="162257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Input:</a:t>
            </a:r>
          </a:p>
          <a:p>
            <a:pPr algn="ctr"/>
            <a:r>
              <a:rPr lang="en-US" sz="1814"/>
              <a:t>Authorizations </a:t>
            </a:r>
          </a:p>
          <a:p>
            <a:pPr algn="ctr"/>
            <a:r>
              <a:rPr lang="en-US" sz="1814"/>
              <a:t>ARG</a:t>
            </a:r>
          </a:p>
          <a:p>
            <a:pPr algn="ctr"/>
            <a:r>
              <a:rPr lang="en-US" sz="1814" err="1"/>
              <a:t>AReBAC</a:t>
            </a:r>
            <a:r>
              <a:rPr lang="en-US" sz="1814"/>
              <a:t> rule structure</a:t>
            </a:r>
          </a:p>
        </p:txBody>
      </p:sp>
      <p:sp>
        <p:nvSpPr>
          <p:cNvPr id="7" name="Rectangle 6">
            <a:extLst>
              <a:ext uri="{FF2B5EF4-FFF2-40B4-BE49-F238E27FC236}">
                <a16:creationId xmlns:a16="http://schemas.microsoft.com/office/drawing/2014/main" id="{9F7E984E-84B7-494B-99FE-153465E63950}"/>
              </a:ext>
            </a:extLst>
          </p:cNvPr>
          <p:cNvSpPr/>
          <p:nvPr/>
        </p:nvSpPr>
        <p:spPr>
          <a:xfrm>
            <a:off x="6632390" y="5486185"/>
            <a:ext cx="2513588" cy="46183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Failed authorization</a:t>
            </a:r>
          </a:p>
          <a:p>
            <a:pPr algn="ctr"/>
            <a:r>
              <a:rPr lang="en-US" sz="1814"/>
              <a:t> list is returned</a:t>
            </a:r>
          </a:p>
        </p:txBody>
      </p:sp>
      <p:sp>
        <p:nvSpPr>
          <p:cNvPr id="8" name="Rectangle 7">
            <a:extLst>
              <a:ext uri="{FF2B5EF4-FFF2-40B4-BE49-F238E27FC236}">
                <a16:creationId xmlns:a16="http://schemas.microsoft.com/office/drawing/2014/main" id="{5137A225-5A2D-4BBE-89D3-9F180B6B358C}"/>
              </a:ext>
            </a:extLst>
          </p:cNvPr>
          <p:cNvSpPr/>
          <p:nvPr/>
        </p:nvSpPr>
        <p:spPr>
          <a:xfrm>
            <a:off x="-29013" y="2309436"/>
            <a:ext cx="2285760" cy="46183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ARG is directed</a:t>
            </a:r>
          </a:p>
        </p:txBody>
      </p:sp>
      <p:sp>
        <p:nvSpPr>
          <p:cNvPr id="9" name="Rectangle 8">
            <a:extLst>
              <a:ext uri="{FF2B5EF4-FFF2-40B4-BE49-F238E27FC236}">
                <a16:creationId xmlns:a16="http://schemas.microsoft.com/office/drawing/2014/main" id="{CCFA5B56-EB80-444B-B868-09DBE98F4122}"/>
              </a:ext>
            </a:extLst>
          </p:cNvPr>
          <p:cNvSpPr/>
          <p:nvPr/>
        </p:nvSpPr>
        <p:spPr>
          <a:xfrm>
            <a:off x="3166752" y="3435248"/>
            <a:ext cx="2253809" cy="75567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Feasibility detection Algorithm</a:t>
            </a:r>
          </a:p>
        </p:txBody>
      </p:sp>
      <p:sp>
        <p:nvSpPr>
          <p:cNvPr id="10" name="Rectangle 9">
            <a:extLst>
              <a:ext uri="{FF2B5EF4-FFF2-40B4-BE49-F238E27FC236}">
                <a16:creationId xmlns:a16="http://schemas.microsoft.com/office/drawing/2014/main" id="{CAF13044-7186-4558-914F-FB2CA405F5B6}"/>
              </a:ext>
            </a:extLst>
          </p:cNvPr>
          <p:cNvSpPr/>
          <p:nvPr/>
        </p:nvSpPr>
        <p:spPr>
          <a:xfrm>
            <a:off x="6136726" y="3988041"/>
            <a:ext cx="2643234" cy="61276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814"/>
              <a:t> </a:t>
            </a:r>
          </a:p>
          <a:p>
            <a:pPr algn="ctr"/>
            <a:r>
              <a:rPr lang="en-US" sz="1814"/>
              <a:t>Complexity !!</a:t>
            </a:r>
          </a:p>
          <a:p>
            <a:pPr algn="ctr"/>
            <a:endParaRPr lang="en-US" sz="1814"/>
          </a:p>
        </p:txBody>
      </p:sp>
      <p:sp>
        <p:nvSpPr>
          <p:cNvPr id="11" name="Lightning Bolt 10">
            <a:extLst>
              <a:ext uri="{FF2B5EF4-FFF2-40B4-BE49-F238E27FC236}">
                <a16:creationId xmlns:a16="http://schemas.microsoft.com/office/drawing/2014/main" id="{5A3AF36F-DF4D-4A0D-B810-8473EF87CF22}"/>
              </a:ext>
            </a:extLst>
          </p:cNvPr>
          <p:cNvSpPr/>
          <p:nvPr/>
        </p:nvSpPr>
        <p:spPr>
          <a:xfrm>
            <a:off x="5128830" y="3126717"/>
            <a:ext cx="1630749" cy="1017321"/>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2" name="Lightning Bolt 11">
            <a:extLst>
              <a:ext uri="{FF2B5EF4-FFF2-40B4-BE49-F238E27FC236}">
                <a16:creationId xmlns:a16="http://schemas.microsoft.com/office/drawing/2014/main" id="{68F9EF40-30D5-4424-8270-6A8B8AD1B694}"/>
              </a:ext>
            </a:extLst>
          </p:cNvPr>
          <p:cNvSpPr/>
          <p:nvPr/>
        </p:nvSpPr>
        <p:spPr>
          <a:xfrm>
            <a:off x="5423637" y="4854449"/>
            <a:ext cx="1630749" cy="1017321"/>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Lightning Bolt 12">
            <a:extLst>
              <a:ext uri="{FF2B5EF4-FFF2-40B4-BE49-F238E27FC236}">
                <a16:creationId xmlns:a16="http://schemas.microsoft.com/office/drawing/2014/main" id="{1C2ECE03-9661-417E-9D31-720FDA18B5A2}"/>
              </a:ext>
            </a:extLst>
          </p:cNvPr>
          <p:cNvSpPr/>
          <p:nvPr/>
        </p:nvSpPr>
        <p:spPr>
          <a:xfrm rot="7465158">
            <a:off x="1589440" y="1522114"/>
            <a:ext cx="1630749" cy="1017321"/>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4" name="Arrow: Down 13">
            <a:extLst>
              <a:ext uri="{FF2B5EF4-FFF2-40B4-BE49-F238E27FC236}">
                <a16:creationId xmlns:a16="http://schemas.microsoft.com/office/drawing/2014/main" id="{9BA41928-12E6-4611-A8CB-8CC988557F15}"/>
              </a:ext>
            </a:extLst>
          </p:cNvPr>
          <p:cNvSpPr/>
          <p:nvPr/>
        </p:nvSpPr>
        <p:spPr>
          <a:xfrm>
            <a:off x="4049105" y="2971847"/>
            <a:ext cx="380960" cy="46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5" name="Arrow: Down 14">
            <a:extLst>
              <a:ext uri="{FF2B5EF4-FFF2-40B4-BE49-F238E27FC236}">
                <a16:creationId xmlns:a16="http://schemas.microsoft.com/office/drawing/2014/main" id="{B9F66CD6-F50A-49A8-9FFE-C11FA67A0AAD}"/>
              </a:ext>
            </a:extLst>
          </p:cNvPr>
          <p:cNvSpPr/>
          <p:nvPr/>
        </p:nvSpPr>
        <p:spPr>
          <a:xfrm>
            <a:off x="4049105" y="4204885"/>
            <a:ext cx="380960" cy="46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1824556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FA1374A6-EFCD-4CE3-8FA4-732510612325}"/>
              </a:ext>
            </a:extLst>
          </p:cNvPr>
          <p:cNvSpPr>
            <a:spLocks noChangeArrowheads="1"/>
          </p:cNvSpPr>
          <p:nvPr/>
        </p:nvSpPr>
        <p:spPr bwMode="auto">
          <a:xfrm>
            <a:off x="886891" y="1228290"/>
            <a:ext cx="7299360" cy="5114880"/>
          </a:xfrm>
          <a:prstGeom prst="rect">
            <a:avLst/>
          </a:prstGeom>
          <a:noFill/>
          <a:ln>
            <a:noFill/>
          </a:ln>
        </p:spPr>
        <p:txBody>
          <a:bodyPr lIns="0" tIns="0" rIns="0" bIns="0"/>
          <a:lstStyle/>
          <a:p>
            <a:pPr marL="387366" indent="-292325">
              <a:lnSpc>
                <a:spcPct val="150000"/>
              </a:lnSpc>
              <a:buClr>
                <a:srgbClr val="000000"/>
              </a:buClr>
              <a:buSzPct val="90000"/>
              <a:buFont typeface="Wingdings" charset="2"/>
              <a:buChar char="Ø"/>
              <a:tabLst>
                <a:tab pos="387366" algn="l"/>
                <a:tab pos="802092" algn="l"/>
                <a:tab pos="1216818" algn="l"/>
                <a:tab pos="1631545" algn="l"/>
                <a:tab pos="2046271" algn="l"/>
                <a:tab pos="2460997" algn="l"/>
                <a:tab pos="2875723" algn="l"/>
                <a:tab pos="3290449" algn="l"/>
                <a:tab pos="3705175" algn="l"/>
                <a:tab pos="4119901" algn="l"/>
                <a:tab pos="4534627" algn="l"/>
                <a:tab pos="4949353" algn="l"/>
                <a:tab pos="5364080" algn="l"/>
                <a:tab pos="5778806" algn="l"/>
                <a:tab pos="6193532" algn="l"/>
                <a:tab pos="6608258" algn="l"/>
                <a:tab pos="7022984" algn="l"/>
                <a:tab pos="7437710" algn="l"/>
                <a:tab pos="7852436" algn="l"/>
                <a:tab pos="8267162" algn="l"/>
                <a:tab pos="8681889" algn="l"/>
              </a:tabLst>
              <a:defRPr/>
            </a:pPr>
            <a:endParaRPr lang="en-US" sz="2000">
              <a:latin typeface="Calibri" panose="020F0502020204030204" pitchFamily="34" charset="0"/>
              <a:ea typeface="ＭＳ Ｐゴシック" charset="0"/>
              <a:cs typeface="Calibri" panose="020F0502020204030204" pitchFamily="34" charset="0"/>
            </a:endParaRPr>
          </a:p>
          <a:p>
            <a:pPr marL="95041">
              <a:lnSpc>
                <a:spcPct val="150000"/>
              </a:lnSpc>
              <a:buClr>
                <a:srgbClr val="000000"/>
              </a:buClr>
              <a:buSzPct val="90000"/>
              <a:tabLst>
                <a:tab pos="387366" algn="l"/>
                <a:tab pos="802092" algn="l"/>
                <a:tab pos="1216818" algn="l"/>
                <a:tab pos="1631545" algn="l"/>
                <a:tab pos="2046271" algn="l"/>
                <a:tab pos="2460997" algn="l"/>
                <a:tab pos="2875723" algn="l"/>
                <a:tab pos="3290449" algn="l"/>
                <a:tab pos="3705175" algn="l"/>
                <a:tab pos="4119901" algn="l"/>
                <a:tab pos="4534627" algn="l"/>
                <a:tab pos="4949353" algn="l"/>
                <a:tab pos="5364080" algn="l"/>
                <a:tab pos="5778806" algn="l"/>
                <a:tab pos="6193532" algn="l"/>
                <a:tab pos="6608258" algn="l"/>
                <a:tab pos="7022984" algn="l"/>
                <a:tab pos="7437710" algn="l"/>
                <a:tab pos="7852436" algn="l"/>
                <a:tab pos="8267162" algn="l"/>
                <a:tab pos="8681889" algn="l"/>
              </a:tabLst>
              <a:defRPr/>
            </a:pPr>
            <a:endParaRPr lang="en-US" sz="2000">
              <a:latin typeface="Calibri" panose="020F0502020204030204" pitchFamily="34" charset="0"/>
              <a:ea typeface="ＭＳ Ｐゴシック" charset="0"/>
              <a:cs typeface="Calibri" panose="020F0502020204030204" pitchFamily="34" charset="0"/>
            </a:endParaRPr>
          </a:p>
        </p:txBody>
      </p:sp>
      <p:sp>
        <p:nvSpPr>
          <p:cNvPr id="14" name="Arrow: Left 13">
            <a:extLst>
              <a:ext uri="{FF2B5EF4-FFF2-40B4-BE49-F238E27FC236}">
                <a16:creationId xmlns:a16="http://schemas.microsoft.com/office/drawing/2014/main" id="{34A2E4EE-0C64-4E52-83EC-9D702EB092E7}"/>
              </a:ext>
            </a:extLst>
          </p:cNvPr>
          <p:cNvSpPr/>
          <p:nvPr/>
        </p:nvSpPr>
        <p:spPr>
          <a:xfrm rot="10800000">
            <a:off x="4877509" y="1282560"/>
            <a:ext cx="778661" cy="195161"/>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C0380E52-7B25-4958-9FDE-97DDBE44A17A}"/>
              </a:ext>
            </a:extLst>
          </p:cNvPr>
          <p:cNvSpPr txBox="1"/>
          <p:nvPr/>
        </p:nvSpPr>
        <p:spPr>
          <a:xfrm>
            <a:off x="4038600" y="4800600"/>
            <a:ext cx="4525920" cy="400110"/>
          </a:xfrm>
          <a:prstGeom prst="rect">
            <a:avLst/>
          </a:prstGeom>
          <a:solidFill>
            <a:schemeClr val="bg1"/>
          </a:solidFill>
        </p:spPr>
        <p:txBody>
          <a:bodyPr>
            <a:spAutoFit/>
          </a:bodyPr>
          <a:lstStyle/>
          <a:p>
            <a:pPr algn="r">
              <a:defRPr/>
            </a:pPr>
            <a:r>
              <a:rPr lang="en-US" sz="2000" i="1">
                <a:latin typeface="Calibri" panose="020F0502020204030204" pitchFamily="34" charset="0"/>
                <a:cs typeface="Calibri" panose="020F0502020204030204" pitchFamily="34" charset="0"/>
              </a:rPr>
              <a:t>Mining is partially automated so far…</a:t>
            </a:r>
          </a:p>
        </p:txBody>
      </p:sp>
      <p:sp>
        <p:nvSpPr>
          <p:cNvPr id="15368" name="TextBox 2">
            <a:extLst>
              <a:ext uri="{FF2B5EF4-FFF2-40B4-BE49-F238E27FC236}">
                <a16:creationId xmlns:a16="http://schemas.microsoft.com/office/drawing/2014/main" id="{189C2F17-A183-4864-926D-3A6A622EE82B}"/>
              </a:ext>
            </a:extLst>
          </p:cNvPr>
          <p:cNvSpPr txBox="1">
            <a:spLocks noChangeArrowheads="1"/>
          </p:cNvSpPr>
          <p:nvPr/>
        </p:nvSpPr>
        <p:spPr bwMode="auto">
          <a:xfrm>
            <a:off x="788971" y="1229730"/>
            <a:ext cx="113472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a:buFont typeface="Wingdings" panose="05000000000000000000" pitchFamily="2" charset="2"/>
              <a:buChar char="Ø"/>
            </a:pPr>
            <a:r>
              <a:rPr lang="en-US" altLang="en-US" sz="2000">
                <a:latin typeface="Calibri" panose="020F0502020204030204" pitchFamily="34" charset="0"/>
                <a:cs typeface="Calibri" panose="020F0502020204030204" pitchFamily="34" charset="0"/>
              </a:rPr>
              <a:t>More </a:t>
            </a:r>
          </a:p>
        </p:txBody>
      </p:sp>
      <p:sp>
        <p:nvSpPr>
          <p:cNvPr id="15371" name="TextBox 2">
            <a:extLst>
              <a:ext uri="{FF2B5EF4-FFF2-40B4-BE49-F238E27FC236}">
                <a16:creationId xmlns:a16="http://schemas.microsoft.com/office/drawing/2014/main" id="{3CA5F28A-C069-4C23-ADF5-383BDF234ABD}"/>
              </a:ext>
            </a:extLst>
          </p:cNvPr>
          <p:cNvSpPr txBox="1">
            <a:spLocks noChangeArrowheads="1"/>
          </p:cNvSpPr>
          <p:nvPr/>
        </p:nvSpPr>
        <p:spPr bwMode="auto">
          <a:xfrm>
            <a:off x="605028" y="1078367"/>
            <a:ext cx="424512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2000">
                <a:latin typeface="Calibri" panose="020F0502020204030204" pitchFamily="34" charset="0"/>
                <a:cs typeface="Calibri" panose="020F0502020204030204" pitchFamily="34" charset="0"/>
              </a:rPr>
              <a:t>Access Control List / Log / RBAC + Supporting attribute data</a:t>
            </a:r>
          </a:p>
        </p:txBody>
      </p:sp>
      <p:sp>
        <p:nvSpPr>
          <p:cNvPr id="15372" name="TextBox 3">
            <a:extLst>
              <a:ext uri="{FF2B5EF4-FFF2-40B4-BE49-F238E27FC236}">
                <a16:creationId xmlns:a16="http://schemas.microsoft.com/office/drawing/2014/main" id="{CDB39F42-751C-4612-BC76-47387743CB34}"/>
              </a:ext>
            </a:extLst>
          </p:cNvPr>
          <p:cNvSpPr txBox="1">
            <a:spLocks noChangeArrowheads="1"/>
          </p:cNvSpPr>
          <p:nvPr/>
        </p:nvSpPr>
        <p:spPr bwMode="auto">
          <a:xfrm>
            <a:off x="5898091" y="1098376"/>
            <a:ext cx="24393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a:latin typeface="Calibri" panose="020F0502020204030204" pitchFamily="34" charset="0"/>
                <a:cs typeface="Calibri" panose="020F0502020204030204" pitchFamily="34" charset="0"/>
              </a:rPr>
              <a:t>ABAC policy mining</a:t>
            </a:r>
          </a:p>
        </p:txBody>
      </p:sp>
      <p:sp>
        <p:nvSpPr>
          <p:cNvPr id="15373" name="TextBox 22">
            <a:extLst>
              <a:ext uri="{FF2B5EF4-FFF2-40B4-BE49-F238E27FC236}">
                <a16:creationId xmlns:a16="http://schemas.microsoft.com/office/drawing/2014/main" id="{78C5936F-8CD2-4CD8-9CD8-E82EAB8E93B5}"/>
              </a:ext>
            </a:extLst>
          </p:cNvPr>
          <p:cNvSpPr txBox="1">
            <a:spLocks noChangeArrowheads="1"/>
          </p:cNvSpPr>
          <p:nvPr/>
        </p:nvSpPr>
        <p:spPr bwMode="auto">
          <a:xfrm>
            <a:off x="590770" y="2034690"/>
            <a:ext cx="424459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2000">
                <a:latin typeface="Calibri" panose="020F0502020204030204" pitchFamily="34" charset="0"/>
                <a:cs typeface="Calibri" panose="020F0502020204030204" pitchFamily="34" charset="0"/>
              </a:rPr>
              <a:t>Access Control List + Supporting Relationship data</a:t>
            </a:r>
          </a:p>
        </p:txBody>
      </p:sp>
      <p:sp>
        <p:nvSpPr>
          <p:cNvPr id="15374" name="TextBox 23">
            <a:extLst>
              <a:ext uri="{FF2B5EF4-FFF2-40B4-BE49-F238E27FC236}">
                <a16:creationId xmlns:a16="http://schemas.microsoft.com/office/drawing/2014/main" id="{45636112-3A82-4BB7-A898-630A2177B88D}"/>
              </a:ext>
            </a:extLst>
          </p:cNvPr>
          <p:cNvSpPr txBox="1">
            <a:spLocks noChangeArrowheads="1"/>
          </p:cNvSpPr>
          <p:nvPr/>
        </p:nvSpPr>
        <p:spPr bwMode="auto">
          <a:xfrm>
            <a:off x="5912491" y="2038290"/>
            <a:ext cx="24393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dirty="0" err="1">
                <a:latin typeface="Calibri" panose="020F0502020204030204" pitchFamily="34" charset="0"/>
                <a:cs typeface="Calibri" panose="020F0502020204030204" pitchFamily="34" charset="0"/>
              </a:rPr>
              <a:t>ReBAC</a:t>
            </a:r>
            <a:r>
              <a:rPr lang="en-US" altLang="en-US" sz="2000" dirty="0">
                <a:latin typeface="Calibri" panose="020F0502020204030204" pitchFamily="34" charset="0"/>
                <a:cs typeface="Calibri" panose="020F0502020204030204" pitchFamily="34" charset="0"/>
              </a:rPr>
              <a:t> policy mining</a:t>
            </a:r>
          </a:p>
        </p:txBody>
      </p:sp>
      <p:sp>
        <p:nvSpPr>
          <p:cNvPr id="15375" name="TextBox 25">
            <a:extLst>
              <a:ext uri="{FF2B5EF4-FFF2-40B4-BE49-F238E27FC236}">
                <a16:creationId xmlns:a16="http://schemas.microsoft.com/office/drawing/2014/main" id="{A4D7B714-0F77-4212-8378-2CD06E47A77A}"/>
              </a:ext>
            </a:extLst>
          </p:cNvPr>
          <p:cNvSpPr txBox="1">
            <a:spLocks noChangeArrowheads="1"/>
          </p:cNvSpPr>
          <p:nvPr/>
        </p:nvSpPr>
        <p:spPr bwMode="auto">
          <a:xfrm>
            <a:off x="541291" y="3347970"/>
            <a:ext cx="410688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a:latin typeface="Calibri" panose="020F0502020204030204" pitchFamily="34" charset="0"/>
                <a:cs typeface="Calibri" panose="020F0502020204030204" pitchFamily="34" charset="0"/>
              </a:rPr>
              <a:t>Given an access control system + Supporting data</a:t>
            </a:r>
          </a:p>
        </p:txBody>
      </p:sp>
      <p:sp>
        <p:nvSpPr>
          <p:cNvPr id="27" name="Arrow: Left 26">
            <a:extLst>
              <a:ext uri="{FF2B5EF4-FFF2-40B4-BE49-F238E27FC236}">
                <a16:creationId xmlns:a16="http://schemas.microsoft.com/office/drawing/2014/main" id="{D9E529AE-CC5E-453C-9344-9B621CDCBF95}"/>
              </a:ext>
            </a:extLst>
          </p:cNvPr>
          <p:cNvSpPr/>
          <p:nvPr/>
        </p:nvSpPr>
        <p:spPr>
          <a:xfrm rot="10800000">
            <a:off x="4846545" y="3567391"/>
            <a:ext cx="778661" cy="195161"/>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Calibri" panose="020F0502020204030204" pitchFamily="34" charset="0"/>
            </a:endParaRPr>
          </a:p>
        </p:txBody>
      </p:sp>
      <p:cxnSp>
        <p:nvCxnSpPr>
          <p:cNvPr id="15379" name="Straight Connector 9">
            <a:extLst>
              <a:ext uri="{FF2B5EF4-FFF2-40B4-BE49-F238E27FC236}">
                <a16:creationId xmlns:a16="http://schemas.microsoft.com/office/drawing/2014/main" id="{39C37891-DEB9-4C89-93DB-CCEFDFE50D6E}"/>
              </a:ext>
            </a:extLst>
          </p:cNvPr>
          <p:cNvCxnSpPr>
            <a:cxnSpLocks/>
          </p:cNvCxnSpPr>
          <p:nvPr/>
        </p:nvCxnSpPr>
        <p:spPr bwMode="auto">
          <a:xfrm>
            <a:off x="5241451" y="2449410"/>
            <a:ext cx="0" cy="967680"/>
          </a:xfrm>
          <a:prstGeom prst="line">
            <a:avLst/>
          </a:prstGeom>
          <a:noFill/>
          <a:ln w="19050" algn="ctr">
            <a:solidFill>
              <a:schemeClr val="tx1"/>
            </a:solidFill>
            <a:prstDash val="sysDot"/>
            <a:round/>
            <a:headEnd/>
            <a:tailEnd/>
          </a:ln>
          <a:extLst>
            <a:ext uri="{909E8E84-426E-40DD-AFC4-6F175D3DCCD1}">
              <a14:hiddenFill xmlns:a14="http://schemas.microsoft.com/office/drawing/2010/main">
                <a:noFill/>
              </a14:hiddenFill>
            </a:ext>
          </a:extLst>
        </p:spPr>
      </p:cxnSp>
      <p:sp>
        <p:nvSpPr>
          <p:cNvPr id="30" name="Arrow: Left 29">
            <a:extLst>
              <a:ext uri="{FF2B5EF4-FFF2-40B4-BE49-F238E27FC236}">
                <a16:creationId xmlns:a16="http://schemas.microsoft.com/office/drawing/2014/main" id="{39C6F9D2-27FC-4E73-BEFE-82435AD426D3}"/>
              </a:ext>
            </a:extLst>
          </p:cNvPr>
          <p:cNvSpPr/>
          <p:nvPr/>
        </p:nvSpPr>
        <p:spPr>
          <a:xfrm rot="10800000">
            <a:off x="4877509" y="2172794"/>
            <a:ext cx="778661" cy="195161"/>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latin typeface="Calibri" panose="020F0502020204030204" pitchFamily="34" charset="0"/>
              <a:cs typeface="Calibri" panose="020F0502020204030204" pitchFamily="34" charset="0"/>
            </a:endParaRPr>
          </a:p>
        </p:txBody>
      </p:sp>
      <p:sp>
        <p:nvSpPr>
          <p:cNvPr id="15383" name="TextBox 11">
            <a:extLst>
              <a:ext uri="{FF2B5EF4-FFF2-40B4-BE49-F238E27FC236}">
                <a16:creationId xmlns:a16="http://schemas.microsoft.com/office/drawing/2014/main" id="{6113B10B-1119-45DB-B4F1-794E9E7D4D2A}"/>
              </a:ext>
            </a:extLst>
          </p:cNvPr>
          <p:cNvSpPr txBox="1">
            <a:spLocks noChangeArrowheads="1"/>
          </p:cNvSpPr>
          <p:nvPr/>
        </p:nvSpPr>
        <p:spPr bwMode="auto">
          <a:xfrm>
            <a:off x="1647211" y="4523010"/>
            <a:ext cx="2188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2000" b="1">
                <a:latin typeface="Calibri" panose="020F0502020204030204" pitchFamily="34" charset="0"/>
                <a:cs typeface="Calibri" panose="020F0502020204030204" pitchFamily="34" charset="0"/>
              </a:rPr>
              <a:t>General term</a:t>
            </a:r>
          </a:p>
          <a:p>
            <a:pPr algn="ctr"/>
            <a:r>
              <a:rPr lang="en-US" altLang="en-US" sz="2000" b="1">
                <a:solidFill>
                  <a:srgbClr val="FF0000"/>
                </a:solidFill>
                <a:latin typeface="Calibri" panose="020F0502020204030204" pitchFamily="34" charset="0"/>
                <a:cs typeface="Calibri" panose="020F0502020204030204" pitchFamily="34" charset="0"/>
              </a:rPr>
              <a:t>Access control policy mining</a:t>
            </a:r>
          </a:p>
        </p:txBody>
      </p:sp>
      <p:sp>
        <p:nvSpPr>
          <p:cNvPr id="32" name="Cloud 31">
            <a:extLst>
              <a:ext uri="{FF2B5EF4-FFF2-40B4-BE49-F238E27FC236}">
                <a16:creationId xmlns:a16="http://schemas.microsoft.com/office/drawing/2014/main" id="{C4C1E3CA-A675-488B-91D3-B985D2046396}"/>
              </a:ext>
            </a:extLst>
          </p:cNvPr>
          <p:cNvSpPr/>
          <p:nvPr/>
        </p:nvSpPr>
        <p:spPr>
          <a:xfrm>
            <a:off x="1238251" y="3970050"/>
            <a:ext cx="2689920" cy="2177280"/>
          </a:xfrm>
          <a:prstGeom prst="cloud">
            <a:avLst/>
          </a:prstGeom>
          <a:solidFill>
            <a:srgbClr val="00B0F0">
              <a:alpha val="3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b="1">
              <a:solidFill>
                <a:srgbClr val="002060"/>
              </a:solidFill>
              <a:latin typeface="Calibri" panose="020F0502020204030204" pitchFamily="34" charset="0"/>
              <a:cs typeface="Calibri" panose="020F0502020204030204" pitchFamily="34" charset="0"/>
            </a:endParaRPr>
          </a:p>
        </p:txBody>
      </p:sp>
      <p:sp>
        <p:nvSpPr>
          <p:cNvPr id="15385" name="TextBox 32">
            <a:extLst>
              <a:ext uri="{FF2B5EF4-FFF2-40B4-BE49-F238E27FC236}">
                <a16:creationId xmlns:a16="http://schemas.microsoft.com/office/drawing/2014/main" id="{0EC2E434-CF5A-4A36-8DC4-59FFB8EAE42C}"/>
              </a:ext>
            </a:extLst>
          </p:cNvPr>
          <p:cNvSpPr txBox="1">
            <a:spLocks noChangeArrowheads="1"/>
          </p:cNvSpPr>
          <p:nvPr/>
        </p:nvSpPr>
        <p:spPr bwMode="auto">
          <a:xfrm>
            <a:off x="5774251" y="3335411"/>
            <a:ext cx="24393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2000">
                <a:latin typeface="Calibri" panose="020F0502020204030204" pitchFamily="34" charset="0"/>
                <a:cs typeface="Calibri" panose="020F0502020204030204" pitchFamily="34" charset="0"/>
              </a:rPr>
              <a:t>Another access control model</a:t>
            </a:r>
          </a:p>
        </p:txBody>
      </p:sp>
      <p:sp>
        <p:nvSpPr>
          <p:cNvPr id="2" name="TextBox 1">
            <a:extLst>
              <a:ext uri="{FF2B5EF4-FFF2-40B4-BE49-F238E27FC236}">
                <a16:creationId xmlns:a16="http://schemas.microsoft.com/office/drawing/2014/main" id="{F1B8609D-8F65-49D9-9D77-6999A9CD1CC4}"/>
              </a:ext>
            </a:extLst>
          </p:cNvPr>
          <p:cNvSpPr txBox="1"/>
          <p:nvPr/>
        </p:nvSpPr>
        <p:spPr>
          <a:xfrm>
            <a:off x="2438400" y="5791200"/>
            <a:ext cx="6558433" cy="400110"/>
          </a:xfrm>
          <a:prstGeom prst="rect">
            <a:avLst/>
          </a:prstGeom>
          <a:noFill/>
        </p:spPr>
        <p:txBody>
          <a:bodyPr wrap="square" rtlCol="0">
            <a:spAutoFit/>
          </a:bodyPr>
          <a:lstStyle/>
          <a:p>
            <a:pPr algn="r"/>
            <a:r>
              <a:rPr lang="en-US" sz="2000" dirty="0">
                <a:latin typeface="Calibri" panose="020F0502020204030204" pitchFamily="34" charset="0"/>
                <a:cs typeface="Calibri" panose="020F0502020204030204" pitchFamily="34" charset="0"/>
              </a:rPr>
              <a:t>*** Relationship-Based Access Control (</a:t>
            </a:r>
            <a:r>
              <a:rPr lang="en-US" sz="2000" dirty="0" err="1">
                <a:latin typeface="Calibri" panose="020F0502020204030204" pitchFamily="34" charset="0"/>
                <a:cs typeface="Calibri" panose="020F0502020204030204" pitchFamily="34" charset="0"/>
              </a:rPr>
              <a:t>ReBAC</a:t>
            </a:r>
            <a:r>
              <a:rPr lang="en-US" sz="2000" dirty="0">
                <a:latin typeface="Calibri" panose="020F0502020204030204" pitchFamily="34" charset="0"/>
                <a:cs typeface="Calibri" panose="020F0502020204030204" pitchFamily="34" charset="0"/>
              </a:rPr>
              <a:t>)</a:t>
            </a:r>
          </a:p>
        </p:txBody>
      </p:sp>
      <p:sp>
        <p:nvSpPr>
          <p:cNvPr id="20" name="Rectangle 5">
            <a:extLst>
              <a:ext uri="{FF2B5EF4-FFF2-40B4-BE49-F238E27FC236}">
                <a16:creationId xmlns:a16="http://schemas.microsoft.com/office/drawing/2014/main" id="{BA580A56-CCE9-4134-847A-B6D446819742}"/>
              </a:ext>
            </a:extLst>
          </p:cNvPr>
          <p:cNvSpPr>
            <a:spLocks noChangeArrowheads="1"/>
          </p:cNvSpPr>
          <p:nvPr/>
        </p:nvSpPr>
        <p:spPr bwMode="auto">
          <a:xfrm>
            <a:off x="1991040" y="152400"/>
            <a:ext cx="4714560" cy="6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200" b="1">
                <a:solidFill>
                  <a:srgbClr val="131F49"/>
                </a:solidFill>
                <a:latin typeface="Calibri" panose="020F0502020204030204" pitchFamily="34" charset="0"/>
                <a:cs typeface="Calibri" panose="020F0502020204030204" pitchFamily="34" charset="0"/>
              </a:rPr>
              <a:t>Introduction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AD4AA956-DDA4-4355-BB7F-0EBF46D36A4E}"/>
              </a:ext>
            </a:extLst>
          </p:cNvPr>
          <p:cNvCxnSpPr>
            <a:cxnSpLocks/>
            <a:stCxn id="27" idx="0"/>
            <a:endCxn id="28" idx="4"/>
          </p:cNvCxnSpPr>
          <p:nvPr/>
        </p:nvCxnSpPr>
        <p:spPr>
          <a:xfrm flipV="1">
            <a:off x="3609701" y="2640616"/>
            <a:ext cx="0" cy="1966468"/>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414A5FDF-BFFD-48F8-805F-82C23CFAABB4}"/>
              </a:ext>
            </a:extLst>
          </p:cNvPr>
          <p:cNvSpPr txBox="1"/>
          <p:nvPr/>
        </p:nvSpPr>
        <p:spPr>
          <a:xfrm>
            <a:off x="1797000" y="5221878"/>
            <a:ext cx="1219072" cy="507831"/>
          </a:xfrm>
          <a:prstGeom prst="rect">
            <a:avLst/>
          </a:prstGeom>
          <a:noFill/>
        </p:spPr>
        <p:txBody>
          <a:bodyPr wrap="square" rtlCol="0">
            <a:spAutoFit/>
          </a:bodyPr>
          <a:lstStyle/>
          <a:p>
            <a:pPr algn="ctr"/>
            <a:r>
              <a:rPr lang="en-US" sz="2700" b="1"/>
              <a:t>F</a:t>
            </a:r>
          </a:p>
        </p:txBody>
      </p:sp>
      <p:sp>
        <p:nvSpPr>
          <p:cNvPr id="20" name="Oval 19">
            <a:extLst>
              <a:ext uri="{FF2B5EF4-FFF2-40B4-BE49-F238E27FC236}">
                <a16:creationId xmlns:a16="http://schemas.microsoft.com/office/drawing/2014/main" id="{5779294B-FADF-4F8A-8FAA-D01D86683B44}"/>
              </a:ext>
            </a:extLst>
          </p:cNvPr>
          <p:cNvSpPr/>
          <p:nvPr/>
        </p:nvSpPr>
        <p:spPr>
          <a:xfrm>
            <a:off x="610017" y="1380557"/>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Alice</a:t>
            </a:r>
          </a:p>
        </p:txBody>
      </p:sp>
      <p:sp>
        <p:nvSpPr>
          <p:cNvPr id="27" name="Oval 26">
            <a:extLst>
              <a:ext uri="{FF2B5EF4-FFF2-40B4-BE49-F238E27FC236}">
                <a16:creationId xmlns:a16="http://schemas.microsoft.com/office/drawing/2014/main" id="{9546B978-13CE-4519-9866-66C3E3E99192}"/>
              </a:ext>
            </a:extLst>
          </p:cNvPr>
          <p:cNvSpPr/>
          <p:nvPr/>
        </p:nvSpPr>
        <p:spPr>
          <a:xfrm>
            <a:off x="2944155" y="460708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Cathy</a:t>
            </a:r>
          </a:p>
        </p:txBody>
      </p:sp>
      <p:sp>
        <p:nvSpPr>
          <p:cNvPr id="28" name="Oval 27">
            <a:extLst>
              <a:ext uri="{FF2B5EF4-FFF2-40B4-BE49-F238E27FC236}">
                <a16:creationId xmlns:a16="http://schemas.microsoft.com/office/drawing/2014/main" id="{3A64F3A5-9EC9-417E-9CE9-B48D03B8A491}"/>
              </a:ext>
            </a:extLst>
          </p:cNvPr>
          <p:cNvSpPr/>
          <p:nvPr/>
        </p:nvSpPr>
        <p:spPr>
          <a:xfrm>
            <a:off x="2944155" y="1380557"/>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Bob</a:t>
            </a:r>
            <a:endParaRPr lang="en-US" sz="1050"/>
          </a:p>
        </p:txBody>
      </p:sp>
      <p:sp>
        <p:nvSpPr>
          <p:cNvPr id="29" name="Oval 28">
            <a:extLst>
              <a:ext uri="{FF2B5EF4-FFF2-40B4-BE49-F238E27FC236}">
                <a16:creationId xmlns:a16="http://schemas.microsoft.com/office/drawing/2014/main" id="{F9C33A6E-3967-49AE-AC8A-66280D3E144D}"/>
              </a:ext>
            </a:extLst>
          </p:cNvPr>
          <p:cNvSpPr/>
          <p:nvPr/>
        </p:nvSpPr>
        <p:spPr>
          <a:xfrm>
            <a:off x="610017" y="460708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Ron</a:t>
            </a:r>
          </a:p>
        </p:txBody>
      </p:sp>
      <p:cxnSp>
        <p:nvCxnSpPr>
          <p:cNvPr id="31" name="Straight Arrow Connector 30">
            <a:extLst>
              <a:ext uri="{FF2B5EF4-FFF2-40B4-BE49-F238E27FC236}">
                <a16:creationId xmlns:a16="http://schemas.microsoft.com/office/drawing/2014/main" id="{608845E0-25E5-4533-96B4-9D1CF6E4FB79}"/>
              </a:ext>
            </a:extLst>
          </p:cNvPr>
          <p:cNvCxnSpPr>
            <a:cxnSpLocks/>
            <a:stCxn id="29" idx="6"/>
            <a:endCxn id="27" idx="2"/>
          </p:cNvCxnSpPr>
          <p:nvPr/>
        </p:nvCxnSpPr>
        <p:spPr>
          <a:xfrm>
            <a:off x="1941111" y="5237114"/>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67D7EFF-DCE3-4404-9C75-5958E8BFA470}"/>
              </a:ext>
            </a:extLst>
          </p:cNvPr>
          <p:cNvSpPr txBox="1"/>
          <p:nvPr/>
        </p:nvSpPr>
        <p:spPr>
          <a:xfrm>
            <a:off x="3320348" y="3285539"/>
            <a:ext cx="1219072" cy="507831"/>
          </a:xfrm>
          <a:prstGeom prst="rect">
            <a:avLst/>
          </a:prstGeom>
          <a:noFill/>
        </p:spPr>
        <p:txBody>
          <a:bodyPr wrap="square" rtlCol="0">
            <a:spAutoFit/>
          </a:bodyPr>
          <a:lstStyle/>
          <a:p>
            <a:pPr algn="ctr"/>
            <a:r>
              <a:rPr lang="en-US" sz="2700" b="1"/>
              <a:t>F</a:t>
            </a:r>
          </a:p>
        </p:txBody>
      </p:sp>
      <p:sp>
        <p:nvSpPr>
          <p:cNvPr id="21" name="Title 1">
            <a:extLst>
              <a:ext uri="{FF2B5EF4-FFF2-40B4-BE49-F238E27FC236}">
                <a16:creationId xmlns:a16="http://schemas.microsoft.com/office/drawing/2014/main" id="{CCA8EF87-B11A-46FF-9E47-CED4725B1E2E}"/>
              </a:ext>
            </a:extLst>
          </p:cNvPr>
          <p:cNvSpPr>
            <a:spLocks noGrp="1"/>
          </p:cNvSpPr>
          <p:nvPr>
            <p:ph type="title"/>
          </p:nvPr>
        </p:nvSpPr>
        <p:spPr>
          <a:xfrm>
            <a:off x="1905000" y="223969"/>
            <a:ext cx="4931843" cy="461831"/>
          </a:xfrm>
          <a:ln>
            <a:noFill/>
          </a:ln>
        </p:spPr>
        <p:style>
          <a:lnRef idx="2">
            <a:schemeClr val="accent6"/>
          </a:lnRef>
          <a:fillRef idx="1">
            <a:schemeClr val="lt1"/>
          </a:fillRef>
          <a:effectRef idx="0">
            <a:schemeClr val="accent6"/>
          </a:effectRef>
          <a:fontRef idx="minor">
            <a:schemeClr val="dk1"/>
          </a:fontRef>
        </p:style>
        <p:txBody>
          <a:bodyPr/>
          <a:lstStyle/>
          <a:p>
            <a:pPr algn="ctr"/>
            <a:r>
              <a:rPr lang="en-US" sz="3199" b="1">
                <a:latin typeface="Calibri" panose="020F0502020204030204" pitchFamily="34" charset="0"/>
                <a:cs typeface="Calibri" panose="020F0502020204030204" pitchFamily="34" charset="0"/>
              </a:rPr>
              <a:t>ARG Example</a:t>
            </a:r>
          </a:p>
        </p:txBody>
      </p:sp>
      <p:cxnSp>
        <p:nvCxnSpPr>
          <p:cNvPr id="12" name="Straight Arrow Connector 11">
            <a:extLst>
              <a:ext uri="{FF2B5EF4-FFF2-40B4-BE49-F238E27FC236}">
                <a16:creationId xmlns:a16="http://schemas.microsoft.com/office/drawing/2014/main" id="{472796D8-33E6-4147-93A3-DEC3B2A22948}"/>
              </a:ext>
            </a:extLst>
          </p:cNvPr>
          <p:cNvCxnSpPr>
            <a:cxnSpLocks/>
          </p:cNvCxnSpPr>
          <p:nvPr/>
        </p:nvCxnSpPr>
        <p:spPr>
          <a:xfrm>
            <a:off x="1941111" y="2014706"/>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B3849B71-DDBA-4A77-B36A-89180F8E4C8D}"/>
              </a:ext>
            </a:extLst>
          </p:cNvPr>
          <p:cNvCxnSpPr>
            <a:cxnSpLocks/>
          </p:cNvCxnSpPr>
          <p:nvPr/>
        </p:nvCxnSpPr>
        <p:spPr>
          <a:xfrm flipH="1">
            <a:off x="1246092" y="2624242"/>
            <a:ext cx="1" cy="2019802"/>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17C94B05-DEE4-4A73-937D-424B527435C7}"/>
              </a:ext>
            </a:extLst>
          </p:cNvPr>
          <p:cNvSpPr txBox="1"/>
          <p:nvPr/>
        </p:nvSpPr>
        <p:spPr>
          <a:xfrm>
            <a:off x="381440" y="3313127"/>
            <a:ext cx="1219072" cy="507831"/>
          </a:xfrm>
          <a:prstGeom prst="rect">
            <a:avLst/>
          </a:prstGeom>
          <a:noFill/>
        </p:spPr>
        <p:txBody>
          <a:bodyPr wrap="square" rtlCol="0">
            <a:spAutoFit/>
          </a:bodyPr>
          <a:lstStyle/>
          <a:p>
            <a:pPr algn="ctr"/>
            <a:r>
              <a:rPr lang="en-US" sz="2700" b="1"/>
              <a:t>F</a:t>
            </a:r>
          </a:p>
        </p:txBody>
      </p:sp>
      <p:sp>
        <p:nvSpPr>
          <p:cNvPr id="22" name="TextBox 21">
            <a:extLst>
              <a:ext uri="{FF2B5EF4-FFF2-40B4-BE49-F238E27FC236}">
                <a16:creationId xmlns:a16="http://schemas.microsoft.com/office/drawing/2014/main" id="{FD6A2A7E-1BCB-41E3-B2B8-327C576A4445}"/>
              </a:ext>
            </a:extLst>
          </p:cNvPr>
          <p:cNvSpPr txBox="1"/>
          <p:nvPr/>
        </p:nvSpPr>
        <p:spPr>
          <a:xfrm>
            <a:off x="1691359" y="1448341"/>
            <a:ext cx="1219072" cy="507831"/>
          </a:xfrm>
          <a:prstGeom prst="rect">
            <a:avLst/>
          </a:prstGeom>
          <a:noFill/>
        </p:spPr>
        <p:txBody>
          <a:bodyPr wrap="square" rtlCol="0">
            <a:spAutoFit/>
          </a:bodyPr>
          <a:lstStyle/>
          <a:p>
            <a:pPr algn="ctr"/>
            <a:r>
              <a:rPr lang="en-US" sz="2700" b="1"/>
              <a:t>F</a:t>
            </a:r>
          </a:p>
        </p:txBody>
      </p:sp>
      <p:sp>
        <p:nvSpPr>
          <p:cNvPr id="23" name="TextBox 22">
            <a:extLst>
              <a:ext uri="{FF2B5EF4-FFF2-40B4-BE49-F238E27FC236}">
                <a16:creationId xmlns:a16="http://schemas.microsoft.com/office/drawing/2014/main" id="{993B6E2B-B40A-4420-B39B-F9D98C5B3085}"/>
              </a:ext>
            </a:extLst>
          </p:cNvPr>
          <p:cNvSpPr txBox="1"/>
          <p:nvPr/>
        </p:nvSpPr>
        <p:spPr>
          <a:xfrm>
            <a:off x="-45234" y="1109490"/>
            <a:ext cx="2321892" cy="338554"/>
          </a:xfrm>
          <a:prstGeom prst="rect">
            <a:avLst/>
          </a:prstGeom>
          <a:noFill/>
        </p:spPr>
        <p:txBody>
          <a:bodyPr wrap="square" rtlCol="0">
            <a:spAutoFit/>
          </a:bodyPr>
          <a:lstStyle/>
          <a:p>
            <a:pPr algn="ctr"/>
            <a:r>
              <a:rPr lang="en-US" sz="2400" b="1" baseline="30000"/>
              <a:t>(Female, Student)</a:t>
            </a:r>
          </a:p>
        </p:txBody>
      </p:sp>
      <p:sp>
        <p:nvSpPr>
          <p:cNvPr id="24" name="TextBox 23">
            <a:extLst>
              <a:ext uri="{FF2B5EF4-FFF2-40B4-BE49-F238E27FC236}">
                <a16:creationId xmlns:a16="http://schemas.microsoft.com/office/drawing/2014/main" id="{30D0D13F-C4D7-4386-9479-4EC28D4C4868}"/>
              </a:ext>
            </a:extLst>
          </p:cNvPr>
          <p:cNvSpPr txBox="1"/>
          <p:nvPr/>
        </p:nvSpPr>
        <p:spPr>
          <a:xfrm>
            <a:off x="2768939" y="5944154"/>
            <a:ext cx="2321892" cy="338554"/>
          </a:xfrm>
          <a:prstGeom prst="rect">
            <a:avLst/>
          </a:prstGeom>
          <a:noFill/>
        </p:spPr>
        <p:txBody>
          <a:bodyPr wrap="square" rtlCol="0">
            <a:spAutoFit/>
          </a:bodyPr>
          <a:lstStyle/>
          <a:p>
            <a:pPr algn="ctr"/>
            <a:r>
              <a:rPr lang="en-US" sz="2400" b="1" baseline="30000"/>
              <a:t>(Female, Student)</a:t>
            </a:r>
          </a:p>
        </p:txBody>
      </p:sp>
      <p:sp>
        <p:nvSpPr>
          <p:cNvPr id="25" name="TextBox 24">
            <a:extLst>
              <a:ext uri="{FF2B5EF4-FFF2-40B4-BE49-F238E27FC236}">
                <a16:creationId xmlns:a16="http://schemas.microsoft.com/office/drawing/2014/main" id="{13AF9663-2750-4872-B09B-1B2A4426F01E}"/>
              </a:ext>
            </a:extLst>
          </p:cNvPr>
          <p:cNvSpPr txBox="1"/>
          <p:nvPr/>
        </p:nvSpPr>
        <p:spPr>
          <a:xfrm>
            <a:off x="-189758" y="5943336"/>
            <a:ext cx="2780767" cy="338554"/>
          </a:xfrm>
          <a:prstGeom prst="rect">
            <a:avLst/>
          </a:prstGeom>
          <a:noFill/>
        </p:spPr>
        <p:txBody>
          <a:bodyPr wrap="square" rtlCol="0">
            <a:spAutoFit/>
          </a:bodyPr>
          <a:lstStyle/>
          <a:p>
            <a:pPr algn="ctr"/>
            <a:r>
              <a:rPr lang="en-US" sz="2400" b="1" baseline="30000"/>
              <a:t>(Male, Student)</a:t>
            </a:r>
          </a:p>
        </p:txBody>
      </p:sp>
      <p:sp>
        <p:nvSpPr>
          <p:cNvPr id="26" name="TextBox 25">
            <a:extLst>
              <a:ext uri="{FF2B5EF4-FFF2-40B4-BE49-F238E27FC236}">
                <a16:creationId xmlns:a16="http://schemas.microsoft.com/office/drawing/2014/main" id="{5A73221D-2B49-4EA2-B829-9E6B9FED073D}"/>
              </a:ext>
            </a:extLst>
          </p:cNvPr>
          <p:cNvSpPr txBox="1"/>
          <p:nvPr/>
        </p:nvSpPr>
        <p:spPr>
          <a:xfrm>
            <a:off x="2381139" y="1160978"/>
            <a:ext cx="2780767" cy="338554"/>
          </a:xfrm>
          <a:prstGeom prst="rect">
            <a:avLst/>
          </a:prstGeom>
          <a:noFill/>
        </p:spPr>
        <p:txBody>
          <a:bodyPr wrap="square" rtlCol="0">
            <a:spAutoFit/>
          </a:bodyPr>
          <a:lstStyle/>
          <a:p>
            <a:pPr algn="ctr"/>
            <a:r>
              <a:rPr lang="en-US" sz="2400" b="1" baseline="30000"/>
              <a:t>(Male, Officer)</a:t>
            </a:r>
          </a:p>
        </p:txBody>
      </p:sp>
      <p:graphicFrame>
        <p:nvGraphicFramePr>
          <p:cNvPr id="30" name="Table 4">
            <a:extLst>
              <a:ext uri="{FF2B5EF4-FFF2-40B4-BE49-F238E27FC236}">
                <a16:creationId xmlns:a16="http://schemas.microsoft.com/office/drawing/2014/main" id="{23E95D8B-825D-41DA-9E7A-5529DA080073}"/>
              </a:ext>
            </a:extLst>
          </p:cNvPr>
          <p:cNvGraphicFramePr>
            <a:graphicFrameLocks/>
          </p:cNvGraphicFramePr>
          <p:nvPr/>
        </p:nvGraphicFramePr>
        <p:xfrm>
          <a:off x="4495807" y="3333493"/>
          <a:ext cx="4469973" cy="952661"/>
        </p:xfrm>
        <a:graphic>
          <a:graphicData uri="http://schemas.openxmlformats.org/drawingml/2006/table">
            <a:tbl>
              <a:tblPr firstRow="1" bandRow="1">
                <a:tableStyleId>{5940675A-B579-460E-94D1-54222C63F5DA}</a:tableStyleId>
              </a:tblPr>
              <a:tblGrid>
                <a:gridCol w="1004369">
                  <a:extLst>
                    <a:ext uri="{9D8B030D-6E8A-4147-A177-3AD203B41FA5}">
                      <a16:colId xmlns:a16="http://schemas.microsoft.com/office/drawing/2014/main" val="511323773"/>
                    </a:ext>
                  </a:extLst>
                </a:gridCol>
                <a:gridCol w="802980">
                  <a:extLst>
                    <a:ext uri="{9D8B030D-6E8A-4147-A177-3AD203B41FA5}">
                      <a16:colId xmlns:a16="http://schemas.microsoft.com/office/drawing/2014/main" val="1529841667"/>
                    </a:ext>
                  </a:extLst>
                </a:gridCol>
                <a:gridCol w="1011754">
                  <a:extLst>
                    <a:ext uri="{9D8B030D-6E8A-4147-A177-3AD203B41FA5}">
                      <a16:colId xmlns:a16="http://schemas.microsoft.com/office/drawing/2014/main" val="3602513994"/>
                    </a:ext>
                  </a:extLst>
                </a:gridCol>
                <a:gridCol w="1650870">
                  <a:extLst>
                    <a:ext uri="{9D8B030D-6E8A-4147-A177-3AD203B41FA5}">
                      <a16:colId xmlns:a16="http://schemas.microsoft.com/office/drawing/2014/main" val="3031033362"/>
                    </a:ext>
                  </a:extLst>
                </a:gridCol>
              </a:tblGrid>
              <a:tr h="589095">
                <a:tc>
                  <a:txBody>
                    <a:bodyPr/>
                    <a:lstStyle/>
                    <a:p>
                      <a:pPr algn="ctr"/>
                      <a:r>
                        <a:rPr lang="en-US" sz="1600" err="1"/>
                        <a:t>ReBAC</a:t>
                      </a:r>
                      <a:endParaRPr lang="en-US" sz="1600"/>
                    </a:p>
                  </a:txBody>
                  <a:tcPr marL="91431" marR="91431" marT="45715" marB="45715"/>
                </a:tc>
                <a:tc>
                  <a:txBody>
                    <a:bodyPr/>
                    <a:lstStyle/>
                    <a:p>
                      <a:pPr algn="ctr"/>
                      <a:r>
                        <a:rPr lang="en-US" sz="1600"/>
                        <a:t>ABAC</a:t>
                      </a:r>
                    </a:p>
                  </a:txBody>
                  <a:tcPr marL="91431" marR="91431" marT="45715" marB="45715"/>
                </a:tc>
                <a:tc>
                  <a:txBody>
                    <a:bodyPr/>
                    <a:lstStyle/>
                    <a:p>
                      <a:pPr algn="ctr"/>
                      <a:r>
                        <a:rPr lang="en-US" sz="1600" err="1"/>
                        <a:t>AReBAC</a:t>
                      </a:r>
                      <a:endParaRPr lang="en-US" sz="1600"/>
                    </a:p>
                  </a:txBody>
                  <a:tcPr marL="91431" marR="91431" marT="45715" marB="45715"/>
                </a:tc>
                <a:tc>
                  <a:txBody>
                    <a:bodyPr/>
                    <a:lstStyle/>
                    <a:p>
                      <a:pPr algn="ctr"/>
                      <a:r>
                        <a:rPr lang="en-US" sz="1600"/>
                        <a:t>AUTH</a:t>
                      </a:r>
                    </a:p>
                  </a:txBody>
                  <a:tcPr marL="91431" marR="91431" marT="45715" marB="45715"/>
                </a:tc>
                <a:extLst>
                  <a:ext uri="{0D108BD9-81ED-4DB2-BD59-A6C34878D82A}">
                    <a16:rowId xmlns:a16="http://schemas.microsoft.com/office/drawing/2014/main" val="349064408"/>
                  </a:ext>
                </a:extLst>
              </a:tr>
              <a:tr h="363566">
                <a:tc>
                  <a:txBody>
                    <a:bodyPr/>
                    <a:lstStyle/>
                    <a:p>
                      <a:pPr algn="ctr"/>
                      <a:endParaRPr lang="en-US" sz="1600"/>
                    </a:p>
                  </a:txBody>
                  <a:tcPr marL="91431" marR="91431" marT="45715" marB="45715">
                    <a:solidFill>
                      <a:schemeClr val="bg1"/>
                    </a:solidFill>
                  </a:tcPr>
                </a:tc>
                <a:tc>
                  <a:txBody>
                    <a:bodyPr/>
                    <a:lstStyle/>
                    <a:p>
                      <a:pPr algn="ctr"/>
                      <a:endParaRPr lang="en-US" sz="1600"/>
                    </a:p>
                  </a:txBody>
                  <a:tcPr marL="91431" marR="91431" marT="45715" marB="45715">
                    <a:solidFill>
                      <a:schemeClr val="bg1"/>
                    </a:solidFill>
                  </a:tcPr>
                </a:tc>
                <a:tc>
                  <a:txBody>
                    <a:bodyPr/>
                    <a:lstStyle/>
                    <a:p>
                      <a:pPr algn="ctr"/>
                      <a:endParaRPr lang="en-US" sz="1600"/>
                    </a:p>
                  </a:txBody>
                  <a:tcPr marL="91431" marR="91431" marT="45715" marB="45715">
                    <a:solidFill>
                      <a:schemeClr val="bg1"/>
                    </a:solidFill>
                  </a:tcPr>
                </a:tc>
                <a:tc>
                  <a:txBody>
                    <a:bodyPr/>
                    <a:lstStyle/>
                    <a:p>
                      <a:pPr algn="ctr"/>
                      <a:r>
                        <a:rPr lang="en-US" sz="1600"/>
                        <a:t>(Alice, Ron, op)</a:t>
                      </a:r>
                    </a:p>
                  </a:txBody>
                  <a:tcPr marL="91431" marR="91431" marT="45715" marB="45715">
                    <a:solidFill>
                      <a:schemeClr val="bg1"/>
                    </a:solidFill>
                  </a:tcPr>
                </a:tc>
                <a:extLst>
                  <a:ext uri="{0D108BD9-81ED-4DB2-BD59-A6C34878D82A}">
                    <a16:rowId xmlns:a16="http://schemas.microsoft.com/office/drawing/2014/main" val="2446651463"/>
                  </a:ext>
                </a:extLst>
              </a:tr>
            </a:tbl>
          </a:graphicData>
        </a:graphic>
      </p:graphicFrame>
      <p:pic>
        <p:nvPicPr>
          <p:cNvPr id="36" name="Picture 35">
            <a:extLst>
              <a:ext uri="{FF2B5EF4-FFF2-40B4-BE49-F238E27FC236}">
                <a16:creationId xmlns:a16="http://schemas.microsoft.com/office/drawing/2014/main" id="{F17EABA4-C733-471B-B632-94766554B2BA}"/>
              </a:ext>
            </a:extLst>
          </p:cNvPr>
          <p:cNvPicPr>
            <a:picLocks noChangeAspect="1"/>
          </p:cNvPicPr>
          <p:nvPr/>
        </p:nvPicPr>
        <p:blipFill>
          <a:blip r:embed="rId2"/>
          <a:stretch>
            <a:fillRect/>
          </a:stretch>
        </p:blipFill>
        <p:spPr>
          <a:xfrm>
            <a:off x="6781569" y="3973009"/>
            <a:ext cx="247647" cy="229578"/>
          </a:xfrm>
          <a:prstGeom prst="rect">
            <a:avLst/>
          </a:prstGeom>
        </p:spPr>
      </p:pic>
      <p:pic>
        <p:nvPicPr>
          <p:cNvPr id="38" name="Picture 37">
            <a:extLst>
              <a:ext uri="{FF2B5EF4-FFF2-40B4-BE49-F238E27FC236}">
                <a16:creationId xmlns:a16="http://schemas.microsoft.com/office/drawing/2014/main" id="{82DA08F8-3FFB-418E-A1EA-B0E4BCCFB462}"/>
              </a:ext>
            </a:extLst>
          </p:cNvPr>
          <p:cNvPicPr>
            <a:picLocks noChangeAspect="1"/>
          </p:cNvPicPr>
          <p:nvPr/>
        </p:nvPicPr>
        <p:blipFill>
          <a:blip r:embed="rId3"/>
          <a:stretch>
            <a:fillRect/>
          </a:stretch>
        </p:blipFill>
        <p:spPr>
          <a:xfrm>
            <a:off x="5029152" y="3973009"/>
            <a:ext cx="229578" cy="229578"/>
          </a:xfrm>
          <a:prstGeom prst="rect">
            <a:avLst/>
          </a:prstGeom>
        </p:spPr>
      </p:pic>
      <p:pic>
        <p:nvPicPr>
          <p:cNvPr id="44" name="Picture 43">
            <a:extLst>
              <a:ext uri="{FF2B5EF4-FFF2-40B4-BE49-F238E27FC236}">
                <a16:creationId xmlns:a16="http://schemas.microsoft.com/office/drawing/2014/main" id="{54B8F447-2A74-41F0-95E6-67EF8E25C072}"/>
              </a:ext>
            </a:extLst>
          </p:cNvPr>
          <p:cNvPicPr>
            <a:picLocks noChangeAspect="1"/>
          </p:cNvPicPr>
          <p:nvPr/>
        </p:nvPicPr>
        <p:blipFill>
          <a:blip r:embed="rId3"/>
          <a:stretch>
            <a:fillRect/>
          </a:stretch>
        </p:blipFill>
        <p:spPr>
          <a:xfrm>
            <a:off x="5867264" y="3973009"/>
            <a:ext cx="229578" cy="229578"/>
          </a:xfrm>
          <a:prstGeom prst="rect">
            <a:avLst/>
          </a:prstGeom>
        </p:spPr>
      </p:pic>
      <p:cxnSp>
        <p:nvCxnSpPr>
          <p:cNvPr id="33" name="Connector: Curved 32">
            <a:extLst>
              <a:ext uri="{FF2B5EF4-FFF2-40B4-BE49-F238E27FC236}">
                <a16:creationId xmlns:a16="http://schemas.microsoft.com/office/drawing/2014/main" id="{EDDFEE56-FE4C-47E2-A054-6C42073933F8}"/>
              </a:ext>
            </a:extLst>
          </p:cNvPr>
          <p:cNvCxnSpPr>
            <a:cxnSpLocks/>
          </p:cNvCxnSpPr>
          <p:nvPr/>
        </p:nvCxnSpPr>
        <p:spPr>
          <a:xfrm rot="5400000">
            <a:off x="7393119" y="4810108"/>
            <a:ext cx="1443619" cy="380960"/>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6D5C274B-AA1C-4368-BDF2-B132F7A1A13E}"/>
              </a:ext>
            </a:extLst>
          </p:cNvPr>
          <p:cNvSpPr txBox="1"/>
          <p:nvPr/>
        </p:nvSpPr>
        <p:spPr>
          <a:xfrm>
            <a:off x="7162528" y="5802619"/>
            <a:ext cx="1331094" cy="371512"/>
          </a:xfrm>
          <a:prstGeom prst="rect">
            <a:avLst/>
          </a:prstGeom>
          <a:noFill/>
        </p:spPr>
        <p:txBody>
          <a:bodyPr wrap="square">
            <a:spAutoFit/>
          </a:bodyPr>
          <a:lstStyle/>
          <a:p>
            <a:r>
              <a:rPr lang="en-US" sz="1814" b="1">
                <a:solidFill>
                  <a:schemeClr val="accent5">
                    <a:lumMod val="75000"/>
                  </a:schemeClr>
                </a:solidFill>
              </a:rPr>
              <a:t>Feasible</a:t>
            </a:r>
          </a:p>
        </p:txBody>
      </p:sp>
      <p:graphicFrame>
        <p:nvGraphicFramePr>
          <p:cNvPr id="32" name="Table 2">
            <a:extLst>
              <a:ext uri="{FF2B5EF4-FFF2-40B4-BE49-F238E27FC236}">
                <a16:creationId xmlns:a16="http://schemas.microsoft.com/office/drawing/2014/main" id="{833616D7-0DE2-43A9-A362-1655170A1F4D}"/>
              </a:ext>
            </a:extLst>
          </p:cNvPr>
          <p:cNvGraphicFramePr>
            <a:graphicFrameLocks noGrp="1"/>
          </p:cNvGraphicFramePr>
          <p:nvPr/>
        </p:nvGraphicFramePr>
        <p:xfrm>
          <a:off x="5756377" y="1524200"/>
          <a:ext cx="3082375" cy="701030"/>
        </p:xfrm>
        <a:graphic>
          <a:graphicData uri="http://schemas.openxmlformats.org/drawingml/2006/table">
            <a:tbl>
              <a:tblPr firstRow="1" bandRow="1">
                <a:tableStyleId>{0E3FDE45-AF77-4B5C-9715-49D594BDF05E}</a:tableStyleId>
              </a:tblPr>
              <a:tblGrid>
                <a:gridCol w="3082375">
                  <a:extLst>
                    <a:ext uri="{9D8B030D-6E8A-4147-A177-3AD203B41FA5}">
                      <a16:colId xmlns:a16="http://schemas.microsoft.com/office/drawing/2014/main" val="206229458"/>
                    </a:ext>
                  </a:extLst>
                </a:gridCol>
              </a:tblGrid>
              <a:tr h="700967">
                <a:tc>
                  <a:txBody>
                    <a:bodyPr/>
                    <a:lstStyle/>
                    <a:p>
                      <a:r>
                        <a:rPr lang="en-US" sz="1800" b="0">
                          <a:solidFill>
                            <a:schemeClr val="accent5">
                              <a:lumMod val="75000"/>
                            </a:schemeClr>
                          </a:solidFill>
                        </a:rPr>
                        <a:t>UA = {Gender, Profession}</a:t>
                      </a:r>
                    </a:p>
                    <a:p>
                      <a:endParaRPr lang="en-US" sz="400" b="0">
                        <a:solidFill>
                          <a:schemeClr val="accent5">
                            <a:lumMod val="75000"/>
                          </a:schemeClr>
                        </a:solidFill>
                      </a:endParaRPr>
                    </a:p>
                    <a:p>
                      <a:r>
                        <a:rPr lang="en-US" sz="1800" b="0">
                          <a:solidFill>
                            <a:schemeClr val="accent5">
                              <a:lumMod val="75000"/>
                            </a:schemeClr>
                          </a:solidFill>
                        </a:rPr>
                        <a:t>EA = {Relation-type}</a:t>
                      </a:r>
                    </a:p>
                  </a:txBody>
                  <a:tcPr marL="91431" marR="91431" marT="45715" marB="45715"/>
                </a:tc>
                <a:extLst>
                  <a:ext uri="{0D108BD9-81ED-4DB2-BD59-A6C34878D82A}">
                    <a16:rowId xmlns:a16="http://schemas.microsoft.com/office/drawing/2014/main" val="1359913906"/>
                  </a:ext>
                </a:extLst>
              </a:tr>
            </a:tbl>
          </a:graphicData>
        </a:graphic>
      </p:graphicFrame>
    </p:spTree>
    <p:extLst>
      <p:ext uri="{BB962C8B-B14F-4D97-AF65-F5344CB8AC3E}">
        <p14:creationId xmlns:p14="http://schemas.microsoft.com/office/powerpoint/2010/main" val="26355034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AD4AA956-DDA4-4355-BB7F-0EBF46D36A4E}"/>
              </a:ext>
            </a:extLst>
          </p:cNvPr>
          <p:cNvCxnSpPr>
            <a:cxnSpLocks/>
            <a:stCxn id="27" idx="0"/>
            <a:endCxn id="28" idx="4"/>
          </p:cNvCxnSpPr>
          <p:nvPr/>
        </p:nvCxnSpPr>
        <p:spPr>
          <a:xfrm flipV="1">
            <a:off x="3609701" y="2640616"/>
            <a:ext cx="0" cy="1966468"/>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414A5FDF-BFFD-48F8-805F-82C23CFAABB4}"/>
              </a:ext>
            </a:extLst>
          </p:cNvPr>
          <p:cNvSpPr txBox="1"/>
          <p:nvPr/>
        </p:nvSpPr>
        <p:spPr>
          <a:xfrm>
            <a:off x="1797000" y="5221878"/>
            <a:ext cx="1219072" cy="507831"/>
          </a:xfrm>
          <a:prstGeom prst="rect">
            <a:avLst/>
          </a:prstGeom>
          <a:noFill/>
        </p:spPr>
        <p:txBody>
          <a:bodyPr wrap="square" rtlCol="0">
            <a:spAutoFit/>
          </a:bodyPr>
          <a:lstStyle/>
          <a:p>
            <a:pPr algn="ctr"/>
            <a:r>
              <a:rPr lang="en-US" sz="2700" b="1"/>
              <a:t>F</a:t>
            </a:r>
          </a:p>
        </p:txBody>
      </p:sp>
      <p:sp>
        <p:nvSpPr>
          <p:cNvPr id="20" name="Oval 19">
            <a:extLst>
              <a:ext uri="{FF2B5EF4-FFF2-40B4-BE49-F238E27FC236}">
                <a16:creationId xmlns:a16="http://schemas.microsoft.com/office/drawing/2014/main" id="{5779294B-FADF-4F8A-8FAA-D01D86683B44}"/>
              </a:ext>
            </a:extLst>
          </p:cNvPr>
          <p:cNvSpPr/>
          <p:nvPr/>
        </p:nvSpPr>
        <p:spPr>
          <a:xfrm>
            <a:off x="610017" y="1380557"/>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Alice</a:t>
            </a:r>
          </a:p>
        </p:txBody>
      </p:sp>
      <p:sp>
        <p:nvSpPr>
          <p:cNvPr id="27" name="Oval 26">
            <a:extLst>
              <a:ext uri="{FF2B5EF4-FFF2-40B4-BE49-F238E27FC236}">
                <a16:creationId xmlns:a16="http://schemas.microsoft.com/office/drawing/2014/main" id="{9546B978-13CE-4519-9866-66C3E3E99192}"/>
              </a:ext>
            </a:extLst>
          </p:cNvPr>
          <p:cNvSpPr/>
          <p:nvPr/>
        </p:nvSpPr>
        <p:spPr>
          <a:xfrm>
            <a:off x="2944155" y="460708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Cathy</a:t>
            </a:r>
          </a:p>
        </p:txBody>
      </p:sp>
      <p:sp>
        <p:nvSpPr>
          <p:cNvPr id="28" name="Oval 27">
            <a:extLst>
              <a:ext uri="{FF2B5EF4-FFF2-40B4-BE49-F238E27FC236}">
                <a16:creationId xmlns:a16="http://schemas.microsoft.com/office/drawing/2014/main" id="{3A64F3A5-9EC9-417E-9CE9-B48D03B8A491}"/>
              </a:ext>
            </a:extLst>
          </p:cNvPr>
          <p:cNvSpPr/>
          <p:nvPr/>
        </p:nvSpPr>
        <p:spPr>
          <a:xfrm>
            <a:off x="2944155" y="1380557"/>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Bob</a:t>
            </a:r>
            <a:endParaRPr lang="en-US" sz="1050"/>
          </a:p>
        </p:txBody>
      </p:sp>
      <p:sp>
        <p:nvSpPr>
          <p:cNvPr id="29" name="Oval 28">
            <a:extLst>
              <a:ext uri="{FF2B5EF4-FFF2-40B4-BE49-F238E27FC236}">
                <a16:creationId xmlns:a16="http://schemas.microsoft.com/office/drawing/2014/main" id="{F9C33A6E-3967-49AE-AC8A-66280D3E144D}"/>
              </a:ext>
            </a:extLst>
          </p:cNvPr>
          <p:cNvSpPr/>
          <p:nvPr/>
        </p:nvSpPr>
        <p:spPr>
          <a:xfrm>
            <a:off x="610017" y="460708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Ron</a:t>
            </a:r>
          </a:p>
        </p:txBody>
      </p:sp>
      <p:cxnSp>
        <p:nvCxnSpPr>
          <p:cNvPr id="31" name="Straight Arrow Connector 30">
            <a:extLst>
              <a:ext uri="{FF2B5EF4-FFF2-40B4-BE49-F238E27FC236}">
                <a16:creationId xmlns:a16="http://schemas.microsoft.com/office/drawing/2014/main" id="{608845E0-25E5-4533-96B4-9D1CF6E4FB79}"/>
              </a:ext>
            </a:extLst>
          </p:cNvPr>
          <p:cNvCxnSpPr>
            <a:cxnSpLocks/>
            <a:stCxn id="29" idx="6"/>
            <a:endCxn id="27" idx="2"/>
          </p:cNvCxnSpPr>
          <p:nvPr/>
        </p:nvCxnSpPr>
        <p:spPr>
          <a:xfrm>
            <a:off x="1941111" y="5237114"/>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67D7EFF-DCE3-4404-9C75-5958E8BFA470}"/>
              </a:ext>
            </a:extLst>
          </p:cNvPr>
          <p:cNvSpPr txBox="1"/>
          <p:nvPr/>
        </p:nvSpPr>
        <p:spPr>
          <a:xfrm>
            <a:off x="3320348" y="3285539"/>
            <a:ext cx="1219072" cy="507831"/>
          </a:xfrm>
          <a:prstGeom prst="rect">
            <a:avLst/>
          </a:prstGeom>
          <a:noFill/>
        </p:spPr>
        <p:txBody>
          <a:bodyPr wrap="square" rtlCol="0">
            <a:spAutoFit/>
          </a:bodyPr>
          <a:lstStyle/>
          <a:p>
            <a:pPr algn="ctr"/>
            <a:r>
              <a:rPr lang="en-US" sz="2700" b="1"/>
              <a:t>F</a:t>
            </a:r>
          </a:p>
        </p:txBody>
      </p:sp>
      <p:cxnSp>
        <p:nvCxnSpPr>
          <p:cNvPr id="12" name="Straight Arrow Connector 11">
            <a:extLst>
              <a:ext uri="{FF2B5EF4-FFF2-40B4-BE49-F238E27FC236}">
                <a16:creationId xmlns:a16="http://schemas.microsoft.com/office/drawing/2014/main" id="{472796D8-33E6-4147-93A3-DEC3B2A22948}"/>
              </a:ext>
            </a:extLst>
          </p:cNvPr>
          <p:cNvCxnSpPr>
            <a:cxnSpLocks/>
          </p:cNvCxnSpPr>
          <p:nvPr/>
        </p:nvCxnSpPr>
        <p:spPr>
          <a:xfrm>
            <a:off x="1941111" y="2014706"/>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B3849B71-DDBA-4A77-B36A-89180F8E4C8D}"/>
              </a:ext>
            </a:extLst>
          </p:cNvPr>
          <p:cNvCxnSpPr>
            <a:cxnSpLocks/>
          </p:cNvCxnSpPr>
          <p:nvPr/>
        </p:nvCxnSpPr>
        <p:spPr>
          <a:xfrm flipH="1">
            <a:off x="1246092" y="2624242"/>
            <a:ext cx="1" cy="2019802"/>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17C94B05-DEE4-4A73-937D-424B527435C7}"/>
              </a:ext>
            </a:extLst>
          </p:cNvPr>
          <p:cNvSpPr txBox="1"/>
          <p:nvPr/>
        </p:nvSpPr>
        <p:spPr>
          <a:xfrm>
            <a:off x="381440" y="3313127"/>
            <a:ext cx="1219072" cy="507831"/>
          </a:xfrm>
          <a:prstGeom prst="rect">
            <a:avLst/>
          </a:prstGeom>
          <a:noFill/>
        </p:spPr>
        <p:txBody>
          <a:bodyPr wrap="square" rtlCol="0">
            <a:spAutoFit/>
          </a:bodyPr>
          <a:lstStyle/>
          <a:p>
            <a:pPr algn="ctr"/>
            <a:r>
              <a:rPr lang="en-US" sz="2700" b="1"/>
              <a:t>F</a:t>
            </a:r>
          </a:p>
        </p:txBody>
      </p:sp>
      <p:sp>
        <p:nvSpPr>
          <p:cNvPr id="22" name="TextBox 21">
            <a:extLst>
              <a:ext uri="{FF2B5EF4-FFF2-40B4-BE49-F238E27FC236}">
                <a16:creationId xmlns:a16="http://schemas.microsoft.com/office/drawing/2014/main" id="{FD6A2A7E-1BCB-41E3-B2B8-327C576A4445}"/>
              </a:ext>
            </a:extLst>
          </p:cNvPr>
          <p:cNvSpPr txBox="1"/>
          <p:nvPr/>
        </p:nvSpPr>
        <p:spPr>
          <a:xfrm>
            <a:off x="1691359" y="1448341"/>
            <a:ext cx="1219072" cy="507831"/>
          </a:xfrm>
          <a:prstGeom prst="rect">
            <a:avLst/>
          </a:prstGeom>
          <a:noFill/>
        </p:spPr>
        <p:txBody>
          <a:bodyPr wrap="square" rtlCol="0">
            <a:spAutoFit/>
          </a:bodyPr>
          <a:lstStyle/>
          <a:p>
            <a:pPr algn="ctr"/>
            <a:r>
              <a:rPr lang="en-US" sz="2700" b="1"/>
              <a:t>F</a:t>
            </a:r>
          </a:p>
        </p:txBody>
      </p:sp>
      <p:sp>
        <p:nvSpPr>
          <p:cNvPr id="23" name="TextBox 22">
            <a:extLst>
              <a:ext uri="{FF2B5EF4-FFF2-40B4-BE49-F238E27FC236}">
                <a16:creationId xmlns:a16="http://schemas.microsoft.com/office/drawing/2014/main" id="{993B6E2B-B40A-4420-B39B-F9D98C5B3085}"/>
              </a:ext>
            </a:extLst>
          </p:cNvPr>
          <p:cNvSpPr txBox="1"/>
          <p:nvPr/>
        </p:nvSpPr>
        <p:spPr>
          <a:xfrm>
            <a:off x="-45234" y="1109490"/>
            <a:ext cx="2321892" cy="338554"/>
          </a:xfrm>
          <a:prstGeom prst="rect">
            <a:avLst/>
          </a:prstGeom>
          <a:noFill/>
        </p:spPr>
        <p:txBody>
          <a:bodyPr wrap="square" rtlCol="0">
            <a:spAutoFit/>
          </a:bodyPr>
          <a:lstStyle/>
          <a:p>
            <a:pPr algn="ctr"/>
            <a:r>
              <a:rPr lang="en-US" sz="2400" b="1" baseline="30000"/>
              <a:t>(Female, Student)</a:t>
            </a:r>
          </a:p>
        </p:txBody>
      </p:sp>
      <p:sp>
        <p:nvSpPr>
          <p:cNvPr id="24" name="TextBox 23">
            <a:extLst>
              <a:ext uri="{FF2B5EF4-FFF2-40B4-BE49-F238E27FC236}">
                <a16:creationId xmlns:a16="http://schemas.microsoft.com/office/drawing/2014/main" id="{30D0D13F-C4D7-4386-9479-4EC28D4C4868}"/>
              </a:ext>
            </a:extLst>
          </p:cNvPr>
          <p:cNvSpPr txBox="1"/>
          <p:nvPr/>
        </p:nvSpPr>
        <p:spPr>
          <a:xfrm>
            <a:off x="2768939" y="5944154"/>
            <a:ext cx="2321892" cy="338554"/>
          </a:xfrm>
          <a:prstGeom prst="rect">
            <a:avLst/>
          </a:prstGeom>
          <a:noFill/>
        </p:spPr>
        <p:txBody>
          <a:bodyPr wrap="square" rtlCol="0">
            <a:spAutoFit/>
          </a:bodyPr>
          <a:lstStyle/>
          <a:p>
            <a:pPr algn="ctr"/>
            <a:r>
              <a:rPr lang="en-US" sz="2400" b="1" baseline="30000"/>
              <a:t>(Female, Student)</a:t>
            </a:r>
          </a:p>
        </p:txBody>
      </p:sp>
      <p:sp>
        <p:nvSpPr>
          <p:cNvPr id="25" name="TextBox 24">
            <a:extLst>
              <a:ext uri="{FF2B5EF4-FFF2-40B4-BE49-F238E27FC236}">
                <a16:creationId xmlns:a16="http://schemas.microsoft.com/office/drawing/2014/main" id="{13AF9663-2750-4872-B09B-1B2A4426F01E}"/>
              </a:ext>
            </a:extLst>
          </p:cNvPr>
          <p:cNvSpPr txBox="1"/>
          <p:nvPr/>
        </p:nvSpPr>
        <p:spPr>
          <a:xfrm>
            <a:off x="-189758" y="5943336"/>
            <a:ext cx="2780767" cy="338554"/>
          </a:xfrm>
          <a:prstGeom prst="rect">
            <a:avLst/>
          </a:prstGeom>
          <a:noFill/>
        </p:spPr>
        <p:txBody>
          <a:bodyPr wrap="square" rtlCol="0">
            <a:spAutoFit/>
          </a:bodyPr>
          <a:lstStyle/>
          <a:p>
            <a:pPr algn="ctr"/>
            <a:r>
              <a:rPr lang="en-US" sz="2400" b="1" baseline="30000"/>
              <a:t>(Male, Student)</a:t>
            </a:r>
          </a:p>
        </p:txBody>
      </p:sp>
      <p:sp>
        <p:nvSpPr>
          <p:cNvPr id="26" name="TextBox 25">
            <a:extLst>
              <a:ext uri="{FF2B5EF4-FFF2-40B4-BE49-F238E27FC236}">
                <a16:creationId xmlns:a16="http://schemas.microsoft.com/office/drawing/2014/main" id="{5A73221D-2B49-4EA2-B829-9E6B9FED073D}"/>
              </a:ext>
            </a:extLst>
          </p:cNvPr>
          <p:cNvSpPr txBox="1"/>
          <p:nvPr/>
        </p:nvSpPr>
        <p:spPr>
          <a:xfrm>
            <a:off x="2381139" y="1160978"/>
            <a:ext cx="2780767" cy="338554"/>
          </a:xfrm>
          <a:prstGeom prst="rect">
            <a:avLst/>
          </a:prstGeom>
          <a:noFill/>
        </p:spPr>
        <p:txBody>
          <a:bodyPr wrap="square" rtlCol="0">
            <a:spAutoFit/>
          </a:bodyPr>
          <a:lstStyle/>
          <a:p>
            <a:pPr algn="ctr"/>
            <a:r>
              <a:rPr lang="en-US" sz="2400" b="1" baseline="30000"/>
              <a:t>(Male, Officer)</a:t>
            </a:r>
          </a:p>
        </p:txBody>
      </p:sp>
      <p:graphicFrame>
        <p:nvGraphicFramePr>
          <p:cNvPr id="30" name="Table 4">
            <a:extLst>
              <a:ext uri="{FF2B5EF4-FFF2-40B4-BE49-F238E27FC236}">
                <a16:creationId xmlns:a16="http://schemas.microsoft.com/office/drawing/2014/main" id="{23E95D8B-825D-41DA-9E7A-5529DA080073}"/>
              </a:ext>
            </a:extLst>
          </p:cNvPr>
          <p:cNvGraphicFramePr>
            <a:graphicFrameLocks/>
          </p:cNvGraphicFramePr>
          <p:nvPr/>
        </p:nvGraphicFramePr>
        <p:xfrm>
          <a:off x="4495807" y="1635608"/>
          <a:ext cx="4469973" cy="952661"/>
        </p:xfrm>
        <a:graphic>
          <a:graphicData uri="http://schemas.openxmlformats.org/drawingml/2006/table">
            <a:tbl>
              <a:tblPr firstRow="1" bandRow="1">
                <a:tableStyleId>{5940675A-B579-460E-94D1-54222C63F5DA}</a:tableStyleId>
              </a:tblPr>
              <a:tblGrid>
                <a:gridCol w="1004369">
                  <a:extLst>
                    <a:ext uri="{9D8B030D-6E8A-4147-A177-3AD203B41FA5}">
                      <a16:colId xmlns:a16="http://schemas.microsoft.com/office/drawing/2014/main" val="511323773"/>
                    </a:ext>
                  </a:extLst>
                </a:gridCol>
                <a:gridCol w="802980">
                  <a:extLst>
                    <a:ext uri="{9D8B030D-6E8A-4147-A177-3AD203B41FA5}">
                      <a16:colId xmlns:a16="http://schemas.microsoft.com/office/drawing/2014/main" val="1529841667"/>
                    </a:ext>
                  </a:extLst>
                </a:gridCol>
                <a:gridCol w="1011754">
                  <a:extLst>
                    <a:ext uri="{9D8B030D-6E8A-4147-A177-3AD203B41FA5}">
                      <a16:colId xmlns:a16="http://schemas.microsoft.com/office/drawing/2014/main" val="3602513994"/>
                    </a:ext>
                  </a:extLst>
                </a:gridCol>
                <a:gridCol w="1650870">
                  <a:extLst>
                    <a:ext uri="{9D8B030D-6E8A-4147-A177-3AD203B41FA5}">
                      <a16:colId xmlns:a16="http://schemas.microsoft.com/office/drawing/2014/main" val="3031033362"/>
                    </a:ext>
                  </a:extLst>
                </a:gridCol>
              </a:tblGrid>
              <a:tr h="589095">
                <a:tc>
                  <a:txBody>
                    <a:bodyPr/>
                    <a:lstStyle/>
                    <a:p>
                      <a:pPr algn="ctr"/>
                      <a:r>
                        <a:rPr lang="en-US" sz="1600" err="1"/>
                        <a:t>ReBAC</a:t>
                      </a:r>
                      <a:endParaRPr lang="en-US" sz="1600"/>
                    </a:p>
                  </a:txBody>
                  <a:tcPr marL="91431" marR="91431" marT="45715" marB="45715"/>
                </a:tc>
                <a:tc>
                  <a:txBody>
                    <a:bodyPr/>
                    <a:lstStyle/>
                    <a:p>
                      <a:pPr algn="ctr"/>
                      <a:r>
                        <a:rPr lang="en-US" sz="1600"/>
                        <a:t>ABAC</a:t>
                      </a:r>
                    </a:p>
                  </a:txBody>
                  <a:tcPr marL="91431" marR="91431" marT="45715" marB="45715"/>
                </a:tc>
                <a:tc>
                  <a:txBody>
                    <a:bodyPr/>
                    <a:lstStyle/>
                    <a:p>
                      <a:pPr algn="ctr"/>
                      <a:r>
                        <a:rPr lang="en-US" sz="1600" err="1"/>
                        <a:t>AReBAC</a:t>
                      </a:r>
                      <a:endParaRPr lang="en-US" sz="1600"/>
                    </a:p>
                  </a:txBody>
                  <a:tcPr marL="91431" marR="91431" marT="45715" marB="45715"/>
                </a:tc>
                <a:tc>
                  <a:txBody>
                    <a:bodyPr/>
                    <a:lstStyle/>
                    <a:p>
                      <a:pPr algn="ctr"/>
                      <a:r>
                        <a:rPr lang="en-US" sz="1600"/>
                        <a:t>AUTH</a:t>
                      </a:r>
                    </a:p>
                  </a:txBody>
                  <a:tcPr marL="91431" marR="91431" marT="45715" marB="45715"/>
                </a:tc>
                <a:extLst>
                  <a:ext uri="{0D108BD9-81ED-4DB2-BD59-A6C34878D82A}">
                    <a16:rowId xmlns:a16="http://schemas.microsoft.com/office/drawing/2014/main" val="349064408"/>
                  </a:ext>
                </a:extLst>
              </a:tr>
              <a:tr h="363566">
                <a:tc>
                  <a:txBody>
                    <a:bodyPr/>
                    <a:lstStyle/>
                    <a:p>
                      <a:pPr algn="ctr"/>
                      <a:endParaRPr lang="en-US" sz="1600"/>
                    </a:p>
                  </a:txBody>
                  <a:tcPr marL="91431" marR="91431" marT="45715" marB="45715">
                    <a:solidFill>
                      <a:schemeClr val="bg1"/>
                    </a:solidFill>
                  </a:tcPr>
                </a:tc>
                <a:tc>
                  <a:txBody>
                    <a:bodyPr/>
                    <a:lstStyle/>
                    <a:p>
                      <a:pPr algn="ctr"/>
                      <a:endParaRPr lang="en-US" sz="1600"/>
                    </a:p>
                  </a:txBody>
                  <a:tcPr marL="91431" marR="91431" marT="45715" marB="45715">
                    <a:solidFill>
                      <a:schemeClr val="bg1"/>
                    </a:solidFill>
                  </a:tcPr>
                </a:tc>
                <a:tc>
                  <a:txBody>
                    <a:bodyPr/>
                    <a:lstStyle/>
                    <a:p>
                      <a:pPr algn="ctr"/>
                      <a:endParaRPr lang="en-US" sz="1600"/>
                    </a:p>
                  </a:txBody>
                  <a:tcPr marL="91431" marR="91431" marT="45715" marB="45715">
                    <a:solidFill>
                      <a:schemeClr val="bg1"/>
                    </a:solidFill>
                  </a:tcPr>
                </a:tc>
                <a:tc>
                  <a:txBody>
                    <a:bodyPr/>
                    <a:lstStyle/>
                    <a:p>
                      <a:pPr algn="ctr"/>
                      <a:r>
                        <a:rPr lang="en-US" sz="1600"/>
                        <a:t>(Alice, Ron, op)</a:t>
                      </a:r>
                    </a:p>
                  </a:txBody>
                  <a:tcPr marL="91431" marR="91431" marT="45715" marB="45715">
                    <a:solidFill>
                      <a:schemeClr val="bg1"/>
                    </a:solidFill>
                  </a:tcPr>
                </a:tc>
                <a:extLst>
                  <a:ext uri="{0D108BD9-81ED-4DB2-BD59-A6C34878D82A}">
                    <a16:rowId xmlns:a16="http://schemas.microsoft.com/office/drawing/2014/main" val="2446651463"/>
                  </a:ext>
                </a:extLst>
              </a:tr>
            </a:tbl>
          </a:graphicData>
        </a:graphic>
      </p:graphicFrame>
      <p:pic>
        <p:nvPicPr>
          <p:cNvPr id="36" name="Picture 35">
            <a:extLst>
              <a:ext uri="{FF2B5EF4-FFF2-40B4-BE49-F238E27FC236}">
                <a16:creationId xmlns:a16="http://schemas.microsoft.com/office/drawing/2014/main" id="{F17EABA4-C733-471B-B632-94766554B2BA}"/>
              </a:ext>
            </a:extLst>
          </p:cNvPr>
          <p:cNvPicPr>
            <a:picLocks noChangeAspect="1"/>
          </p:cNvPicPr>
          <p:nvPr/>
        </p:nvPicPr>
        <p:blipFill>
          <a:blip r:embed="rId2"/>
          <a:stretch>
            <a:fillRect/>
          </a:stretch>
        </p:blipFill>
        <p:spPr>
          <a:xfrm>
            <a:off x="6781569" y="2285118"/>
            <a:ext cx="247647" cy="229578"/>
          </a:xfrm>
          <a:prstGeom prst="rect">
            <a:avLst/>
          </a:prstGeom>
        </p:spPr>
      </p:pic>
      <p:pic>
        <p:nvPicPr>
          <p:cNvPr id="38" name="Picture 37">
            <a:extLst>
              <a:ext uri="{FF2B5EF4-FFF2-40B4-BE49-F238E27FC236}">
                <a16:creationId xmlns:a16="http://schemas.microsoft.com/office/drawing/2014/main" id="{82DA08F8-3FFB-418E-A1EA-B0E4BCCFB462}"/>
              </a:ext>
            </a:extLst>
          </p:cNvPr>
          <p:cNvPicPr>
            <a:picLocks noChangeAspect="1"/>
          </p:cNvPicPr>
          <p:nvPr/>
        </p:nvPicPr>
        <p:blipFill>
          <a:blip r:embed="rId3"/>
          <a:stretch>
            <a:fillRect/>
          </a:stretch>
        </p:blipFill>
        <p:spPr>
          <a:xfrm>
            <a:off x="5029152" y="2285118"/>
            <a:ext cx="229578" cy="229578"/>
          </a:xfrm>
          <a:prstGeom prst="rect">
            <a:avLst/>
          </a:prstGeom>
        </p:spPr>
      </p:pic>
      <p:pic>
        <p:nvPicPr>
          <p:cNvPr id="44" name="Picture 43">
            <a:extLst>
              <a:ext uri="{FF2B5EF4-FFF2-40B4-BE49-F238E27FC236}">
                <a16:creationId xmlns:a16="http://schemas.microsoft.com/office/drawing/2014/main" id="{54B8F447-2A74-41F0-95E6-67EF8E25C072}"/>
              </a:ext>
            </a:extLst>
          </p:cNvPr>
          <p:cNvPicPr>
            <a:picLocks noChangeAspect="1"/>
          </p:cNvPicPr>
          <p:nvPr/>
        </p:nvPicPr>
        <p:blipFill>
          <a:blip r:embed="rId3"/>
          <a:stretch>
            <a:fillRect/>
          </a:stretch>
        </p:blipFill>
        <p:spPr>
          <a:xfrm>
            <a:off x="5867264" y="2285118"/>
            <a:ext cx="229578" cy="229578"/>
          </a:xfrm>
          <a:prstGeom prst="rect">
            <a:avLst/>
          </a:prstGeom>
        </p:spPr>
      </p:pic>
      <p:graphicFrame>
        <p:nvGraphicFramePr>
          <p:cNvPr id="32" name="Table 2">
            <a:extLst>
              <a:ext uri="{FF2B5EF4-FFF2-40B4-BE49-F238E27FC236}">
                <a16:creationId xmlns:a16="http://schemas.microsoft.com/office/drawing/2014/main" id="{81C704F5-BAFB-4AF6-AFA4-709CEE11F6F8}"/>
              </a:ext>
            </a:extLst>
          </p:cNvPr>
          <p:cNvGraphicFramePr>
            <a:graphicFrameLocks noGrp="1"/>
          </p:cNvGraphicFramePr>
          <p:nvPr/>
        </p:nvGraphicFramePr>
        <p:xfrm>
          <a:off x="4724385" y="2935567"/>
          <a:ext cx="4241398" cy="2017274"/>
        </p:xfrm>
        <a:graphic>
          <a:graphicData uri="http://schemas.openxmlformats.org/drawingml/2006/table">
            <a:tbl>
              <a:tblPr firstRow="1" bandRow="1">
                <a:tableStyleId>{0E3FDE45-AF77-4B5C-9715-49D594BDF05E}</a:tableStyleId>
              </a:tblPr>
              <a:tblGrid>
                <a:gridCol w="4241398">
                  <a:extLst>
                    <a:ext uri="{9D8B030D-6E8A-4147-A177-3AD203B41FA5}">
                      <a16:colId xmlns:a16="http://schemas.microsoft.com/office/drawing/2014/main" val="206229458"/>
                    </a:ext>
                  </a:extLst>
                </a:gridCol>
              </a:tblGrid>
              <a:tr h="2017274">
                <a:tc>
                  <a:txBody>
                    <a:bodyPr/>
                    <a:lstStyle/>
                    <a:p>
                      <a:endParaRPr lang="en-US" sz="1800"/>
                    </a:p>
                    <a:p>
                      <a:pPr marL="0" indent="0">
                        <a:buNone/>
                      </a:pPr>
                      <a:r>
                        <a:rPr lang="en-US" sz="1800" b="0" err="1">
                          <a:solidFill>
                            <a:schemeClr val="accent5">
                              <a:lumMod val="75000"/>
                            </a:schemeClr>
                          </a:solidFill>
                        </a:rPr>
                        <a:t>Rule</a:t>
                      </a:r>
                      <a:r>
                        <a:rPr lang="en-US" sz="1800" b="0" baseline="-25000" err="1">
                          <a:solidFill>
                            <a:schemeClr val="accent5">
                              <a:lumMod val="75000"/>
                            </a:schemeClr>
                          </a:solidFill>
                        </a:rPr>
                        <a:t>op</a:t>
                      </a:r>
                      <a:r>
                        <a:rPr lang="en-US" sz="1800" b="0">
                          <a:solidFill>
                            <a:schemeClr val="accent5">
                              <a:lumMod val="75000"/>
                            </a:schemeClr>
                          </a:solidFill>
                        </a:rPr>
                        <a:t> = ( Gender(</a:t>
                      </a:r>
                      <a:r>
                        <a:rPr lang="en-US" sz="1800" b="0" err="1">
                          <a:solidFill>
                            <a:schemeClr val="accent5">
                              <a:lumMod val="75000"/>
                            </a:schemeClr>
                          </a:solidFill>
                        </a:rPr>
                        <a:t>e.u</a:t>
                      </a:r>
                      <a:r>
                        <a:rPr lang="en-US" sz="1800" b="0">
                          <a:solidFill>
                            <a:schemeClr val="accent5">
                              <a:lumMod val="75000"/>
                            </a:schemeClr>
                          </a:solidFill>
                        </a:rPr>
                        <a:t>) = Female </a:t>
                      </a:r>
                      <a:r>
                        <a:rPr lang="en-US" sz="1800" b="0">
                          <a:solidFill>
                            <a:schemeClr val="accent5">
                              <a:lumMod val="75000"/>
                            </a:schemeClr>
                          </a:solidFill>
                          <a:latin typeface="Calibri" panose="020F0502020204030204" pitchFamily="34" charset="0"/>
                          <a:cs typeface="Calibri" panose="020F0502020204030204" pitchFamily="34" charset="0"/>
                        </a:rPr>
                        <a:t>ꓥ </a:t>
                      </a:r>
                      <a:r>
                        <a:rPr lang="en-US" sz="1800" b="0">
                          <a:solidFill>
                            <a:schemeClr val="accent5">
                              <a:lumMod val="75000"/>
                            </a:schemeClr>
                          </a:solidFill>
                        </a:rPr>
                        <a:t>Profession(</a:t>
                      </a:r>
                      <a:r>
                        <a:rPr lang="en-US" sz="1800" b="0" err="1">
                          <a:solidFill>
                            <a:schemeClr val="accent5">
                              <a:lumMod val="75000"/>
                            </a:schemeClr>
                          </a:solidFill>
                        </a:rPr>
                        <a:t>e.u</a:t>
                      </a:r>
                      <a:r>
                        <a:rPr lang="en-US" sz="1800" b="0">
                          <a:solidFill>
                            <a:schemeClr val="accent5">
                              <a:lumMod val="75000"/>
                            </a:schemeClr>
                          </a:solidFill>
                        </a:rPr>
                        <a:t>) = Student </a:t>
                      </a:r>
                      <a:r>
                        <a:rPr lang="en-US" sz="1800" b="0">
                          <a:solidFill>
                            <a:schemeClr val="accent5">
                              <a:lumMod val="75000"/>
                            </a:schemeClr>
                          </a:solidFill>
                          <a:latin typeface="Calibri" panose="020F0502020204030204" pitchFamily="34" charset="0"/>
                          <a:cs typeface="Calibri" panose="020F0502020204030204" pitchFamily="34" charset="0"/>
                        </a:rPr>
                        <a:t>ꓥ</a:t>
                      </a:r>
                      <a:r>
                        <a:rPr lang="en-US" sz="1800" b="0">
                          <a:solidFill>
                            <a:schemeClr val="accent5">
                              <a:lumMod val="75000"/>
                            </a:schemeClr>
                          </a:solidFill>
                        </a:rPr>
                        <a:t> Relation-type(e) = F </a:t>
                      </a:r>
                      <a:r>
                        <a:rPr lang="en-US" sz="1800" b="0">
                          <a:solidFill>
                            <a:schemeClr val="accent5">
                              <a:lumMod val="75000"/>
                            </a:schemeClr>
                          </a:solidFill>
                          <a:latin typeface="Calibri" panose="020F0502020204030204" pitchFamily="34" charset="0"/>
                          <a:cs typeface="Calibri" panose="020F0502020204030204" pitchFamily="34" charset="0"/>
                        </a:rPr>
                        <a:t>ꓥ </a:t>
                      </a:r>
                      <a:r>
                        <a:rPr lang="en-US" sz="1800" b="0">
                          <a:solidFill>
                            <a:schemeClr val="accent5">
                              <a:lumMod val="75000"/>
                            </a:schemeClr>
                          </a:solidFill>
                        </a:rPr>
                        <a:t>Gender(</a:t>
                      </a:r>
                      <a:r>
                        <a:rPr lang="en-US" sz="1800" b="0" err="1">
                          <a:solidFill>
                            <a:schemeClr val="accent5">
                              <a:lumMod val="75000"/>
                            </a:schemeClr>
                          </a:solidFill>
                        </a:rPr>
                        <a:t>e.v</a:t>
                      </a:r>
                      <a:r>
                        <a:rPr lang="en-US" sz="1800" b="0">
                          <a:solidFill>
                            <a:schemeClr val="accent5">
                              <a:lumMod val="75000"/>
                            </a:schemeClr>
                          </a:solidFill>
                        </a:rPr>
                        <a:t>) = Male </a:t>
                      </a:r>
                      <a:r>
                        <a:rPr lang="en-US" sz="1800" b="0">
                          <a:solidFill>
                            <a:schemeClr val="accent5">
                              <a:lumMod val="75000"/>
                            </a:schemeClr>
                          </a:solidFill>
                          <a:latin typeface="Calibri" panose="020F0502020204030204" pitchFamily="34" charset="0"/>
                          <a:cs typeface="Calibri" panose="020F0502020204030204" pitchFamily="34" charset="0"/>
                        </a:rPr>
                        <a:t>ꓥ </a:t>
                      </a:r>
                      <a:r>
                        <a:rPr lang="en-US" sz="1800" b="0">
                          <a:solidFill>
                            <a:schemeClr val="accent5">
                              <a:lumMod val="75000"/>
                            </a:schemeClr>
                          </a:solidFill>
                        </a:rPr>
                        <a:t>Profession(</a:t>
                      </a:r>
                      <a:r>
                        <a:rPr lang="en-US" sz="1800" b="0" err="1">
                          <a:solidFill>
                            <a:schemeClr val="accent5">
                              <a:lumMod val="75000"/>
                            </a:schemeClr>
                          </a:solidFill>
                        </a:rPr>
                        <a:t>e.v</a:t>
                      </a:r>
                      <a:r>
                        <a:rPr lang="en-US" sz="1800" b="0">
                          <a:solidFill>
                            <a:schemeClr val="accent5">
                              <a:lumMod val="75000"/>
                            </a:schemeClr>
                          </a:solidFill>
                        </a:rPr>
                        <a:t>) = Student )</a:t>
                      </a:r>
                    </a:p>
                  </a:txBody>
                  <a:tcPr marL="91431" marR="91431" marT="45715" marB="45715"/>
                </a:tc>
                <a:extLst>
                  <a:ext uri="{0D108BD9-81ED-4DB2-BD59-A6C34878D82A}">
                    <a16:rowId xmlns:a16="http://schemas.microsoft.com/office/drawing/2014/main" val="1359913906"/>
                  </a:ext>
                </a:extLst>
              </a:tr>
            </a:tbl>
          </a:graphicData>
        </a:graphic>
      </p:graphicFrame>
      <p:sp>
        <p:nvSpPr>
          <p:cNvPr id="3" name="Title 2">
            <a:extLst>
              <a:ext uri="{FF2B5EF4-FFF2-40B4-BE49-F238E27FC236}">
                <a16:creationId xmlns:a16="http://schemas.microsoft.com/office/drawing/2014/main" id="{A450C6EC-28CE-4248-93E0-FF4F898B86FE}"/>
              </a:ext>
            </a:extLst>
          </p:cNvPr>
          <p:cNvSpPr>
            <a:spLocks noGrp="1"/>
          </p:cNvSpPr>
          <p:nvPr>
            <p:ph type="title"/>
          </p:nvPr>
        </p:nvSpPr>
        <p:spPr/>
        <p:txBody>
          <a:bodyPr/>
          <a:lstStyle/>
          <a:p>
            <a:endParaRPr lang="en-US"/>
          </a:p>
        </p:txBody>
      </p:sp>
      <p:sp>
        <p:nvSpPr>
          <p:cNvPr id="33" name="Title 1">
            <a:extLst>
              <a:ext uri="{FF2B5EF4-FFF2-40B4-BE49-F238E27FC236}">
                <a16:creationId xmlns:a16="http://schemas.microsoft.com/office/drawing/2014/main" id="{5A2E743A-EBEA-4154-B0B7-D3E1BE6677F0}"/>
              </a:ext>
            </a:extLst>
          </p:cNvPr>
          <p:cNvSpPr txBox="1">
            <a:spLocks/>
          </p:cNvSpPr>
          <p:nvPr/>
        </p:nvSpPr>
        <p:spPr>
          <a:xfrm>
            <a:off x="1905000" y="223969"/>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kern="0">
                <a:latin typeface="Calibri" panose="020F0502020204030204" pitchFamily="34" charset="0"/>
                <a:cs typeface="Calibri" panose="020F0502020204030204" pitchFamily="34" charset="0"/>
              </a:rPr>
              <a:t>ARG Example</a:t>
            </a:r>
          </a:p>
        </p:txBody>
      </p:sp>
    </p:spTree>
    <p:extLst>
      <p:ext uri="{BB962C8B-B14F-4D97-AF65-F5344CB8AC3E}">
        <p14:creationId xmlns:p14="http://schemas.microsoft.com/office/powerpoint/2010/main" val="8507430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AD4AA956-DDA4-4355-BB7F-0EBF46D36A4E}"/>
              </a:ext>
            </a:extLst>
          </p:cNvPr>
          <p:cNvCxnSpPr>
            <a:cxnSpLocks/>
            <a:stCxn id="27" idx="0"/>
            <a:endCxn id="28" idx="4"/>
          </p:cNvCxnSpPr>
          <p:nvPr/>
        </p:nvCxnSpPr>
        <p:spPr>
          <a:xfrm flipV="1">
            <a:off x="3609701" y="2640616"/>
            <a:ext cx="0" cy="1966468"/>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414A5FDF-BFFD-48F8-805F-82C23CFAABB4}"/>
              </a:ext>
            </a:extLst>
          </p:cNvPr>
          <p:cNvSpPr txBox="1"/>
          <p:nvPr/>
        </p:nvSpPr>
        <p:spPr>
          <a:xfrm>
            <a:off x="1797000" y="5221878"/>
            <a:ext cx="1219072" cy="507831"/>
          </a:xfrm>
          <a:prstGeom prst="rect">
            <a:avLst/>
          </a:prstGeom>
          <a:noFill/>
        </p:spPr>
        <p:txBody>
          <a:bodyPr wrap="square" rtlCol="0">
            <a:spAutoFit/>
          </a:bodyPr>
          <a:lstStyle/>
          <a:p>
            <a:pPr algn="ctr"/>
            <a:r>
              <a:rPr lang="en-US" sz="2700" b="1"/>
              <a:t>F</a:t>
            </a:r>
          </a:p>
        </p:txBody>
      </p:sp>
      <p:sp>
        <p:nvSpPr>
          <p:cNvPr id="20" name="Oval 19">
            <a:extLst>
              <a:ext uri="{FF2B5EF4-FFF2-40B4-BE49-F238E27FC236}">
                <a16:creationId xmlns:a16="http://schemas.microsoft.com/office/drawing/2014/main" id="{5779294B-FADF-4F8A-8FAA-D01D86683B44}"/>
              </a:ext>
            </a:extLst>
          </p:cNvPr>
          <p:cNvSpPr/>
          <p:nvPr/>
        </p:nvSpPr>
        <p:spPr>
          <a:xfrm>
            <a:off x="610017" y="1380557"/>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Alice</a:t>
            </a:r>
          </a:p>
        </p:txBody>
      </p:sp>
      <p:sp>
        <p:nvSpPr>
          <p:cNvPr id="27" name="Oval 26">
            <a:extLst>
              <a:ext uri="{FF2B5EF4-FFF2-40B4-BE49-F238E27FC236}">
                <a16:creationId xmlns:a16="http://schemas.microsoft.com/office/drawing/2014/main" id="{9546B978-13CE-4519-9866-66C3E3E99192}"/>
              </a:ext>
            </a:extLst>
          </p:cNvPr>
          <p:cNvSpPr/>
          <p:nvPr/>
        </p:nvSpPr>
        <p:spPr>
          <a:xfrm>
            <a:off x="2944155" y="460708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Cathy</a:t>
            </a:r>
          </a:p>
        </p:txBody>
      </p:sp>
      <p:sp>
        <p:nvSpPr>
          <p:cNvPr id="28" name="Oval 27">
            <a:extLst>
              <a:ext uri="{FF2B5EF4-FFF2-40B4-BE49-F238E27FC236}">
                <a16:creationId xmlns:a16="http://schemas.microsoft.com/office/drawing/2014/main" id="{3A64F3A5-9EC9-417E-9CE9-B48D03B8A491}"/>
              </a:ext>
            </a:extLst>
          </p:cNvPr>
          <p:cNvSpPr/>
          <p:nvPr/>
        </p:nvSpPr>
        <p:spPr>
          <a:xfrm>
            <a:off x="2944155" y="1380557"/>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Bob</a:t>
            </a:r>
            <a:endParaRPr lang="en-US" sz="1050"/>
          </a:p>
        </p:txBody>
      </p:sp>
      <p:sp>
        <p:nvSpPr>
          <p:cNvPr id="29" name="Oval 28">
            <a:extLst>
              <a:ext uri="{FF2B5EF4-FFF2-40B4-BE49-F238E27FC236}">
                <a16:creationId xmlns:a16="http://schemas.microsoft.com/office/drawing/2014/main" id="{F9C33A6E-3967-49AE-AC8A-66280D3E144D}"/>
              </a:ext>
            </a:extLst>
          </p:cNvPr>
          <p:cNvSpPr/>
          <p:nvPr/>
        </p:nvSpPr>
        <p:spPr>
          <a:xfrm>
            <a:off x="610017" y="460708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Ron</a:t>
            </a:r>
          </a:p>
        </p:txBody>
      </p:sp>
      <p:cxnSp>
        <p:nvCxnSpPr>
          <p:cNvPr id="31" name="Straight Arrow Connector 30">
            <a:extLst>
              <a:ext uri="{FF2B5EF4-FFF2-40B4-BE49-F238E27FC236}">
                <a16:creationId xmlns:a16="http://schemas.microsoft.com/office/drawing/2014/main" id="{608845E0-25E5-4533-96B4-9D1CF6E4FB79}"/>
              </a:ext>
            </a:extLst>
          </p:cNvPr>
          <p:cNvCxnSpPr>
            <a:cxnSpLocks/>
            <a:stCxn id="29" idx="6"/>
            <a:endCxn id="27" idx="2"/>
          </p:cNvCxnSpPr>
          <p:nvPr/>
        </p:nvCxnSpPr>
        <p:spPr>
          <a:xfrm>
            <a:off x="1941111" y="5237114"/>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67D7EFF-DCE3-4404-9C75-5958E8BFA470}"/>
              </a:ext>
            </a:extLst>
          </p:cNvPr>
          <p:cNvSpPr txBox="1"/>
          <p:nvPr/>
        </p:nvSpPr>
        <p:spPr>
          <a:xfrm>
            <a:off x="3320348" y="3285539"/>
            <a:ext cx="1219072" cy="507831"/>
          </a:xfrm>
          <a:prstGeom prst="rect">
            <a:avLst/>
          </a:prstGeom>
          <a:noFill/>
        </p:spPr>
        <p:txBody>
          <a:bodyPr wrap="square" rtlCol="0">
            <a:spAutoFit/>
          </a:bodyPr>
          <a:lstStyle/>
          <a:p>
            <a:pPr algn="ctr"/>
            <a:r>
              <a:rPr lang="en-US" sz="2700" b="1"/>
              <a:t>F</a:t>
            </a:r>
          </a:p>
        </p:txBody>
      </p:sp>
      <p:cxnSp>
        <p:nvCxnSpPr>
          <p:cNvPr id="12" name="Straight Arrow Connector 11">
            <a:extLst>
              <a:ext uri="{FF2B5EF4-FFF2-40B4-BE49-F238E27FC236}">
                <a16:creationId xmlns:a16="http://schemas.microsoft.com/office/drawing/2014/main" id="{472796D8-33E6-4147-93A3-DEC3B2A22948}"/>
              </a:ext>
            </a:extLst>
          </p:cNvPr>
          <p:cNvCxnSpPr>
            <a:cxnSpLocks/>
          </p:cNvCxnSpPr>
          <p:nvPr/>
        </p:nvCxnSpPr>
        <p:spPr>
          <a:xfrm>
            <a:off x="1941111" y="2014706"/>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B3849B71-DDBA-4A77-B36A-89180F8E4C8D}"/>
              </a:ext>
            </a:extLst>
          </p:cNvPr>
          <p:cNvCxnSpPr>
            <a:cxnSpLocks/>
          </p:cNvCxnSpPr>
          <p:nvPr/>
        </p:nvCxnSpPr>
        <p:spPr>
          <a:xfrm flipH="1">
            <a:off x="1246092" y="2624242"/>
            <a:ext cx="1" cy="2019802"/>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17C94B05-DEE4-4A73-937D-424B527435C7}"/>
              </a:ext>
            </a:extLst>
          </p:cNvPr>
          <p:cNvSpPr txBox="1"/>
          <p:nvPr/>
        </p:nvSpPr>
        <p:spPr>
          <a:xfrm>
            <a:off x="381440" y="3313127"/>
            <a:ext cx="1219072" cy="507831"/>
          </a:xfrm>
          <a:prstGeom prst="rect">
            <a:avLst/>
          </a:prstGeom>
          <a:noFill/>
        </p:spPr>
        <p:txBody>
          <a:bodyPr wrap="square" rtlCol="0">
            <a:spAutoFit/>
          </a:bodyPr>
          <a:lstStyle/>
          <a:p>
            <a:pPr algn="ctr"/>
            <a:r>
              <a:rPr lang="en-US" sz="2700" b="1"/>
              <a:t>F</a:t>
            </a:r>
          </a:p>
        </p:txBody>
      </p:sp>
      <p:sp>
        <p:nvSpPr>
          <p:cNvPr id="22" name="TextBox 21">
            <a:extLst>
              <a:ext uri="{FF2B5EF4-FFF2-40B4-BE49-F238E27FC236}">
                <a16:creationId xmlns:a16="http://schemas.microsoft.com/office/drawing/2014/main" id="{FD6A2A7E-1BCB-41E3-B2B8-327C576A4445}"/>
              </a:ext>
            </a:extLst>
          </p:cNvPr>
          <p:cNvSpPr txBox="1"/>
          <p:nvPr/>
        </p:nvSpPr>
        <p:spPr>
          <a:xfrm>
            <a:off x="1691359" y="1448341"/>
            <a:ext cx="1219072" cy="507831"/>
          </a:xfrm>
          <a:prstGeom prst="rect">
            <a:avLst/>
          </a:prstGeom>
          <a:noFill/>
        </p:spPr>
        <p:txBody>
          <a:bodyPr wrap="square" rtlCol="0">
            <a:spAutoFit/>
          </a:bodyPr>
          <a:lstStyle/>
          <a:p>
            <a:pPr algn="ctr"/>
            <a:r>
              <a:rPr lang="en-US" sz="2700" b="1"/>
              <a:t>F</a:t>
            </a:r>
          </a:p>
        </p:txBody>
      </p:sp>
      <p:sp>
        <p:nvSpPr>
          <p:cNvPr id="23" name="TextBox 22">
            <a:extLst>
              <a:ext uri="{FF2B5EF4-FFF2-40B4-BE49-F238E27FC236}">
                <a16:creationId xmlns:a16="http://schemas.microsoft.com/office/drawing/2014/main" id="{993B6E2B-B40A-4420-B39B-F9D98C5B3085}"/>
              </a:ext>
            </a:extLst>
          </p:cNvPr>
          <p:cNvSpPr txBox="1"/>
          <p:nvPr/>
        </p:nvSpPr>
        <p:spPr>
          <a:xfrm>
            <a:off x="-45234" y="1109490"/>
            <a:ext cx="2321892" cy="338554"/>
          </a:xfrm>
          <a:prstGeom prst="rect">
            <a:avLst/>
          </a:prstGeom>
          <a:noFill/>
        </p:spPr>
        <p:txBody>
          <a:bodyPr wrap="square" rtlCol="0">
            <a:spAutoFit/>
          </a:bodyPr>
          <a:lstStyle/>
          <a:p>
            <a:pPr algn="ctr"/>
            <a:r>
              <a:rPr lang="en-US" sz="2400" b="1" baseline="30000"/>
              <a:t>(Female, Student)</a:t>
            </a:r>
          </a:p>
        </p:txBody>
      </p:sp>
      <p:sp>
        <p:nvSpPr>
          <p:cNvPr id="24" name="TextBox 23">
            <a:extLst>
              <a:ext uri="{FF2B5EF4-FFF2-40B4-BE49-F238E27FC236}">
                <a16:creationId xmlns:a16="http://schemas.microsoft.com/office/drawing/2014/main" id="{30D0D13F-C4D7-4386-9479-4EC28D4C4868}"/>
              </a:ext>
            </a:extLst>
          </p:cNvPr>
          <p:cNvSpPr txBox="1"/>
          <p:nvPr/>
        </p:nvSpPr>
        <p:spPr>
          <a:xfrm>
            <a:off x="2768939" y="5944154"/>
            <a:ext cx="2321892" cy="338554"/>
          </a:xfrm>
          <a:prstGeom prst="rect">
            <a:avLst/>
          </a:prstGeom>
          <a:noFill/>
        </p:spPr>
        <p:txBody>
          <a:bodyPr wrap="square" rtlCol="0">
            <a:spAutoFit/>
          </a:bodyPr>
          <a:lstStyle/>
          <a:p>
            <a:pPr algn="ctr"/>
            <a:r>
              <a:rPr lang="en-US" sz="2400" b="1" baseline="30000"/>
              <a:t>(Female, Student)</a:t>
            </a:r>
          </a:p>
        </p:txBody>
      </p:sp>
      <p:sp>
        <p:nvSpPr>
          <p:cNvPr id="25" name="TextBox 24">
            <a:extLst>
              <a:ext uri="{FF2B5EF4-FFF2-40B4-BE49-F238E27FC236}">
                <a16:creationId xmlns:a16="http://schemas.microsoft.com/office/drawing/2014/main" id="{13AF9663-2750-4872-B09B-1B2A4426F01E}"/>
              </a:ext>
            </a:extLst>
          </p:cNvPr>
          <p:cNvSpPr txBox="1"/>
          <p:nvPr/>
        </p:nvSpPr>
        <p:spPr>
          <a:xfrm>
            <a:off x="-189758" y="5943336"/>
            <a:ext cx="2780767" cy="338554"/>
          </a:xfrm>
          <a:prstGeom prst="rect">
            <a:avLst/>
          </a:prstGeom>
          <a:noFill/>
        </p:spPr>
        <p:txBody>
          <a:bodyPr wrap="square" rtlCol="0">
            <a:spAutoFit/>
          </a:bodyPr>
          <a:lstStyle/>
          <a:p>
            <a:pPr algn="ctr"/>
            <a:r>
              <a:rPr lang="en-US" sz="2400" b="1" baseline="30000"/>
              <a:t>(Male, Student)</a:t>
            </a:r>
          </a:p>
        </p:txBody>
      </p:sp>
      <p:sp>
        <p:nvSpPr>
          <p:cNvPr id="26" name="TextBox 25">
            <a:extLst>
              <a:ext uri="{FF2B5EF4-FFF2-40B4-BE49-F238E27FC236}">
                <a16:creationId xmlns:a16="http://schemas.microsoft.com/office/drawing/2014/main" id="{5A73221D-2B49-4EA2-B829-9E6B9FED073D}"/>
              </a:ext>
            </a:extLst>
          </p:cNvPr>
          <p:cNvSpPr txBox="1"/>
          <p:nvPr/>
        </p:nvSpPr>
        <p:spPr>
          <a:xfrm>
            <a:off x="2381139" y="1160978"/>
            <a:ext cx="2780767" cy="338554"/>
          </a:xfrm>
          <a:prstGeom prst="rect">
            <a:avLst/>
          </a:prstGeom>
          <a:noFill/>
        </p:spPr>
        <p:txBody>
          <a:bodyPr wrap="square" rtlCol="0">
            <a:spAutoFit/>
          </a:bodyPr>
          <a:lstStyle/>
          <a:p>
            <a:pPr algn="ctr"/>
            <a:r>
              <a:rPr lang="en-US" sz="2400" b="1" baseline="30000"/>
              <a:t>(Male, Officer)</a:t>
            </a:r>
          </a:p>
        </p:txBody>
      </p:sp>
      <p:graphicFrame>
        <p:nvGraphicFramePr>
          <p:cNvPr id="30" name="Table 4">
            <a:extLst>
              <a:ext uri="{FF2B5EF4-FFF2-40B4-BE49-F238E27FC236}">
                <a16:creationId xmlns:a16="http://schemas.microsoft.com/office/drawing/2014/main" id="{23E95D8B-825D-41DA-9E7A-5529DA080073}"/>
              </a:ext>
            </a:extLst>
          </p:cNvPr>
          <p:cNvGraphicFramePr>
            <a:graphicFrameLocks/>
          </p:cNvGraphicFramePr>
          <p:nvPr/>
        </p:nvGraphicFramePr>
        <p:xfrm>
          <a:off x="4539422" y="1478213"/>
          <a:ext cx="4393783" cy="884099"/>
        </p:xfrm>
        <a:graphic>
          <a:graphicData uri="http://schemas.openxmlformats.org/drawingml/2006/table">
            <a:tbl>
              <a:tblPr firstRow="1" bandRow="1">
                <a:tableStyleId>{5940675A-B579-460E-94D1-54222C63F5DA}</a:tableStyleId>
              </a:tblPr>
              <a:tblGrid>
                <a:gridCol w="946883">
                  <a:extLst>
                    <a:ext uri="{9D8B030D-6E8A-4147-A177-3AD203B41FA5}">
                      <a16:colId xmlns:a16="http://schemas.microsoft.com/office/drawing/2014/main" val="511323773"/>
                    </a:ext>
                  </a:extLst>
                </a:gridCol>
                <a:gridCol w="761920">
                  <a:extLst>
                    <a:ext uri="{9D8B030D-6E8A-4147-A177-3AD203B41FA5}">
                      <a16:colId xmlns:a16="http://schemas.microsoft.com/office/drawing/2014/main" val="1529841667"/>
                    </a:ext>
                  </a:extLst>
                </a:gridCol>
                <a:gridCol w="1053726">
                  <a:extLst>
                    <a:ext uri="{9D8B030D-6E8A-4147-A177-3AD203B41FA5}">
                      <a16:colId xmlns:a16="http://schemas.microsoft.com/office/drawing/2014/main" val="3602513994"/>
                    </a:ext>
                  </a:extLst>
                </a:gridCol>
                <a:gridCol w="1631254">
                  <a:extLst>
                    <a:ext uri="{9D8B030D-6E8A-4147-A177-3AD203B41FA5}">
                      <a16:colId xmlns:a16="http://schemas.microsoft.com/office/drawing/2014/main" val="3031033362"/>
                    </a:ext>
                  </a:extLst>
                </a:gridCol>
              </a:tblGrid>
              <a:tr h="464940">
                <a:tc>
                  <a:txBody>
                    <a:bodyPr/>
                    <a:lstStyle/>
                    <a:p>
                      <a:pPr algn="ctr"/>
                      <a:r>
                        <a:rPr lang="en-US" sz="1600" err="1"/>
                        <a:t>ReBAC</a:t>
                      </a:r>
                      <a:endParaRPr lang="en-US" sz="1600"/>
                    </a:p>
                  </a:txBody>
                  <a:tcPr marL="91431" marR="91431" marT="45715" marB="45715"/>
                </a:tc>
                <a:tc>
                  <a:txBody>
                    <a:bodyPr/>
                    <a:lstStyle/>
                    <a:p>
                      <a:pPr algn="ctr"/>
                      <a:r>
                        <a:rPr lang="en-US" sz="1600"/>
                        <a:t>ABAC</a:t>
                      </a:r>
                    </a:p>
                  </a:txBody>
                  <a:tcPr marL="91431" marR="91431" marT="45715" marB="45715"/>
                </a:tc>
                <a:tc>
                  <a:txBody>
                    <a:bodyPr/>
                    <a:lstStyle/>
                    <a:p>
                      <a:pPr algn="ctr"/>
                      <a:r>
                        <a:rPr lang="en-US" sz="1600" err="1"/>
                        <a:t>AReBAC</a:t>
                      </a:r>
                      <a:endParaRPr lang="en-US" sz="1600"/>
                    </a:p>
                  </a:txBody>
                  <a:tcPr marL="91431" marR="91431" marT="45715" marB="45715"/>
                </a:tc>
                <a:tc>
                  <a:txBody>
                    <a:bodyPr/>
                    <a:lstStyle/>
                    <a:p>
                      <a:pPr algn="ctr"/>
                      <a:r>
                        <a:rPr lang="en-US" sz="1600"/>
                        <a:t>AUTH</a:t>
                      </a:r>
                    </a:p>
                  </a:txBody>
                  <a:tcPr marL="91431" marR="91431" marT="45715" marB="45715"/>
                </a:tc>
                <a:extLst>
                  <a:ext uri="{0D108BD9-81ED-4DB2-BD59-A6C34878D82A}">
                    <a16:rowId xmlns:a16="http://schemas.microsoft.com/office/drawing/2014/main" val="349064408"/>
                  </a:ext>
                </a:extLst>
              </a:tr>
              <a:tr h="419159">
                <a:tc>
                  <a:txBody>
                    <a:bodyPr/>
                    <a:lstStyle/>
                    <a:p>
                      <a:pPr algn="ctr"/>
                      <a:endParaRPr lang="en-US" sz="1600"/>
                    </a:p>
                  </a:txBody>
                  <a:tcPr marL="91431" marR="91431" marT="45715" marB="45715">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sz="1600"/>
                    </a:p>
                  </a:txBody>
                  <a:tcPr marL="91431" marR="91431" marT="45715" marB="45715">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sz="1600"/>
                    </a:p>
                  </a:txBody>
                  <a:tcPr marL="91431" marR="91431" marT="45715" marB="45715">
                    <a:lnB w="12700" cap="flat" cmpd="sng" algn="ctr">
                      <a:solidFill>
                        <a:schemeClr val="tx1"/>
                      </a:solidFill>
                      <a:prstDash val="solid"/>
                      <a:round/>
                      <a:headEnd type="none" w="med" len="med"/>
                      <a:tailEnd type="none" w="med" len="med"/>
                    </a:lnB>
                    <a:solidFill>
                      <a:srgbClr val="FF0000"/>
                    </a:solidFill>
                  </a:tcPr>
                </a:tc>
                <a:tc>
                  <a:txBody>
                    <a:bodyPr/>
                    <a:lstStyle/>
                    <a:p>
                      <a:pPr algn="ctr"/>
                      <a:r>
                        <a:rPr lang="en-US" sz="1600"/>
                        <a:t>(Bob, Alice, op)</a:t>
                      </a:r>
                    </a:p>
                  </a:txBody>
                  <a:tcPr marL="91431" marR="91431" marT="45715" marB="45715">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30293784"/>
                  </a:ext>
                </a:extLst>
              </a:tr>
            </a:tbl>
          </a:graphicData>
        </a:graphic>
      </p:graphicFrame>
      <p:pic>
        <p:nvPicPr>
          <p:cNvPr id="37" name="Picture 36">
            <a:extLst>
              <a:ext uri="{FF2B5EF4-FFF2-40B4-BE49-F238E27FC236}">
                <a16:creationId xmlns:a16="http://schemas.microsoft.com/office/drawing/2014/main" id="{1370D298-32E0-4EB8-A901-6DBFDA997124}"/>
              </a:ext>
            </a:extLst>
          </p:cNvPr>
          <p:cNvPicPr>
            <a:picLocks noChangeAspect="1"/>
          </p:cNvPicPr>
          <p:nvPr/>
        </p:nvPicPr>
        <p:blipFill>
          <a:blip r:embed="rId2"/>
          <a:stretch>
            <a:fillRect/>
          </a:stretch>
        </p:blipFill>
        <p:spPr>
          <a:xfrm>
            <a:off x="4952960" y="1981352"/>
            <a:ext cx="229578" cy="229578"/>
          </a:xfrm>
          <a:prstGeom prst="rect">
            <a:avLst/>
          </a:prstGeom>
        </p:spPr>
      </p:pic>
      <p:pic>
        <p:nvPicPr>
          <p:cNvPr id="38" name="Picture 37">
            <a:extLst>
              <a:ext uri="{FF2B5EF4-FFF2-40B4-BE49-F238E27FC236}">
                <a16:creationId xmlns:a16="http://schemas.microsoft.com/office/drawing/2014/main" id="{82DA08F8-3FFB-418E-A1EA-B0E4BCCFB462}"/>
              </a:ext>
            </a:extLst>
          </p:cNvPr>
          <p:cNvPicPr>
            <a:picLocks noChangeAspect="1"/>
          </p:cNvPicPr>
          <p:nvPr/>
        </p:nvPicPr>
        <p:blipFill>
          <a:blip r:embed="rId2"/>
          <a:stretch>
            <a:fillRect/>
          </a:stretch>
        </p:blipFill>
        <p:spPr>
          <a:xfrm>
            <a:off x="5791072" y="1981352"/>
            <a:ext cx="229578" cy="229578"/>
          </a:xfrm>
          <a:prstGeom prst="rect">
            <a:avLst/>
          </a:prstGeom>
        </p:spPr>
      </p:pic>
      <p:pic>
        <p:nvPicPr>
          <p:cNvPr id="43" name="Picture 42">
            <a:extLst>
              <a:ext uri="{FF2B5EF4-FFF2-40B4-BE49-F238E27FC236}">
                <a16:creationId xmlns:a16="http://schemas.microsoft.com/office/drawing/2014/main" id="{7678BB55-81DE-4C40-B976-7EABFEEE7DB6}"/>
              </a:ext>
            </a:extLst>
          </p:cNvPr>
          <p:cNvPicPr>
            <a:picLocks noChangeAspect="1"/>
          </p:cNvPicPr>
          <p:nvPr/>
        </p:nvPicPr>
        <p:blipFill>
          <a:blip r:embed="rId2"/>
          <a:stretch>
            <a:fillRect/>
          </a:stretch>
        </p:blipFill>
        <p:spPr>
          <a:xfrm>
            <a:off x="6704374" y="1981352"/>
            <a:ext cx="229578" cy="229578"/>
          </a:xfrm>
          <a:prstGeom prst="rect">
            <a:avLst/>
          </a:prstGeom>
        </p:spPr>
      </p:pic>
      <p:cxnSp>
        <p:nvCxnSpPr>
          <p:cNvPr id="3" name="Connector: Curved 2">
            <a:extLst>
              <a:ext uri="{FF2B5EF4-FFF2-40B4-BE49-F238E27FC236}">
                <a16:creationId xmlns:a16="http://schemas.microsoft.com/office/drawing/2014/main" id="{FF8D3247-3595-487B-968E-6EFAEE3F56FD}"/>
              </a:ext>
            </a:extLst>
          </p:cNvPr>
          <p:cNvCxnSpPr/>
          <p:nvPr/>
        </p:nvCxnSpPr>
        <p:spPr>
          <a:xfrm>
            <a:off x="5867264" y="2362313"/>
            <a:ext cx="1980992" cy="1443619"/>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37F8C077-415F-4349-AA2D-DF4E56CAFB7A}"/>
              </a:ext>
            </a:extLst>
          </p:cNvPr>
          <p:cNvSpPr txBox="1"/>
          <p:nvPr/>
        </p:nvSpPr>
        <p:spPr>
          <a:xfrm>
            <a:off x="6933953" y="3821627"/>
            <a:ext cx="1559670" cy="371512"/>
          </a:xfrm>
          <a:prstGeom prst="rect">
            <a:avLst/>
          </a:prstGeom>
          <a:noFill/>
        </p:spPr>
        <p:txBody>
          <a:bodyPr wrap="square">
            <a:spAutoFit/>
          </a:bodyPr>
          <a:lstStyle/>
          <a:p>
            <a:r>
              <a:rPr lang="en-US" sz="1814" b="1" dirty="0">
                <a:solidFill>
                  <a:srgbClr val="FF0000"/>
                </a:solidFill>
              </a:rPr>
              <a:t>Infeasible</a:t>
            </a:r>
          </a:p>
        </p:txBody>
      </p:sp>
      <p:sp>
        <p:nvSpPr>
          <p:cNvPr id="4" name="Title 3">
            <a:extLst>
              <a:ext uri="{FF2B5EF4-FFF2-40B4-BE49-F238E27FC236}">
                <a16:creationId xmlns:a16="http://schemas.microsoft.com/office/drawing/2014/main" id="{2784889E-C94C-43EB-A526-007379A6C863}"/>
              </a:ext>
            </a:extLst>
          </p:cNvPr>
          <p:cNvSpPr>
            <a:spLocks noGrp="1"/>
          </p:cNvSpPr>
          <p:nvPr>
            <p:ph type="title"/>
          </p:nvPr>
        </p:nvSpPr>
        <p:spPr/>
        <p:txBody>
          <a:bodyPr/>
          <a:lstStyle/>
          <a:p>
            <a:endParaRPr lang="en-US"/>
          </a:p>
        </p:txBody>
      </p:sp>
      <p:sp>
        <p:nvSpPr>
          <p:cNvPr id="32" name="Title 1">
            <a:extLst>
              <a:ext uri="{FF2B5EF4-FFF2-40B4-BE49-F238E27FC236}">
                <a16:creationId xmlns:a16="http://schemas.microsoft.com/office/drawing/2014/main" id="{CC459EA0-BB4C-4C57-A82F-02D2B76A51F9}"/>
              </a:ext>
            </a:extLst>
          </p:cNvPr>
          <p:cNvSpPr txBox="1">
            <a:spLocks/>
          </p:cNvSpPr>
          <p:nvPr/>
        </p:nvSpPr>
        <p:spPr>
          <a:xfrm>
            <a:off x="1905000" y="223969"/>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kern="0">
                <a:latin typeface="Calibri" panose="020F0502020204030204" pitchFamily="34" charset="0"/>
                <a:cs typeface="Calibri" panose="020F0502020204030204" pitchFamily="34" charset="0"/>
              </a:rPr>
              <a:t>ARG Example</a:t>
            </a:r>
          </a:p>
        </p:txBody>
      </p:sp>
    </p:spTree>
    <p:extLst>
      <p:ext uri="{BB962C8B-B14F-4D97-AF65-F5344CB8AC3E}">
        <p14:creationId xmlns:p14="http://schemas.microsoft.com/office/powerpoint/2010/main" val="3940828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AD4AA956-DDA4-4355-BB7F-0EBF46D36A4E}"/>
              </a:ext>
            </a:extLst>
          </p:cNvPr>
          <p:cNvCxnSpPr>
            <a:cxnSpLocks/>
            <a:stCxn id="27" idx="0"/>
            <a:endCxn id="28" idx="4"/>
          </p:cNvCxnSpPr>
          <p:nvPr/>
        </p:nvCxnSpPr>
        <p:spPr>
          <a:xfrm flipV="1">
            <a:off x="3609701" y="2640616"/>
            <a:ext cx="0" cy="1966468"/>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414A5FDF-BFFD-48F8-805F-82C23CFAABB4}"/>
              </a:ext>
            </a:extLst>
          </p:cNvPr>
          <p:cNvSpPr txBox="1"/>
          <p:nvPr/>
        </p:nvSpPr>
        <p:spPr>
          <a:xfrm>
            <a:off x="1797000" y="5221878"/>
            <a:ext cx="1219072" cy="507831"/>
          </a:xfrm>
          <a:prstGeom prst="rect">
            <a:avLst/>
          </a:prstGeom>
          <a:noFill/>
        </p:spPr>
        <p:txBody>
          <a:bodyPr wrap="square" rtlCol="0">
            <a:spAutoFit/>
          </a:bodyPr>
          <a:lstStyle/>
          <a:p>
            <a:pPr algn="ctr"/>
            <a:r>
              <a:rPr lang="en-US" sz="2700" b="1"/>
              <a:t>F</a:t>
            </a:r>
          </a:p>
        </p:txBody>
      </p:sp>
      <p:sp>
        <p:nvSpPr>
          <p:cNvPr id="20" name="Oval 19">
            <a:extLst>
              <a:ext uri="{FF2B5EF4-FFF2-40B4-BE49-F238E27FC236}">
                <a16:creationId xmlns:a16="http://schemas.microsoft.com/office/drawing/2014/main" id="{5779294B-FADF-4F8A-8FAA-D01D86683B44}"/>
              </a:ext>
            </a:extLst>
          </p:cNvPr>
          <p:cNvSpPr/>
          <p:nvPr/>
        </p:nvSpPr>
        <p:spPr>
          <a:xfrm>
            <a:off x="610017" y="1380557"/>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Alice</a:t>
            </a:r>
          </a:p>
        </p:txBody>
      </p:sp>
      <p:sp>
        <p:nvSpPr>
          <p:cNvPr id="27" name="Oval 26">
            <a:extLst>
              <a:ext uri="{FF2B5EF4-FFF2-40B4-BE49-F238E27FC236}">
                <a16:creationId xmlns:a16="http://schemas.microsoft.com/office/drawing/2014/main" id="{9546B978-13CE-4519-9866-66C3E3E99192}"/>
              </a:ext>
            </a:extLst>
          </p:cNvPr>
          <p:cNvSpPr/>
          <p:nvPr/>
        </p:nvSpPr>
        <p:spPr>
          <a:xfrm>
            <a:off x="2944155" y="460708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Cathy</a:t>
            </a:r>
          </a:p>
        </p:txBody>
      </p:sp>
      <p:sp>
        <p:nvSpPr>
          <p:cNvPr id="28" name="Oval 27">
            <a:extLst>
              <a:ext uri="{FF2B5EF4-FFF2-40B4-BE49-F238E27FC236}">
                <a16:creationId xmlns:a16="http://schemas.microsoft.com/office/drawing/2014/main" id="{3A64F3A5-9EC9-417E-9CE9-B48D03B8A491}"/>
              </a:ext>
            </a:extLst>
          </p:cNvPr>
          <p:cNvSpPr/>
          <p:nvPr/>
        </p:nvSpPr>
        <p:spPr>
          <a:xfrm>
            <a:off x="2944155" y="1380557"/>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Bob</a:t>
            </a:r>
            <a:endParaRPr lang="en-US" sz="1050"/>
          </a:p>
        </p:txBody>
      </p:sp>
      <p:sp>
        <p:nvSpPr>
          <p:cNvPr id="29" name="Oval 28">
            <a:extLst>
              <a:ext uri="{FF2B5EF4-FFF2-40B4-BE49-F238E27FC236}">
                <a16:creationId xmlns:a16="http://schemas.microsoft.com/office/drawing/2014/main" id="{F9C33A6E-3967-49AE-AC8A-66280D3E144D}"/>
              </a:ext>
            </a:extLst>
          </p:cNvPr>
          <p:cNvSpPr/>
          <p:nvPr/>
        </p:nvSpPr>
        <p:spPr>
          <a:xfrm>
            <a:off x="610017" y="4607084"/>
            <a:ext cx="1331094" cy="1260059"/>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a:t>Ron</a:t>
            </a:r>
          </a:p>
        </p:txBody>
      </p:sp>
      <p:cxnSp>
        <p:nvCxnSpPr>
          <p:cNvPr id="31" name="Straight Arrow Connector 30">
            <a:extLst>
              <a:ext uri="{FF2B5EF4-FFF2-40B4-BE49-F238E27FC236}">
                <a16:creationId xmlns:a16="http://schemas.microsoft.com/office/drawing/2014/main" id="{608845E0-25E5-4533-96B4-9D1CF6E4FB79}"/>
              </a:ext>
            </a:extLst>
          </p:cNvPr>
          <p:cNvCxnSpPr>
            <a:cxnSpLocks/>
            <a:stCxn id="29" idx="6"/>
            <a:endCxn id="27" idx="2"/>
          </p:cNvCxnSpPr>
          <p:nvPr/>
        </p:nvCxnSpPr>
        <p:spPr>
          <a:xfrm>
            <a:off x="1941111" y="5237114"/>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A67D7EFF-DCE3-4404-9C75-5958E8BFA470}"/>
              </a:ext>
            </a:extLst>
          </p:cNvPr>
          <p:cNvSpPr txBox="1"/>
          <p:nvPr/>
        </p:nvSpPr>
        <p:spPr>
          <a:xfrm>
            <a:off x="3320348" y="3285539"/>
            <a:ext cx="1219072" cy="507831"/>
          </a:xfrm>
          <a:prstGeom prst="rect">
            <a:avLst/>
          </a:prstGeom>
          <a:noFill/>
        </p:spPr>
        <p:txBody>
          <a:bodyPr wrap="square" rtlCol="0">
            <a:spAutoFit/>
          </a:bodyPr>
          <a:lstStyle/>
          <a:p>
            <a:pPr algn="ctr"/>
            <a:r>
              <a:rPr lang="en-US" sz="2700" b="1"/>
              <a:t>F</a:t>
            </a:r>
          </a:p>
        </p:txBody>
      </p:sp>
      <p:sp>
        <p:nvSpPr>
          <p:cNvPr id="21" name="Title 1">
            <a:extLst>
              <a:ext uri="{FF2B5EF4-FFF2-40B4-BE49-F238E27FC236}">
                <a16:creationId xmlns:a16="http://schemas.microsoft.com/office/drawing/2014/main" id="{CCA8EF87-B11A-46FF-9E47-CED4725B1E2E}"/>
              </a:ext>
            </a:extLst>
          </p:cNvPr>
          <p:cNvSpPr>
            <a:spLocks noGrp="1"/>
          </p:cNvSpPr>
          <p:nvPr>
            <p:ph type="title"/>
          </p:nvPr>
        </p:nvSpPr>
        <p:spPr>
          <a:xfrm>
            <a:off x="1981200" y="300169"/>
            <a:ext cx="4931843" cy="461831"/>
          </a:xfrm>
          <a:ln>
            <a:noFill/>
          </a:ln>
        </p:spPr>
        <p:style>
          <a:lnRef idx="2">
            <a:schemeClr val="accent6"/>
          </a:lnRef>
          <a:fillRef idx="1">
            <a:schemeClr val="lt1"/>
          </a:fillRef>
          <a:effectRef idx="0">
            <a:schemeClr val="accent6"/>
          </a:effectRef>
          <a:fontRef idx="minor">
            <a:schemeClr val="dk1"/>
          </a:fontRef>
        </p:style>
        <p:txBody>
          <a:bodyPr/>
          <a:lstStyle/>
          <a:p>
            <a:pPr algn="ctr"/>
            <a:r>
              <a:rPr lang="en-US" sz="3199" b="1">
                <a:latin typeface="Calibri" panose="020F0502020204030204" pitchFamily="34" charset="0"/>
                <a:cs typeface="Calibri" panose="020F0502020204030204" pitchFamily="34" charset="0"/>
              </a:rPr>
              <a:t>Infeasibility Solution</a:t>
            </a:r>
          </a:p>
        </p:txBody>
      </p:sp>
      <p:cxnSp>
        <p:nvCxnSpPr>
          <p:cNvPr id="12" name="Straight Arrow Connector 11">
            <a:extLst>
              <a:ext uri="{FF2B5EF4-FFF2-40B4-BE49-F238E27FC236}">
                <a16:creationId xmlns:a16="http://schemas.microsoft.com/office/drawing/2014/main" id="{472796D8-33E6-4147-93A3-DEC3B2A22948}"/>
              </a:ext>
            </a:extLst>
          </p:cNvPr>
          <p:cNvCxnSpPr>
            <a:cxnSpLocks/>
          </p:cNvCxnSpPr>
          <p:nvPr/>
        </p:nvCxnSpPr>
        <p:spPr>
          <a:xfrm>
            <a:off x="1941111" y="2014706"/>
            <a:ext cx="1003043" cy="0"/>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B3849B71-DDBA-4A77-B36A-89180F8E4C8D}"/>
              </a:ext>
            </a:extLst>
          </p:cNvPr>
          <p:cNvCxnSpPr>
            <a:cxnSpLocks/>
          </p:cNvCxnSpPr>
          <p:nvPr/>
        </p:nvCxnSpPr>
        <p:spPr>
          <a:xfrm flipH="1">
            <a:off x="1246092" y="2624242"/>
            <a:ext cx="1" cy="2019802"/>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17C94B05-DEE4-4A73-937D-424B527435C7}"/>
              </a:ext>
            </a:extLst>
          </p:cNvPr>
          <p:cNvSpPr txBox="1"/>
          <p:nvPr/>
        </p:nvSpPr>
        <p:spPr>
          <a:xfrm>
            <a:off x="381440" y="3313127"/>
            <a:ext cx="1219072" cy="507831"/>
          </a:xfrm>
          <a:prstGeom prst="rect">
            <a:avLst/>
          </a:prstGeom>
          <a:noFill/>
        </p:spPr>
        <p:txBody>
          <a:bodyPr wrap="square" rtlCol="0">
            <a:spAutoFit/>
          </a:bodyPr>
          <a:lstStyle/>
          <a:p>
            <a:pPr algn="ctr"/>
            <a:r>
              <a:rPr lang="en-US" sz="2700" b="1"/>
              <a:t>F</a:t>
            </a:r>
          </a:p>
        </p:txBody>
      </p:sp>
      <p:sp>
        <p:nvSpPr>
          <p:cNvPr id="22" name="TextBox 21">
            <a:extLst>
              <a:ext uri="{FF2B5EF4-FFF2-40B4-BE49-F238E27FC236}">
                <a16:creationId xmlns:a16="http://schemas.microsoft.com/office/drawing/2014/main" id="{FD6A2A7E-1BCB-41E3-B2B8-327C576A4445}"/>
              </a:ext>
            </a:extLst>
          </p:cNvPr>
          <p:cNvSpPr txBox="1"/>
          <p:nvPr/>
        </p:nvSpPr>
        <p:spPr>
          <a:xfrm>
            <a:off x="1691359" y="1448341"/>
            <a:ext cx="1219072" cy="507831"/>
          </a:xfrm>
          <a:prstGeom prst="rect">
            <a:avLst/>
          </a:prstGeom>
          <a:noFill/>
        </p:spPr>
        <p:txBody>
          <a:bodyPr wrap="square" rtlCol="0">
            <a:spAutoFit/>
          </a:bodyPr>
          <a:lstStyle/>
          <a:p>
            <a:pPr algn="ctr"/>
            <a:r>
              <a:rPr lang="en-US" sz="2700" b="1"/>
              <a:t>F</a:t>
            </a:r>
          </a:p>
        </p:txBody>
      </p:sp>
      <p:sp>
        <p:nvSpPr>
          <p:cNvPr id="23" name="TextBox 22">
            <a:extLst>
              <a:ext uri="{FF2B5EF4-FFF2-40B4-BE49-F238E27FC236}">
                <a16:creationId xmlns:a16="http://schemas.microsoft.com/office/drawing/2014/main" id="{993B6E2B-B40A-4420-B39B-F9D98C5B3085}"/>
              </a:ext>
            </a:extLst>
          </p:cNvPr>
          <p:cNvSpPr txBox="1"/>
          <p:nvPr/>
        </p:nvSpPr>
        <p:spPr>
          <a:xfrm>
            <a:off x="-45234" y="1109490"/>
            <a:ext cx="2321892" cy="338554"/>
          </a:xfrm>
          <a:prstGeom prst="rect">
            <a:avLst/>
          </a:prstGeom>
          <a:noFill/>
        </p:spPr>
        <p:txBody>
          <a:bodyPr wrap="square" rtlCol="0">
            <a:spAutoFit/>
          </a:bodyPr>
          <a:lstStyle/>
          <a:p>
            <a:pPr algn="ctr"/>
            <a:r>
              <a:rPr lang="en-US" sz="2400" b="1" baseline="30000"/>
              <a:t>(Female, Student)</a:t>
            </a:r>
          </a:p>
        </p:txBody>
      </p:sp>
      <p:sp>
        <p:nvSpPr>
          <p:cNvPr id="24" name="TextBox 23">
            <a:extLst>
              <a:ext uri="{FF2B5EF4-FFF2-40B4-BE49-F238E27FC236}">
                <a16:creationId xmlns:a16="http://schemas.microsoft.com/office/drawing/2014/main" id="{30D0D13F-C4D7-4386-9479-4EC28D4C4868}"/>
              </a:ext>
            </a:extLst>
          </p:cNvPr>
          <p:cNvSpPr txBox="1"/>
          <p:nvPr/>
        </p:nvSpPr>
        <p:spPr>
          <a:xfrm>
            <a:off x="2768939" y="5944154"/>
            <a:ext cx="2321892" cy="338554"/>
          </a:xfrm>
          <a:prstGeom prst="rect">
            <a:avLst/>
          </a:prstGeom>
          <a:noFill/>
        </p:spPr>
        <p:txBody>
          <a:bodyPr wrap="square" rtlCol="0">
            <a:spAutoFit/>
          </a:bodyPr>
          <a:lstStyle/>
          <a:p>
            <a:pPr algn="ctr"/>
            <a:r>
              <a:rPr lang="en-US" sz="2400" b="1" baseline="30000"/>
              <a:t>(Female, Student)</a:t>
            </a:r>
          </a:p>
        </p:txBody>
      </p:sp>
      <p:sp>
        <p:nvSpPr>
          <p:cNvPr id="25" name="TextBox 24">
            <a:extLst>
              <a:ext uri="{FF2B5EF4-FFF2-40B4-BE49-F238E27FC236}">
                <a16:creationId xmlns:a16="http://schemas.microsoft.com/office/drawing/2014/main" id="{13AF9663-2750-4872-B09B-1B2A4426F01E}"/>
              </a:ext>
            </a:extLst>
          </p:cNvPr>
          <p:cNvSpPr txBox="1"/>
          <p:nvPr/>
        </p:nvSpPr>
        <p:spPr>
          <a:xfrm>
            <a:off x="-189758" y="5985778"/>
            <a:ext cx="2780767" cy="338554"/>
          </a:xfrm>
          <a:prstGeom prst="rect">
            <a:avLst/>
          </a:prstGeom>
          <a:noFill/>
        </p:spPr>
        <p:txBody>
          <a:bodyPr wrap="square" rtlCol="0">
            <a:spAutoFit/>
          </a:bodyPr>
          <a:lstStyle/>
          <a:p>
            <a:pPr algn="ctr"/>
            <a:r>
              <a:rPr lang="en-US" sz="2400" b="1" baseline="30000"/>
              <a:t>(Male, Student)</a:t>
            </a:r>
          </a:p>
        </p:txBody>
      </p:sp>
      <p:sp>
        <p:nvSpPr>
          <p:cNvPr id="26" name="TextBox 25">
            <a:extLst>
              <a:ext uri="{FF2B5EF4-FFF2-40B4-BE49-F238E27FC236}">
                <a16:creationId xmlns:a16="http://schemas.microsoft.com/office/drawing/2014/main" id="{5A73221D-2B49-4EA2-B829-9E6B9FED073D}"/>
              </a:ext>
            </a:extLst>
          </p:cNvPr>
          <p:cNvSpPr txBox="1"/>
          <p:nvPr/>
        </p:nvSpPr>
        <p:spPr>
          <a:xfrm>
            <a:off x="2381139" y="1160978"/>
            <a:ext cx="2780767" cy="338554"/>
          </a:xfrm>
          <a:prstGeom prst="rect">
            <a:avLst/>
          </a:prstGeom>
          <a:noFill/>
        </p:spPr>
        <p:txBody>
          <a:bodyPr wrap="square" rtlCol="0">
            <a:spAutoFit/>
          </a:bodyPr>
          <a:lstStyle/>
          <a:p>
            <a:pPr algn="ctr"/>
            <a:r>
              <a:rPr lang="en-US" sz="2400" b="1" baseline="30000"/>
              <a:t>(Male, Officer)</a:t>
            </a:r>
          </a:p>
        </p:txBody>
      </p:sp>
      <p:graphicFrame>
        <p:nvGraphicFramePr>
          <p:cNvPr id="32" name="Table 2">
            <a:extLst>
              <a:ext uri="{FF2B5EF4-FFF2-40B4-BE49-F238E27FC236}">
                <a16:creationId xmlns:a16="http://schemas.microsoft.com/office/drawing/2014/main" id="{F50CE072-1924-4D5E-B28E-AB88DB639D94}"/>
              </a:ext>
            </a:extLst>
          </p:cNvPr>
          <p:cNvGraphicFramePr>
            <a:graphicFrameLocks noGrp="1"/>
          </p:cNvGraphicFramePr>
          <p:nvPr/>
        </p:nvGraphicFramePr>
        <p:xfrm>
          <a:off x="5078360" y="1488995"/>
          <a:ext cx="3701406" cy="2017274"/>
        </p:xfrm>
        <a:graphic>
          <a:graphicData uri="http://schemas.openxmlformats.org/drawingml/2006/table">
            <a:tbl>
              <a:tblPr firstRow="1" bandRow="1">
                <a:tableStyleId>{0E3FDE45-AF77-4B5C-9715-49D594BDF05E}</a:tableStyleId>
              </a:tblPr>
              <a:tblGrid>
                <a:gridCol w="3701406">
                  <a:extLst>
                    <a:ext uri="{9D8B030D-6E8A-4147-A177-3AD203B41FA5}">
                      <a16:colId xmlns:a16="http://schemas.microsoft.com/office/drawing/2014/main" val="206229458"/>
                    </a:ext>
                  </a:extLst>
                </a:gridCol>
              </a:tblGrid>
              <a:tr h="2017274">
                <a:tc>
                  <a:txBody>
                    <a:bodyPr/>
                    <a:lstStyle/>
                    <a:p>
                      <a:endParaRPr lang="en-US" sz="1800"/>
                    </a:p>
                    <a:p>
                      <a:r>
                        <a:rPr lang="en-US" sz="1800" u="sng">
                          <a:solidFill>
                            <a:srgbClr val="FF0000"/>
                          </a:solidFill>
                        </a:rPr>
                        <a:t>Infeasible</a:t>
                      </a:r>
                    </a:p>
                    <a:p>
                      <a:pPr marL="0" indent="0">
                        <a:buNone/>
                      </a:pPr>
                      <a:r>
                        <a:rPr lang="en-US" sz="1800">
                          <a:solidFill>
                            <a:srgbClr val="FF0000"/>
                          </a:solidFill>
                        </a:rPr>
                        <a:t>(Bob, Alice, op)</a:t>
                      </a:r>
                    </a:p>
                    <a:p>
                      <a:pPr marL="0" indent="0">
                        <a:buNone/>
                      </a:pPr>
                      <a:endParaRPr lang="en-US" sz="1800">
                        <a:solidFill>
                          <a:srgbClr val="FF0000"/>
                        </a:solidFill>
                      </a:endParaRPr>
                    </a:p>
                    <a:p>
                      <a:pPr marL="400050" indent="-400050">
                        <a:buAutoNum type="romanLcParenR"/>
                      </a:pPr>
                      <a:endParaRPr lang="en-US" sz="1800">
                        <a:solidFill>
                          <a:srgbClr val="FF0000"/>
                        </a:solidFill>
                      </a:endParaRPr>
                    </a:p>
                    <a:p>
                      <a:pPr marL="0" indent="0">
                        <a:buNone/>
                      </a:pPr>
                      <a:r>
                        <a:rPr lang="en-US" sz="1800" err="1">
                          <a:solidFill>
                            <a:schemeClr val="tx1"/>
                          </a:solidFill>
                        </a:rPr>
                        <a:t>Rule</a:t>
                      </a:r>
                      <a:r>
                        <a:rPr lang="en-US" sz="1800" baseline="-25000" err="1">
                          <a:solidFill>
                            <a:schemeClr val="tx1"/>
                          </a:solidFill>
                        </a:rPr>
                        <a:t>op</a:t>
                      </a:r>
                      <a:r>
                        <a:rPr lang="en-US" sz="1800">
                          <a:solidFill>
                            <a:schemeClr val="tx1"/>
                          </a:solidFill>
                        </a:rPr>
                        <a:t> = (Relation-type(e) = op)</a:t>
                      </a:r>
                    </a:p>
                  </a:txBody>
                  <a:tcPr marL="91431" marR="91431" marT="45715" marB="45715"/>
                </a:tc>
                <a:extLst>
                  <a:ext uri="{0D108BD9-81ED-4DB2-BD59-A6C34878D82A}">
                    <a16:rowId xmlns:a16="http://schemas.microsoft.com/office/drawing/2014/main" val="1359913906"/>
                  </a:ext>
                </a:extLst>
              </a:tr>
            </a:tbl>
          </a:graphicData>
        </a:graphic>
      </p:graphicFrame>
      <p:cxnSp>
        <p:nvCxnSpPr>
          <p:cNvPr id="33" name="Straight Arrow Connector 32">
            <a:extLst>
              <a:ext uri="{FF2B5EF4-FFF2-40B4-BE49-F238E27FC236}">
                <a16:creationId xmlns:a16="http://schemas.microsoft.com/office/drawing/2014/main" id="{91311640-C934-422B-A73C-900221A56F99}"/>
              </a:ext>
            </a:extLst>
          </p:cNvPr>
          <p:cNvCxnSpPr>
            <a:cxnSpLocks/>
          </p:cNvCxnSpPr>
          <p:nvPr/>
        </p:nvCxnSpPr>
        <p:spPr>
          <a:xfrm flipH="1">
            <a:off x="1797000" y="2362312"/>
            <a:ext cx="1279859" cy="0"/>
          </a:xfrm>
          <a:prstGeom prst="straightConnector1">
            <a:avLst/>
          </a:prstGeom>
          <a:ln w="57150">
            <a:prstDash val="sys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4681CB70-AA76-4183-B1DC-E710B293625D}"/>
              </a:ext>
            </a:extLst>
          </p:cNvPr>
          <p:cNvSpPr txBox="1"/>
          <p:nvPr/>
        </p:nvSpPr>
        <p:spPr>
          <a:xfrm>
            <a:off x="1851691" y="2378510"/>
            <a:ext cx="1219072" cy="507831"/>
          </a:xfrm>
          <a:prstGeom prst="rect">
            <a:avLst/>
          </a:prstGeom>
          <a:noFill/>
        </p:spPr>
        <p:txBody>
          <a:bodyPr wrap="square" rtlCol="0">
            <a:spAutoFit/>
          </a:bodyPr>
          <a:lstStyle/>
          <a:p>
            <a:pPr algn="ctr"/>
            <a:r>
              <a:rPr lang="en-US" sz="2700" b="1"/>
              <a:t>op</a:t>
            </a:r>
          </a:p>
        </p:txBody>
      </p:sp>
      <p:graphicFrame>
        <p:nvGraphicFramePr>
          <p:cNvPr id="30" name="Table 2">
            <a:extLst>
              <a:ext uri="{FF2B5EF4-FFF2-40B4-BE49-F238E27FC236}">
                <a16:creationId xmlns:a16="http://schemas.microsoft.com/office/drawing/2014/main" id="{C51D52D5-658C-4E93-93FE-3FB958C861F8}"/>
              </a:ext>
            </a:extLst>
          </p:cNvPr>
          <p:cNvGraphicFramePr>
            <a:graphicFrameLocks noGrp="1"/>
          </p:cNvGraphicFramePr>
          <p:nvPr>
            <p:extLst>
              <p:ext uri="{D42A27DB-BD31-4B8C-83A1-F6EECF244321}">
                <p14:modId xmlns:p14="http://schemas.microsoft.com/office/powerpoint/2010/main" val="1749031650"/>
              </p:ext>
            </p:extLst>
          </p:nvPr>
        </p:nvGraphicFramePr>
        <p:xfrm>
          <a:off x="4984506" y="3658394"/>
          <a:ext cx="4022067" cy="2285990"/>
        </p:xfrm>
        <a:graphic>
          <a:graphicData uri="http://schemas.openxmlformats.org/drawingml/2006/table">
            <a:tbl>
              <a:tblPr firstRow="1" bandRow="1">
                <a:tableStyleId>{2D5ABB26-0587-4C30-8999-92F81FD0307C}</a:tableStyleId>
              </a:tblPr>
              <a:tblGrid>
                <a:gridCol w="4022067">
                  <a:extLst>
                    <a:ext uri="{9D8B030D-6E8A-4147-A177-3AD203B41FA5}">
                      <a16:colId xmlns:a16="http://schemas.microsoft.com/office/drawing/2014/main" val="206229458"/>
                    </a:ext>
                  </a:extLst>
                </a:gridCol>
              </a:tblGrid>
              <a:tr h="2017274">
                <a:tc>
                  <a:txBody>
                    <a:bodyPr/>
                    <a:lstStyle/>
                    <a:p>
                      <a:pPr marL="0" indent="0" algn="ctr">
                        <a:buNone/>
                      </a:pPr>
                      <a:endParaRPr lang="en-US" sz="1800" b="1">
                        <a:solidFill>
                          <a:schemeClr val="accent1"/>
                        </a:solidFill>
                      </a:endParaRPr>
                    </a:p>
                    <a:p>
                      <a:pPr marL="0" indent="0" algn="ctr">
                        <a:lnSpc>
                          <a:spcPct val="150000"/>
                        </a:lnSpc>
                        <a:buNone/>
                      </a:pPr>
                      <a:r>
                        <a:rPr lang="en-US" sz="1800" b="0">
                          <a:solidFill>
                            <a:schemeClr val="accent1"/>
                          </a:solidFill>
                          <a:latin typeface="Calibri" panose="020F0502020204030204" pitchFamily="34" charset="0"/>
                          <a:cs typeface="Calibri" panose="020F0502020204030204" pitchFamily="34" charset="0"/>
                        </a:rPr>
                        <a:t>Simple</a:t>
                      </a:r>
                    </a:p>
                    <a:p>
                      <a:pPr algn="ctr">
                        <a:lnSpc>
                          <a:spcPct val="150000"/>
                        </a:lnSpc>
                      </a:pPr>
                      <a:r>
                        <a:rPr lang="en-US" sz="1800" b="0">
                          <a:solidFill>
                            <a:schemeClr val="accent1"/>
                          </a:solidFill>
                          <a:latin typeface="Calibri" panose="020F0502020204030204" pitchFamily="34" charset="0"/>
                          <a:cs typeface="Calibri" panose="020F0502020204030204" pitchFamily="34" charset="0"/>
                        </a:rPr>
                        <a:t>Minimal edges not guaranteed</a:t>
                      </a:r>
                    </a:p>
                    <a:p>
                      <a:pPr marL="0" marR="0" lvl="0" indent="0" algn="ctr" defTabSz="914400" eaLnBrk="1" fontAlgn="auto" latinLnBrk="0" hangingPunct="1">
                        <a:lnSpc>
                          <a:spcPct val="150000"/>
                        </a:lnSpc>
                        <a:spcBef>
                          <a:spcPts val="0"/>
                        </a:spcBef>
                        <a:spcAft>
                          <a:spcPts val="0"/>
                        </a:spcAft>
                        <a:buClrTx/>
                        <a:buSzTx/>
                        <a:buFontTx/>
                        <a:buNone/>
                        <a:tabLst/>
                        <a:defRPr/>
                      </a:pPr>
                      <a:r>
                        <a:rPr lang="en-US" sz="1800" b="0">
                          <a:solidFill>
                            <a:schemeClr val="accent1"/>
                          </a:solidFill>
                          <a:latin typeface="Calibri" panose="020F0502020204030204" pitchFamily="34" charset="0"/>
                          <a:cs typeface="Calibri" panose="020F0502020204030204" pitchFamily="34" charset="0"/>
                        </a:rPr>
                        <a:t>|Authorization| edges at worst!</a:t>
                      </a:r>
                    </a:p>
                    <a:p>
                      <a:pPr marL="0" marR="0" lvl="0" indent="0" algn="ctr" defTabSz="914400" eaLnBrk="1" fontAlgn="auto" latinLnBrk="0" hangingPunct="1">
                        <a:lnSpc>
                          <a:spcPct val="150000"/>
                        </a:lnSpc>
                        <a:spcBef>
                          <a:spcPts val="0"/>
                        </a:spcBef>
                        <a:spcAft>
                          <a:spcPts val="0"/>
                        </a:spcAft>
                        <a:buClrTx/>
                        <a:buSzTx/>
                        <a:buFontTx/>
                        <a:buNone/>
                        <a:tabLst/>
                        <a:defRPr/>
                      </a:pPr>
                      <a:r>
                        <a:rPr lang="en-US" sz="1800" b="1" i="1">
                          <a:solidFill>
                            <a:schemeClr val="accent6">
                              <a:lumMod val="75000"/>
                            </a:schemeClr>
                          </a:solidFill>
                          <a:latin typeface="Calibri" panose="020F0502020204030204" pitchFamily="34" charset="0"/>
                          <a:cs typeface="Calibri" panose="020F0502020204030204" pitchFamily="34" charset="0"/>
                        </a:rPr>
                        <a:t>Approximate solution</a:t>
                      </a:r>
                    </a:p>
                    <a:p>
                      <a:pPr marL="0" indent="0" algn="ctr">
                        <a:buNone/>
                      </a:pPr>
                      <a:endParaRPr lang="en-US" sz="1800">
                        <a:solidFill>
                          <a:srgbClr val="FF0000"/>
                        </a:solidFill>
                      </a:endParaRPr>
                    </a:p>
                  </a:txBody>
                  <a:tcPr marL="91431" marR="91431" marT="45715" marB="45715"/>
                </a:tc>
                <a:extLst>
                  <a:ext uri="{0D108BD9-81ED-4DB2-BD59-A6C34878D82A}">
                    <a16:rowId xmlns:a16="http://schemas.microsoft.com/office/drawing/2014/main" val="2389379107"/>
                  </a:ext>
                </a:extLst>
              </a:tr>
            </a:tbl>
          </a:graphicData>
        </a:graphic>
      </p:graphicFrame>
    </p:spTree>
    <p:extLst>
      <p:ext uri="{BB962C8B-B14F-4D97-AF65-F5344CB8AC3E}">
        <p14:creationId xmlns:p14="http://schemas.microsoft.com/office/powerpoint/2010/main" val="6744848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DF68AA1-921F-4227-98D8-A1F9781C5E66}"/>
              </a:ext>
            </a:extLst>
          </p:cNvPr>
          <p:cNvSpPr txBox="1"/>
          <p:nvPr/>
        </p:nvSpPr>
        <p:spPr>
          <a:xfrm>
            <a:off x="305248" y="1143240"/>
            <a:ext cx="8533504" cy="3985706"/>
          </a:xfrm>
          <a:prstGeom prst="rect">
            <a:avLst/>
          </a:prstGeom>
          <a:noFill/>
        </p:spPr>
        <p:txBody>
          <a:bodyPr wrap="square">
            <a:spAutoFit/>
          </a:bodyPr>
          <a:lstStyle/>
          <a:p>
            <a:pPr marL="285720" indent="-285720">
              <a:lnSpc>
                <a:spcPct val="150000"/>
              </a:lnSpc>
              <a:buFont typeface="Wingdings" panose="05000000000000000000" pitchFamily="2" charset="2"/>
              <a:buChar char="v"/>
            </a:pPr>
            <a:r>
              <a:rPr lang="en-US" sz="2200" dirty="0">
                <a:latin typeface="Calibri" panose="020F0502020204030204" pitchFamily="34" charset="0"/>
                <a:cs typeface="Calibri" panose="020F0502020204030204" pitchFamily="34" charset="0"/>
              </a:rPr>
              <a:t>Complexity is exponential</a:t>
            </a:r>
          </a:p>
          <a:p>
            <a:pPr marL="285720" indent="-285720">
              <a:lnSpc>
                <a:spcPct val="150000"/>
              </a:lnSpc>
              <a:buFont typeface="Wingdings" panose="05000000000000000000" pitchFamily="2" charset="2"/>
              <a:buChar char="v"/>
            </a:pPr>
            <a:r>
              <a:rPr lang="en-US" sz="2200" dirty="0">
                <a:latin typeface="Calibri" panose="020F0502020204030204" pitchFamily="34" charset="0"/>
                <a:cs typeface="Calibri" panose="020F0502020204030204" pitchFamily="34" charset="0"/>
              </a:rPr>
              <a:t>Inexact solution</a:t>
            </a:r>
          </a:p>
          <a:p>
            <a:pPr marL="285720" indent="-285720">
              <a:lnSpc>
                <a:spcPct val="150000"/>
              </a:lnSpc>
              <a:buFont typeface="Wingdings" panose="05000000000000000000" pitchFamily="2" charset="2"/>
              <a:buChar char="v"/>
            </a:pPr>
            <a:r>
              <a:rPr lang="en-US" sz="2200" dirty="0">
                <a:latin typeface="Calibri" panose="020F0502020204030204" pitchFamily="34" charset="0"/>
                <a:cs typeface="Calibri" panose="020F0502020204030204" pitchFamily="34" charset="0"/>
              </a:rPr>
              <a:t>Path variations can be used</a:t>
            </a:r>
          </a:p>
          <a:p>
            <a:pPr marL="285720" indent="-285720">
              <a:lnSpc>
                <a:spcPct val="150000"/>
              </a:lnSpc>
              <a:buFont typeface="Wingdings" panose="05000000000000000000" pitchFamily="2" charset="2"/>
              <a:buChar char="v"/>
            </a:pPr>
            <a:r>
              <a:rPr lang="en-US" sz="2200" dirty="0">
                <a:latin typeface="Calibri" panose="020F0502020204030204" pitchFamily="34" charset="0"/>
                <a:cs typeface="Calibri" panose="020F0502020204030204" pitchFamily="34" charset="0"/>
              </a:rPr>
              <a:t>Cope up with changes in rule structures</a:t>
            </a:r>
          </a:p>
          <a:p>
            <a:pPr marL="285720" indent="-285720">
              <a:lnSpc>
                <a:spcPct val="150000"/>
              </a:lnSpc>
              <a:buFont typeface="Wingdings" panose="05000000000000000000" pitchFamily="2" charset="2"/>
              <a:buChar char="v"/>
            </a:pPr>
            <a:r>
              <a:rPr lang="en-US" sz="2200" dirty="0">
                <a:latin typeface="Calibri" panose="020F0502020204030204" pitchFamily="34" charset="0"/>
                <a:cs typeface="Calibri" panose="020F0502020204030204" pitchFamily="34" charset="0"/>
              </a:rPr>
              <a:t>Path with cycle</a:t>
            </a:r>
          </a:p>
          <a:p>
            <a:pPr marL="285720" indent="-285720">
              <a:lnSpc>
                <a:spcPct val="150000"/>
              </a:lnSpc>
              <a:buFont typeface="Wingdings" panose="05000000000000000000" pitchFamily="2" charset="2"/>
              <a:buChar char="v"/>
            </a:pPr>
            <a:r>
              <a:rPr lang="en-US" sz="2200" dirty="0">
                <a:latin typeface="Calibri" panose="020F0502020204030204" pitchFamily="34" charset="0"/>
                <a:cs typeface="Calibri" panose="020F0502020204030204" pitchFamily="34" charset="0"/>
              </a:rPr>
              <a:t>Other infeasibility solutions</a:t>
            </a:r>
          </a:p>
          <a:p>
            <a:pPr marL="285720" indent="-285720">
              <a:lnSpc>
                <a:spcPct val="150000"/>
              </a:lnSpc>
              <a:buFont typeface="Wingdings" panose="05000000000000000000" pitchFamily="2" charset="2"/>
              <a:buChar char="v"/>
            </a:pPr>
            <a:r>
              <a:rPr lang="en-US" sz="2200" dirty="0">
                <a:latin typeface="Calibri" panose="020F0502020204030204" pitchFamily="34" charset="0"/>
                <a:cs typeface="Calibri" panose="020F0502020204030204" pitchFamily="34" charset="0"/>
              </a:rPr>
              <a:t>Extend beyond user-user context</a:t>
            </a:r>
            <a:endParaRPr lang="en-US" sz="2200" b="1" i="1" dirty="0">
              <a:latin typeface="Calibri" panose="020F0502020204030204" pitchFamily="34" charset="0"/>
              <a:cs typeface="Calibri" panose="020F0502020204030204" pitchFamily="34" charset="0"/>
            </a:endParaRPr>
          </a:p>
          <a:p>
            <a:pPr marL="285720" indent="-285720">
              <a:buFont typeface="Wingdings" panose="05000000000000000000" pitchFamily="2" charset="2"/>
              <a:buChar char="v"/>
            </a:pPr>
            <a:endParaRPr lang="en-US" sz="2200" dirty="0">
              <a:latin typeface="Calibri" panose="020F0502020204030204" pitchFamily="34" charset="0"/>
              <a:cs typeface="Calibri" panose="020F0502020204030204" pitchFamily="34" charset="0"/>
            </a:endParaRPr>
          </a:p>
        </p:txBody>
      </p:sp>
      <p:sp>
        <p:nvSpPr>
          <p:cNvPr id="7" name="Title 1">
            <a:extLst>
              <a:ext uri="{FF2B5EF4-FFF2-40B4-BE49-F238E27FC236}">
                <a16:creationId xmlns:a16="http://schemas.microsoft.com/office/drawing/2014/main" id="{46BC67DE-5D01-4040-9195-88572D5F53C3}"/>
              </a:ext>
            </a:extLst>
          </p:cNvPr>
          <p:cNvSpPr txBox="1">
            <a:spLocks/>
          </p:cNvSpPr>
          <p:nvPr/>
        </p:nvSpPr>
        <p:spPr>
          <a:xfrm>
            <a:off x="1905000" y="300169"/>
            <a:ext cx="4931843" cy="461831"/>
          </a:xfrm>
          <a:prstGeom prst="rect">
            <a:avLst/>
          </a:prstGeom>
          <a:ln w="25400" cap="flat" cmpd="sng" algn="ctr">
            <a:noFill/>
            <a:prstDash val="solid"/>
          </a:ln>
        </p:spPr>
        <p:style>
          <a:lnRef idx="2">
            <a:schemeClr val="accent6"/>
          </a:lnRef>
          <a:fillRef idx="1">
            <a:schemeClr val="lt1"/>
          </a:fillRef>
          <a:effectRef idx="0">
            <a:schemeClr val="accent6"/>
          </a:effectRef>
          <a:fontRef idx="minor">
            <a:schemeClr val="dk1"/>
          </a:fontRef>
        </p:style>
        <p:txBody>
          <a:bodyPr anchor="b"/>
          <a:lstStyle>
            <a:lvl1pPr>
              <a:defRPr>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n-US" sz="3199" b="1" kern="0">
                <a:latin typeface="Calibri" panose="020F0502020204030204" pitchFamily="34" charset="0"/>
                <a:cs typeface="Calibri" panose="020F0502020204030204" pitchFamily="34" charset="0"/>
              </a:rPr>
              <a:t>Summary</a:t>
            </a:r>
          </a:p>
        </p:txBody>
      </p:sp>
    </p:spTree>
    <p:extLst>
      <p:ext uri="{BB962C8B-B14F-4D97-AF65-F5344CB8AC3E}">
        <p14:creationId xmlns:p14="http://schemas.microsoft.com/office/powerpoint/2010/main" val="25372015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35F0A5-62A6-40B8-8CC7-C14B94B8C9DB}"/>
              </a:ext>
            </a:extLst>
          </p:cNvPr>
          <p:cNvSpPr txBox="1"/>
          <p:nvPr/>
        </p:nvSpPr>
        <p:spPr>
          <a:xfrm>
            <a:off x="1828800" y="2362200"/>
            <a:ext cx="5791200" cy="2550314"/>
          </a:xfrm>
          <a:prstGeom prst="rect">
            <a:avLst/>
          </a:prstGeom>
          <a:noFill/>
        </p:spPr>
        <p:txBody>
          <a:bodyPr wrap="square" rtlCol="0">
            <a:spAutoFit/>
          </a:bodyPr>
          <a:lstStyle/>
          <a:p>
            <a:pPr algn="ctr"/>
            <a:r>
              <a:rPr lang="en-US" sz="3991" b="1" dirty="0">
                <a:solidFill>
                  <a:schemeClr val="accent2"/>
                </a:solidFill>
              </a:rPr>
              <a:t>Chapter 6</a:t>
            </a:r>
          </a:p>
          <a:p>
            <a:pPr algn="ctr"/>
            <a:endParaRPr lang="en-US" sz="3991" b="1" dirty="0">
              <a:solidFill>
                <a:schemeClr val="accent2"/>
              </a:solidFill>
            </a:endParaRPr>
          </a:p>
          <a:p>
            <a:pPr algn="ctr"/>
            <a:r>
              <a:rPr lang="en-US" sz="2000" b="1" dirty="0">
                <a:latin typeface="Calibri" panose="020F0502020204030204" pitchFamily="34" charset="0"/>
                <a:cs typeface="Calibri" panose="020F0502020204030204" pitchFamily="34" charset="0"/>
              </a:rPr>
              <a:t>Extended </a:t>
            </a:r>
            <a:r>
              <a:rPr lang="en-US" sz="2000" b="1" dirty="0" err="1">
                <a:latin typeface="Calibri" panose="020F0502020204030204" pitchFamily="34" charset="0"/>
                <a:cs typeface="Calibri" panose="020F0502020204030204" pitchFamily="34" charset="0"/>
              </a:rPr>
              <a:t>ReBAC</a:t>
            </a:r>
            <a:r>
              <a:rPr lang="en-US" sz="2000" b="1" dirty="0">
                <a:latin typeface="Calibri" panose="020F0502020204030204" pitchFamily="34" charset="0"/>
                <a:cs typeface="Calibri" panose="020F0502020204030204" pitchFamily="34" charset="0"/>
              </a:rPr>
              <a:t> </a:t>
            </a:r>
            <a:r>
              <a:rPr lang="en-US" sz="2000" b="1" dirty="0" err="1">
                <a:latin typeface="Calibri" panose="020F0502020204030204" pitchFamily="34" charset="0"/>
                <a:cs typeface="Calibri" panose="020F0502020204030204" pitchFamily="34" charset="0"/>
              </a:rPr>
              <a:t>RuleSet</a:t>
            </a:r>
            <a:r>
              <a:rPr lang="en-US" sz="2000" b="1" dirty="0">
                <a:latin typeface="Calibri" panose="020F0502020204030204" pitchFamily="34" charset="0"/>
                <a:cs typeface="Calibri" panose="020F0502020204030204" pitchFamily="34" charset="0"/>
              </a:rPr>
              <a:t> Existence Problem (</a:t>
            </a:r>
            <a:r>
              <a:rPr lang="en-US" sz="2000" b="1" dirty="0" err="1">
                <a:latin typeface="Calibri" panose="020F0502020204030204" pitchFamily="34" charset="0"/>
                <a:cs typeface="Calibri" panose="020F0502020204030204" pitchFamily="34" charset="0"/>
              </a:rPr>
              <a:t>ERREP</a:t>
            </a:r>
            <a:r>
              <a:rPr lang="en-US" sz="2000" b="1" dirty="0">
                <a:latin typeface="Calibri" panose="020F0502020204030204" pitchFamily="34" charset="0"/>
                <a:cs typeface="Calibri" panose="020F0502020204030204" pitchFamily="34" charset="0"/>
              </a:rPr>
              <a:t>)</a:t>
            </a:r>
          </a:p>
          <a:p>
            <a:pPr algn="ctr"/>
            <a:r>
              <a:rPr lang="en-US" sz="2000" b="1" dirty="0">
                <a:latin typeface="Calibri" panose="020F0502020204030204" pitchFamily="34" charset="0"/>
                <a:cs typeface="Calibri" panose="020F0502020204030204" pitchFamily="34" charset="0"/>
              </a:rPr>
              <a:t>Extended ABAC </a:t>
            </a:r>
            <a:r>
              <a:rPr lang="en-US" sz="2000" b="1" dirty="0" err="1">
                <a:latin typeface="Calibri" panose="020F0502020204030204" pitchFamily="34" charset="0"/>
                <a:cs typeface="Calibri" panose="020F0502020204030204" pitchFamily="34" charset="0"/>
              </a:rPr>
              <a:t>RuleSet</a:t>
            </a:r>
            <a:r>
              <a:rPr lang="en-US" sz="2000" b="1" dirty="0">
                <a:latin typeface="Calibri" panose="020F0502020204030204" pitchFamily="34" charset="0"/>
                <a:cs typeface="Calibri" panose="020F0502020204030204" pitchFamily="34" charset="0"/>
              </a:rPr>
              <a:t> Existence Problem (</a:t>
            </a:r>
            <a:r>
              <a:rPr lang="en-US" sz="2000" b="1" dirty="0" err="1">
                <a:latin typeface="Calibri" panose="020F0502020204030204" pitchFamily="34" charset="0"/>
                <a:cs typeface="Calibri" panose="020F0502020204030204" pitchFamily="34" charset="0"/>
              </a:rPr>
              <a:t>EAREP</a:t>
            </a:r>
            <a:r>
              <a:rPr lang="en-US" sz="2000" b="1" dirty="0">
                <a:latin typeface="Calibri" panose="020F0502020204030204" pitchFamily="34" charset="0"/>
                <a:cs typeface="Calibri" panose="020F0502020204030204" pitchFamily="34" charset="0"/>
              </a:rPr>
              <a:t>)</a:t>
            </a:r>
          </a:p>
          <a:p>
            <a:pPr algn="ctr"/>
            <a:endParaRPr lang="en-US" sz="3991" b="1" dirty="0">
              <a:solidFill>
                <a:schemeClr val="accent2"/>
              </a:solidFill>
            </a:endParaRPr>
          </a:p>
        </p:txBody>
      </p:sp>
    </p:spTree>
    <p:extLst>
      <p:ext uri="{BB962C8B-B14F-4D97-AF65-F5344CB8AC3E}">
        <p14:creationId xmlns:p14="http://schemas.microsoft.com/office/powerpoint/2010/main" val="7814124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Box 2">
            <a:extLst>
              <a:ext uri="{FF2B5EF4-FFF2-40B4-BE49-F238E27FC236}">
                <a16:creationId xmlns:a16="http://schemas.microsoft.com/office/drawing/2014/main" id="{14428A6C-E50C-43FB-803B-0768F6135C20}"/>
              </a:ext>
            </a:extLst>
          </p:cNvPr>
          <p:cNvSpPr txBox="1">
            <a:spLocks noChangeArrowheads="1"/>
          </p:cNvSpPr>
          <p:nvPr/>
        </p:nvSpPr>
        <p:spPr bwMode="auto">
          <a:xfrm>
            <a:off x="1981200" y="222942"/>
            <a:ext cx="4838400" cy="539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2903" b="1" dirty="0" err="1"/>
              <a:t>ERREP</a:t>
            </a:r>
            <a:endParaRPr lang="en-US" altLang="en-US" sz="2903" b="1" dirty="0"/>
          </a:p>
        </p:txBody>
      </p:sp>
      <p:sp>
        <p:nvSpPr>
          <p:cNvPr id="4" name="Arrow: Left 3">
            <a:extLst>
              <a:ext uri="{FF2B5EF4-FFF2-40B4-BE49-F238E27FC236}">
                <a16:creationId xmlns:a16="http://schemas.microsoft.com/office/drawing/2014/main" id="{229B818C-7975-4814-8F62-F6AC7014E72E}"/>
              </a:ext>
            </a:extLst>
          </p:cNvPr>
          <p:cNvSpPr/>
          <p:nvPr/>
        </p:nvSpPr>
        <p:spPr>
          <a:xfrm rot="10800000" flipV="1">
            <a:off x="3427686" y="1343880"/>
            <a:ext cx="3229772" cy="195162"/>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33"/>
          </a:p>
        </p:txBody>
      </p:sp>
      <p:sp>
        <p:nvSpPr>
          <p:cNvPr id="25607" name="TextBox 2">
            <a:extLst>
              <a:ext uri="{FF2B5EF4-FFF2-40B4-BE49-F238E27FC236}">
                <a16:creationId xmlns:a16="http://schemas.microsoft.com/office/drawing/2014/main" id="{678BE33B-5CA2-4DC6-B675-E81FE90D3FA5}"/>
              </a:ext>
            </a:extLst>
          </p:cNvPr>
          <p:cNvSpPr txBox="1">
            <a:spLocks noChangeArrowheads="1"/>
          </p:cNvSpPr>
          <p:nvPr/>
        </p:nvSpPr>
        <p:spPr bwMode="auto">
          <a:xfrm>
            <a:off x="672481" y="762000"/>
            <a:ext cx="1134720" cy="76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a:buFont typeface="Wingdings" panose="05000000000000000000" pitchFamily="2" charset="2"/>
              <a:buChar char="Ø"/>
            </a:pPr>
            <a:r>
              <a:rPr lang="en-US" altLang="en-US" sz="2177"/>
              <a:t>More </a:t>
            </a:r>
          </a:p>
        </p:txBody>
      </p:sp>
      <p:sp>
        <p:nvSpPr>
          <p:cNvPr id="25608" name="TextBox 5">
            <a:extLst>
              <a:ext uri="{FF2B5EF4-FFF2-40B4-BE49-F238E27FC236}">
                <a16:creationId xmlns:a16="http://schemas.microsoft.com/office/drawing/2014/main" id="{8A3A9499-19B8-4547-99FF-C80B6EC4723D}"/>
              </a:ext>
            </a:extLst>
          </p:cNvPr>
          <p:cNvSpPr txBox="1">
            <a:spLocks noChangeArrowheads="1"/>
          </p:cNvSpPr>
          <p:nvPr/>
        </p:nvSpPr>
        <p:spPr bwMode="auto">
          <a:xfrm>
            <a:off x="315458" y="1066800"/>
            <a:ext cx="309989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2200">
                <a:latin typeface="Calibri" panose="020F0502020204030204" pitchFamily="34" charset="0"/>
                <a:cs typeface="Calibri" panose="020F0502020204030204" pitchFamily="34" charset="0"/>
              </a:rPr>
              <a:t>EAS + ReBAC System</a:t>
            </a:r>
          </a:p>
          <a:p>
            <a:r>
              <a:rPr lang="en-US" altLang="en-US" sz="2200">
                <a:latin typeface="Calibri" panose="020F0502020204030204" pitchFamily="34" charset="0"/>
                <a:cs typeface="Calibri" panose="020F0502020204030204" pitchFamily="34" charset="0"/>
              </a:rPr>
              <a:t>(Identical user set)</a:t>
            </a:r>
          </a:p>
        </p:txBody>
      </p:sp>
      <p:sp>
        <p:nvSpPr>
          <p:cNvPr id="25614" name="TextBox 11">
            <a:extLst>
              <a:ext uri="{FF2B5EF4-FFF2-40B4-BE49-F238E27FC236}">
                <a16:creationId xmlns:a16="http://schemas.microsoft.com/office/drawing/2014/main" id="{E89F10F4-D980-48DE-924B-EF5E273B6651}"/>
              </a:ext>
            </a:extLst>
          </p:cNvPr>
          <p:cNvSpPr txBox="1">
            <a:spLocks noChangeArrowheads="1"/>
          </p:cNvSpPr>
          <p:nvPr/>
        </p:nvSpPr>
        <p:spPr bwMode="auto">
          <a:xfrm>
            <a:off x="6819600" y="1135559"/>
            <a:ext cx="191137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2400" dirty="0" err="1">
                <a:latin typeface="Calibri" panose="020F0502020204030204" pitchFamily="34" charset="0"/>
                <a:cs typeface="Calibri" panose="020F0502020204030204" pitchFamily="34" charset="0"/>
              </a:rPr>
              <a:t>ERREP</a:t>
            </a:r>
            <a:endParaRPr lang="en-US" altLang="en-US" sz="2400" dirty="0">
              <a:latin typeface="Calibri" panose="020F0502020204030204" pitchFamily="34" charset="0"/>
              <a:cs typeface="Calibri" panose="020F0502020204030204" pitchFamily="34" charset="0"/>
            </a:endParaRPr>
          </a:p>
          <a:p>
            <a:endParaRPr lang="en-US" altLang="en-US" sz="2000" dirty="0">
              <a:latin typeface="Calibri" panose="020F0502020204030204" pitchFamily="34" charset="0"/>
              <a:cs typeface="Calibri" panose="020F0502020204030204" pitchFamily="34" charset="0"/>
            </a:endParaRPr>
          </a:p>
        </p:txBody>
      </p:sp>
      <p:sp>
        <p:nvSpPr>
          <p:cNvPr id="17" name="Arrow: Left 16">
            <a:extLst>
              <a:ext uri="{FF2B5EF4-FFF2-40B4-BE49-F238E27FC236}">
                <a16:creationId xmlns:a16="http://schemas.microsoft.com/office/drawing/2014/main" id="{420005E2-5B78-497D-9D6E-B78EEB9ED804}"/>
              </a:ext>
            </a:extLst>
          </p:cNvPr>
          <p:cNvSpPr/>
          <p:nvPr/>
        </p:nvSpPr>
        <p:spPr>
          <a:xfrm rot="8587821" flipH="1">
            <a:off x="6361074" y="1972955"/>
            <a:ext cx="1474969" cy="279507"/>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33"/>
          </a:p>
        </p:txBody>
      </p:sp>
      <p:sp>
        <p:nvSpPr>
          <p:cNvPr id="19" name="TextBox 11">
            <a:extLst>
              <a:ext uri="{FF2B5EF4-FFF2-40B4-BE49-F238E27FC236}">
                <a16:creationId xmlns:a16="http://schemas.microsoft.com/office/drawing/2014/main" id="{EAD73604-8BF1-4575-96D1-1BF0EB2E4D24}"/>
              </a:ext>
            </a:extLst>
          </p:cNvPr>
          <p:cNvSpPr txBox="1">
            <a:spLocks noChangeArrowheads="1"/>
          </p:cNvSpPr>
          <p:nvPr/>
        </p:nvSpPr>
        <p:spPr bwMode="auto">
          <a:xfrm>
            <a:off x="5317620" y="2247180"/>
            <a:ext cx="2106798"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dirty="0" err="1"/>
              <a:t>ERREP</a:t>
            </a:r>
            <a:r>
              <a:rPr lang="en-US" altLang="en-US" sz="1633" dirty="0"/>
              <a:t>-0</a:t>
            </a:r>
          </a:p>
        </p:txBody>
      </p:sp>
      <p:sp>
        <p:nvSpPr>
          <p:cNvPr id="20" name="TextBox 11">
            <a:extLst>
              <a:ext uri="{FF2B5EF4-FFF2-40B4-BE49-F238E27FC236}">
                <a16:creationId xmlns:a16="http://schemas.microsoft.com/office/drawing/2014/main" id="{7117D870-49DC-4A0A-806F-04B6E0E82C8C}"/>
              </a:ext>
            </a:extLst>
          </p:cNvPr>
          <p:cNvSpPr txBox="1">
            <a:spLocks noChangeArrowheads="1"/>
          </p:cNvSpPr>
          <p:nvPr/>
        </p:nvSpPr>
        <p:spPr bwMode="auto">
          <a:xfrm>
            <a:off x="5397426" y="3534612"/>
            <a:ext cx="2106798"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a:t>ERREP-1</a:t>
            </a:r>
          </a:p>
        </p:txBody>
      </p:sp>
      <p:sp>
        <p:nvSpPr>
          <p:cNvPr id="21" name="TextBox 11">
            <a:extLst>
              <a:ext uri="{FF2B5EF4-FFF2-40B4-BE49-F238E27FC236}">
                <a16:creationId xmlns:a16="http://schemas.microsoft.com/office/drawing/2014/main" id="{AF6A3262-662F-4BF6-B275-AD74ADFEC8F4}"/>
              </a:ext>
            </a:extLst>
          </p:cNvPr>
          <p:cNvSpPr txBox="1">
            <a:spLocks noChangeArrowheads="1"/>
          </p:cNvSpPr>
          <p:nvPr/>
        </p:nvSpPr>
        <p:spPr bwMode="auto">
          <a:xfrm>
            <a:off x="5932950" y="4795101"/>
            <a:ext cx="2106798"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dirty="0" err="1"/>
              <a:t>ERREP</a:t>
            </a:r>
            <a:r>
              <a:rPr lang="en-US" altLang="en-US" sz="1633" dirty="0"/>
              <a:t>-2</a:t>
            </a:r>
          </a:p>
        </p:txBody>
      </p:sp>
      <p:sp>
        <p:nvSpPr>
          <p:cNvPr id="22" name="Arrow: Left 21">
            <a:extLst>
              <a:ext uri="{FF2B5EF4-FFF2-40B4-BE49-F238E27FC236}">
                <a16:creationId xmlns:a16="http://schemas.microsoft.com/office/drawing/2014/main" id="{BDF80A52-BA66-44FA-9359-A6C420231D96}"/>
              </a:ext>
            </a:extLst>
          </p:cNvPr>
          <p:cNvSpPr/>
          <p:nvPr/>
        </p:nvSpPr>
        <p:spPr>
          <a:xfrm rot="6919099" flipH="1">
            <a:off x="6001790" y="2570671"/>
            <a:ext cx="2406441" cy="240167"/>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33"/>
          </a:p>
        </p:txBody>
      </p:sp>
      <p:sp>
        <p:nvSpPr>
          <p:cNvPr id="23" name="Arrow: Left 22">
            <a:extLst>
              <a:ext uri="{FF2B5EF4-FFF2-40B4-BE49-F238E27FC236}">
                <a16:creationId xmlns:a16="http://schemas.microsoft.com/office/drawing/2014/main" id="{F67F80DC-00CE-48D4-B555-FAAC3E6F056E}"/>
              </a:ext>
            </a:extLst>
          </p:cNvPr>
          <p:cNvSpPr/>
          <p:nvPr/>
        </p:nvSpPr>
        <p:spPr>
          <a:xfrm rot="5846536" flipH="1">
            <a:off x="5644963" y="3244662"/>
            <a:ext cx="3695829" cy="256610"/>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33"/>
          </a:p>
        </p:txBody>
      </p:sp>
      <p:sp>
        <p:nvSpPr>
          <p:cNvPr id="24" name="Cloud 23">
            <a:extLst>
              <a:ext uri="{FF2B5EF4-FFF2-40B4-BE49-F238E27FC236}">
                <a16:creationId xmlns:a16="http://schemas.microsoft.com/office/drawing/2014/main" id="{EEB465F0-7234-45E8-9AA0-5C370FE93AFE}"/>
              </a:ext>
            </a:extLst>
          </p:cNvPr>
          <p:cNvSpPr/>
          <p:nvPr/>
        </p:nvSpPr>
        <p:spPr>
          <a:xfrm>
            <a:off x="315458" y="2895600"/>
            <a:ext cx="3927514" cy="2619360"/>
          </a:xfrm>
          <a:prstGeom prst="cloud">
            <a:avLst/>
          </a:prstGeom>
          <a:solidFill>
            <a:srgbClr val="00B0F0">
              <a:alpha val="3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14" b="1">
              <a:solidFill>
                <a:srgbClr val="002060"/>
              </a:solidFill>
              <a:latin typeface="Calibri" panose="020F0502020204030204" pitchFamily="34" charset="0"/>
              <a:cs typeface="Calibri" panose="020F0502020204030204" pitchFamily="34" charset="0"/>
            </a:endParaRPr>
          </a:p>
        </p:txBody>
      </p:sp>
      <p:sp>
        <p:nvSpPr>
          <p:cNvPr id="25" name="TextBox 15">
            <a:extLst>
              <a:ext uri="{FF2B5EF4-FFF2-40B4-BE49-F238E27FC236}">
                <a16:creationId xmlns:a16="http://schemas.microsoft.com/office/drawing/2014/main" id="{FC4EAD5C-5D6E-4007-978E-52D06574F5DD}"/>
              </a:ext>
            </a:extLst>
          </p:cNvPr>
          <p:cNvSpPr txBox="1">
            <a:spLocks noChangeArrowheads="1"/>
          </p:cNvSpPr>
          <p:nvPr/>
        </p:nvSpPr>
        <p:spPr bwMode="auto">
          <a:xfrm>
            <a:off x="877074" y="3477161"/>
            <a:ext cx="324285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2000" dirty="0">
                <a:latin typeface="Calibri" panose="020F0502020204030204" pitchFamily="34" charset="0"/>
                <a:cs typeface="Calibri" panose="020F0502020204030204" pitchFamily="34" charset="0"/>
              </a:rPr>
              <a:t>AUTH(</a:t>
            </a:r>
            <a:r>
              <a:rPr lang="en-US" altLang="en-US" sz="2000" dirty="0" err="1">
                <a:latin typeface="Calibri" panose="020F0502020204030204" pitchFamily="34" charset="0"/>
                <a:cs typeface="Calibri" panose="020F0502020204030204" pitchFamily="34" charset="0"/>
              </a:rPr>
              <a:t>EAS</a:t>
            </a:r>
            <a:r>
              <a:rPr lang="en-US" altLang="en-US" sz="2000" dirty="0">
                <a:latin typeface="Calibri" panose="020F0502020204030204" pitchFamily="34" charset="0"/>
                <a:cs typeface="Calibri" panose="020F0502020204030204" pitchFamily="34" charset="0"/>
              </a:rPr>
              <a:t>) and AUTH(</a:t>
            </a:r>
            <a:r>
              <a:rPr lang="en-US" altLang="en-US" sz="2000" dirty="0" err="1">
                <a:latin typeface="Calibri" panose="020F0502020204030204" pitchFamily="34" charset="0"/>
                <a:cs typeface="Calibri" panose="020F0502020204030204" pitchFamily="34" charset="0"/>
              </a:rPr>
              <a:t>ReBAC</a:t>
            </a:r>
            <a:r>
              <a:rPr lang="en-US" altLang="en-US" sz="2000" dirty="0">
                <a:latin typeface="Calibri" panose="020F0502020204030204" pitchFamily="34" charset="0"/>
                <a:cs typeface="Calibri" panose="020F0502020204030204" pitchFamily="34" charset="0"/>
              </a:rPr>
              <a:t>) denote the authorizations allowed by </a:t>
            </a:r>
            <a:r>
              <a:rPr lang="en-US" altLang="en-US" sz="2000" dirty="0" err="1">
                <a:latin typeface="Calibri" panose="020F0502020204030204" pitchFamily="34" charset="0"/>
                <a:cs typeface="Calibri" panose="020F0502020204030204" pitchFamily="34" charset="0"/>
              </a:rPr>
              <a:t>EAS</a:t>
            </a:r>
            <a:r>
              <a:rPr lang="en-US" altLang="en-US" sz="2000" dirty="0">
                <a:latin typeface="Calibri" panose="020F0502020204030204" pitchFamily="34" charset="0"/>
                <a:cs typeface="Calibri" panose="020F0502020204030204" pitchFamily="34" charset="0"/>
              </a:rPr>
              <a:t> and </a:t>
            </a:r>
            <a:r>
              <a:rPr lang="en-US" altLang="en-US" sz="2000" dirty="0" err="1">
                <a:latin typeface="Calibri" panose="020F0502020204030204" pitchFamily="34" charset="0"/>
                <a:cs typeface="Calibri" panose="020F0502020204030204" pitchFamily="34" charset="0"/>
              </a:rPr>
              <a:t>ReBAC</a:t>
            </a:r>
            <a:r>
              <a:rPr lang="en-US" altLang="en-US" sz="2000" dirty="0">
                <a:latin typeface="Calibri" panose="020F0502020204030204" pitchFamily="34" charset="0"/>
                <a:cs typeface="Calibri" panose="020F0502020204030204" pitchFamily="34" charset="0"/>
              </a:rPr>
              <a:t> system, respectively</a:t>
            </a:r>
          </a:p>
        </p:txBody>
      </p:sp>
      <p:sp>
        <p:nvSpPr>
          <p:cNvPr id="27" name="TextBox 11">
            <a:extLst>
              <a:ext uri="{FF2B5EF4-FFF2-40B4-BE49-F238E27FC236}">
                <a16:creationId xmlns:a16="http://schemas.microsoft.com/office/drawing/2014/main" id="{ADE5EA01-CE1A-484D-8F60-95B09BE3B731}"/>
              </a:ext>
            </a:extLst>
          </p:cNvPr>
          <p:cNvSpPr txBox="1">
            <a:spLocks noChangeArrowheads="1"/>
          </p:cNvSpPr>
          <p:nvPr/>
        </p:nvSpPr>
        <p:spPr bwMode="auto">
          <a:xfrm>
            <a:off x="4953000" y="5106914"/>
            <a:ext cx="3313926"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dirty="0"/>
              <a:t>*</a:t>
            </a:r>
            <a:r>
              <a:rPr lang="en-US" altLang="en-US" sz="1633" dirty="0">
                <a:latin typeface="Calibri" panose="020F0502020204030204" pitchFamily="34" charset="0"/>
                <a:cs typeface="Calibri" panose="020F0502020204030204" pitchFamily="34" charset="0"/>
              </a:rPr>
              <a:t>AUTH(</a:t>
            </a:r>
            <a:r>
              <a:rPr lang="en-US" altLang="en-US" sz="1633" dirty="0" err="1">
                <a:latin typeface="Calibri" panose="020F0502020204030204" pitchFamily="34" charset="0"/>
                <a:cs typeface="Calibri" panose="020F0502020204030204" pitchFamily="34" charset="0"/>
              </a:rPr>
              <a:t>EAS</a:t>
            </a:r>
            <a:r>
              <a:rPr lang="en-US" altLang="en-US" sz="1633" dirty="0">
                <a:latin typeface="Calibri" panose="020F0502020204030204" pitchFamily="34" charset="0"/>
                <a:cs typeface="Calibri" panose="020F0502020204030204" pitchFamily="34" charset="0"/>
              </a:rPr>
              <a:t>) </a:t>
            </a:r>
            <a:r>
              <a:rPr lang="en-US" altLang="en-US" sz="1633" dirty="0">
                <a:latin typeface="Calibri" panose="020F0502020204030204" pitchFamily="34" charset="0"/>
                <a:ea typeface="Cambria Math" panose="02040503050406030204" pitchFamily="18" charset="0"/>
                <a:cs typeface="Calibri" panose="020F0502020204030204" pitchFamily="34" charset="0"/>
              </a:rPr>
              <a:t>ꓵ </a:t>
            </a:r>
            <a:r>
              <a:rPr lang="en-US" altLang="en-US" sz="1633" dirty="0">
                <a:latin typeface="Calibri" panose="020F0502020204030204" pitchFamily="34" charset="0"/>
                <a:cs typeface="Calibri" panose="020F0502020204030204" pitchFamily="34" charset="0"/>
              </a:rPr>
              <a:t>AUTH(</a:t>
            </a:r>
            <a:r>
              <a:rPr lang="en-US" altLang="en-US" sz="1633" dirty="0" err="1">
                <a:latin typeface="Calibri" panose="020F0502020204030204" pitchFamily="34" charset="0"/>
                <a:cs typeface="Calibri" panose="020F0502020204030204" pitchFamily="34" charset="0"/>
              </a:rPr>
              <a:t>ReBAC</a:t>
            </a:r>
            <a:r>
              <a:rPr lang="en-US" altLang="en-US" sz="1633" dirty="0">
                <a:latin typeface="Calibri" panose="020F0502020204030204" pitchFamily="34" charset="0"/>
                <a:cs typeface="Calibri" panose="020F0502020204030204" pitchFamily="34" charset="0"/>
              </a:rPr>
              <a:t>)≠Ø</a:t>
            </a:r>
            <a:endParaRPr lang="en-US" altLang="en-US" sz="1633" baseline="-25000" dirty="0"/>
          </a:p>
        </p:txBody>
      </p:sp>
      <p:sp>
        <p:nvSpPr>
          <p:cNvPr id="29" name="TextBox 11">
            <a:extLst>
              <a:ext uri="{FF2B5EF4-FFF2-40B4-BE49-F238E27FC236}">
                <a16:creationId xmlns:a16="http://schemas.microsoft.com/office/drawing/2014/main" id="{1DF809BE-35A3-48AB-8E9C-8E6F02AAC3D8}"/>
              </a:ext>
            </a:extLst>
          </p:cNvPr>
          <p:cNvSpPr txBox="1">
            <a:spLocks noChangeArrowheads="1"/>
          </p:cNvSpPr>
          <p:nvPr/>
        </p:nvSpPr>
        <p:spPr bwMode="auto">
          <a:xfrm>
            <a:off x="3581400" y="1039079"/>
            <a:ext cx="3035604"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a:t>AUTH(EAS) </a:t>
            </a:r>
            <a:r>
              <a:rPr lang="en-US" altLang="en-US" sz="1633">
                <a:latin typeface="Cambria Math" panose="02040503050406030204" pitchFamily="18" charset="0"/>
                <a:ea typeface="Cambria Math" panose="02040503050406030204" pitchFamily="18" charset="0"/>
              </a:rPr>
              <a:t>≠ </a:t>
            </a:r>
            <a:r>
              <a:rPr lang="en-US" altLang="en-US" sz="1633"/>
              <a:t>AUTH(ReBAC)</a:t>
            </a:r>
            <a:endParaRPr lang="en-US" altLang="en-US" sz="1633" baseline="-25000"/>
          </a:p>
        </p:txBody>
      </p:sp>
      <p:sp>
        <p:nvSpPr>
          <p:cNvPr id="31" name="TextBox 11">
            <a:extLst>
              <a:ext uri="{FF2B5EF4-FFF2-40B4-BE49-F238E27FC236}">
                <a16:creationId xmlns:a16="http://schemas.microsoft.com/office/drawing/2014/main" id="{397ABDA5-E85D-47AF-84F4-E82FBE6D15E4}"/>
              </a:ext>
            </a:extLst>
          </p:cNvPr>
          <p:cNvSpPr txBox="1">
            <a:spLocks noChangeArrowheads="1"/>
          </p:cNvSpPr>
          <p:nvPr/>
        </p:nvSpPr>
        <p:spPr bwMode="auto">
          <a:xfrm>
            <a:off x="4038600" y="2514600"/>
            <a:ext cx="303560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altLang="en-US" sz="1600" dirty="0">
                <a:latin typeface="Calibri" panose="020F0502020204030204" pitchFamily="34" charset="0"/>
                <a:cs typeface="Calibri" panose="020F0502020204030204" pitchFamily="34" charset="0"/>
              </a:rPr>
              <a:t>*AUTH(</a:t>
            </a:r>
            <a:r>
              <a:rPr lang="en-US" altLang="en-US" sz="1600" dirty="0" err="1">
                <a:latin typeface="Calibri" panose="020F0502020204030204" pitchFamily="34" charset="0"/>
                <a:cs typeface="Calibri" panose="020F0502020204030204" pitchFamily="34" charset="0"/>
              </a:rPr>
              <a:t>EAS</a:t>
            </a:r>
            <a:r>
              <a:rPr lang="en-US" altLang="en-US" sz="1600" dirty="0">
                <a:latin typeface="Calibri" panose="020F0502020204030204" pitchFamily="34" charset="0"/>
                <a:cs typeface="Calibri" panose="020F0502020204030204" pitchFamily="34" charset="0"/>
              </a:rPr>
              <a:t>) </a:t>
            </a:r>
            <a:r>
              <a:rPr lang="en-US" altLang="en-US" sz="1600" dirty="0">
                <a:latin typeface="Calibri" panose="020F0502020204030204" pitchFamily="34" charset="0"/>
                <a:ea typeface="Cambria Math" panose="02040503050406030204" pitchFamily="18" charset="0"/>
                <a:cs typeface="Calibri" panose="020F0502020204030204" pitchFamily="34" charset="0"/>
              </a:rPr>
              <a:t>⊂ </a:t>
            </a:r>
            <a:r>
              <a:rPr lang="en-US" altLang="en-US" sz="1600" dirty="0">
                <a:latin typeface="Calibri" panose="020F0502020204030204" pitchFamily="34" charset="0"/>
                <a:cs typeface="Calibri" panose="020F0502020204030204" pitchFamily="34" charset="0"/>
              </a:rPr>
              <a:t>AUTH(</a:t>
            </a:r>
            <a:r>
              <a:rPr lang="en-US" altLang="en-US" sz="1600" dirty="0" err="1">
                <a:latin typeface="Calibri" panose="020F0502020204030204" pitchFamily="34" charset="0"/>
                <a:cs typeface="Calibri" panose="020F0502020204030204" pitchFamily="34" charset="0"/>
              </a:rPr>
              <a:t>ReBAC</a:t>
            </a:r>
            <a:r>
              <a:rPr lang="en-US" altLang="en-US" sz="1600" dirty="0">
                <a:latin typeface="Calibri" panose="020F0502020204030204" pitchFamily="34" charset="0"/>
                <a:cs typeface="Calibri" panose="020F0502020204030204" pitchFamily="34" charset="0"/>
              </a:rPr>
              <a:t>)</a:t>
            </a:r>
            <a:endParaRPr lang="en-US" altLang="en-US" sz="1600" baseline="-25000" dirty="0">
              <a:latin typeface="Calibri" panose="020F0502020204030204" pitchFamily="34" charset="0"/>
              <a:cs typeface="Calibri" panose="020F0502020204030204" pitchFamily="34" charset="0"/>
            </a:endParaRPr>
          </a:p>
        </p:txBody>
      </p:sp>
      <p:sp>
        <p:nvSpPr>
          <p:cNvPr id="32" name="TextBox 11">
            <a:extLst>
              <a:ext uri="{FF2B5EF4-FFF2-40B4-BE49-F238E27FC236}">
                <a16:creationId xmlns:a16="http://schemas.microsoft.com/office/drawing/2014/main" id="{0202A4D6-C57D-4033-AA23-FD95ABAFF2D2}"/>
              </a:ext>
            </a:extLst>
          </p:cNvPr>
          <p:cNvSpPr txBox="1">
            <a:spLocks noChangeArrowheads="1"/>
          </p:cNvSpPr>
          <p:nvPr/>
        </p:nvSpPr>
        <p:spPr bwMode="auto">
          <a:xfrm>
            <a:off x="4355796" y="3819636"/>
            <a:ext cx="303560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altLang="en-US" sz="1600">
                <a:latin typeface="Calibri" panose="020F0502020204030204" pitchFamily="34" charset="0"/>
                <a:cs typeface="Calibri" panose="020F0502020204030204" pitchFamily="34" charset="0"/>
              </a:rPr>
              <a:t>*AUTH(ReBAC) </a:t>
            </a:r>
            <a:r>
              <a:rPr lang="en-US" altLang="en-US" sz="1600">
                <a:latin typeface="Calibri" panose="020F0502020204030204" pitchFamily="34" charset="0"/>
                <a:ea typeface="Cambria Math" panose="02040503050406030204" pitchFamily="18" charset="0"/>
                <a:cs typeface="Calibri" panose="020F0502020204030204" pitchFamily="34" charset="0"/>
              </a:rPr>
              <a:t>⊂ </a:t>
            </a:r>
            <a:r>
              <a:rPr lang="en-US" altLang="en-US" sz="1600">
                <a:latin typeface="Calibri" panose="020F0502020204030204" pitchFamily="34" charset="0"/>
                <a:cs typeface="Calibri" panose="020F0502020204030204" pitchFamily="34" charset="0"/>
              </a:rPr>
              <a:t>AUTH(EAS)</a:t>
            </a:r>
            <a:endParaRPr lang="en-US" altLang="en-US" sz="1600" baseline="-25000">
              <a:latin typeface="Calibri" panose="020F0502020204030204" pitchFamily="34" charset="0"/>
              <a:cs typeface="Calibri" panose="020F0502020204030204" pitchFamily="34" charset="0"/>
            </a:endParaRPr>
          </a:p>
        </p:txBody>
      </p:sp>
      <p:sp>
        <p:nvSpPr>
          <p:cNvPr id="33" name="TextBox 32">
            <a:extLst>
              <a:ext uri="{FF2B5EF4-FFF2-40B4-BE49-F238E27FC236}">
                <a16:creationId xmlns:a16="http://schemas.microsoft.com/office/drawing/2014/main" id="{7DAA57B9-8867-4388-A82A-2DD1FA921079}"/>
              </a:ext>
            </a:extLst>
          </p:cNvPr>
          <p:cNvSpPr txBox="1"/>
          <p:nvPr/>
        </p:nvSpPr>
        <p:spPr>
          <a:xfrm>
            <a:off x="465552" y="5839667"/>
            <a:ext cx="8449392" cy="343620"/>
          </a:xfrm>
          <a:prstGeom prst="rect">
            <a:avLst/>
          </a:prstGeom>
          <a:solidFill>
            <a:schemeClr val="accent1">
              <a:lumMod val="20000"/>
              <a:lumOff val="80000"/>
            </a:schemeClr>
          </a:solidFill>
        </p:spPr>
        <p:txBody>
          <a:bodyPr wrap="square">
            <a:spAutoFit/>
          </a:bodyPr>
          <a:lstStyle/>
          <a:p>
            <a:pPr algn="ctr">
              <a:defRPr/>
            </a:pPr>
            <a:r>
              <a:rPr lang="en-US" sz="1633" b="1" dirty="0"/>
              <a:t>Exact and approximate solutions are presented  </a:t>
            </a:r>
          </a:p>
        </p:txBody>
      </p:sp>
    </p:spTree>
    <p:extLst>
      <p:ext uri="{BB962C8B-B14F-4D97-AF65-F5344CB8AC3E}">
        <p14:creationId xmlns:p14="http://schemas.microsoft.com/office/powerpoint/2010/main" val="16975947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Box 2">
            <a:extLst>
              <a:ext uri="{FF2B5EF4-FFF2-40B4-BE49-F238E27FC236}">
                <a16:creationId xmlns:a16="http://schemas.microsoft.com/office/drawing/2014/main" id="{14428A6C-E50C-43FB-803B-0768F6135C20}"/>
              </a:ext>
            </a:extLst>
          </p:cNvPr>
          <p:cNvSpPr txBox="1">
            <a:spLocks noChangeArrowheads="1"/>
          </p:cNvSpPr>
          <p:nvPr/>
        </p:nvSpPr>
        <p:spPr bwMode="auto">
          <a:xfrm>
            <a:off x="1981200" y="222942"/>
            <a:ext cx="4838400" cy="539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2903" b="1"/>
              <a:t>EAREP</a:t>
            </a:r>
          </a:p>
        </p:txBody>
      </p:sp>
      <p:sp>
        <p:nvSpPr>
          <p:cNvPr id="4" name="Arrow: Left 3">
            <a:extLst>
              <a:ext uri="{FF2B5EF4-FFF2-40B4-BE49-F238E27FC236}">
                <a16:creationId xmlns:a16="http://schemas.microsoft.com/office/drawing/2014/main" id="{229B818C-7975-4814-8F62-F6AC7014E72E}"/>
              </a:ext>
            </a:extLst>
          </p:cNvPr>
          <p:cNvSpPr/>
          <p:nvPr/>
        </p:nvSpPr>
        <p:spPr>
          <a:xfrm rot="10800000" flipV="1">
            <a:off x="3427686" y="1343880"/>
            <a:ext cx="3229772" cy="195162"/>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33"/>
          </a:p>
        </p:txBody>
      </p:sp>
      <p:sp>
        <p:nvSpPr>
          <p:cNvPr id="25607" name="TextBox 2">
            <a:extLst>
              <a:ext uri="{FF2B5EF4-FFF2-40B4-BE49-F238E27FC236}">
                <a16:creationId xmlns:a16="http://schemas.microsoft.com/office/drawing/2014/main" id="{678BE33B-5CA2-4DC6-B675-E81FE90D3FA5}"/>
              </a:ext>
            </a:extLst>
          </p:cNvPr>
          <p:cNvSpPr txBox="1">
            <a:spLocks noChangeArrowheads="1"/>
          </p:cNvSpPr>
          <p:nvPr/>
        </p:nvSpPr>
        <p:spPr bwMode="auto">
          <a:xfrm>
            <a:off x="672481" y="762000"/>
            <a:ext cx="1134720" cy="76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a:buFont typeface="Wingdings" panose="05000000000000000000" pitchFamily="2" charset="2"/>
              <a:buChar char="Ø"/>
            </a:pPr>
            <a:r>
              <a:rPr lang="en-US" altLang="en-US" sz="2177"/>
              <a:t>More </a:t>
            </a:r>
          </a:p>
        </p:txBody>
      </p:sp>
      <p:sp>
        <p:nvSpPr>
          <p:cNvPr id="25608" name="TextBox 5">
            <a:extLst>
              <a:ext uri="{FF2B5EF4-FFF2-40B4-BE49-F238E27FC236}">
                <a16:creationId xmlns:a16="http://schemas.microsoft.com/office/drawing/2014/main" id="{8A3A9499-19B8-4547-99FF-C80B6EC4723D}"/>
              </a:ext>
            </a:extLst>
          </p:cNvPr>
          <p:cNvSpPr txBox="1">
            <a:spLocks noChangeArrowheads="1"/>
          </p:cNvSpPr>
          <p:nvPr/>
        </p:nvSpPr>
        <p:spPr bwMode="auto">
          <a:xfrm>
            <a:off x="315458" y="1066800"/>
            <a:ext cx="30998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2200">
                <a:latin typeface="Calibri" panose="020F0502020204030204" pitchFamily="34" charset="0"/>
                <a:cs typeface="Calibri" panose="020F0502020204030204" pitchFamily="34" charset="0"/>
              </a:rPr>
              <a:t>EAS + ABAC System</a:t>
            </a:r>
          </a:p>
          <a:p>
            <a:r>
              <a:rPr lang="en-US" altLang="en-US" sz="2200">
                <a:latin typeface="Calibri" panose="020F0502020204030204" pitchFamily="34" charset="0"/>
                <a:cs typeface="Calibri" panose="020F0502020204030204" pitchFamily="34" charset="0"/>
              </a:rPr>
              <a:t>(Identical user and object sets)</a:t>
            </a:r>
          </a:p>
        </p:txBody>
      </p:sp>
      <p:sp>
        <p:nvSpPr>
          <p:cNvPr id="25614" name="TextBox 11">
            <a:extLst>
              <a:ext uri="{FF2B5EF4-FFF2-40B4-BE49-F238E27FC236}">
                <a16:creationId xmlns:a16="http://schemas.microsoft.com/office/drawing/2014/main" id="{E89F10F4-D980-48DE-924B-EF5E273B6651}"/>
              </a:ext>
            </a:extLst>
          </p:cNvPr>
          <p:cNvSpPr txBox="1">
            <a:spLocks noChangeArrowheads="1"/>
          </p:cNvSpPr>
          <p:nvPr/>
        </p:nvSpPr>
        <p:spPr bwMode="auto">
          <a:xfrm>
            <a:off x="7265802" y="1143000"/>
            <a:ext cx="111619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2400" dirty="0" err="1">
                <a:latin typeface="Calibri" panose="020F0502020204030204" pitchFamily="34" charset="0"/>
                <a:cs typeface="Calibri" panose="020F0502020204030204" pitchFamily="34" charset="0"/>
              </a:rPr>
              <a:t>EAREP</a:t>
            </a:r>
            <a:endParaRPr lang="en-US" altLang="en-US" sz="2400" dirty="0">
              <a:latin typeface="Calibri" panose="020F0502020204030204" pitchFamily="34" charset="0"/>
              <a:cs typeface="Calibri" panose="020F0502020204030204" pitchFamily="34" charset="0"/>
            </a:endParaRPr>
          </a:p>
        </p:txBody>
      </p:sp>
      <p:sp>
        <p:nvSpPr>
          <p:cNvPr id="17" name="Arrow: Left 16">
            <a:extLst>
              <a:ext uri="{FF2B5EF4-FFF2-40B4-BE49-F238E27FC236}">
                <a16:creationId xmlns:a16="http://schemas.microsoft.com/office/drawing/2014/main" id="{420005E2-5B78-497D-9D6E-B78EEB9ED804}"/>
              </a:ext>
            </a:extLst>
          </p:cNvPr>
          <p:cNvSpPr/>
          <p:nvPr/>
        </p:nvSpPr>
        <p:spPr>
          <a:xfrm rot="8587821" flipH="1">
            <a:off x="6416788" y="1962594"/>
            <a:ext cx="1474969" cy="279507"/>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33"/>
          </a:p>
        </p:txBody>
      </p:sp>
      <p:sp>
        <p:nvSpPr>
          <p:cNvPr id="19" name="TextBox 11">
            <a:extLst>
              <a:ext uri="{FF2B5EF4-FFF2-40B4-BE49-F238E27FC236}">
                <a16:creationId xmlns:a16="http://schemas.microsoft.com/office/drawing/2014/main" id="{EAD73604-8BF1-4575-96D1-1BF0EB2E4D24}"/>
              </a:ext>
            </a:extLst>
          </p:cNvPr>
          <p:cNvSpPr txBox="1">
            <a:spLocks noChangeArrowheads="1"/>
          </p:cNvSpPr>
          <p:nvPr/>
        </p:nvSpPr>
        <p:spPr bwMode="auto">
          <a:xfrm>
            <a:off x="5317620" y="2515963"/>
            <a:ext cx="2106798"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a:t>EAREP-0</a:t>
            </a:r>
          </a:p>
        </p:txBody>
      </p:sp>
      <p:sp>
        <p:nvSpPr>
          <p:cNvPr id="20" name="TextBox 11">
            <a:extLst>
              <a:ext uri="{FF2B5EF4-FFF2-40B4-BE49-F238E27FC236}">
                <a16:creationId xmlns:a16="http://schemas.microsoft.com/office/drawing/2014/main" id="{7117D870-49DC-4A0A-806F-04B6E0E82C8C}"/>
              </a:ext>
            </a:extLst>
          </p:cNvPr>
          <p:cNvSpPr txBox="1">
            <a:spLocks noChangeArrowheads="1"/>
          </p:cNvSpPr>
          <p:nvPr/>
        </p:nvSpPr>
        <p:spPr bwMode="auto">
          <a:xfrm>
            <a:off x="5397426" y="3951478"/>
            <a:ext cx="2106798"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a:t>EAREP-1</a:t>
            </a:r>
          </a:p>
        </p:txBody>
      </p:sp>
      <p:sp>
        <p:nvSpPr>
          <p:cNvPr id="21" name="TextBox 11">
            <a:extLst>
              <a:ext uri="{FF2B5EF4-FFF2-40B4-BE49-F238E27FC236}">
                <a16:creationId xmlns:a16="http://schemas.microsoft.com/office/drawing/2014/main" id="{AF6A3262-662F-4BF6-B275-AD74ADFEC8F4}"/>
              </a:ext>
            </a:extLst>
          </p:cNvPr>
          <p:cNvSpPr txBox="1">
            <a:spLocks noChangeArrowheads="1"/>
          </p:cNvSpPr>
          <p:nvPr/>
        </p:nvSpPr>
        <p:spPr bwMode="auto">
          <a:xfrm>
            <a:off x="5932950" y="5031846"/>
            <a:ext cx="2106798"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a:t>EAREP-2</a:t>
            </a:r>
          </a:p>
        </p:txBody>
      </p:sp>
      <p:sp>
        <p:nvSpPr>
          <p:cNvPr id="22" name="Arrow: Left 21">
            <a:extLst>
              <a:ext uri="{FF2B5EF4-FFF2-40B4-BE49-F238E27FC236}">
                <a16:creationId xmlns:a16="http://schemas.microsoft.com/office/drawing/2014/main" id="{BDF80A52-BA66-44FA-9359-A6C420231D96}"/>
              </a:ext>
            </a:extLst>
          </p:cNvPr>
          <p:cNvSpPr/>
          <p:nvPr/>
        </p:nvSpPr>
        <p:spPr>
          <a:xfrm rot="6919099" flipH="1">
            <a:off x="6001790" y="2692396"/>
            <a:ext cx="2406441" cy="240167"/>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33"/>
          </a:p>
        </p:txBody>
      </p:sp>
      <p:sp>
        <p:nvSpPr>
          <p:cNvPr id="23" name="Arrow: Left 22">
            <a:extLst>
              <a:ext uri="{FF2B5EF4-FFF2-40B4-BE49-F238E27FC236}">
                <a16:creationId xmlns:a16="http://schemas.microsoft.com/office/drawing/2014/main" id="{F67F80DC-00CE-48D4-B555-FAAC3E6F056E}"/>
              </a:ext>
            </a:extLst>
          </p:cNvPr>
          <p:cNvSpPr/>
          <p:nvPr/>
        </p:nvSpPr>
        <p:spPr>
          <a:xfrm rot="5846536" flipH="1">
            <a:off x="5644963" y="3366387"/>
            <a:ext cx="3695829" cy="256610"/>
          </a:xfrm>
          <a:prstGeom prst="leftArrow">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33"/>
          </a:p>
        </p:txBody>
      </p:sp>
      <p:sp>
        <p:nvSpPr>
          <p:cNvPr id="27" name="TextBox 11">
            <a:extLst>
              <a:ext uri="{FF2B5EF4-FFF2-40B4-BE49-F238E27FC236}">
                <a16:creationId xmlns:a16="http://schemas.microsoft.com/office/drawing/2014/main" id="{ADE5EA01-CE1A-484D-8F60-95B09BE3B731}"/>
              </a:ext>
            </a:extLst>
          </p:cNvPr>
          <p:cNvSpPr txBox="1">
            <a:spLocks noChangeArrowheads="1"/>
          </p:cNvSpPr>
          <p:nvPr/>
        </p:nvSpPr>
        <p:spPr bwMode="auto">
          <a:xfrm>
            <a:off x="4953000" y="5343659"/>
            <a:ext cx="3313926"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dirty="0"/>
              <a:t>*</a:t>
            </a:r>
            <a:r>
              <a:rPr lang="en-US" altLang="en-US" sz="1633" dirty="0">
                <a:latin typeface="Calibri" panose="020F0502020204030204" pitchFamily="34" charset="0"/>
                <a:cs typeface="Calibri" panose="020F0502020204030204" pitchFamily="34" charset="0"/>
              </a:rPr>
              <a:t>AUTH(</a:t>
            </a:r>
            <a:r>
              <a:rPr lang="en-US" altLang="en-US" sz="1633" dirty="0" err="1">
                <a:latin typeface="Calibri" panose="020F0502020204030204" pitchFamily="34" charset="0"/>
                <a:cs typeface="Calibri" panose="020F0502020204030204" pitchFamily="34" charset="0"/>
              </a:rPr>
              <a:t>EAS</a:t>
            </a:r>
            <a:r>
              <a:rPr lang="en-US" altLang="en-US" sz="1633" dirty="0">
                <a:latin typeface="Calibri" panose="020F0502020204030204" pitchFamily="34" charset="0"/>
                <a:cs typeface="Calibri" panose="020F0502020204030204" pitchFamily="34" charset="0"/>
              </a:rPr>
              <a:t>) </a:t>
            </a:r>
            <a:r>
              <a:rPr lang="en-US" altLang="en-US" sz="1633" dirty="0">
                <a:latin typeface="Calibri" panose="020F0502020204030204" pitchFamily="34" charset="0"/>
                <a:ea typeface="Cambria Math" panose="02040503050406030204" pitchFamily="18" charset="0"/>
                <a:cs typeface="Calibri" panose="020F0502020204030204" pitchFamily="34" charset="0"/>
              </a:rPr>
              <a:t>ꓵ </a:t>
            </a:r>
            <a:r>
              <a:rPr lang="en-US" altLang="en-US" sz="1633" dirty="0">
                <a:latin typeface="Calibri" panose="020F0502020204030204" pitchFamily="34" charset="0"/>
                <a:cs typeface="Calibri" panose="020F0502020204030204" pitchFamily="34" charset="0"/>
              </a:rPr>
              <a:t>AUTH(ABAC)≠Ø</a:t>
            </a:r>
            <a:endParaRPr lang="en-US" altLang="en-US" sz="1633" baseline="-25000" dirty="0"/>
          </a:p>
        </p:txBody>
      </p:sp>
      <p:sp>
        <p:nvSpPr>
          <p:cNvPr id="29" name="TextBox 11">
            <a:extLst>
              <a:ext uri="{FF2B5EF4-FFF2-40B4-BE49-F238E27FC236}">
                <a16:creationId xmlns:a16="http://schemas.microsoft.com/office/drawing/2014/main" id="{1DF809BE-35A3-48AB-8E9C-8E6F02AAC3D8}"/>
              </a:ext>
            </a:extLst>
          </p:cNvPr>
          <p:cNvSpPr txBox="1">
            <a:spLocks noChangeArrowheads="1"/>
          </p:cNvSpPr>
          <p:nvPr/>
        </p:nvSpPr>
        <p:spPr bwMode="auto">
          <a:xfrm>
            <a:off x="3581400" y="1039079"/>
            <a:ext cx="3035604" cy="34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633"/>
              <a:t>AUTH(EAS) </a:t>
            </a:r>
            <a:r>
              <a:rPr lang="en-US" altLang="en-US" sz="1633">
                <a:latin typeface="Cambria Math" panose="02040503050406030204" pitchFamily="18" charset="0"/>
                <a:ea typeface="Cambria Math" panose="02040503050406030204" pitchFamily="18" charset="0"/>
              </a:rPr>
              <a:t>≠ </a:t>
            </a:r>
            <a:r>
              <a:rPr lang="en-US" altLang="en-US" sz="1633"/>
              <a:t>AUTH(ABAC)</a:t>
            </a:r>
            <a:endParaRPr lang="en-US" altLang="en-US" sz="1633" baseline="-25000"/>
          </a:p>
        </p:txBody>
      </p:sp>
      <p:sp>
        <p:nvSpPr>
          <p:cNvPr id="31" name="TextBox 11">
            <a:extLst>
              <a:ext uri="{FF2B5EF4-FFF2-40B4-BE49-F238E27FC236}">
                <a16:creationId xmlns:a16="http://schemas.microsoft.com/office/drawing/2014/main" id="{397ABDA5-E85D-47AF-84F4-E82FBE6D15E4}"/>
              </a:ext>
            </a:extLst>
          </p:cNvPr>
          <p:cNvSpPr txBox="1">
            <a:spLocks noChangeArrowheads="1"/>
          </p:cNvSpPr>
          <p:nvPr/>
        </p:nvSpPr>
        <p:spPr bwMode="auto">
          <a:xfrm>
            <a:off x="4038600" y="2785646"/>
            <a:ext cx="303560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altLang="en-US" sz="1600">
                <a:latin typeface="Calibri" panose="020F0502020204030204" pitchFamily="34" charset="0"/>
                <a:cs typeface="Calibri" panose="020F0502020204030204" pitchFamily="34" charset="0"/>
              </a:rPr>
              <a:t>*AUTH(EAS) </a:t>
            </a:r>
            <a:r>
              <a:rPr lang="en-US" altLang="en-US" sz="1600">
                <a:latin typeface="Calibri" panose="020F0502020204030204" pitchFamily="34" charset="0"/>
                <a:ea typeface="Cambria Math" panose="02040503050406030204" pitchFamily="18" charset="0"/>
                <a:cs typeface="Calibri" panose="020F0502020204030204" pitchFamily="34" charset="0"/>
              </a:rPr>
              <a:t>⊂ </a:t>
            </a:r>
            <a:r>
              <a:rPr lang="en-US" altLang="en-US" sz="1600">
                <a:latin typeface="Calibri" panose="020F0502020204030204" pitchFamily="34" charset="0"/>
                <a:cs typeface="Calibri" panose="020F0502020204030204" pitchFamily="34" charset="0"/>
              </a:rPr>
              <a:t>AUTH(ABAC)</a:t>
            </a:r>
            <a:endParaRPr lang="en-US" altLang="en-US" sz="1600" baseline="-25000">
              <a:latin typeface="Calibri" panose="020F0502020204030204" pitchFamily="34" charset="0"/>
              <a:cs typeface="Calibri" panose="020F0502020204030204" pitchFamily="34" charset="0"/>
            </a:endParaRPr>
          </a:p>
        </p:txBody>
      </p:sp>
      <p:sp>
        <p:nvSpPr>
          <p:cNvPr id="32" name="TextBox 11">
            <a:extLst>
              <a:ext uri="{FF2B5EF4-FFF2-40B4-BE49-F238E27FC236}">
                <a16:creationId xmlns:a16="http://schemas.microsoft.com/office/drawing/2014/main" id="{0202A4D6-C57D-4033-AA23-FD95ABAFF2D2}"/>
              </a:ext>
            </a:extLst>
          </p:cNvPr>
          <p:cNvSpPr txBox="1">
            <a:spLocks noChangeArrowheads="1"/>
          </p:cNvSpPr>
          <p:nvPr/>
        </p:nvSpPr>
        <p:spPr bwMode="auto">
          <a:xfrm>
            <a:off x="4355796" y="4236502"/>
            <a:ext cx="303560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altLang="en-US" sz="1600">
                <a:latin typeface="Calibri" panose="020F0502020204030204" pitchFamily="34" charset="0"/>
                <a:cs typeface="Calibri" panose="020F0502020204030204" pitchFamily="34" charset="0"/>
              </a:rPr>
              <a:t>*AUTH(ABAC) </a:t>
            </a:r>
            <a:r>
              <a:rPr lang="en-US" altLang="en-US" sz="1600">
                <a:latin typeface="Calibri" panose="020F0502020204030204" pitchFamily="34" charset="0"/>
                <a:ea typeface="Cambria Math" panose="02040503050406030204" pitchFamily="18" charset="0"/>
                <a:cs typeface="Calibri" panose="020F0502020204030204" pitchFamily="34" charset="0"/>
              </a:rPr>
              <a:t>⊂ </a:t>
            </a:r>
            <a:r>
              <a:rPr lang="en-US" altLang="en-US" sz="1600">
                <a:latin typeface="Calibri" panose="020F0502020204030204" pitchFamily="34" charset="0"/>
                <a:cs typeface="Calibri" panose="020F0502020204030204" pitchFamily="34" charset="0"/>
              </a:rPr>
              <a:t>AUTH(EAS)</a:t>
            </a:r>
            <a:endParaRPr lang="en-US" altLang="en-US" sz="1600" baseline="-25000">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id="{866FFB09-A841-43A9-894C-F7BBCEAF27B0}"/>
              </a:ext>
            </a:extLst>
          </p:cNvPr>
          <p:cNvSpPr txBox="1"/>
          <p:nvPr/>
        </p:nvSpPr>
        <p:spPr>
          <a:xfrm>
            <a:off x="465552" y="5839667"/>
            <a:ext cx="8449392" cy="343620"/>
          </a:xfrm>
          <a:prstGeom prst="rect">
            <a:avLst/>
          </a:prstGeom>
          <a:solidFill>
            <a:schemeClr val="accent1">
              <a:lumMod val="20000"/>
              <a:lumOff val="80000"/>
            </a:schemeClr>
          </a:solidFill>
        </p:spPr>
        <p:txBody>
          <a:bodyPr wrap="square">
            <a:spAutoFit/>
          </a:bodyPr>
          <a:lstStyle/>
          <a:p>
            <a:pPr algn="ctr">
              <a:defRPr/>
            </a:pPr>
            <a:r>
              <a:rPr lang="en-US" sz="1633" b="1"/>
              <a:t>Exact and approximate solutions are presented  </a:t>
            </a:r>
          </a:p>
        </p:txBody>
      </p:sp>
      <p:sp>
        <p:nvSpPr>
          <p:cNvPr id="28" name="Cloud 27">
            <a:extLst>
              <a:ext uri="{FF2B5EF4-FFF2-40B4-BE49-F238E27FC236}">
                <a16:creationId xmlns:a16="http://schemas.microsoft.com/office/drawing/2014/main" id="{F4B768F1-8713-4C59-A22B-2D5ABFA7CBF1}"/>
              </a:ext>
            </a:extLst>
          </p:cNvPr>
          <p:cNvSpPr/>
          <p:nvPr/>
        </p:nvSpPr>
        <p:spPr>
          <a:xfrm>
            <a:off x="415886" y="2819400"/>
            <a:ext cx="3927514" cy="2619360"/>
          </a:xfrm>
          <a:prstGeom prst="cloud">
            <a:avLst/>
          </a:prstGeom>
          <a:solidFill>
            <a:srgbClr val="00B0F0">
              <a:alpha val="3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14" b="1">
              <a:solidFill>
                <a:srgbClr val="002060"/>
              </a:solidFill>
              <a:latin typeface="Calibri" panose="020F0502020204030204" pitchFamily="34" charset="0"/>
              <a:cs typeface="Calibri" panose="020F0502020204030204" pitchFamily="34" charset="0"/>
            </a:endParaRPr>
          </a:p>
        </p:txBody>
      </p:sp>
      <p:sp>
        <p:nvSpPr>
          <p:cNvPr id="30" name="TextBox 15">
            <a:extLst>
              <a:ext uri="{FF2B5EF4-FFF2-40B4-BE49-F238E27FC236}">
                <a16:creationId xmlns:a16="http://schemas.microsoft.com/office/drawing/2014/main" id="{4B04A77C-C232-485E-A8D1-519C01F11728}"/>
              </a:ext>
            </a:extLst>
          </p:cNvPr>
          <p:cNvSpPr txBox="1">
            <a:spLocks noChangeArrowheads="1"/>
          </p:cNvSpPr>
          <p:nvPr/>
        </p:nvSpPr>
        <p:spPr bwMode="auto">
          <a:xfrm>
            <a:off x="877074" y="3477161"/>
            <a:ext cx="324285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2000" dirty="0">
                <a:latin typeface="Calibri" panose="020F0502020204030204" pitchFamily="34" charset="0"/>
                <a:cs typeface="Calibri" panose="020F0502020204030204" pitchFamily="34" charset="0"/>
              </a:rPr>
              <a:t>AUTH(</a:t>
            </a:r>
            <a:r>
              <a:rPr lang="en-US" altLang="en-US" sz="2000" dirty="0" err="1">
                <a:latin typeface="Calibri" panose="020F0502020204030204" pitchFamily="34" charset="0"/>
                <a:cs typeface="Calibri" panose="020F0502020204030204" pitchFamily="34" charset="0"/>
              </a:rPr>
              <a:t>EAS</a:t>
            </a:r>
            <a:r>
              <a:rPr lang="en-US" altLang="en-US" sz="2000" dirty="0">
                <a:latin typeface="Calibri" panose="020F0502020204030204" pitchFamily="34" charset="0"/>
                <a:cs typeface="Calibri" panose="020F0502020204030204" pitchFamily="34" charset="0"/>
              </a:rPr>
              <a:t>) and AUTH(ABAC) denote the authorizations allowed by </a:t>
            </a:r>
            <a:r>
              <a:rPr lang="en-US" altLang="en-US" sz="2000" dirty="0" err="1">
                <a:latin typeface="Calibri" panose="020F0502020204030204" pitchFamily="34" charset="0"/>
                <a:cs typeface="Calibri" panose="020F0502020204030204" pitchFamily="34" charset="0"/>
              </a:rPr>
              <a:t>EAS</a:t>
            </a:r>
            <a:r>
              <a:rPr lang="en-US" altLang="en-US" sz="2000" dirty="0">
                <a:latin typeface="Calibri" panose="020F0502020204030204" pitchFamily="34" charset="0"/>
                <a:cs typeface="Calibri" panose="020F0502020204030204" pitchFamily="34" charset="0"/>
              </a:rPr>
              <a:t> and ABAC system, respectively</a:t>
            </a:r>
          </a:p>
        </p:txBody>
      </p:sp>
    </p:spTree>
    <p:extLst>
      <p:ext uri="{BB962C8B-B14F-4D97-AF65-F5344CB8AC3E}">
        <p14:creationId xmlns:p14="http://schemas.microsoft.com/office/powerpoint/2010/main" val="2894936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5">
            <a:extLst>
              <a:ext uri="{FF2B5EF4-FFF2-40B4-BE49-F238E27FC236}">
                <a16:creationId xmlns:a16="http://schemas.microsoft.com/office/drawing/2014/main" id="{B95A7368-FE76-4CBC-BA5A-13F7877C67B1}"/>
              </a:ext>
            </a:extLst>
          </p:cNvPr>
          <p:cNvSpPr>
            <a:spLocks noChangeArrowheads="1"/>
          </p:cNvSpPr>
          <p:nvPr/>
        </p:nvSpPr>
        <p:spPr bwMode="auto">
          <a:xfrm>
            <a:off x="1991040" y="217560"/>
            <a:ext cx="4714560" cy="6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100" b="1" dirty="0">
                <a:solidFill>
                  <a:srgbClr val="131F49"/>
                </a:solidFill>
                <a:latin typeface="Calibri" panose="020F0502020204030204" pitchFamily="34" charset="0"/>
                <a:cs typeface="Calibri" panose="020F0502020204030204" pitchFamily="34" charset="0"/>
              </a:rPr>
              <a:t>Conclusion and Future Work</a:t>
            </a:r>
          </a:p>
        </p:txBody>
      </p:sp>
      <p:pic>
        <p:nvPicPr>
          <p:cNvPr id="4" name="Picture 3">
            <a:extLst>
              <a:ext uri="{FF2B5EF4-FFF2-40B4-BE49-F238E27FC236}">
                <a16:creationId xmlns:a16="http://schemas.microsoft.com/office/drawing/2014/main" id="{6E6B18F5-5398-46BF-9F7D-082EC1041C80}"/>
              </a:ext>
            </a:extLst>
          </p:cNvPr>
          <p:cNvPicPr>
            <a:picLocks noChangeAspect="1"/>
          </p:cNvPicPr>
          <p:nvPr/>
        </p:nvPicPr>
        <p:blipFill>
          <a:blip r:embed="rId2"/>
          <a:stretch>
            <a:fillRect/>
          </a:stretch>
        </p:blipFill>
        <p:spPr>
          <a:xfrm>
            <a:off x="314325" y="1272507"/>
            <a:ext cx="8524875" cy="4552030"/>
          </a:xfrm>
          <a:prstGeom prst="rect">
            <a:avLst/>
          </a:prstGeom>
        </p:spPr>
      </p:pic>
    </p:spTree>
    <p:extLst>
      <p:ext uri="{BB962C8B-B14F-4D97-AF65-F5344CB8AC3E}">
        <p14:creationId xmlns:p14="http://schemas.microsoft.com/office/powerpoint/2010/main" val="40001557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211780D-997E-420E-9C6D-5DD8D76A65A1}"/>
              </a:ext>
            </a:extLst>
          </p:cNvPr>
          <p:cNvSpPr txBox="1"/>
          <p:nvPr/>
        </p:nvSpPr>
        <p:spPr>
          <a:xfrm>
            <a:off x="2107459" y="253425"/>
            <a:ext cx="4826741" cy="584775"/>
          </a:xfrm>
          <a:prstGeom prst="rect">
            <a:avLst/>
          </a:prstGeom>
          <a:noFill/>
        </p:spPr>
        <p:txBody>
          <a:bodyPr wrap="square" rtlCol="0">
            <a:spAutoFit/>
          </a:bodyPr>
          <a:lstStyle/>
          <a:p>
            <a:pPr algn="ctr"/>
            <a:r>
              <a:rPr lang="en-US" sz="3200" b="1">
                <a:latin typeface="Calibri" panose="020F0502020204030204" pitchFamily="34" charset="0"/>
                <a:cs typeface="Calibri" panose="020F0502020204030204" pitchFamily="34" charset="0"/>
              </a:rPr>
              <a:t>Publications</a:t>
            </a:r>
          </a:p>
        </p:txBody>
      </p:sp>
      <p:sp>
        <p:nvSpPr>
          <p:cNvPr id="6" name="TextBox 5">
            <a:extLst>
              <a:ext uri="{FF2B5EF4-FFF2-40B4-BE49-F238E27FC236}">
                <a16:creationId xmlns:a16="http://schemas.microsoft.com/office/drawing/2014/main" id="{61626D34-EFE7-4588-91E2-4FB377484AF5}"/>
              </a:ext>
            </a:extLst>
          </p:cNvPr>
          <p:cNvSpPr txBox="1"/>
          <p:nvPr/>
        </p:nvSpPr>
        <p:spPr>
          <a:xfrm>
            <a:off x="228600" y="1040770"/>
            <a:ext cx="8610600" cy="5055230"/>
          </a:xfrm>
          <a:prstGeom prst="rect">
            <a:avLst/>
          </a:prstGeom>
          <a:noFill/>
        </p:spPr>
        <p:txBody>
          <a:bodyPr wrap="square">
            <a:spAutoFit/>
          </a:bodyPr>
          <a:lstStyle/>
          <a:p>
            <a:pPr marL="414726" indent="-414726" algn="just">
              <a:buFont typeface="+mj-lt"/>
              <a:buAutoNum type="arabicPeriod"/>
            </a:pPr>
            <a:r>
              <a:rPr lang="en-US" sz="2150">
                <a:solidFill>
                  <a:srgbClr val="000000"/>
                </a:solidFill>
                <a:latin typeface="Calibri" panose="020F0502020204030204" pitchFamily="34" charset="0"/>
                <a:cs typeface="Calibri" panose="020F0502020204030204" pitchFamily="34" charset="0"/>
              </a:rPr>
              <a:t>Shuvra Chakraborty and Ravi Sandhu, On Feasibility of Attribute-Aware Relationship-Based Access Control Policy Mining. In Proc. 33rd Annual IFIP WG 11.3 Working Conference on Data and Applications Security and Privacy (DBSec), Virtual Event, July 19-20, 2021. [</a:t>
            </a:r>
            <a:r>
              <a:rPr lang="en-US" sz="2150">
                <a:solidFill>
                  <a:srgbClr val="FF0000"/>
                </a:solidFill>
                <a:latin typeface="Calibri" panose="020F0502020204030204" pitchFamily="34" charset="0"/>
                <a:cs typeface="Calibri" panose="020F0502020204030204" pitchFamily="34" charset="0"/>
              </a:rPr>
              <a:t>Published</a:t>
            </a:r>
            <a:r>
              <a:rPr lang="en-US" sz="2150">
                <a:solidFill>
                  <a:srgbClr val="000000"/>
                </a:solidFill>
                <a:latin typeface="Calibri" panose="020F0502020204030204" pitchFamily="34" charset="0"/>
                <a:cs typeface="Calibri" panose="020F0502020204030204" pitchFamily="34" charset="0"/>
              </a:rPr>
              <a:t>]</a:t>
            </a:r>
          </a:p>
          <a:p>
            <a:pPr marL="414726" indent="-414726" algn="just">
              <a:buFont typeface="+mj-lt"/>
              <a:buAutoNum type="arabicPeriod"/>
            </a:pPr>
            <a:endParaRPr lang="en-US" sz="2150">
              <a:solidFill>
                <a:srgbClr val="000000"/>
              </a:solidFill>
              <a:latin typeface="Calibri" panose="020F0502020204030204" pitchFamily="34" charset="0"/>
              <a:cs typeface="Calibri" panose="020F0502020204030204" pitchFamily="34" charset="0"/>
            </a:endParaRPr>
          </a:p>
          <a:p>
            <a:pPr marL="414726" indent="-414726" algn="just">
              <a:buFont typeface="+mj-lt"/>
              <a:buAutoNum type="arabicPeriod"/>
            </a:pPr>
            <a:r>
              <a:rPr lang="en-US" sz="2150">
                <a:solidFill>
                  <a:srgbClr val="000000"/>
                </a:solidFill>
                <a:latin typeface="Calibri" panose="020F0502020204030204" pitchFamily="34" charset="0"/>
                <a:cs typeface="Calibri" panose="020F0502020204030204" pitchFamily="34" charset="0"/>
              </a:rPr>
              <a:t>Shuvra Chakraborty and Ravi Sandhu, Formal Analysis of ReBAC Policy Mining Feasibility. In Proceedings of the 11th ACM Conference on Data and Application Security and Privacy (CODASPY), Virtual Event, April 26-28, 2021. [</a:t>
            </a:r>
            <a:r>
              <a:rPr lang="en-US" sz="2150">
                <a:solidFill>
                  <a:srgbClr val="FF0000"/>
                </a:solidFill>
                <a:latin typeface="Calibri" panose="020F0502020204030204" pitchFamily="34" charset="0"/>
                <a:cs typeface="Calibri" panose="020F0502020204030204" pitchFamily="34" charset="0"/>
              </a:rPr>
              <a:t>Published</a:t>
            </a:r>
            <a:r>
              <a:rPr lang="en-US" sz="2150">
                <a:solidFill>
                  <a:srgbClr val="000000"/>
                </a:solidFill>
                <a:latin typeface="Calibri" panose="020F0502020204030204" pitchFamily="34" charset="0"/>
                <a:cs typeface="Calibri" panose="020F0502020204030204" pitchFamily="34" charset="0"/>
              </a:rPr>
              <a:t>]</a:t>
            </a:r>
          </a:p>
          <a:p>
            <a:pPr marL="414726" indent="-414726" algn="just">
              <a:buFont typeface="+mj-lt"/>
              <a:buAutoNum type="arabicPeriod"/>
            </a:pPr>
            <a:endParaRPr lang="en-US" sz="2150">
              <a:solidFill>
                <a:srgbClr val="000000"/>
              </a:solidFill>
              <a:latin typeface="Calibri" panose="020F0502020204030204" pitchFamily="34" charset="0"/>
              <a:cs typeface="Calibri" panose="020F0502020204030204" pitchFamily="34" charset="0"/>
            </a:endParaRPr>
          </a:p>
          <a:p>
            <a:pPr marL="414726" indent="-414726" algn="just">
              <a:buFont typeface="+mj-lt"/>
              <a:buAutoNum type="arabicPeriod"/>
            </a:pPr>
            <a:r>
              <a:rPr lang="en-US" sz="2150">
                <a:solidFill>
                  <a:srgbClr val="000000"/>
                </a:solidFill>
                <a:latin typeface="Calibri" panose="020F0502020204030204" pitchFamily="34" charset="0"/>
                <a:cs typeface="Calibri" panose="020F0502020204030204" pitchFamily="34" charset="0"/>
              </a:rPr>
              <a:t>Shuvra Chakraborty, Ravi Sandhu and Ram Krishnan, On the Feasibility of RBAC to ABAC Policy Mining: A Formal Analysis. In Proceedings of the 8th International Conference on Secure Knowledge Management in Artificial Intelligence Era (SKM), Goa, India, December 21-22, 2019. [</a:t>
            </a:r>
            <a:r>
              <a:rPr lang="en-US" sz="2150">
                <a:solidFill>
                  <a:srgbClr val="FF0000"/>
                </a:solidFill>
                <a:latin typeface="Calibri" panose="020F0502020204030204" pitchFamily="34" charset="0"/>
                <a:cs typeface="Calibri" panose="020F0502020204030204" pitchFamily="34" charset="0"/>
              </a:rPr>
              <a:t>Published</a:t>
            </a:r>
            <a:r>
              <a:rPr lang="en-US" sz="2150">
                <a:solidFill>
                  <a:srgbClr val="000000"/>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43264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336B4BF-7CCB-4F02-B6FC-A61A9185D272}"/>
              </a:ext>
            </a:extLst>
          </p:cNvPr>
          <p:cNvSpPr txBox="1"/>
          <p:nvPr/>
        </p:nvSpPr>
        <p:spPr>
          <a:xfrm>
            <a:off x="1239165" y="1311827"/>
            <a:ext cx="7446916" cy="4447692"/>
          </a:xfrm>
          <a:prstGeom prst="rect">
            <a:avLst/>
          </a:prstGeom>
          <a:noFill/>
          <a:ln w="57150">
            <a:solidFill>
              <a:srgbClr val="FFC000"/>
            </a:solidFill>
          </a:ln>
        </p:spPr>
        <p:txBody>
          <a:bodyPr wrap="square">
            <a:spAutoFit/>
          </a:bodyPr>
          <a:lstStyle/>
          <a:p>
            <a:pPr algn="just"/>
            <a:r>
              <a:rPr lang="en-US" sz="2177" i="1">
                <a:solidFill>
                  <a:srgbClr val="000000"/>
                </a:solidFill>
                <a:latin typeface="Calibri" panose="020F0502020204030204" pitchFamily="34" charset="0"/>
                <a:cs typeface="Calibri" panose="020F0502020204030204" pitchFamily="34" charset="0"/>
              </a:rPr>
              <a:t>As a matter of growing real-world challenges and advancements in technology, migration of one access control system to another is an emerging problem. The complete or partially automated solution to this migration process is called the </a:t>
            </a:r>
            <a:r>
              <a:rPr lang="en-US" sz="2177" b="1" i="1">
                <a:solidFill>
                  <a:srgbClr val="000000"/>
                </a:solidFill>
                <a:latin typeface="Calibri" panose="020F0502020204030204" pitchFamily="34" charset="0"/>
                <a:cs typeface="Calibri" panose="020F0502020204030204" pitchFamily="34" charset="0"/>
              </a:rPr>
              <a:t>access control policy mining problem</a:t>
            </a:r>
            <a:r>
              <a:rPr lang="en-US" sz="2177" i="1">
                <a:solidFill>
                  <a:srgbClr val="000000"/>
                </a:solidFill>
                <a:latin typeface="Calibri" panose="020F0502020204030204" pitchFamily="34" charset="0"/>
                <a:cs typeface="Calibri" panose="020F0502020204030204" pitchFamily="34" charset="0"/>
              </a:rPr>
              <a:t>. During the mining process, a set of assumptions and criteria are imposed to precisely define the migration goals. </a:t>
            </a:r>
          </a:p>
          <a:p>
            <a:pPr algn="just"/>
            <a:r>
              <a:rPr lang="en-US" sz="2177" i="1">
                <a:solidFill>
                  <a:srgbClr val="000000"/>
                </a:solidFill>
                <a:latin typeface="Calibri" panose="020F0502020204030204" pitchFamily="34" charset="0"/>
                <a:cs typeface="Calibri" panose="020F0502020204030204" pitchFamily="34" charset="0"/>
              </a:rPr>
              <a:t>The </a:t>
            </a:r>
            <a:r>
              <a:rPr lang="en-US" sz="2177" b="1" i="1">
                <a:solidFill>
                  <a:srgbClr val="000000"/>
                </a:solidFill>
                <a:latin typeface="Calibri" panose="020F0502020204030204" pitchFamily="34" charset="0"/>
                <a:cs typeface="Calibri" panose="020F0502020204030204" pitchFamily="34" charset="0"/>
              </a:rPr>
              <a:t>feasibility analysis of the access control policy mining</a:t>
            </a:r>
            <a:r>
              <a:rPr lang="en-US" sz="2177" i="1">
                <a:solidFill>
                  <a:srgbClr val="000000"/>
                </a:solidFill>
                <a:latin typeface="Calibri" panose="020F0502020204030204" pitchFamily="34" charset="0"/>
                <a:cs typeface="Calibri" panose="020F0502020204030204" pitchFamily="34" charset="0"/>
              </a:rPr>
              <a:t> problem formulates the logical framework of the problem, resolves the infeasibility issues possibly arising during the policy mining process so that the solution can satisfy those imposed criteria, and provides a rigorous foundation for the migration process</a:t>
            </a:r>
            <a:r>
              <a:rPr lang="en-US" sz="2177">
                <a:solidFill>
                  <a:srgbClr val="000000"/>
                </a:solidFill>
                <a:latin typeface="Calibri" panose="020F0502020204030204" pitchFamily="34" charset="0"/>
                <a:cs typeface="Calibri" panose="020F0502020204030204" pitchFamily="34" charset="0"/>
              </a:rPr>
              <a:t>.</a:t>
            </a:r>
            <a:r>
              <a:rPr lang="en-US" sz="1633">
                <a:latin typeface="Calibri" panose="020F0502020204030204" pitchFamily="34" charset="0"/>
                <a:cs typeface="Calibri" panose="020F0502020204030204" pitchFamily="34" charset="0"/>
              </a:rPr>
              <a:t> </a:t>
            </a:r>
          </a:p>
        </p:txBody>
      </p:sp>
      <p:graphicFrame>
        <p:nvGraphicFramePr>
          <p:cNvPr id="6" name="Table 6">
            <a:extLst>
              <a:ext uri="{FF2B5EF4-FFF2-40B4-BE49-F238E27FC236}">
                <a16:creationId xmlns:a16="http://schemas.microsoft.com/office/drawing/2014/main" id="{C87ECFF7-47D4-443E-A8A2-A1BFE540884F}"/>
              </a:ext>
            </a:extLst>
          </p:cNvPr>
          <p:cNvGraphicFramePr>
            <a:graphicFrameLocks noGrp="1"/>
          </p:cNvGraphicFramePr>
          <p:nvPr>
            <p:extLst>
              <p:ext uri="{D42A27DB-BD31-4B8C-83A1-F6EECF244321}">
                <p14:modId xmlns:p14="http://schemas.microsoft.com/office/powerpoint/2010/main" val="1915598280"/>
              </p:ext>
            </p:extLst>
          </p:nvPr>
        </p:nvGraphicFramePr>
        <p:xfrm>
          <a:off x="381000" y="1017255"/>
          <a:ext cx="661326" cy="3100464"/>
        </p:xfrm>
        <a:graphic>
          <a:graphicData uri="http://schemas.openxmlformats.org/drawingml/2006/table">
            <a:tbl>
              <a:tblPr firstRow="1" bandRow="1">
                <a:tableStyleId>{7DF18680-E054-41AD-8BC1-D1AEF772440D}</a:tableStyleId>
              </a:tblPr>
              <a:tblGrid>
                <a:gridCol w="302181">
                  <a:extLst>
                    <a:ext uri="{9D8B030D-6E8A-4147-A177-3AD203B41FA5}">
                      <a16:colId xmlns:a16="http://schemas.microsoft.com/office/drawing/2014/main" val="3731613324"/>
                    </a:ext>
                  </a:extLst>
                </a:gridCol>
                <a:gridCol w="359145">
                  <a:extLst>
                    <a:ext uri="{9D8B030D-6E8A-4147-A177-3AD203B41FA5}">
                      <a16:colId xmlns:a16="http://schemas.microsoft.com/office/drawing/2014/main" val="3233909867"/>
                    </a:ext>
                  </a:extLst>
                </a:gridCol>
              </a:tblGrid>
              <a:tr h="3068928">
                <a:tc>
                  <a:txBody>
                    <a:bodyPr/>
                    <a:lstStyle/>
                    <a:p>
                      <a:r>
                        <a:rPr lang="en-US" sz="2200">
                          <a:solidFill>
                            <a:schemeClr val="accent2">
                              <a:lumMod val="75000"/>
                            </a:schemeClr>
                          </a:solidFill>
                        </a:rPr>
                        <a:t>T</a:t>
                      </a:r>
                    </a:p>
                    <a:p>
                      <a:r>
                        <a:rPr lang="en-US" sz="2200">
                          <a:solidFill>
                            <a:schemeClr val="accent2">
                              <a:lumMod val="75000"/>
                            </a:schemeClr>
                          </a:solidFill>
                        </a:rPr>
                        <a:t>H</a:t>
                      </a:r>
                    </a:p>
                    <a:p>
                      <a:r>
                        <a:rPr lang="en-US" sz="2200">
                          <a:solidFill>
                            <a:schemeClr val="accent2">
                              <a:lumMod val="75000"/>
                            </a:schemeClr>
                          </a:solidFill>
                        </a:rPr>
                        <a:t>E</a:t>
                      </a:r>
                    </a:p>
                    <a:p>
                      <a:r>
                        <a:rPr lang="en-US" sz="2200">
                          <a:solidFill>
                            <a:schemeClr val="accent2">
                              <a:lumMod val="75000"/>
                            </a:schemeClr>
                          </a:solidFill>
                        </a:rPr>
                        <a:t>S</a:t>
                      </a:r>
                    </a:p>
                    <a:p>
                      <a:r>
                        <a:rPr lang="en-US" sz="2200">
                          <a:solidFill>
                            <a:schemeClr val="accent2">
                              <a:lumMod val="75000"/>
                            </a:schemeClr>
                          </a:solidFill>
                        </a:rPr>
                        <a:t>I</a:t>
                      </a:r>
                    </a:p>
                    <a:p>
                      <a:r>
                        <a:rPr lang="en-US" sz="2200">
                          <a:solidFill>
                            <a:schemeClr val="accent2">
                              <a:lumMod val="75000"/>
                            </a:schemeClr>
                          </a:solidFill>
                        </a:rPr>
                        <a:t>S</a:t>
                      </a:r>
                    </a:p>
                  </a:txBody>
                  <a:tcPr marL="82944" marR="82944" marT="41472" marB="41472">
                    <a:solidFill>
                      <a:schemeClr val="accent6">
                        <a:lumMod val="20000"/>
                        <a:lumOff val="80000"/>
                      </a:schemeClr>
                    </a:solidFill>
                  </a:tcPr>
                </a:tc>
                <a:tc>
                  <a:txBody>
                    <a:bodyPr/>
                    <a:lstStyle/>
                    <a:p>
                      <a:r>
                        <a:rPr lang="en-US" sz="2200">
                          <a:solidFill>
                            <a:schemeClr val="accent2">
                              <a:lumMod val="75000"/>
                            </a:schemeClr>
                          </a:solidFill>
                        </a:rPr>
                        <a:t>S</a:t>
                      </a:r>
                    </a:p>
                    <a:p>
                      <a:r>
                        <a:rPr lang="en-US" sz="2200">
                          <a:solidFill>
                            <a:schemeClr val="accent2">
                              <a:lumMod val="75000"/>
                            </a:schemeClr>
                          </a:solidFill>
                        </a:rPr>
                        <a:t>T</a:t>
                      </a:r>
                    </a:p>
                    <a:p>
                      <a:r>
                        <a:rPr lang="en-US" sz="2200">
                          <a:solidFill>
                            <a:schemeClr val="accent2">
                              <a:lumMod val="75000"/>
                            </a:schemeClr>
                          </a:solidFill>
                        </a:rPr>
                        <a:t>A</a:t>
                      </a:r>
                    </a:p>
                    <a:p>
                      <a:r>
                        <a:rPr lang="en-US" sz="2200">
                          <a:solidFill>
                            <a:schemeClr val="accent2">
                              <a:lumMod val="75000"/>
                            </a:schemeClr>
                          </a:solidFill>
                        </a:rPr>
                        <a:t>T</a:t>
                      </a:r>
                    </a:p>
                    <a:p>
                      <a:r>
                        <a:rPr lang="en-US" sz="2200">
                          <a:solidFill>
                            <a:schemeClr val="accent2">
                              <a:lumMod val="75000"/>
                            </a:schemeClr>
                          </a:solidFill>
                        </a:rPr>
                        <a:t>E</a:t>
                      </a:r>
                    </a:p>
                    <a:p>
                      <a:r>
                        <a:rPr lang="en-US" sz="2200">
                          <a:solidFill>
                            <a:schemeClr val="accent2">
                              <a:lumMod val="75000"/>
                            </a:schemeClr>
                          </a:solidFill>
                        </a:rPr>
                        <a:t>M</a:t>
                      </a:r>
                    </a:p>
                    <a:p>
                      <a:r>
                        <a:rPr lang="en-US" sz="2200">
                          <a:solidFill>
                            <a:schemeClr val="accent2">
                              <a:lumMod val="75000"/>
                            </a:schemeClr>
                          </a:solidFill>
                        </a:rPr>
                        <a:t>E</a:t>
                      </a:r>
                    </a:p>
                    <a:p>
                      <a:r>
                        <a:rPr lang="en-US" sz="2200">
                          <a:solidFill>
                            <a:schemeClr val="accent2">
                              <a:lumMod val="75000"/>
                            </a:schemeClr>
                          </a:solidFill>
                        </a:rPr>
                        <a:t>N</a:t>
                      </a:r>
                    </a:p>
                    <a:p>
                      <a:r>
                        <a:rPr lang="en-US" sz="2200">
                          <a:solidFill>
                            <a:schemeClr val="accent2">
                              <a:lumMod val="75000"/>
                            </a:schemeClr>
                          </a:solidFill>
                        </a:rPr>
                        <a:t>T</a:t>
                      </a:r>
                    </a:p>
                  </a:txBody>
                  <a:tcPr marL="82944" marR="82944" marT="41472" marB="41472">
                    <a:solidFill>
                      <a:schemeClr val="accent6">
                        <a:lumMod val="20000"/>
                        <a:lumOff val="80000"/>
                      </a:schemeClr>
                    </a:solidFill>
                  </a:tcPr>
                </a:tc>
                <a:extLst>
                  <a:ext uri="{0D108BD9-81ED-4DB2-BD59-A6C34878D82A}">
                    <a16:rowId xmlns:a16="http://schemas.microsoft.com/office/drawing/2014/main" val="146947810"/>
                  </a:ext>
                </a:extLst>
              </a:tr>
            </a:tbl>
          </a:graphicData>
        </a:graphic>
      </p:graphicFrame>
    </p:spTree>
    <p:extLst>
      <p:ext uri="{BB962C8B-B14F-4D97-AF65-F5344CB8AC3E}">
        <p14:creationId xmlns:p14="http://schemas.microsoft.com/office/powerpoint/2010/main" val="32543292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7624CB0-C7F9-4229-8CB6-6CC8D9AAFD66}"/>
              </a:ext>
            </a:extLst>
          </p:cNvPr>
          <p:cNvSpPr txBox="1"/>
          <p:nvPr/>
        </p:nvSpPr>
        <p:spPr>
          <a:xfrm>
            <a:off x="457920" y="1001804"/>
            <a:ext cx="8228160" cy="3731791"/>
          </a:xfrm>
          <a:prstGeom prst="rect">
            <a:avLst/>
          </a:prstGeom>
          <a:noFill/>
        </p:spPr>
        <p:txBody>
          <a:bodyPr wrap="square">
            <a:spAutoFit/>
          </a:bodyPr>
          <a:lstStyle/>
          <a:p>
            <a:pPr marL="414726" indent="-414726" algn="just">
              <a:buFont typeface="+mj-lt"/>
              <a:buAutoNum type="arabicPeriod" startAt="4"/>
            </a:pPr>
            <a:r>
              <a:rPr lang="en-US" sz="2150">
                <a:solidFill>
                  <a:srgbClr val="000000"/>
                </a:solidFill>
                <a:latin typeface="Calibri" panose="020F0502020204030204" pitchFamily="34" charset="0"/>
                <a:cs typeface="Calibri" panose="020F0502020204030204" pitchFamily="34" charset="0"/>
              </a:rPr>
              <a:t>Shuvra Chakraborty, Ravi Sandhu and Ram Krishnan, On the Feasibility of Attribute-Based Access Control Policy Mining. In Proceedings of the 20th IEEE Conference on Information Reuse and Integration (IRI), Los Angeles, California, July 30-August 1, 2019. [</a:t>
            </a:r>
            <a:r>
              <a:rPr lang="en-US" sz="2150">
                <a:solidFill>
                  <a:srgbClr val="FF0000"/>
                </a:solidFill>
                <a:latin typeface="Calibri" panose="020F0502020204030204" pitchFamily="34" charset="0"/>
                <a:cs typeface="Calibri" panose="020F0502020204030204" pitchFamily="34" charset="0"/>
              </a:rPr>
              <a:t>Published</a:t>
            </a:r>
            <a:r>
              <a:rPr lang="en-US" sz="2150">
                <a:solidFill>
                  <a:srgbClr val="000000"/>
                </a:solidFill>
                <a:latin typeface="Calibri" panose="020F0502020204030204" pitchFamily="34" charset="0"/>
                <a:cs typeface="Calibri" panose="020F0502020204030204" pitchFamily="34" charset="0"/>
              </a:rPr>
              <a:t>]</a:t>
            </a:r>
          </a:p>
          <a:p>
            <a:pPr marL="414726" indent="-414726" algn="just">
              <a:buFont typeface="+mj-lt"/>
              <a:buAutoNum type="arabicPeriod" startAt="4"/>
            </a:pPr>
            <a:endParaRPr lang="en-US" sz="2150">
              <a:solidFill>
                <a:srgbClr val="000000"/>
              </a:solidFill>
              <a:latin typeface="Calibri" panose="020F0502020204030204" pitchFamily="34" charset="0"/>
              <a:cs typeface="Calibri" panose="020F0502020204030204" pitchFamily="34" charset="0"/>
            </a:endParaRPr>
          </a:p>
          <a:p>
            <a:pPr marL="414726" indent="-414726">
              <a:buFont typeface="+mj-lt"/>
              <a:buAutoNum type="arabicPeriod" startAt="4"/>
            </a:pPr>
            <a:r>
              <a:rPr lang="en-US" sz="2150">
                <a:solidFill>
                  <a:srgbClr val="000000"/>
                </a:solidFill>
                <a:latin typeface="Calibri" panose="020F0502020204030204" pitchFamily="34" charset="0"/>
                <a:cs typeface="Calibri" panose="020F0502020204030204" pitchFamily="34" charset="0"/>
              </a:rPr>
              <a:t>Extending the Feasibility of Relationship and Attribute-Based Access Control Policy Mining [</a:t>
            </a:r>
            <a:r>
              <a:rPr lang="en-US" sz="2150">
                <a:solidFill>
                  <a:srgbClr val="FF0000"/>
                </a:solidFill>
                <a:latin typeface="Calibri" panose="020F0502020204030204" pitchFamily="34" charset="0"/>
                <a:cs typeface="Calibri" panose="020F0502020204030204" pitchFamily="34" charset="0"/>
              </a:rPr>
              <a:t>To be submitted soon</a:t>
            </a:r>
            <a:r>
              <a:rPr lang="en-US" sz="2150">
                <a:solidFill>
                  <a:srgbClr val="000000"/>
                </a:solidFill>
                <a:latin typeface="Calibri" panose="020F0502020204030204" pitchFamily="34" charset="0"/>
                <a:cs typeface="Calibri" panose="020F0502020204030204" pitchFamily="34" charset="0"/>
              </a:rPr>
              <a:t>]</a:t>
            </a:r>
            <a:r>
              <a:rPr lang="en-US" sz="2150">
                <a:latin typeface="Calibri" panose="020F0502020204030204" pitchFamily="34" charset="0"/>
                <a:cs typeface="Calibri" panose="020F0502020204030204" pitchFamily="34" charset="0"/>
              </a:rPr>
              <a:t> </a:t>
            </a:r>
          </a:p>
          <a:p>
            <a:pPr marL="414726" indent="-414726">
              <a:buFont typeface="+mj-lt"/>
              <a:buAutoNum type="arabicPeriod" startAt="4"/>
            </a:pPr>
            <a:endParaRPr lang="en-US" sz="2150">
              <a:latin typeface="Calibri" panose="020F0502020204030204" pitchFamily="34" charset="0"/>
              <a:cs typeface="Calibri" panose="020F0502020204030204" pitchFamily="34" charset="0"/>
            </a:endParaRPr>
          </a:p>
          <a:p>
            <a:br>
              <a:rPr lang="en-US" sz="2150">
                <a:latin typeface="Calibri" panose="020F0502020204030204" pitchFamily="34" charset="0"/>
                <a:cs typeface="Calibri" panose="020F0502020204030204" pitchFamily="34" charset="0"/>
              </a:rPr>
            </a:br>
            <a:endParaRPr lang="en-US" sz="2150">
              <a:solidFill>
                <a:srgbClr val="000000"/>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2162AE8F-3D2A-4173-B42C-094834E797DD}"/>
              </a:ext>
            </a:extLst>
          </p:cNvPr>
          <p:cNvSpPr txBox="1"/>
          <p:nvPr/>
        </p:nvSpPr>
        <p:spPr>
          <a:xfrm>
            <a:off x="2107459" y="253425"/>
            <a:ext cx="4826741" cy="584775"/>
          </a:xfrm>
          <a:prstGeom prst="rect">
            <a:avLst/>
          </a:prstGeom>
          <a:noFill/>
        </p:spPr>
        <p:txBody>
          <a:bodyPr wrap="square" rtlCol="0">
            <a:spAutoFit/>
          </a:bodyPr>
          <a:lstStyle/>
          <a:p>
            <a:pPr algn="ctr"/>
            <a:r>
              <a:rPr lang="en-US" sz="3200" b="1">
                <a:latin typeface="Calibri" panose="020F0502020204030204" pitchFamily="34" charset="0"/>
                <a:cs typeface="Calibri" panose="020F0502020204030204" pitchFamily="34" charset="0"/>
              </a:rPr>
              <a:t>Publications</a:t>
            </a:r>
          </a:p>
        </p:txBody>
      </p:sp>
    </p:spTree>
    <p:extLst>
      <p:ext uri="{BB962C8B-B14F-4D97-AF65-F5344CB8AC3E}">
        <p14:creationId xmlns:p14="http://schemas.microsoft.com/office/powerpoint/2010/main" val="16581518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9B056D8-59D0-4F92-B1ED-227E0C0DA477}"/>
              </a:ext>
            </a:extLst>
          </p:cNvPr>
          <p:cNvSpPr txBox="1"/>
          <p:nvPr/>
        </p:nvSpPr>
        <p:spPr>
          <a:xfrm>
            <a:off x="458640" y="1249248"/>
            <a:ext cx="8228160" cy="2408352"/>
          </a:xfrm>
          <a:prstGeom prst="rect">
            <a:avLst/>
          </a:prstGeom>
          <a:noFill/>
        </p:spPr>
        <p:txBody>
          <a:bodyPr wrap="square">
            <a:spAutoFit/>
          </a:bodyPr>
          <a:lstStyle/>
          <a:p>
            <a:pPr marL="414726" indent="-414726">
              <a:buFont typeface="+mj-lt"/>
              <a:buAutoNum type="arabicPeriod"/>
            </a:pPr>
            <a:r>
              <a:rPr lang="en-US" altLang="en-US" sz="2150" dirty="0">
                <a:latin typeface="Calibri" panose="020F0502020204030204" pitchFamily="34" charset="0"/>
                <a:cs typeface="Calibri" panose="020F0502020204030204" pitchFamily="34" charset="0"/>
              </a:rPr>
              <a:t>Shuvra Chakraborty, Ram Krishnan, and Ravi Sandhu. </a:t>
            </a:r>
            <a:r>
              <a:rPr lang="en-US" altLang="en-US" sz="2150" i="1" dirty="0">
                <a:latin typeface="Calibri" panose="020F0502020204030204" pitchFamily="34" charset="0"/>
                <a:cs typeface="Calibri" panose="020F0502020204030204" pitchFamily="34" charset="0"/>
              </a:rPr>
              <a:t>Attribute-Based Access Control Policy Mining Problem: Thinking Differently. </a:t>
            </a:r>
            <a:r>
              <a:rPr lang="en-US" altLang="en-US" sz="2150" dirty="0">
                <a:latin typeface="Calibri" panose="020F0502020204030204" pitchFamily="34" charset="0"/>
                <a:cs typeface="Calibri" panose="020F0502020204030204" pitchFamily="34" charset="0"/>
              </a:rPr>
              <a:t>Women in </a:t>
            </a:r>
            <a:r>
              <a:rPr lang="en-US" altLang="en-US" sz="2150" dirty="0" err="1">
                <a:latin typeface="Calibri" panose="020F0502020204030204" pitchFamily="34" charset="0"/>
                <a:cs typeface="Calibri" panose="020F0502020204030204" pitchFamily="34" charset="0"/>
              </a:rPr>
              <a:t>CyberSecurity</a:t>
            </a:r>
            <a:r>
              <a:rPr lang="en-US" altLang="en-US" sz="2150" dirty="0">
                <a:latin typeface="Calibri" panose="020F0502020204030204" pitchFamily="34" charset="0"/>
                <a:cs typeface="Calibri" panose="020F0502020204030204" pitchFamily="34" charset="0"/>
              </a:rPr>
              <a:t>, March 2019, Pittsburgh, PA. </a:t>
            </a:r>
            <a:r>
              <a:rPr lang="en-US" altLang="en-US" sz="2150" b="1" dirty="0">
                <a:latin typeface="Calibri" panose="020F0502020204030204" pitchFamily="34" charset="0"/>
                <a:cs typeface="Calibri" panose="020F0502020204030204" pitchFamily="34" charset="0"/>
              </a:rPr>
              <a:t>[Presented]</a:t>
            </a:r>
          </a:p>
          <a:p>
            <a:pPr marL="414726" indent="-414726">
              <a:buFont typeface="+mj-lt"/>
              <a:buAutoNum type="arabicPeriod"/>
            </a:pPr>
            <a:endParaRPr lang="en-US" altLang="en-US" sz="2150" b="1" dirty="0">
              <a:latin typeface="Calibri" panose="020F0502020204030204" pitchFamily="34" charset="0"/>
              <a:cs typeface="Calibri" panose="020F0502020204030204" pitchFamily="34" charset="0"/>
            </a:endParaRPr>
          </a:p>
          <a:p>
            <a:pPr marL="414726" indent="-414726">
              <a:buFont typeface="+mj-lt"/>
              <a:buAutoNum type="arabicPeriod"/>
            </a:pPr>
            <a:r>
              <a:rPr lang="en-US" altLang="en-US" sz="2150" dirty="0">
                <a:latin typeface="Calibri" panose="020F0502020204030204" pitchFamily="34" charset="0"/>
                <a:cs typeface="Calibri" panose="020F0502020204030204" pitchFamily="34" charset="0"/>
              </a:rPr>
              <a:t>Shuvra Chakraborty and Ravi Sandhu. </a:t>
            </a:r>
            <a:r>
              <a:rPr lang="en-US" altLang="en-US" sz="2150" i="1" dirty="0">
                <a:latin typeface="Calibri" panose="020F0502020204030204" pitchFamily="34" charset="0"/>
                <a:cs typeface="Calibri" panose="020F0502020204030204" pitchFamily="34" charset="0"/>
              </a:rPr>
              <a:t>Exploring Feasibility Problem in Access Control Policy Mining Domain</a:t>
            </a:r>
            <a:r>
              <a:rPr lang="en-US" altLang="en-US" sz="2150" dirty="0">
                <a:latin typeface="Calibri" panose="020F0502020204030204" pitchFamily="34" charset="0"/>
                <a:cs typeface="Calibri" panose="020F0502020204030204" pitchFamily="34" charset="0"/>
              </a:rPr>
              <a:t>. Women in </a:t>
            </a:r>
            <a:r>
              <a:rPr lang="en-US" altLang="en-US" sz="2150" dirty="0" err="1">
                <a:latin typeface="Calibri" panose="020F0502020204030204" pitchFamily="34" charset="0"/>
                <a:cs typeface="Calibri" panose="020F0502020204030204" pitchFamily="34" charset="0"/>
              </a:rPr>
              <a:t>CyberSecurity</a:t>
            </a:r>
            <a:r>
              <a:rPr lang="en-US" altLang="en-US" sz="2150" dirty="0">
                <a:latin typeface="Calibri" panose="020F0502020204030204" pitchFamily="34" charset="0"/>
                <a:cs typeface="Calibri" panose="020F0502020204030204" pitchFamily="34" charset="0"/>
              </a:rPr>
              <a:t>, September 2021, Denver, CO. </a:t>
            </a:r>
            <a:r>
              <a:rPr lang="en-US" altLang="en-US" sz="2150" b="1" dirty="0">
                <a:latin typeface="Calibri" panose="020F0502020204030204" pitchFamily="34" charset="0"/>
                <a:cs typeface="Calibri" panose="020F0502020204030204" pitchFamily="34" charset="0"/>
              </a:rPr>
              <a:t>[Presented]</a:t>
            </a:r>
          </a:p>
        </p:txBody>
      </p:sp>
      <p:sp>
        <p:nvSpPr>
          <p:cNvPr id="5" name="TextBox 4">
            <a:extLst>
              <a:ext uri="{FF2B5EF4-FFF2-40B4-BE49-F238E27FC236}">
                <a16:creationId xmlns:a16="http://schemas.microsoft.com/office/drawing/2014/main" id="{3082DCBE-7050-4282-B600-13679E93448E}"/>
              </a:ext>
            </a:extLst>
          </p:cNvPr>
          <p:cNvSpPr txBox="1"/>
          <p:nvPr/>
        </p:nvSpPr>
        <p:spPr>
          <a:xfrm>
            <a:off x="2107459" y="253425"/>
            <a:ext cx="4826741" cy="584775"/>
          </a:xfrm>
          <a:prstGeom prst="rect">
            <a:avLst/>
          </a:prstGeom>
          <a:noFill/>
        </p:spPr>
        <p:txBody>
          <a:bodyPr wrap="square" rtlCol="0">
            <a:spAutoFit/>
          </a:bodyPr>
          <a:lstStyle/>
          <a:p>
            <a:pPr algn="ctr"/>
            <a:r>
              <a:rPr lang="en-US" sz="3200" b="1">
                <a:latin typeface="Calibri" panose="020F0502020204030204" pitchFamily="34" charset="0"/>
                <a:cs typeface="Calibri" panose="020F0502020204030204" pitchFamily="34" charset="0"/>
              </a:rPr>
              <a:t>Posters</a:t>
            </a:r>
          </a:p>
        </p:txBody>
      </p:sp>
    </p:spTree>
    <p:extLst>
      <p:ext uri="{BB962C8B-B14F-4D97-AF65-F5344CB8AC3E}">
        <p14:creationId xmlns:p14="http://schemas.microsoft.com/office/powerpoint/2010/main" val="22384768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Thank you lettering with curls Free Vector">
            <a:extLst>
              <a:ext uri="{FF2B5EF4-FFF2-40B4-BE49-F238E27FC236}">
                <a16:creationId xmlns:a16="http://schemas.microsoft.com/office/drawing/2014/main" id="{3B27E8F3-C426-4D9D-9743-C01ACC0F07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802441"/>
            <a:ext cx="5105400" cy="319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9" name="Rectangle 1">
            <a:extLst>
              <a:ext uri="{FF2B5EF4-FFF2-40B4-BE49-F238E27FC236}">
                <a16:creationId xmlns:a16="http://schemas.microsoft.com/office/drawing/2014/main" id="{1D4612C2-EAB9-4CC3-98FF-9D398437C249}"/>
              </a:ext>
            </a:extLst>
          </p:cNvPr>
          <p:cNvSpPr>
            <a:spLocks noChangeArrowheads="1"/>
          </p:cNvSpPr>
          <p:nvPr/>
        </p:nvSpPr>
        <p:spPr bwMode="auto">
          <a:xfrm>
            <a:off x="3276600" y="3869641"/>
            <a:ext cx="5806080" cy="17280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pPr algn="ctr">
              <a:buClr>
                <a:srgbClr val="000000"/>
              </a:buClr>
              <a:buSzPct val="100000"/>
              <a:buFont typeface="Times New Roman" panose="02020603050405020304" pitchFamily="18" charset="0"/>
              <a:buNone/>
            </a:pPr>
            <a:endParaRPr lang="en-US" altLang="en-US" sz="3991" b="1">
              <a:latin typeface="Monotype Corsiva" panose="03010101010201010101" pitchFamily="66" charset="0"/>
            </a:endParaRPr>
          </a:p>
          <a:p>
            <a:pPr algn="ctr">
              <a:buClr>
                <a:srgbClr val="000000"/>
              </a:buClr>
              <a:buSzPct val="100000"/>
              <a:buFont typeface="Times New Roman" panose="02020603050405020304" pitchFamily="18" charset="0"/>
              <a:buNone/>
            </a:pPr>
            <a:r>
              <a:rPr lang="en-US" altLang="en-US" sz="7982" b="1">
                <a:latin typeface="Monotype Corsiva" panose="03010101010201010101" pitchFamily="66" charset="0"/>
              </a:rPr>
              <a:t>Questions?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a:extLst>
              <a:ext uri="{FF2B5EF4-FFF2-40B4-BE49-F238E27FC236}">
                <a16:creationId xmlns:a16="http://schemas.microsoft.com/office/drawing/2014/main" id="{ECC23FA6-5B90-48CB-803D-F96B31BDBB62}"/>
              </a:ext>
            </a:extLst>
          </p:cNvPr>
          <p:cNvSpPr>
            <a:spLocks noChangeArrowheads="1"/>
          </p:cNvSpPr>
          <p:nvPr/>
        </p:nvSpPr>
        <p:spPr bwMode="auto">
          <a:xfrm>
            <a:off x="1586913" y="152400"/>
            <a:ext cx="5956887" cy="6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200" b="1">
                <a:solidFill>
                  <a:srgbClr val="131F49"/>
                </a:solidFill>
                <a:latin typeface="Calibri" panose="020F0502020204030204" pitchFamily="34" charset="0"/>
                <a:cs typeface="Calibri" panose="020F0502020204030204" pitchFamily="34" charset="0"/>
              </a:rPr>
              <a:t>Thesis Scopes</a:t>
            </a:r>
          </a:p>
        </p:txBody>
      </p:sp>
      <p:sp>
        <p:nvSpPr>
          <p:cNvPr id="16387" name="Rectangle 6">
            <a:extLst>
              <a:ext uri="{FF2B5EF4-FFF2-40B4-BE49-F238E27FC236}">
                <a16:creationId xmlns:a16="http://schemas.microsoft.com/office/drawing/2014/main" id="{8D082433-6C71-4480-8E4A-283D73583C2F}"/>
              </a:ext>
            </a:extLst>
          </p:cNvPr>
          <p:cNvSpPr>
            <a:spLocks noChangeArrowheads="1"/>
          </p:cNvSpPr>
          <p:nvPr/>
        </p:nvSpPr>
        <p:spPr bwMode="auto">
          <a:xfrm>
            <a:off x="770401" y="1424521"/>
            <a:ext cx="7741440" cy="4631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390525" indent="-285750">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1pPr>
            <a:lvl2pPr>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2pPr>
            <a:lvl3pPr>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3pPr>
            <a:lvl4pPr>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4pPr>
            <a:lvl5pPr>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427038" algn="l"/>
                <a:tab pos="884238" algn="l"/>
                <a:tab pos="1341438" algn="l"/>
                <a:tab pos="1798638" algn="l"/>
                <a:tab pos="2255838" algn="l"/>
                <a:tab pos="2713038" algn="l"/>
                <a:tab pos="3170238" algn="l"/>
                <a:tab pos="3627438" algn="l"/>
                <a:tab pos="4084638" algn="l"/>
                <a:tab pos="4541838" algn="l"/>
                <a:tab pos="4999038" algn="l"/>
                <a:tab pos="5456238" algn="l"/>
                <a:tab pos="5913438" algn="l"/>
                <a:tab pos="6370638" algn="l"/>
                <a:tab pos="6827838" algn="l"/>
                <a:tab pos="7285038" algn="l"/>
                <a:tab pos="7742238" algn="l"/>
                <a:tab pos="8199438" algn="l"/>
                <a:tab pos="8656638" algn="l"/>
                <a:tab pos="9113838" algn="l"/>
                <a:tab pos="9571038" algn="l"/>
              </a:tabLst>
              <a:defRPr sz="2400">
                <a:solidFill>
                  <a:schemeClr val="bg1"/>
                </a:solidFill>
                <a:latin typeface="Arial" panose="020B0604020202020204" pitchFamily="34" charset="0"/>
                <a:ea typeface="MS PGothic" panose="020B0600070205080204" pitchFamily="34" charset="-128"/>
              </a:defRPr>
            </a:lvl9pPr>
          </a:lstStyle>
          <a:p>
            <a:pPr>
              <a:lnSpc>
                <a:spcPct val="150000"/>
              </a:lnSpc>
              <a:buClr>
                <a:srgbClr val="000000"/>
              </a:buClr>
              <a:buSzPct val="90000"/>
              <a:buFont typeface="Wingdings" panose="05000000000000000000" pitchFamily="2" charset="2"/>
              <a:buChar char="Ø"/>
            </a:pPr>
            <a:endParaRPr lang="en-US" altLang="en-US" sz="1633">
              <a:solidFill>
                <a:schemeClr val="tx1"/>
              </a:solidFill>
              <a:latin typeface="Calibri" panose="020F0502020204030204" pitchFamily="34" charset="0"/>
              <a:cs typeface="Calibri" panose="020F0502020204030204" pitchFamily="34" charset="0"/>
            </a:endParaRPr>
          </a:p>
        </p:txBody>
      </p:sp>
      <p:sp>
        <p:nvSpPr>
          <p:cNvPr id="16388" name="Text Box 2">
            <a:extLst>
              <a:ext uri="{FF2B5EF4-FFF2-40B4-BE49-F238E27FC236}">
                <a16:creationId xmlns:a16="http://schemas.microsoft.com/office/drawing/2014/main" id="{CA95B692-10A2-45A1-957E-EA6066433152}"/>
              </a:ext>
            </a:extLst>
          </p:cNvPr>
          <p:cNvSpPr txBox="1">
            <a:spLocks noChangeArrowheads="1"/>
          </p:cNvSpPr>
          <p:nvPr/>
        </p:nvSpPr>
        <p:spPr bwMode="auto">
          <a:xfrm>
            <a:off x="6554881" y="6247081"/>
            <a:ext cx="2128320" cy="470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r" eaLnBrk="1">
              <a:lnSpc>
                <a:spcPct val="101000"/>
              </a:lnSpc>
              <a:buClrTx/>
              <a:buSzPct val="45000"/>
              <a:buFontTx/>
              <a:buNone/>
            </a:pPr>
            <a:endParaRPr lang="en-GB" altLang="en-US" sz="1270"/>
          </a:p>
        </p:txBody>
      </p:sp>
      <p:sp>
        <p:nvSpPr>
          <p:cNvPr id="9" name="TextBox 8">
            <a:extLst>
              <a:ext uri="{FF2B5EF4-FFF2-40B4-BE49-F238E27FC236}">
                <a16:creationId xmlns:a16="http://schemas.microsoft.com/office/drawing/2014/main" id="{60F23740-3339-4FDF-B039-8A3A60978C30}"/>
              </a:ext>
            </a:extLst>
          </p:cNvPr>
          <p:cNvSpPr txBox="1"/>
          <p:nvPr/>
        </p:nvSpPr>
        <p:spPr>
          <a:xfrm>
            <a:off x="2708641" y="3272041"/>
            <a:ext cx="1313280" cy="343620"/>
          </a:xfrm>
          <a:prstGeom prst="rect">
            <a:avLst/>
          </a:prstGeom>
          <a:noFill/>
        </p:spPr>
        <p:txBody>
          <a:bodyPr>
            <a:spAutoFit/>
          </a:bodyPr>
          <a:lstStyle/>
          <a:p>
            <a:pPr defTabSz="685791">
              <a:defRPr/>
            </a:pPr>
            <a:r>
              <a:rPr lang="en-US" sz="1633">
                <a:solidFill>
                  <a:prstClr val="black"/>
                </a:solidFill>
                <a:latin typeface="Calibri" panose="020F0502020204030204"/>
              </a:rPr>
              <a:t> </a:t>
            </a:r>
          </a:p>
        </p:txBody>
      </p:sp>
      <p:sp>
        <p:nvSpPr>
          <p:cNvPr id="14" name="TextBox 13">
            <a:extLst>
              <a:ext uri="{FF2B5EF4-FFF2-40B4-BE49-F238E27FC236}">
                <a16:creationId xmlns:a16="http://schemas.microsoft.com/office/drawing/2014/main" id="{21E3DC7B-40A2-4875-8831-C26F716BEE4F}"/>
              </a:ext>
            </a:extLst>
          </p:cNvPr>
          <p:cNvSpPr txBox="1"/>
          <p:nvPr/>
        </p:nvSpPr>
        <p:spPr>
          <a:xfrm>
            <a:off x="457920" y="1125928"/>
            <a:ext cx="8225280" cy="4610365"/>
          </a:xfrm>
          <a:prstGeom prst="rect">
            <a:avLst/>
          </a:prstGeom>
          <a:noFill/>
        </p:spPr>
        <p:txBody>
          <a:bodyPr wrap="square">
            <a:spAutoFit/>
          </a:bodyPr>
          <a:lstStyle/>
          <a:p>
            <a:pPr marL="414726" indent="-414726">
              <a:lnSpc>
                <a:spcPct val="150000"/>
              </a:lnSpc>
              <a:buFont typeface="Wingdings" panose="05000000000000000000" pitchFamily="2" charset="2"/>
              <a:buChar char="v"/>
            </a:pPr>
            <a:r>
              <a:rPr lang="en-US" sz="2200" dirty="0">
                <a:solidFill>
                  <a:srgbClr val="000000"/>
                </a:solidFill>
                <a:latin typeface="Calibri" panose="020F0502020204030204" pitchFamily="34" charset="0"/>
                <a:cs typeface="Calibri" panose="020F0502020204030204" pitchFamily="34" charset="0"/>
              </a:rPr>
              <a:t>Works with the domain of access control models. </a:t>
            </a:r>
          </a:p>
          <a:p>
            <a:pPr marL="1088656" lvl="1" indent="-414726">
              <a:lnSpc>
                <a:spcPct val="150000"/>
              </a:lnSpc>
              <a:buFont typeface="Wingdings" panose="05000000000000000000" pitchFamily="2" charset="2"/>
              <a:buChar char="§"/>
            </a:pPr>
            <a:r>
              <a:rPr lang="en-US" sz="2200" dirty="0" err="1">
                <a:solidFill>
                  <a:srgbClr val="000000"/>
                </a:solidFill>
                <a:latin typeface="Calibri" panose="020F0502020204030204" pitchFamily="34" charset="0"/>
                <a:cs typeface="Calibri" panose="020F0502020204030204" pitchFamily="34" charset="0"/>
              </a:rPr>
              <a:t>RBAC</a:t>
            </a:r>
            <a:r>
              <a:rPr lang="en-US" sz="2200" dirty="0">
                <a:solidFill>
                  <a:srgbClr val="000000"/>
                </a:solidFill>
                <a:latin typeface="Calibri" panose="020F0502020204030204" pitchFamily="34" charset="0"/>
                <a:cs typeface="Calibri" panose="020F0502020204030204" pitchFamily="34" charset="0"/>
              </a:rPr>
              <a:t>, ABAC, </a:t>
            </a:r>
            <a:r>
              <a:rPr lang="en-US" sz="2200" dirty="0" err="1">
                <a:solidFill>
                  <a:srgbClr val="000000"/>
                </a:solidFill>
                <a:latin typeface="Calibri" panose="020F0502020204030204" pitchFamily="34" charset="0"/>
                <a:cs typeface="Calibri" panose="020F0502020204030204" pitchFamily="34" charset="0"/>
              </a:rPr>
              <a:t>ReBAC</a:t>
            </a:r>
            <a:r>
              <a:rPr lang="en-US" sz="2200" dirty="0">
                <a:solidFill>
                  <a:srgbClr val="000000"/>
                </a:solidFill>
                <a:latin typeface="Calibri" panose="020F0502020204030204" pitchFamily="34" charset="0"/>
                <a:cs typeface="Calibri" panose="020F0502020204030204" pitchFamily="34" charset="0"/>
              </a:rPr>
              <a:t>, etc.</a:t>
            </a:r>
          </a:p>
          <a:p>
            <a:pPr marL="414726" indent="-414726">
              <a:lnSpc>
                <a:spcPct val="150000"/>
              </a:lnSpc>
              <a:buFont typeface="Wingdings" panose="05000000000000000000" pitchFamily="2" charset="2"/>
              <a:buChar char="v"/>
            </a:pPr>
            <a:r>
              <a:rPr lang="en-US" sz="2200" dirty="0">
                <a:solidFill>
                  <a:srgbClr val="000000"/>
                </a:solidFill>
                <a:latin typeface="Calibri" panose="020F0502020204030204" pitchFamily="34" charset="0"/>
                <a:cs typeface="Calibri" panose="020F0502020204030204" pitchFamily="34" charset="0"/>
              </a:rPr>
              <a:t>Performance measurement is limited to mathematical proof and analyzing algorithmic complexity.</a:t>
            </a:r>
          </a:p>
          <a:p>
            <a:pPr marL="414726" indent="-414726">
              <a:lnSpc>
                <a:spcPct val="150000"/>
              </a:lnSpc>
              <a:buFont typeface="Wingdings" panose="05000000000000000000" pitchFamily="2" charset="2"/>
              <a:buChar char="v"/>
            </a:pPr>
            <a:r>
              <a:rPr lang="en-US" sz="2200" dirty="0">
                <a:solidFill>
                  <a:srgbClr val="000000"/>
                </a:solidFill>
                <a:latin typeface="Calibri" panose="020F0502020204030204" pitchFamily="34" charset="0"/>
                <a:cs typeface="Calibri" panose="020F0502020204030204" pitchFamily="34" charset="0"/>
              </a:rPr>
              <a:t>Clear boundary of feasibility issues is yet to be defined. </a:t>
            </a:r>
          </a:p>
          <a:p>
            <a:pPr marL="414726" indent="-414726">
              <a:lnSpc>
                <a:spcPct val="150000"/>
              </a:lnSpc>
              <a:buFont typeface="Wingdings" panose="05000000000000000000" pitchFamily="2" charset="2"/>
              <a:buChar char="v"/>
            </a:pPr>
            <a:r>
              <a:rPr lang="en-US" sz="2200" dirty="0">
                <a:solidFill>
                  <a:srgbClr val="000000"/>
                </a:solidFill>
                <a:latin typeface="Calibri" panose="020F0502020204030204" pitchFamily="34" charset="0"/>
                <a:cs typeface="Calibri" panose="020F0502020204030204" pitchFamily="34" charset="0"/>
              </a:rPr>
              <a:t>Depends on how access control models are defined. A separate study is required to extend this.</a:t>
            </a:r>
          </a:p>
          <a:p>
            <a:pPr marL="414726" indent="-414726">
              <a:lnSpc>
                <a:spcPct val="150000"/>
              </a:lnSpc>
              <a:buFont typeface="Wingdings" panose="05000000000000000000" pitchFamily="2" charset="2"/>
              <a:buChar char="v"/>
            </a:pPr>
            <a:r>
              <a:rPr lang="en-US" sz="2200" dirty="0">
                <a:solidFill>
                  <a:srgbClr val="000000"/>
                </a:solidFill>
                <a:latin typeface="Calibri" panose="020F0502020204030204" pitchFamily="34" charset="0"/>
                <a:cs typeface="Calibri" panose="020F0502020204030204" pitchFamily="34" charset="0"/>
              </a:rPr>
              <a:t>Does not compete with human expertise at all. </a:t>
            </a:r>
          </a:p>
          <a:p>
            <a:pPr marL="414726" indent="-414726">
              <a:lnSpc>
                <a:spcPct val="150000"/>
              </a:lnSpc>
              <a:buFont typeface="Wingdings" panose="05000000000000000000" pitchFamily="2" charset="2"/>
              <a:buChar char="v"/>
            </a:pPr>
            <a:r>
              <a:rPr lang="en-US" sz="2200" dirty="0">
                <a:solidFill>
                  <a:srgbClr val="000000"/>
                </a:solidFill>
                <a:latin typeface="Calibri" panose="020F0502020204030204" pitchFamily="34" charset="0"/>
                <a:cs typeface="Calibri" panose="020F0502020204030204" pitchFamily="34" charset="0"/>
              </a:rPr>
              <a:t>Focusses on </a:t>
            </a:r>
            <a:r>
              <a:rPr lang="en-US" sz="2200" u="sng" dirty="0">
                <a:solidFill>
                  <a:srgbClr val="000000"/>
                </a:solidFill>
                <a:latin typeface="Calibri" panose="020F0502020204030204" pitchFamily="34" charset="0"/>
                <a:cs typeface="Calibri" panose="020F0502020204030204" pitchFamily="34" charset="0"/>
              </a:rPr>
              <a:t>exact</a:t>
            </a:r>
            <a:r>
              <a:rPr lang="en-US" sz="2200" dirty="0">
                <a:solidFill>
                  <a:srgbClr val="000000"/>
                </a:solidFill>
                <a:latin typeface="Calibri" panose="020F0502020204030204" pitchFamily="34" charset="0"/>
                <a:cs typeface="Calibri" panose="020F0502020204030204" pitchFamily="34" charset="0"/>
              </a:rPr>
              <a:t> solutions mostly.</a:t>
            </a:r>
            <a:endParaRPr lang="en-US"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44934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5">
            <a:extLst>
              <a:ext uri="{FF2B5EF4-FFF2-40B4-BE49-F238E27FC236}">
                <a16:creationId xmlns:a16="http://schemas.microsoft.com/office/drawing/2014/main" id="{B95A7368-FE76-4CBC-BA5A-13F7877C67B1}"/>
              </a:ext>
            </a:extLst>
          </p:cNvPr>
          <p:cNvSpPr>
            <a:spLocks noChangeArrowheads="1"/>
          </p:cNvSpPr>
          <p:nvPr/>
        </p:nvSpPr>
        <p:spPr bwMode="auto">
          <a:xfrm>
            <a:off x="2057400" y="152400"/>
            <a:ext cx="4714560" cy="6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100" b="1" dirty="0">
                <a:solidFill>
                  <a:srgbClr val="131F49"/>
                </a:solidFill>
                <a:latin typeface="Calibri" panose="020F0502020204030204" pitchFamily="34" charset="0"/>
                <a:cs typeface="Calibri" panose="020F0502020204030204" pitchFamily="34" charset="0"/>
              </a:rPr>
              <a:t>Summary of Contributions</a:t>
            </a:r>
          </a:p>
        </p:txBody>
      </p:sp>
      <p:pic>
        <p:nvPicPr>
          <p:cNvPr id="3" name="Picture 2">
            <a:extLst>
              <a:ext uri="{FF2B5EF4-FFF2-40B4-BE49-F238E27FC236}">
                <a16:creationId xmlns:a16="http://schemas.microsoft.com/office/drawing/2014/main" id="{3B732022-6CC7-4B2D-AB3D-06ACF0EB8FD3}"/>
              </a:ext>
            </a:extLst>
          </p:cNvPr>
          <p:cNvPicPr>
            <a:picLocks noChangeAspect="1"/>
          </p:cNvPicPr>
          <p:nvPr/>
        </p:nvPicPr>
        <p:blipFill>
          <a:blip r:embed="rId2"/>
          <a:stretch>
            <a:fillRect/>
          </a:stretch>
        </p:blipFill>
        <p:spPr>
          <a:xfrm>
            <a:off x="314325" y="1272507"/>
            <a:ext cx="8524875" cy="4552030"/>
          </a:xfrm>
          <a:prstGeom prst="rect">
            <a:avLst/>
          </a:prstGeom>
        </p:spPr>
      </p:pic>
    </p:spTree>
    <p:extLst>
      <p:ext uri="{BB962C8B-B14F-4D97-AF65-F5344CB8AC3E}">
        <p14:creationId xmlns:p14="http://schemas.microsoft.com/office/powerpoint/2010/main" val="3615859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35F0A5-62A6-40B8-8CC7-C14B94B8C9DB}"/>
              </a:ext>
            </a:extLst>
          </p:cNvPr>
          <p:cNvSpPr txBox="1"/>
          <p:nvPr/>
        </p:nvSpPr>
        <p:spPr>
          <a:xfrm>
            <a:off x="2057400" y="2722525"/>
            <a:ext cx="5266444" cy="706475"/>
          </a:xfrm>
          <a:prstGeom prst="rect">
            <a:avLst/>
          </a:prstGeom>
          <a:noFill/>
        </p:spPr>
        <p:txBody>
          <a:bodyPr wrap="square" rtlCol="0">
            <a:spAutoFit/>
          </a:bodyPr>
          <a:lstStyle/>
          <a:p>
            <a:pPr algn="ctr"/>
            <a:r>
              <a:rPr lang="en-US" sz="3991" b="1">
                <a:solidFill>
                  <a:schemeClr val="accent2"/>
                </a:solidFill>
              </a:rPr>
              <a:t>Chapter 3</a:t>
            </a:r>
          </a:p>
        </p:txBody>
      </p:sp>
    </p:spTree>
    <p:extLst>
      <p:ext uri="{BB962C8B-B14F-4D97-AF65-F5344CB8AC3E}">
        <p14:creationId xmlns:p14="http://schemas.microsoft.com/office/powerpoint/2010/main" val="752468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Shape 1">
            <a:extLst>
              <a:ext uri="{FF2B5EF4-FFF2-40B4-BE49-F238E27FC236}">
                <a16:creationId xmlns:a16="http://schemas.microsoft.com/office/drawing/2014/main" id="{18DAA5C5-54D3-406D-B45C-EFDF8456B5DB}"/>
              </a:ext>
            </a:extLst>
          </p:cNvPr>
          <p:cNvSpPr txBox="1">
            <a:spLocks noChangeArrowheads="1"/>
          </p:cNvSpPr>
          <p:nvPr/>
        </p:nvSpPr>
        <p:spPr bwMode="auto">
          <a:xfrm>
            <a:off x="352801" y="1055881"/>
            <a:ext cx="8454240" cy="51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77825" indent="-376238">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marL="1440" indent="0">
              <a:lnSpc>
                <a:spcPct val="90000"/>
              </a:lnSpc>
              <a:spcBef>
                <a:spcPts val="748"/>
              </a:spcBef>
              <a:buClr>
                <a:srgbClr val="000000"/>
              </a:buClr>
            </a:pPr>
            <a:r>
              <a:rPr lang="en-US" altLang="en-US" sz="2200" dirty="0">
                <a:solidFill>
                  <a:srgbClr val="000000"/>
                </a:solidFill>
                <a:latin typeface="Calibri" panose="020F0502020204030204" pitchFamily="34" charset="0"/>
                <a:cs typeface="Calibri" panose="020F0502020204030204" pitchFamily="34" charset="0"/>
              </a:rPr>
              <a:t>Enumerated Authorization System (</a:t>
            </a:r>
            <a:r>
              <a:rPr lang="en-US" altLang="en-US" sz="2200" dirty="0" err="1">
                <a:solidFill>
                  <a:srgbClr val="000000"/>
                </a:solidFill>
                <a:latin typeface="Calibri" panose="020F0502020204030204" pitchFamily="34" charset="0"/>
                <a:cs typeface="Calibri" panose="020F0502020204030204" pitchFamily="34" charset="0"/>
              </a:rPr>
              <a:t>EAS</a:t>
            </a:r>
            <a:r>
              <a:rPr lang="en-US" altLang="en-US" sz="2200" dirty="0">
                <a:solidFill>
                  <a:srgbClr val="000000"/>
                </a:solidFill>
                <a:latin typeface="Calibri" panose="020F0502020204030204" pitchFamily="34" charset="0"/>
                <a:cs typeface="Calibri" panose="020F0502020204030204" pitchFamily="34" charset="0"/>
              </a:rPr>
              <a:t>) is a tuple </a:t>
            </a:r>
          </a:p>
          <a:p>
            <a:pPr marL="1440" indent="0">
              <a:lnSpc>
                <a:spcPct val="90000"/>
              </a:lnSpc>
              <a:spcBef>
                <a:spcPts val="748"/>
              </a:spcBef>
              <a:buClr>
                <a:srgbClr val="000000"/>
              </a:buClr>
            </a:pPr>
            <a:r>
              <a:rPr lang="en-US" altLang="en-US" sz="2200" dirty="0">
                <a:solidFill>
                  <a:srgbClr val="000000"/>
                </a:solidFill>
                <a:latin typeface="Calibri" panose="020F0502020204030204" pitchFamily="34" charset="0"/>
                <a:cs typeface="Calibri" panose="020F0502020204030204" pitchFamily="34" charset="0"/>
              </a:rPr>
              <a:t>	&lt;U, O, OP, AUTH, </a:t>
            </a:r>
            <a:r>
              <a:rPr lang="en-US" altLang="en-US" sz="2200" dirty="0" err="1">
                <a:solidFill>
                  <a:srgbClr val="000000"/>
                </a:solidFill>
                <a:latin typeface="Calibri" panose="020F0502020204030204" pitchFamily="34" charset="0"/>
                <a:cs typeface="Calibri" panose="020F0502020204030204" pitchFamily="34" charset="0"/>
              </a:rPr>
              <a:t>checkAccess</a:t>
            </a:r>
            <a:r>
              <a:rPr lang="en-US" altLang="en-US" sz="2200" baseline="-25000" dirty="0" err="1">
                <a:solidFill>
                  <a:srgbClr val="000000"/>
                </a:solidFill>
                <a:latin typeface="Calibri" panose="020F0502020204030204" pitchFamily="34" charset="0"/>
                <a:cs typeface="Calibri" panose="020F0502020204030204" pitchFamily="34" charset="0"/>
              </a:rPr>
              <a:t>EAS</a:t>
            </a:r>
            <a:r>
              <a:rPr lang="en-US" altLang="en-US" sz="2200" dirty="0">
                <a:solidFill>
                  <a:srgbClr val="000000"/>
                </a:solidFill>
                <a:latin typeface="Calibri" panose="020F0502020204030204" pitchFamily="34" charset="0"/>
                <a:cs typeface="Calibri" panose="020F0502020204030204" pitchFamily="34" charset="0"/>
              </a:rPr>
              <a:t>&gt;</a:t>
            </a:r>
          </a:p>
          <a:p>
            <a:pPr>
              <a:lnSpc>
                <a:spcPct val="90000"/>
              </a:lnSpc>
              <a:spcBef>
                <a:spcPts val="748"/>
              </a:spcBef>
              <a:buClr>
                <a:srgbClr val="000000"/>
              </a:buClr>
              <a:buFont typeface="Wingdings" panose="05000000000000000000" pitchFamily="2" charset="2"/>
              <a:buChar char="v"/>
            </a:pPr>
            <a:r>
              <a:rPr lang="en-US" altLang="en-US" sz="2200" dirty="0">
                <a:solidFill>
                  <a:srgbClr val="000000"/>
                </a:solidFill>
                <a:latin typeface="Calibri" panose="020F0502020204030204" pitchFamily="34" charset="0"/>
                <a:cs typeface="Calibri" panose="020F0502020204030204" pitchFamily="34" charset="0"/>
              </a:rPr>
              <a:t>U, O, and OP are finite sets of users, objects and operations, respectively.  </a:t>
            </a:r>
          </a:p>
          <a:p>
            <a:pPr>
              <a:lnSpc>
                <a:spcPct val="90000"/>
              </a:lnSpc>
              <a:spcBef>
                <a:spcPts val="748"/>
              </a:spcBef>
              <a:buClr>
                <a:srgbClr val="000000"/>
              </a:buClr>
              <a:buFont typeface="Wingdings" panose="05000000000000000000" pitchFamily="2" charset="2"/>
              <a:buChar char="v"/>
            </a:pPr>
            <a:r>
              <a:rPr lang="en-US" altLang="en-US" sz="2200" dirty="0">
                <a:solidFill>
                  <a:srgbClr val="000000"/>
                </a:solidFill>
                <a:latin typeface="Calibri" panose="020F0502020204030204" pitchFamily="34" charset="0"/>
                <a:cs typeface="Calibri" panose="020F0502020204030204" pitchFamily="34" charset="0"/>
              </a:rPr>
              <a:t>AUTH  </a:t>
            </a:r>
            <a:r>
              <a:rPr lang="en-US" altLang="en-US" sz="2200" dirty="0">
                <a:solidFill>
                  <a:srgbClr val="000000"/>
                </a:solidFill>
                <a:latin typeface="Calibri" panose="020F0502020204030204" pitchFamily="34" charset="0"/>
                <a:ea typeface="Cambria Math" panose="02040503050406030204" pitchFamily="18" charset="0"/>
                <a:cs typeface="Calibri" panose="020F0502020204030204" pitchFamily="34" charset="0"/>
              </a:rPr>
              <a:t>⊆</a:t>
            </a:r>
            <a:r>
              <a:rPr lang="en-US" altLang="en-US" sz="2200" dirty="0">
                <a:solidFill>
                  <a:srgbClr val="000000"/>
                </a:solidFill>
                <a:latin typeface="Calibri" panose="020F0502020204030204" pitchFamily="34" charset="0"/>
                <a:cs typeface="Calibri" panose="020F0502020204030204" pitchFamily="34" charset="0"/>
              </a:rPr>
              <a:t> </a:t>
            </a:r>
            <a:r>
              <a:rPr lang="en-US" altLang="en-US" sz="2200" dirty="0" err="1">
                <a:solidFill>
                  <a:srgbClr val="000000"/>
                </a:solidFill>
                <a:latin typeface="Calibri" panose="020F0502020204030204" pitchFamily="34" charset="0"/>
                <a:cs typeface="Calibri" panose="020F0502020204030204" pitchFamily="34" charset="0"/>
              </a:rPr>
              <a:t>UXOXOP</a:t>
            </a:r>
            <a:endParaRPr lang="en-US" altLang="en-US" sz="2200" dirty="0">
              <a:solidFill>
                <a:srgbClr val="000000"/>
              </a:solidFill>
              <a:latin typeface="Calibri" panose="020F0502020204030204" pitchFamily="34" charset="0"/>
              <a:cs typeface="Calibri" panose="020F0502020204030204" pitchFamily="34" charset="0"/>
            </a:endParaRPr>
          </a:p>
          <a:p>
            <a:pPr marL="1440" indent="0">
              <a:lnSpc>
                <a:spcPct val="90000"/>
              </a:lnSpc>
              <a:spcBef>
                <a:spcPts val="748"/>
              </a:spcBef>
              <a:buClr>
                <a:srgbClr val="000000"/>
              </a:buClr>
            </a:pPr>
            <a:r>
              <a:rPr lang="en-US" altLang="en-US" sz="2200" b="1" i="1" u="sng" dirty="0">
                <a:solidFill>
                  <a:srgbClr val="000000"/>
                </a:solidFill>
                <a:latin typeface="Calibri" panose="020F0502020204030204" pitchFamily="34" charset="0"/>
                <a:cs typeface="Calibri" panose="020F0502020204030204" pitchFamily="34" charset="0"/>
              </a:rPr>
              <a:t>Example 1:</a:t>
            </a:r>
            <a:r>
              <a:rPr lang="en-US" altLang="en-US" sz="2200" b="1" i="1" dirty="0">
                <a:solidFill>
                  <a:srgbClr val="000000"/>
                </a:solidFill>
                <a:latin typeface="Calibri" panose="020F0502020204030204" pitchFamily="34" charset="0"/>
                <a:cs typeface="Calibri" panose="020F0502020204030204" pitchFamily="34" charset="0"/>
              </a:rPr>
              <a:t> </a:t>
            </a:r>
            <a:endParaRPr lang="en-US" altLang="en-US" sz="2200" b="1"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Wingdings" panose="05000000000000000000" pitchFamily="2" charset="2"/>
              <a:buChar char="v"/>
            </a:pPr>
            <a:r>
              <a:rPr lang="en-US" altLang="en-US" sz="2200" dirty="0">
                <a:solidFill>
                  <a:srgbClr val="000000"/>
                </a:solidFill>
                <a:latin typeface="Calibri" panose="020F0502020204030204" pitchFamily="34" charset="0"/>
                <a:cs typeface="Calibri" panose="020F0502020204030204" pitchFamily="34" charset="0"/>
              </a:rPr>
              <a:t>U = {John, Lina, Ray, Tom}, OP = {read, write}, O = {</a:t>
            </a:r>
            <a:r>
              <a:rPr lang="en-US" altLang="en-US" sz="2200" dirty="0" err="1">
                <a:solidFill>
                  <a:srgbClr val="000000"/>
                </a:solidFill>
                <a:latin typeface="Calibri" panose="020F0502020204030204" pitchFamily="34" charset="0"/>
                <a:cs typeface="Calibri" panose="020F0502020204030204" pitchFamily="34" charset="0"/>
              </a:rPr>
              <a:t>Obj1</a:t>
            </a:r>
            <a:r>
              <a:rPr lang="en-US" altLang="en-US" sz="2200" dirty="0">
                <a:solidFill>
                  <a:srgbClr val="000000"/>
                </a:solidFill>
                <a:latin typeface="Calibri" panose="020F0502020204030204" pitchFamily="34" charset="0"/>
                <a:cs typeface="Calibri" panose="020F0502020204030204" pitchFamily="34" charset="0"/>
              </a:rPr>
              <a:t>, </a:t>
            </a:r>
            <a:r>
              <a:rPr lang="en-US" altLang="en-US" sz="2200" dirty="0" err="1">
                <a:solidFill>
                  <a:srgbClr val="000000"/>
                </a:solidFill>
                <a:latin typeface="Calibri" panose="020F0502020204030204" pitchFamily="34" charset="0"/>
                <a:cs typeface="Calibri" panose="020F0502020204030204" pitchFamily="34" charset="0"/>
              </a:rPr>
              <a:t>Obj2</a:t>
            </a:r>
            <a:r>
              <a:rPr lang="en-US" altLang="en-US" sz="2200" dirty="0">
                <a:solidFill>
                  <a:srgbClr val="000000"/>
                </a:solidFill>
                <a:latin typeface="Calibri" panose="020F0502020204030204" pitchFamily="34" charset="0"/>
                <a:cs typeface="Calibri" panose="020F0502020204030204" pitchFamily="34" charset="0"/>
              </a:rPr>
              <a:t>}</a:t>
            </a:r>
          </a:p>
          <a:p>
            <a:pPr>
              <a:lnSpc>
                <a:spcPct val="90000"/>
              </a:lnSpc>
              <a:spcBef>
                <a:spcPts val="748"/>
              </a:spcBef>
              <a:buClr>
                <a:srgbClr val="000000"/>
              </a:buClr>
              <a:buFont typeface="Arial" panose="020B0604020202020204" pitchFamily="34" charset="0"/>
              <a:buChar char="•"/>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buClr>
                <a:srgbClr val="000000"/>
              </a:buClr>
              <a:buFont typeface="Arial" panose="020B0604020202020204" pitchFamily="34" charset="0"/>
              <a:buChar char="•"/>
            </a:pPr>
            <a:endParaRPr lang="en-US" altLang="en-US" sz="2200" dirty="0">
              <a:solidFill>
                <a:srgbClr val="000000"/>
              </a:solidFill>
              <a:latin typeface="Calibri" panose="020F0502020204030204" pitchFamily="34" charset="0"/>
              <a:cs typeface="Calibri" panose="020F0502020204030204" pitchFamily="34" charset="0"/>
            </a:endParaRPr>
          </a:p>
          <a:p>
            <a:pPr algn="ctr">
              <a:lnSpc>
                <a:spcPct val="90000"/>
              </a:lnSpc>
              <a:spcBef>
                <a:spcPts val="748"/>
              </a:spcBef>
              <a:buClr>
                <a:srgbClr val="000000"/>
              </a:buClr>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pPr>
            <a:endParaRPr lang="en-US" altLang="en-US" sz="2200" dirty="0">
              <a:solidFill>
                <a:srgbClr val="000000"/>
              </a:solidFill>
              <a:latin typeface="Calibri" panose="020F0502020204030204" pitchFamily="34" charset="0"/>
              <a:cs typeface="Calibri" panose="020F0502020204030204" pitchFamily="34" charset="0"/>
            </a:endParaRPr>
          </a:p>
          <a:p>
            <a:pPr>
              <a:lnSpc>
                <a:spcPct val="90000"/>
              </a:lnSpc>
              <a:spcBef>
                <a:spcPts val="748"/>
              </a:spcBef>
            </a:pPr>
            <a:endParaRPr lang="en-US" altLang="en-US" sz="2200" dirty="0">
              <a:solidFill>
                <a:srgbClr val="000000"/>
              </a:solidFill>
              <a:latin typeface="Calibri" panose="020F0502020204030204" pitchFamily="34" charset="0"/>
              <a:cs typeface="Calibri" panose="020F0502020204030204" pitchFamily="34" charset="0"/>
            </a:endParaRPr>
          </a:p>
        </p:txBody>
      </p:sp>
      <p:graphicFrame>
        <p:nvGraphicFramePr>
          <p:cNvPr id="115" name="Table 4">
            <a:extLst>
              <a:ext uri="{FF2B5EF4-FFF2-40B4-BE49-F238E27FC236}">
                <a16:creationId xmlns:a16="http://schemas.microsoft.com/office/drawing/2014/main" id="{5437E300-9DC4-48EF-AC3F-597A094516F4}"/>
              </a:ext>
            </a:extLst>
          </p:cNvPr>
          <p:cNvGraphicFramePr/>
          <p:nvPr>
            <p:extLst>
              <p:ext uri="{D42A27DB-BD31-4B8C-83A1-F6EECF244321}">
                <p14:modId xmlns:p14="http://schemas.microsoft.com/office/powerpoint/2010/main" val="1105582241"/>
              </p:ext>
            </p:extLst>
          </p:nvPr>
        </p:nvGraphicFramePr>
        <p:xfrm>
          <a:off x="2084640" y="3779039"/>
          <a:ext cx="5535360" cy="2316961"/>
        </p:xfrm>
        <a:graphic>
          <a:graphicData uri="http://schemas.openxmlformats.org/drawingml/2006/table">
            <a:tbl>
              <a:tblPr/>
              <a:tblGrid>
                <a:gridCol w="2767680">
                  <a:extLst>
                    <a:ext uri="{9D8B030D-6E8A-4147-A177-3AD203B41FA5}">
                      <a16:colId xmlns:a16="http://schemas.microsoft.com/office/drawing/2014/main" val="20000"/>
                    </a:ext>
                  </a:extLst>
                </a:gridCol>
                <a:gridCol w="2767680">
                  <a:extLst>
                    <a:ext uri="{9D8B030D-6E8A-4147-A177-3AD203B41FA5}">
                      <a16:colId xmlns:a16="http://schemas.microsoft.com/office/drawing/2014/main" val="20001"/>
                    </a:ext>
                  </a:extLst>
                </a:gridCol>
              </a:tblGrid>
              <a:tr h="396322">
                <a:tc>
                  <a:txBody>
                    <a:bodyPr/>
                    <a:lstStyle/>
                    <a:p>
                      <a:pPr algn="ctr">
                        <a:lnSpc>
                          <a:spcPct val="100000"/>
                        </a:lnSpc>
                      </a:pPr>
                      <a:r>
                        <a:rPr lang="en-US" sz="2000" b="0" strike="noStrike" spc="-1">
                          <a:solidFill>
                            <a:srgbClr val="000000"/>
                          </a:solidFill>
                          <a:latin typeface="Calibri" panose="020F0502020204030204" pitchFamily="34" charset="0"/>
                          <a:ea typeface="Arial"/>
                          <a:cs typeface="Calibri" panose="020F0502020204030204" pitchFamily="34" charset="0"/>
                        </a:rPr>
                        <a:t>AUTH</a:t>
                      </a:r>
                      <a:endParaRPr lang="en-US" sz="2000" b="0" strike="noStrike" spc="-1">
                        <a:latin typeface="Calibri" panose="020F0502020204030204" pitchFamily="34" charset="0"/>
                        <a:cs typeface="Calibri" panose="020F0502020204030204" pitchFamily="34" charset="0"/>
                      </a:endParaRPr>
                    </a:p>
                  </a:txBody>
                  <a:tcPr marL="91441" marR="91441" marT="45730" marB="4573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pPr>
                      <a:r>
                        <a:rPr lang="en-US" sz="2000" b="0" strike="noStrike" spc="-1">
                          <a:solidFill>
                            <a:srgbClr val="000000"/>
                          </a:solidFill>
                          <a:latin typeface="Calibri" panose="020F0502020204030204" pitchFamily="34" charset="0"/>
                          <a:ea typeface="Arial"/>
                          <a:cs typeface="Calibri" panose="020F0502020204030204" pitchFamily="34" charset="0"/>
                        </a:rPr>
                        <a:t>Explanation</a:t>
                      </a:r>
                      <a:endParaRPr lang="en-US" sz="2000" b="0" strike="noStrike" spc="-1">
                        <a:latin typeface="Calibri" panose="020F0502020204030204" pitchFamily="34" charset="0"/>
                        <a:cs typeface="Calibri" panose="020F0502020204030204" pitchFamily="34" charset="0"/>
                      </a:endParaRPr>
                    </a:p>
                  </a:txBody>
                  <a:tcPr marL="91441" marR="91441" marT="45730" marB="45730">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1920639">
                <a:tc>
                  <a:txBody>
                    <a:bodyPr/>
                    <a:lstStyle/>
                    <a:p>
                      <a:pPr algn="ctr">
                        <a:lnSpc>
                          <a:spcPct val="100000"/>
                        </a:lnSpc>
                      </a:pPr>
                      <a:r>
                        <a:rPr lang="en-US" sz="2000" b="0" strike="noStrike" spc="-1">
                          <a:solidFill>
                            <a:srgbClr val="000000"/>
                          </a:solidFill>
                          <a:latin typeface="Calibri" panose="020F0502020204030204" pitchFamily="34" charset="0"/>
                          <a:ea typeface="Arial"/>
                          <a:cs typeface="Calibri" panose="020F0502020204030204" pitchFamily="34" charset="0"/>
                        </a:rPr>
                        <a:t>(John, Obj1, write)</a:t>
                      </a:r>
                      <a:endParaRPr lang="en-US" sz="2000" b="0" strike="noStrike" spc="-1">
                        <a:latin typeface="Calibri" panose="020F0502020204030204" pitchFamily="34" charset="0"/>
                        <a:cs typeface="Calibri" panose="020F0502020204030204" pitchFamily="34" charset="0"/>
                      </a:endParaRPr>
                    </a:p>
                    <a:p>
                      <a:pPr algn="ctr">
                        <a:lnSpc>
                          <a:spcPct val="100000"/>
                        </a:lnSpc>
                      </a:pPr>
                      <a:r>
                        <a:rPr lang="en-US" sz="2000" b="0" strike="noStrike" spc="-1">
                          <a:solidFill>
                            <a:srgbClr val="000000"/>
                          </a:solidFill>
                          <a:latin typeface="Calibri" panose="020F0502020204030204" pitchFamily="34" charset="0"/>
                          <a:ea typeface="Arial"/>
                          <a:cs typeface="Calibri" panose="020F0502020204030204" pitchFamily="34" charset="0"/>
                        </a:rPr>
                        <a:t>(John, Obj2, write)</a:t>
                      </a:r>
                      <a:endParaRPr lang="en-US" sz="2000" b="0" strike="noStrike" spc="-1">
                        <a:latin typeface="Calibri" panose="020F0502020204030204" pitchFamily="34" charset="0"/>
                        <a:cs typeface="Calibri" panose="020F0502020204030204" pitchFamily="34" charset="0"/>
                      </a:endParaRPr>
                    </a:p>
                    <a:p>
                      <a:pPr algn="ctr">
                        <a:lnSpc>
                          <a:spcPct val="100000"/>
                        </a:lnSpc>
                      </a:pPr>
                      <a:r>
                        <a:rPr lang="en-US" sz="2000" b="0" strike="noStrike" spc="-1">
                          <a:solidFill>
                            <a:srgbClr val="000000"/>
                          </a:solidFill>
                          <a:latin typeface="Calibri" panose="020F0502020204030204" pitchFamily="34" charset="0"/>
                          <a:ea typeface="Arial"/>
                          <a:cs typeface="Calibri" panose="020F0502020204030204" pitchFamily="34" charset="0"/>
                        </a:rPr>
                        <a:t>(John, Obj1, read)</a:t>
                      </a:r>
                      <a:endParaRPr lang="en-US" sz="2000" b="0" strike="noStrike" spc="-1">
                        <a:latin typeface="Calibri" panose="020F0502020204030204" pitchFamily="34" charset="0"/>
                        <a:cs typeface="Calibri" panose="020F0502020204030204" pitchFamily="34" charset="0"/>
                      </a:endParaRPr>
                    </a:p>
                    <a:p>
                      <a:pPr algn="ctr">
                        <a:lnSpc>
                          <a:spcPct val="100000"/>
                        </a:lnSpc>
                      </a:pPr>
                      <a:r>
                        <a:rPr lang="en-US" sz="2000" b="0" strike="noStrike" spc="-1">
                          <a:solidFill>
                            <a:srgbClr val="000000"/>
                          </a:solidFill>
                          <a:latin typeface="Calibri" panose="020F0502020204030204" pitchFamily="34" charset="0"/>
                          <a:ea typeface="Arial"/>
                          <a:cs typeface="Calibri" panose="020F0502020204030204" pitchFamily="34" charset="0"/>
                        </a:rPr>
                        <a:t>(</a:t>
                      </a:r>
                      <a:r>
                        <a:rPr lang="en-US" sz="2000" b="0" strike="noStrike" spc="-1" err="1">
                          <a:solidFill>
                            <a:srgbClr val="000000"/>
                          </a:solidFill>
                          <a:latin typeface="Calibri" panose="020F0502020204030204" pitchFamily="34" charset="0"/>
                          <a:ea typeface="Arial"/>
                          <a:cs typeface="Calibri" panose="020F0502020204030204" pitchFamily="34" charset="0"/>
                        </a:rPr>
                        <a:t>Lina</a:t>
                      </a:r>
                      <a:r>
                        <a:rPr lang="en-US" sz="2000" b="0" strike="noStrike" spc="-1">
                          <a:solidFill>
                            <a:srgbClr val="000000"/>
                          </a:solidFill>
                          <a:latin typeface="Calibri" panose="020F0502020204030204" pitchFamily="34" charset="0"/>
                          <a:ea typeface="Arial"/>
                          <a:cs typeface="Calibri" panose="020F0502020204030204" pitchFamily="34" charset="0"/>
                        </a:rPr>
                        <a:t>, Obj2, write)</a:t>
                      </a:r>
                      <a:endParaRPr lang="en-US" sz="2000" b="0" strike="noStrike" spc="-1">
                        <a:latin typeface="Calibri" panose="020F0502020204030204" pitchFamily="34" charset="0"/>
                        <a:cs typeface="Calibri" panose="020F0502020204030204" pitchFamily="34" charset="0"/>
                      </a:endParaRPr>
                    </a:p>
                    <a:p>
                      <a:pPr algn="ctr">
                        <a:lnSpc>
                          <a:spcPct val="100000"/>
                        </a:lnSpc>
                      </a:pPr>
                      <a:r>
                        <a:rPr lang="en-US" sz="2000" b="0" strike="noStrike" spc="-1">
                          <a:solidFill>
                            <a:srgbClr val="000000"/>
                          </a:solidFill>
                          <a:latin typeface="Calibri" panose="020F0502020204030204" pitchFamily="34" charset="0"/>
                          <a:ea typeface="Arial"/>
                          <a:cs typeface="Calibri" panose="020F0502020204030204" pitchFamily="34" charset="0"/>
                        </a:rPr>
                        <a:t>(Tom, Obj1, read)</a:t>
                      </a:r>
                      <a:endParaRPr lang="en-US" sz="2000" b="0" strike="noStrike" spc="-1">
                        <a:latin typeface="Calibri" panose="020F0502020204030204" pitchFamily="34" charset="0"/>
                        <a:cs typeface="Calibri" panose="020F0502020204030204" pitchFamily="34" charset="0"/>
                      </a:endParaRPr>
                    </a:p>
                    <a:p>
                      <a:pPr algn="ctr">
                        <a:lnSpc>
                          <a:spcPct val="100000"/>
                        </a:lnSpc>
                      </a:pPr>
                      <a:r>
                        <a:rPr lang="en-US" sz="2000" b="0" strike="noStrike" spc="-1">
                          <a:solidFill>
                            <a:srgbClr val="000000"/>
                          </a:solidFill>
                          <a:latin typeface="Calibri" panose="020F0502020204030204" pitchFamily="34" charset="0"/>
                          <a:ea typeface="Arial"/>
                          <a:cs typeface="Calibri" panose="020F0502020204030204" pitchFamily="34" charset="0"/>
                        </a:rPr>
                        <a:t>(Ray, Obj1, read)</a:t>
                      </a:r>
                      <a:endParaRPr lang="en-US" sz="2000" b="0" strike="noStrike" spc="-1">
                        <a:latin typeface="Calibri" panose="020F0502020204030204" pitchFamily="34" charset="0"/>
                        <a:cs typeface="Calibri" panose="020F0502020204030204" pitchFamily="34" charset="0"/>
                      </a:endParaRPr>
                    </a:p>
                  </a:txBody>
                  <a:tcPr marL="91441" marR="91441" marT="45730" marB="4573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marL="57240" algn="just">
                        <a:lnSpc>
                          <a:spcPct val="90000"/>
                        </a:lnSpc>
                        <a:spcBef>
                          <a:spcPts val="751"/>
                        </a:spcBef>
                      </a:pPr>
                      <a:r>
                        <a:rPr lang="en-US" sz="2000" b="0" strike="noStrike" spc="-1" dirty="0">
                          <a:solidFill>
                            <a:srgbClr val="000000"/>
                          </a:solidFill>
                          <a:latin typeface="Calibri" panose="020F0502020204030204" pitchFamily="34" charset="0"/>
                          <a:ea typeface="Arial"/>
                          <a:cs typeface="Calibri" panose="020F0502020204030204" pitchFamily="34" charset="0"/>
                        </a:rPr>
                        <a:t>e.g., John is allowed to do write operation on </a:t>
                      </a:r>
                      <a:r>
                        <a:rPr lang="en-US" sz="2000" b="0" strike="noStrike" spc="-1" dirty="0" err="1">
                          <a:solidFill>
                            <a:srgbClr val="000000"/>
                          </a:solidFill>
                          <a:latin typeface="Calibri" panose="020F0502020204030204" pitchFamily="34" charset="0"/>
                          <a:ea typeface="Arial"/>
                          <a:cs typeface="Calibri" panose="020F0502020204030204" pitchFamily="34" charset="0"/>
                        </a:rPr>
                        <a:t>Obj2</a:t>
                      </a:r>
                      <a:r>
                        <a:rPr lang="en-US" sz="2000" b="0" strike="noStrike" spc="-1" dirty="0">
                          <a:solidFill>
                            <a:srgbClr val="000000"/>
                          </a:solidFill>
                          <a:latin typeface="Calibri" panose="020F0502020204030204" pitchFamily="34" charset="0"/>
                          <a:ea typeface="Arial"/>
                          <a:cs typeface="Calibri" panose="020F0502020204030204" pitchFamily="34" charset="0"/>
                        </a:rPr>
                        <a:t> but read operation is not allowed.</a:t>
                      </a:r>
                      <a:endParaRPr lang="en-US" sz="2000" b="0" strike="noStrike" spc="-1" dirty="0">
                        <a:latin typeface="Calibri" panose="020F0502020204030204" pitchFamily="34" charset="0"/>
                        <a:cs typeface="Calibri" panose="020F0502020204030204" pitchFamily="34" charset="0"/>
                      </a:endParaRPr>
                    </a:p>
                    <a:p>
                      <a:pPr marL="57240" algn="ctr">
                        <a:lnSpc>
                          <a:spcPct val="100000"/>
                        </a:lnSpc>
                      </a:pPr>
                      <a:endParaRPr lang="en-US" sz="2000" b="0" strike="noStrike" spc="-1" dirty="0">
                        <a:latin typeface="Calibri" panose="020F0502020204030204" pitchFamily="34" charset="0"/>
                        <a:cs typeface="Calibri" panose="020F0502020204030204" pitchFamily="34" charset="0"/>
                      </a:endParaRPr>
                    </a:p>
                  </a:txBody>
                  <a:tcPr marL="91441" marR="91441" marT="45730" marB="45730">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1"/>
                  </a:ext>
                </a:extLst>
              </a:tr>
            </a:tbl>
          </a:graphicData>
        </a:graphic>
      </p:graphicFrame>
      <p:sp>
        <p:nvSpPr>
          <p:cNvPr id="20494" name="Rectangle 5">
            <a:extLst>
              <a:ext uri="{FF2B5EF4-FFF2-40B4-BE49-F238E27FC236}">
                <a16:creationId xmlns:a16="http://schemas.microsoft.com/office/drawing/2014/main" id="{6C3A0A8E-4D9A-4E75-8EAF-A6050B3C62E9}"/>
              </a:ext>
            </a:extLst>
          </p:cNvPr>
          <p:cNvSpPr>
            <a:spLocks noChangeArrowheads="1"/>
          </p:cNvSpPr>
          <p:nvPr/>
        </p:nvSpPr>
        <p:spPr bwMode="auto">
          <a:xfrm>
            <a:off x="2143440" y="217560"/>
            <a:ext cx="4714560" cy="62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lvl1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ea typeface="MS PGothic" panose="020B0600070205080204" pitchFamily="34" charset="-128"/>
              </a:defRPr>
            </a:lvl1pPr>
            <a:lvl2pPr>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2pPr>
            <a:lvl3pPr>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ea typeface="MS PGothic" panose="020B0600070205080204" pitchFamily="34" charset="-128"/>
              </a:defRPr>
            </a:lvl3pPr>
            <a:lvl4pPr>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4pPr>
            <a:lvl5pPr>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ea typeface="MS PGothic" panose="020B0600070205080204" pitchFamily="34" charset="-128"/>
              </a:defRPr>
            </a:lvl9pPr>
          </a:lstStyle>
          <a:p>
            <a:pPr algn="ctr">
              <a:buClrTx/>
              <a:buSzPct val="45000"/>
              <a:buFontTx/>
              <a:buNone/>
            </a:pPr>
            <a:r>
              <a:rPr lang="en-US" altLang="en-US" sz="3200" b="1">
                <a:solidFill>
                  <a:srgbClr val="131F49"/>
                </a:solidFill>
                <a:latin typeface="Calibri" panose="020F0502020204030204" pitchFamily="34" charset="0"/>
                <a:cs typeface="Calibri" panose="020F0502020204030204" pitchFamily="34" charset="0"/>
              </a:rPr>
              <a:t>Background</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CS-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2018.03.06" id="{5733BD8E-F99F-4212-A1AD-F4FC5E1A7E9E}" vid="{A7AF9A3A-02CA-46E0-AD92-27A1093FEDA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3382</TotalTime>
  <Words>3425</Words>
  <Application>Microsoft Office PowerPoint</Application>
  <PresentationFormat>On-screen Show (4:3)</PresentationFormat>
  <Paragraphs>736</Paragraphs>
  <Slides>52</Slides>
  <Notes>8</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52</vt:i4>
      </vt:variant>
    </vt:vector>
  </HeadingPairs>
  <TitlesOfParts>
    <vt:vector size="63" baseType="lpstr">
      <vt:lpstr>Arial</vt:lpstr>
      <vt:lpstr>Calibri</vt:lpstr>
      <vt:lpstr>Calibri Light</vt:lpstr>
      <vt:lpstr>Cambria Math</vt:lpstr>
      <vt:lpstr>Courier New</vt:lpstr>
      <vt:lpstr>Monotype Corsiva</vt:lpstr>
      <vt:lpstr>Symbol</vt:lpstr>
      <vt:lpstr>Times New Roman</vt:lpstr>
      <vt:lpstr>Wingdings</vt:lpstr>
      <vt:lpstr>Office Theme</vt:lpstr>
      <vt:lpstr>ICS-Theme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Unrepresented Partition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Feasibility Detection</vt:lpstr>
      <vt:lpstr>RG Example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Feasibility Detection</vt:lpstr>
      <vt:lpstr>ARG Example</vt:lpstr>
      <vt:lpstr>PowerPoint Presentation</vt:lpstr>
      <vt:lpstr>PowerPoint Presentation</vt:lpstr>
      <vt:lpstr>Infeasibility Solution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tithi</dc:creator>
  <cp:lastModifiedBy>Shuvra Chakraborty</cp:lastModifiedBy>
  <cp:revision>1549</cp:revision>
  <dcterms:modified xsi:type="dcterms:W3CDTF">2021-11-04T04:30:13Z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20</vt:i4>
  </property>
  <property fmtid="{D5CDD505-2E9C-101B-9397-08002B2CF9AE}" pid="8" name="PresentationFormat">
    <vt:lpwstr>On-screen Show (4:3)</vt:lpwstr>
  </property>
  <property fmtid="{D5CDD505-2E9C-101B-9397-08002B2CF9AE}" pid="9" name="ScaleCrop">
    <vt:bool>false</vt:bool>
  </property>
  <property fmtid="{D5CDD505-2E9C-101B-9397-08002B2CF9AE}" pid="10" name="ShareDoc">
    <vt:bool>false</vt:bool>
  </property>
  <property fmtid="{D5CDD505-2E9C-101B-9397-08002B2CF9AE}" pid="11" name="Slides">
    <vt:i4>24</vt:i4>
  </property>
</Properties>
</file>