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57" r:id="rId2"/>
    <p:sldId id="283" r:id="rId3"/>
    <p:sldId id="292" r:id="rId4"/>
    <p:sldId id="291" r:id="rId5"/>
    <p:sldId id="287" r:id="rId6"/>
    <p:sldId id="284" r:id="rId7"/>
    <p:sldId id="293" r:id="rId8"/>
    <p:sldId id="285" r:id="rId9"/>
    <p:sldId id="326" r:id="rId10"/>
    <p:sldId id="296" r:id="rId11"/>
    <p:sldId id="297" r:id="rId12"/>
    <p:sldId id="303" r:id="rId13"/>
    <p:sldId id="301" r:id="rId14"/>
    <p:sldId id="298" r:id="rId15"/>
    <p:sldId id="299" r:id="rId16"/>
    <p:sldId id="327" r:id="rId17"/>
    <p:sldId id="302" r:id="rId18"/>
    <p:sldId id="304" r:id="rId19"/>
    <p:sldId id="305" r:id="rId20"/>
    <p:sldId id="306" r:id="rId21"/>
    <p:sldId id="308" r:id="rId22"/>
    <p:sldId id="309" r:id="rId23"/>
    <p:sldId id="310" r:id="rId24"/>
    <p:sldId id="311" r:id="rId25"/>
    <p:sldId id="328" r:id="rId26"/>
    <p:sldId id="312" r:id="rId27"/>
    <p:sldId id="313" r:id="rId28"/>
    <p:sldId id="314" r:id="rId29"/>
    <p:sldId id="329" r:id="rId30"/>
    <p:sldId id="315" r:id="rId31"/>
    <p:sldId id="316" r:id="rId32"/>
    <p:sldId id="331" r:id="rId33"/>
    <p:sldId id="318" r:id="rId34"/>
    <p:sldId id="317" r:id="rId35"/>
    <p:sldId id="320" r:id="rId36"/>
    <p:sldId id="322" r:id="rId37"/>
    <p:sldId id="330" r:id="rId38"/>
    <p:sldId id="323" r:id="rId39"/>
    <p:sldId id="324" r:id="rId40"/>
    <p:sldId id="325" r:id="rId41"/>
    <p:sldId id="288" r:id="rId42"/>
    <p:sldId id="265" r:id="rId43"/>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B1"/>
    <a:srgbClr val="2800F2"/>
    <a:srgbClr val="FF8B02"/>
    <a:srgbClr val="F15A22"/>
    <a:srgbClr val="FFDEAE"/>
    <a:srgbClr val="FFAFD7"/>
    <a:srgbClr val="FF9002"/>
    <a:srgbClr val="FF9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5856"/>
  </p:normalViewPr>
  <p:slideViewPr>
    <p:cSldViewPr snapToGrid="0" snapToObjects="1">
      <p:cViewPr varScale="1">
        <p:scale>
          <a:sx n="163" d="100"/>
          <a:sy n="163" d="100"/>
        </p:scale>
        <p:origin x="1782" y="15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19E405A-2F73-244F-8FE1-027F8A2BDFFE}" type="datetimeFigureOut">
              <a:rPr lang="en-US" smtClean="0"/>
              <a:t>7/17/2018</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A66106D5-64BA-C849-A80D-7D2FDDB9384C}" type="slidenum">
              <a:rPr lang="en-US" smtClean="0"/>
              <a:t>‹#›</a:t>
            </a:fld>
            <a:endParaRPr lang="en-US"/>
          </a:p>
        </p:txBody>
      </p:sp>
    </p:spTree>
    <p:extLst>
      <p:ext uri="{BB962C8B-B14F-4D97-AF65-F5344CB8AC3E}">
        <p14:creationId xmlns:p14="http://schemas.microsoft.com/office/powerpoint/2010/main" val="364865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325433DC-0F38-3E4B-A547-C4FDF825D5D8}" type="datetimeFigureOut">
              <a:rPr lang="en-US" smtClean="0"/>
              <a:t>7/17/2018</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51ABA11-A19C-3E46-B99A-9DEC51A1FAC1}" type="slidenum">
              <a:rPr lang="en-US" smtClean="0"/>
              <a:t>‹#›</a:t>
            </a:fld>
            <a:endParaRPr lang="en-US"/>
          </a:p>
        </p:txBody>
      </p:sp>
    </p:spTree>
    <p:extLst>
      <p:ext uri="{BB962C8B-B14F-4D97-AF65-F5344CB8AC3E}">
        <p14:creationId xmlns:p14="http://schemas.microsoft.com/office/powerpoint/2010/main" val="16557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1ABA11-A19C-3E46-B99A-9DEC51A1FAC1}" type="slidenum">
              <a:rPr lang="en-US" smtClean="0"/>
              <a:t>1</a:t>
            </a:fld>
            <a:endParaRPr lang="en-US"/>
          </a:p>
        </p:txBody>
      </p:sp>
    </p:spTree>
    <p:extLst>
      <p:ext uri="{BB962C8B-B14F-4D97-AF65-F5344CB8AC3E}">
        <p14:creationId xmlns:p14="http://schemas.microsoft.com/office/powerpoint/2010/main" val="22376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1ABA11-A19C-3E46-B99A-9DEC51A1FAC1}" type="slidenum">
              <a:rPr lang="en-US" smtClean="0"/>
              <a:t>42</a:t>
            </a:fld>
            <a:endParaRPr lang="en-US"/>
          </a:p>
        </p:txBody>
      </p:sp>
    </p:spTree>
    <p:extLst>
      <p:ext uri="{BB962C8B-B14F-4D97-AF65-F5344CB8AC3E}">
        <p14:creationId xmlns:p14="http://schemas.microsoft.com/office/powerpoint/2010/main" val="39655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smtClean="0"/>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 Ravi Sandhu</a:t>
            </a:r>
            <a:endParaRPr lang="en-US" dirty="0"/>
          </a:p>
        </p:txBody>
      </p:sp>
      <p:pic>
        <p:nvPicPr>
          <p:cNvPr id="8" name="Content Placeholder 3"/>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69265" y="222702"/>
            <a:ext cx="1887192" cy="752725"/>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B5F52E-1A2D-AF47-834F-5A302267C843}" type="slidenum">
              <a:rPr lang="en-US" smtClean="0"/>
              <a:t>‹#›</a:t>
            </a:fld>
            <a:endParaRPr lang="en-US"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Tree>
    <p:extLst>
      <p:ext uri="{BB962C8B-B14F-4D97-AF65-F5344CB8AC3E}">
        <p14:creationId xmlns:p14="http://schemas.microsoft.com/office/powerpoint/2010/main" val="27824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560" y="1163869"/>
            <a:ext cx="7513320" cy="5255894"/>
          </a:xfrm>
        </p:spPr>
        <p:txBody>
          <a:bodyPr/>
          <a:lstStyle/>
          <a:p>
            <a:pPr>
              <a:lnSpc>
                <a:spcPct val="100000"/>
              </a:lnSpc>
            </a:pPr>
            <a:r>
              <a:rPr lang="en-US" sz="3200" b="1" dirty="0" smtClean="0">
                <a:solidFill>
                  <a:srgbClr val="2800F2"/>
                </a:solidFill>
                <a:effectLst>
                  <a:outerShdw blurRad="38100" dist="38100" dir="2700000" algn="tl">
                    <a:srgbClr val="000000">
                      <a:alpha val="43137"/>
                    </a:srgbClr>
                  </a:outerShdw>
                </a:effectLst>
                <a:cs typeface="Arial" panose="020B0604020202020204" pitchFamily="34" charset="0"/>
              </a:rPr>
              <a:t>Attribute-Based Access and Communication Control Models for Cloud and Cloud-Enabled Internet of Things</a:t>
            </a:r>
            <a:r>
              <a:rPr lang="en-US" sz="3200" b="1" dirty="0">
                <a:solidFill>
                  <a:srgbClr val="2800F2"/>
                </a:solidFill>
                <a:latin typeface="+mn-lt"/>
                <a:cs typeface="Arial" panose="020B0604020202020204" pitchFamily="34" charset="0"/>
              </a:rPr>
              <a:t/>
            </a:r>
            <a:br>
              <a:rPr lang="en-US" sz="3200" b="1" dirty="0">
                <a:solidFill>
                  <a:srgbClr val="2800F2"/>
                </a:solidFill>
                <a:latin typeface="+mn-lt"/>
                <a:cs typeface="Arial" panose="020B0604020202020204" pitchFamily="34" charset="0"/>
              </a:rPr>
            </a:br>
            <a:r>
              <a:rPr lang="en-US" sz="1600" dirty="0">
                <a:solidFill>
                  <a:srgbClr val="2800F2"/>
                </a:solidFill>
              </a:rPr>
              <a:t/>
            </a:r>
            <a:br>
              <a:rPr lang="en-US" sz="1600" dirty="0">
                <a:solidFill>
                  <a:srgbClr val="2800F2"/>
                </a:solidFill>
              </a:rPr>
            </a:br>
            <a:r>
              <a:rPr lang="en-US" sz="1800" b="1" dirty="0">
                <a:solidFill>
                  <a:srgbClr val="000000"/>
                </a:solidFill>
                <a:latin typeface="+mn-lt"/>
                <a:cs typeface="Arial"/>
              </a:rPr>
              <a:t>Ph.D. Dissertation </a:t>
            </a:r>
            <a:r>
              <a:rPr lang="en-US" sz="1800" b="1" dirty="0" smtClean="0">
                <a:solidFill>
                  <a:srgbClr val="000000"/>
                </a:solidFill>
                <a:latin typeface="+mn-lt"/>
                <a:cs typeface="Arial"/>
              </a:rPr>
              <a:t>Defense:</a:t>
            </a:r>
            <a:r>
              <a:rPr lang="en-US" sz="1800" b="1" kern="0" dirty="0">
                <a:solidFill>
                  <a:srgbClr val="CC3300"/>
                </a:solidFill>
                <a:latin typeface="+mn-lt"/>
              </a:rPr>
              <a:t/>
            </a:r>
            <a:br>
              <a:rPr lang="en-US" sz="1800" b="1" kern="0" dirty="0">
                <a:solidFill>
                  <a:srgbClr val="CC3300"/>
                </a:solidFill>
                <a:latin typeface="+mn-lt"/>
              </a:rPr>
            </a:br>
            <a:r>
              <a:rPr lang="en-US" sz="1800" b="1" kern="0" dirty="0">
                <a:solidFill>
                  <a:srgbClr val="C00000"/>
                </a:solidFill>
                <a:latin typeface="Calibri" panose="020F0502020204030204" pitchFamily="34" charset="0"/>
              </a:rPr>
              <a:t>Smriti </a:t>
            </a:r>
            <a:r>
              <a:rPr lang="en-US" sz="1800" b="1" kern="0" dirty="0" smtClean="0">
                <a:solidFill>
                  <a:srgbClr val="C00000"/>
                </a:solidFill>
                <a:latin typeface="Calibri" panose="020F0502020204030204" pitchFamily="34" charset="0"/>
              </a:rPr>
              <a:t>Bhatt</a:t>
            </a:r>
            <a:br>
              <a:rPr lang="en-US" sz="1800" b="1" kern="0" dirty="0" smtClean="0">
                <a:solidFill>
                  <a:srgbClr val="C00000"/>
                </a:solidFill>
                <a:latin typeface="Calibri" panose="020F0502020204030204" pitchFamily="34" charset="0"/>
              </a:rPr>
            </a:br>
            <a:r>
              <a:rPr lang="en-US" sz="1600" kern="0" dirty="0" smtClean="0">
                <a:latin typeface="Calibri" panose="020F0502020204030204" pitchFamily="34" charset="0"/>
              </a:rPr>
              <a:t>Institute for Cyber Security (ICS)</a:t>
            </a:r>
            <a:r>
              <a:rPr lang="en-US" sz="1600" kern="0" dirty="0">
                <a:latin typeface="Calibri" panose="020F0502020204030204" pitchFamily="34" charset="0"/>
              </a:rPr>
              <a:t/>
            </a:r>
            <a:br>
              <a:rPr lang="en-US" sz="1600" kern="0" dirty="0">
                <a:latin typeface="Calibri" panose="020F0502020204030204" pitchFamily="34" charset="0"/>
              </a:rPr>
            </a:br>
            <a:r>
              <a:rPr lang="en-US" sz="1600" kern="0" dirty="0" smtClean="0">
                <a:latin typeface="Calibri" panose="020F0502020204030204" pitchFamily="34" charset="0"/>
              </a:rPr>
              <a:t>Department </a:t>
            </a:r>
            <a:r>
              <a:rPr lang="en-US" sz="1600" kern="0" dirty="0">
                <a:latin typeface="Calibri" panose="020F0502020204030204" pitchFamily="34" charset="0"/>
              </a:rPr>
              <a:t>of Computer Science</a:t>
            </a:r>
            <a:br>
              <a:rPr lang="en-US" sz="1600" kern="0" dirty="0">
                <a:latin typeface="Calibri" panose="020F0502020204030204" pitchFamily="34" charset="0"/>
              </a:rPr>
            </a:br>
            <a:r>
              <a:rPr lang="en-US" sz="1600" kern="0" dirty="0">
                <a:latin typeface="Calibri" panose="020F0502020204030204" pitchFamily="34" charset="0"/>
              </a:rPr>
              <a:t> University of Texas at San </a:t>
            </a:r>
            <a:r>
              <a:rPr lang="en-US" sz="1600" kern="0" dirty="0" smtClean="0">
                <a:latin typeface="Calibri" panose="020F0502020204030204" pitchFamily="34" charset="0"/>
              </a:rPr>
              <a:t>Antonio</a:t>
            </a:r>
            <a:r>
              <a:rPr lang="en-US" sz="1800" b="1" kern="0" dirty="0">
                <a:solidFill>
                  <a:srgbClr val="1F497D"/>
                </a:solidFill>
                <a:latin typeface="Calibri" panose="020F0502020204030204" pitchFamily="34" charset="0"/>
              </a:rPr>
              <a:t/>
            </a:r>
            <a:br>
              <a:rPr lang="en-US" sz="1800" b="1" kern="0" dirty="0">
                <a:solidFill>
                  <a:srgbClr val="1F497D"/>
                </a:solidFill>
                <a:latin typeface="Calibri" panose="020F0502020204030204" pitchFamily="34" charset="0"/>
              </a:rPr>
            </a:br>
            <a:r>
              <a:rPr lang="en-US" sz="1800" b="1" kern="0" dirty="0">
                <a:solidFill>
                  <a:srgbClr val="CC3300"/>
                </a:solidFill>
                <a:latin typeface="+mn-lt"/>
              </a:rPr>
              <a:t/>
            </a:r>
            <a:br>
              <a:rPr lang="en-US" sz="1800" b="1" kern="0" dirty="0">
                <a:solidFill>
                  <a:srgbClr val="CC3300"/>
                </a:solidFill>
                <a:latin typeface="+mn-lt"/>
              </a:rPr>
            </a:br>
            <a:r>
              <a:rPr lang="en-US" sz="1800" b="1" dirty="0">
                <a:solidFill>
                  <a:srgbClr val="000000"/>
                </a:solidFill>
                <a:latin typeface="+mn-lt"/>
                <a:cs typeface="Arial"/>
              </a:rPr>
              <a:t>Ph.D. </a:t>
            </a:r>
            <a:r>
              <a:rPr lang="en-US" sz="1800" b="1" dirty="0" smtClean="0">
                <a:solidFill>
                  <a:srgbClr val="000000"/>
                </a:solidFill>
                <a:latin typeface="+mn-lt"/>
                <a:cs typeface="Arial"/>
              </a:rPr>
              <a:t>Dissertation Committee:</a:t>
            </a:r>
            <a:br>
              <a:rPr lang="en-US" sz="1800" b="1" dirty="0" smtClean="0">
                <a:solidFill>
                  <a:srgbClr val="000000"/>
                </a:solidFill>
                <a:latin typeface="+mn-lt"/>
                <a:cs typeface="Arial"/>
              </a:rPr>
            </a:br>
            <a:r>
              <a:rPr lang="en-US" sz="1800" kern="0" dirty="0">
                <a:latin typeface="Calibri" panose="020F0502020204030204" pitchFamily="34" charset="0"/>
              </a:rPr>
              <a:t>Dr. Ravi Sandhu, </a:t>
            </a:r>
            <a:r>
              <a:rPr lang="en-US" sz="1800" kern="0" dirty="0" smtClean="0">
                <a:latin typeface="Calibri" panose="020F0502020204030204" pitchFamily="34" charset="0"/>
              </a:rPr>
              <a:t>Chair</a:t>
            </a:r>
            <a:br>
              <a:rPr lang="en-US" sz="1800" kern="0" dirty="0" smtClean="0">
                <a:latin typeface="Calibri" panose="020F0502020204030204" pitchFamily="34" charset="0"/>
              </a:rPr>
            </a:br>
            <a:r>
              <a:rPr lang="en-US" sz="1800" kern="0" dirty="0" smtClean="0">
                <a:latin typeface="Calibri" panose="020F0502020204030204" pitchFamily="34" charset="0"/>
              </a:rPr>
              <a:t>Dr. Murtuza Jadliwala</a:t>
            </a:r>
            <a:br>
              <a:rPr lang="en-US" sz="1800" kern="0" dirty="0" smtClean="0">
                <a:latin typeface="Calibri" panose="020F0502020204030204" pitchFamily="34" charset="0"/>
              </a:rPr>
            </a:br>
            <a:r>
              <a:rPr lang="en-US" sz="1800" kern="0" dirty="0" smtClean="0">
                <a:latin typeface="Calibri" panose="020F0502020204030204" pitchFamily="34" charset="0"/>
              </a:rPr>
              <a:t>Dr. Palden Lama</a:t>
            </a:r>
            <a:br>
              <a:rPr lang="en-US" sz="1800" kern="0" dirty="0" smtClean="0">
                <a:latin typeface="Calibri" panose="020F0502020204030204" pitchFamily="34" charset="0"/>
              </a:rPr>
            </a:br>
            <a:r>
              <a:rPr lang="en-US" sz="1800" kern="0" dirty="0" smtClean="0">
                <a:latin typeface="Calibri" panose="020F0502020204030204" pitchFamily="34" charset="0"/>
              </a:rPr>
              <a:t>Dr. Gregory White</a:t>
            </a:r>
            <a:br>
              <a:rPr lang="en-US" sz="1800" kern="0" dirty="0" smtClean="0">
                <a:latin typeface="Calibri" panose="020F0502020204030204" pitchFamily="34" charset="0"/>
              </a:rPr>
            </a:br>
            <a:r>
              <a:rPr lang="en-US" sz="1800" kern="0" dirty="0" smtClean="0">
                <a:latin typeface="Calibri" panose="020F0502020204030204" pitchFamily="34" charset="0"/>
              </a:rPr>
              <a:t>Dr. Rohit Valecha</a:t>
            </a:r>
            <a:br>
              <a:rPr lang="en-US" sz="1800" kern="0" dirty="0" smtClean="0">
                <a:latin typeface="Calibri" panose="020F0502020204030204" pitchFamily="34" charset="0"/>
              </a:rPr>
            </a:br>
            <a:endParaRPr lang="en-US" sz="1800" kern="0" dirty="0">
              <a:latin typeface="Calibri" panose="020F0502020204030204" pitchFamily="34" charset="0"/>
            </a:endParaRPr>
          </a:p>
        </p:txBody>
      </p:sp>
      <p:sp>
        <p:nvSpPr>
          <p:cNvPr id="4" name="Footer Placeholder 2"/>
          <p:cNvSpPr>
            <a:spLocks noGrp="1"/>
          </p:cNvSpPr>
          <p:nvPr>
            <p:ph type="ftr" sz="quarter" idx="3"/>
          </p:nvPr>
        </p:nvSpPr>
        <p:spPr>
          <a:xfrm>
            <a:off x="2743199" y="6237201"/>
            <a:ext cx="3992021" cy="365125"/>
          </a:xfrm>
        </p:spPr>
        <p:txBody>
          <a:body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Tree>
    <p:extLst>
      <p:ext uri="{BB962C8B-B14F-4D97-AF65-F5344CB8AC3E}">
        <p14:creationId xmlns:p14="http://schemas.microsoft.com/office/powerpoint/2010/main" val="26284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31220" y="75871"/>
            <a:ext cx="5514477" cy="919671"/>
          </a:xfrm>
        </p:spPr>
        <p:txBody>
          <a:bodyPr/>
          <a:lstStyle/>
          <a:p>
            <a:r>
              <a:rPr lang="en-US" sz="2800" dirty="0" smtClean="0"/>
              <a:t>OpenStack Access Control (OSAC) Model </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a:xfrm>
            <a:off x="231112" y="6224204"/>
            <a:ext cx="2512087" cy="332678"/>
          </a:xfrm>
        </p:spPr>
        <p:txBody>
          <a:bodyPr/>
          <a:lstStyle/>
          <a:p>
            <a:r>
              <a:rPr lang="en-US" dirty="0"/>
              <a:t>© Smriti Bhatt</a:t>
            </a:r>
          </a:p>
        </p:txBody>
      </p:sp>
      <p:pic>
        <p:nvPicPr>
          <p:cNvPr id="7" name="Picture 6"/>
          <p:cNvPicPr>
            <a:picLocks noChangeAspect="1"/>
          </p:cNvPicPr>
          <p:nvPr/>
        </p:nvPicPr>
        <p:blipFill>
          <a:blip r:embed="rId2"/>
          <a:stretch>
            <a:fillRect/>
          </a:stretch>
        </p:blipFill>
        <p:spPr>
          <a:xfrm>
            <a:off x="849597" y="1563606"/>
            <a:ext cx="7444804" cy="4420504"/>
          </a:xfrm>
          <a:prstGeom prst="rect">
            <a:avLst/>
          </a:prstGeom>
        </p:spPr>
      </p:pic>
      <p:sp>
        <p:nvSpPr>
          <p:cNvPr id="8" name="TextBox 7"/>
          <p:cNvSpPr txBox="1"/>
          <p:nvPr/>
        </p:nvSpPr>
        <p:spPr>
          <a:xfrm>
            <a:off x="2213924" y="5799253"/>
            <a:ext cx="5546847" cy="338554"/>
          </a:xfrm>
          <a:prstGeom prst="rect">
            <a:avLst/>
          </a:prstGeom>
          <a:noFill/>
        </p:spPr>
        <p:txBody>
          <a:bodyPr wrap="square" rtlCol="0">
            <a:spAutoFit/>
          </a:bodyPr>
          <a:lstStyle/>
          <a:p>
            <a:r>
              <a:rPr lang="en-US" sz="1600" dirty="0" smtClean="0"/>
              <a:t>Fig. 1: Simplified </a:t>
            </a:r>
            <a:r>
              <a:rPr lang="en-US" sz="1600" dirty="0"/>
              <a:t>OSAC Model (Adapted from </a:t>
            </a:r>
            <a:r>
              <a:rPr lang="en-US" sz="1600" dirty="0" smtClean="0"/>
              <a:t>Tang et al., 2014)</a:t>
            </a:r>
            <a:endParaRPr lang="en-US" sz="1600" dirty="0"/>
          </a:p>
        </p:txBody>
      </p:sp>
      <p:sp>
        <p:nvSpPr>
          <p:cNvPr id="10" name="TextBox 9"/>
          <p:cNvSpPr txBox="1"/>
          <p:nvPr/>
        </p:nvSpPr>
        <p:spPr>
          <a:xfrm>
            <a:off x="5997152" y="5150530"/>
            <a:ext cx="2324525" cy="461665"/>
          </a:xfrm>
          <a:prstGeom prst="rect">
            <a:avLst/>
          </a:prstGeom>
          <a:noFill/>
        </p:spPr>
        <p:txBody>
          <a:bodyPr wrap="square" rtlCol="0">
            <a:spAutoFit/>
          </a:bodyPr>
          <a:lstStyle/>
          <a:p>
            <a:pPr algn="ctr"/>
            <a:r>
              <a:rPr lang="en-US" sz="1200" dirty="0">
                <a:solidFill>
                  <a:srgbClr val="2525C5"/>
                </a:solidFill>
                <a:effectLst>
                  <a:outerShdw blurRad="38100" dist="38100" dir="2700000" algn="tl">
                    <a:srgbClr val="000000">
                      <a:alpha val="43137"/>
                    </a:srgbClr>
                  </a:outerShdw>
                </a:effectLst>
              </a:rPr>
              <a:t>Union of role permissions based on the token of a user </a:t>
            </a:r>
          </a:p>
        </p:txBody>
      </p:sp>
      <p:cxnSp>
        <p:nvCxnSpPr>
          <p:cNvPr id="11" name="Straight Arrow Connector 10"/>
          <p:cNvCxnSpPr/>
          <p:nvPr/>
        </p:nvCxnSpPr>
        <p:spPr>
          <a:xfrm>
            <a:off x="5278967" y="2555097"/>
            <a:ext cx="838201" cy="506335"/>
          </a:xfrm>
          <a:prstGeom prst="straightConnector1">
            <a:avLst/>
          </a:prstGeom>
          <a:ln>
            <a:solidFill>
              <a:srgbClr val="2525C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698067" y="5065915"/>
            <a:ext cx="489585" cy="382786"/>
          </a:xfrm>
          <a:prstGeom prst="straightConnector1">
            <a:avLst/>
          </a:prstGeom>
          <a:ln>
            <a:solidFill>
              <a:srgbClr val="2525C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23146" y="2195063"/>
            <a:ext cx="3528404" cy="276999"/>
          </a:xfrm>
          <a:prstGeom prst="rect">
            <a:avLst/>
          </a:prstGeom>
          <a:noFill/>
        </p:spPr>
        <p:txBody>
          <a:bodyPr wrap="square" rtlCol="0">
            <a:spAutoFit/>
          </a:bodyPr>
          <a:lstStyle/>
          <a:p>
            <a:pPr algn="ctr"/>
            <a:r>
              <a:rPr lang="en-US" sz="1200" dirty="0">
                <a:solidFill>
                  <a:srgbClr val="2525C5"/>
                </a:solidFill>
                <a:effectLst>
                  <a:outerShdw blurRad="38100" dist="38100" dir="2700000" algn="tl">
                    <a:srgbClr val="000000">
                      <a:alpha val="43137"/>
                    </a:srgbClr>
                  </a:outerShdw>
                </a:effectLst>
              </a:rPr>
              <a:t>Union of role permissions</a:t>
            </a:r>
          </a:p>
        </p:txBody>
      </p:sp>
      <p:sp>
        <p:nvSpPr>
          <p:cNvPr id="14" name="Rectangle: Rounded Corners 24"/>
          <p:cNvSpPr/>
          <p:nvPr/>
        </p:nvSpPr>
        <p:spPr>
          <a:xfrm>
            <a:off x="1226796" y="1119278"/>
            <a:ext cx="6323325" cy="431331"/>
          </a:xfrm>
          <a:prstGeom prst="roundRect">
            <a:avLst/>
          </a:prstGeom>
          <a:solidFill>
            <a:schemeClr val="accent2">
              <a:lumMod val="20000"/>
              <a:lumOff val="80000"/>
            </a:schemeClr>
          </a:solidFill>
          <a:ln w="127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Users </a:t>
            </a:r>
            <a:r>
              <a:rPr lang="en-US" sz="2400" b="1" dirty="0" smtClean="0">
                <a:solidFill>
                  <a:schemeClr val="accent5">
                    <a:lumMod val="50000"/>
                  </a:schemeClr>
                </a:solidFill>
                <a:sym typeface="Wingdings" panose="05000000000000000000" pitchFamily="2" charset="2"/>
              </a:rPr>
              <a:t> Roles  Permissions on Objects</a:t>
            </a:r>
            <a:endParaRPr lang="en-US" sz="2400" b="1" dirty="0">
              <a:solidFill>
                <a:schemeClr val="accent5">
                  <a:lumMod val="50000"/>
                </a:schemeClr>
              </a:solidFill>
            </a:endParaRPr>
          </a:p>
        </p:txBody>
      </p:sp>
    </p:spTree>
    <p:extLst>
      <p:ext uri="{BB962C8B-B14F-4D97-AF65-F5344CB8AC3E}">
        <p14:creationId xmlns:p14="http://schemas.microsoft.com/office/powerpoint/2010/main" val="184065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88031"/>
            <a:ext cx="4932822" cy="909414"/>
          </a:xfrm>
        </p:spPr>
        <p:txBody>
          <a:bodyPr/>
          <a:lstStyle/>
          <a:p>
            <a:r>
              <a:rPr lang="en-US" sz="2800" dirty="0" smtClean="0"/>
              <a:t>User-Attribute Enhanced OSAC </a:t>
            </a:r>
            <a:r>
              <a:rPr lang="en-US" sz="2800" dirty="0"/>
              <a:t>Model</a:t>
            </a:r>
          </a:p>
        </p:txBody>
      </p:sp>
      <p:sp>
        <p:nvSpPr>
          <p:cNvPr id="4" name="Slide Number Placeholder 3"/>
          <p:cNvSpPr>
            <a:spLocks noGrp="1"/>
          </p:cNvSpPr>
          <p:nvPr>
            <p:ph type="sldNum" sz="quarter" idx="4"/>
          </p:nvPr>
        </p:nvSpPr>
        <p:spPr/>
        <p:txBody>
          <a:bodyPr/>
          <a:lstStyle/>
          <a:p>
            <a:fld id="{CAB5F52E-1A2D-AF47-834F-5A302267C843}" type="slidenum">
              <a:rPr lang="en-US" smtClean="0"/>
              <a:t>11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19" name="Picture 18"/>
          <p:cNvPicPr>
            <a:picLocks noChangeAspect="1"/>
          </p:cNvPicPr>
          <p:nvPr/>
        </p:nvPicPr>
        <p:blipFill>
          <a:blip r:embed="rId2"/>
          <a:stretch>
            <a:fillRect/>
          </a:stretch>
        </p:blipFill>
        <p:spPr>
          <a:xfrm>
            <a:off x="231112" y="1499551"/>
            <a:ext cx="8510587" cy="4642851"/>
          </a:xfrm>
          <a:prstGeom prst="rect">
            <a:avLst/>
          </a:prstGeom>
        </p:spPr>
      </p:pic>
      <p:sp>
        <p:nvSpPr>
          <p:cNvPr id="20" name="TextBox 19"/>
          <p:cNvSpPr txBox="1"/>
          <p:nvPr/>
        </p:nvSpPr>
        <p:spPr>
          <a:xfrm>
            <a:off x="3798999" y="1656519"/>
            <a:ext cx="3528404" cy="276999"/>
          </a:xfrm>
          <a:prstGeom prst="rect">
            <a:avLst/>
          </a:prstGeom>
          <a:noFill/>
        </p:spPr>
        <p:txBody>
          <a:bodyPr wrap="square" rtlCol="0">
            <a:spAutoFit/>
          </a:bodyPr>
          <a:lstStyle/>
          <a:p>
            <a:pPr algn="ctr"/>
            <a:r>
              <a:rPr lang="en-US" sz="1200" dirty="0">
                <a:solidFill>
                  <a:srgbClr val="2525C5"/>
                </a:solidFill>
                <a:effectLst>
                  <a:outerShdw blurRad="38100" dist="38100" dir="2700000" algn="tl">
                    <a:srgbClr val="000000">
                      <a:alpha val="43137"/>
                    </a:srgbClr>
                  </a:outerShdw>
                </a:effectLst>
              </a:rPr>
              <a:t>Union of attribute-value permissions</a:t>
            </a:r>
          </a:p>
        </p:txBody>
      </p:sp>
      <p:cxnSp>
        <p:nvCxnSpPr>
          <p:cNvPr id="21" name="Straight Arrow Connector 20"/>
          <p:cNvCxnSpPr/>
          <p:nvPr/>
        </p:nvCxnSpPr>
        <p:spPr>
          <a:xfrm flipH="1">
            <a:off x="5038163" y="1902602"/>
            <a:ext cx="525038" cy="327419"/>
          </a:xfrm>
          <a:prstGeom prst="straightConnector1">
            <a:avLst/>
          </a:prstGeom>
          <a:ln>
            <a:solidFill>
              <a:srgbClr val="2525C5"/>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flipV="1">
            <a:off x="5641312" y="4784112"/>
            <a:ext cx="468802" cy="297089"/>
          </a:xfrm>
          <a:prstGeom prst="straightConnector1">
            <a:avLst/>
          </a:prstGeom>
          <a:ln>
            <a:solidFill>
              <a:srgbClr val="2525C5"/>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p:cNvPicPr>
            <a:picLocks noChangeAspect="1"/>
          </p:cNvPicPr>
          <p:nvPr/>
        </p:nvPicPr>
        <p:blipFill>
          <a:blip r:embed="rId3"/>
          <a:stretch>
            <a:fillRect/>
          </a:stretch>
        </p:blipFill>
        <p:spPr>
          <a:xfrm>
            <a:off x="4500021" y="5047887"/>
            <a:ext cx="3088533" cy="509151"/>
          </a:xfrm>
          <a:prstGeom prst="rect">
            <a:avLst/>
          </a:prstGeom>
        </p:spPr>
      </p:pic>
      <p:sp>
        <p:nvSpPr>
          <p:cNvPr id="31" name="Rectangle: Rounded Corners 24"/>
          <p:cNvSpPr/>
          <p:nvPr/>
        </p:nvSpPr>
        <p:spPr>
          <a:xfrm>
            <a:off x="1489853" y="1144350"/>
            <a:ext cx="5837550" cy="431331"/>
          </a:xfrm>
          <a:prstGeom prst="roundRect">
            <a:avLst/>
          </a:prstGeom>
          <a:solidFill>
            <a:schemeClr val="accent2">
              <a:lumMod val="20000"/>
              <a:lumOff val="80000"/>
            </a:schemeClr>
          </a:solidFill>
          <a:ln w="127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50000"/>
                  </a:schemeClr>
                </a:solidFill>
              </a:rPr>
              <a:t>Role-Centric </a:t>
            </a:r>
            <a:r>
              <a:rPr lang="en-US" sz="2400" b="1" dirty="0" smtClean="0">
                <a:solidFill>
                  <a:schemeClr val="accent5">
                    <a:lumMod val="50000"/>
                  </a:schemeClr>
                </a:solidFill>
              </a:rPr>
              <a:t>ABAC (Roles + Attributes)</a:t>
            </a:r>
            <a:endParaRPr lang="en-US" sz="2400" b="1" dirty="0">
              <a:solidFill>
                <a:schemeClr val="accent5">
                  <a:lumMod val="50000"/>
                </a:schemeClr>
              </a:solidFill>
            </a:endParaRPr>
          </a:p>
        </p:txBody>
      </p:sp>
    </p:spTree>
    <p:extLst>
      <p:ext uri="{BB962C8B-B14F-4D97-AF65-F5344CB8AC3E}">
        <p14:creationId xmlns:p14="http://schemas.microsoft.com/office/powerpoint/2010/main" val="71717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i="1" dirty="0" smtClean="0"/>
              <a:t>rHGABAC</a:t>
            </a:r>
            <a:r>
              <a:rPr lang="en-US" sz="2800" dirty="0" smtClean="0"/>
              <a:t> Model</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8" name="Picture 7"/>
          <p:cNvPicPr>
            <a:picLocks noChangeAspect="1"/>
          </p:cNvPicPr>
          <p:nvPr/>
        </p:nvPicPr>
        <p:blipFill>
          <a:blip r:embed="rId2"/>
          <a:stretch>
            <a:fillRect/>
          </a:stretch>
        </p:blipFill>
        <p:spPr>
          <a:xfrm>
            <a:off x="0" y="2070629"/>
            <a:ext cx="9144000" cy="3503699"/>
          </a:xfrm>
          <a:prstGeom prst="rect">
            <a:avLst/>
          </a:prstGeom>
        </p:spPr>
      </p:pic>
      <p:cxnSp>
        <p:nvCxnSpPr>
          <p:cNvPr id="10" name="Straight Arrow Connector 9"/>
          <p:cNvCxnSpPr>
            <a:cxnSpLocks/>
          </p:cNvCxnSpPr>
          <p:nvPr/>
        </p:nvCxnSpPr>
        <p:spPr>
          <a:xfrm flipH="1">
            <a:off x="2987699" y="2250474"/>
            <a:ext cx="1751510" cy="317053"/>
          </a:xfrm>
          <a:prstGeom prst="straightConnector1">
            <a:avLst/>
          </a:prstGeom>
          <a:ln>
            <a:solidFill>
              <a:srgbClr val="99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739209" y="2250474"/>
            <a:ext cx="1418739" cy="350240"/>
          </a:xfrm>
          <a:prstGeom prst="straightConnector1">
            <a:avLst/>
          </a:prstGeom>
          <a:ln>
            <a:solidFill>
              <a:srgbClr val="99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 y="2428148"/>
            <a:ext cx="771525" cy="401238"/>
          </a:xfrm>
          <a:prstGeom prst="rect">
            <a:avLst/>
          </a:prstGeom>
          <a:noFill/>
        </p:spPr>
        <p:txBody>
          <a:bodyPr wrap="square" rtlCol="0">
            <a:spAutoFit/>
          </a:bodyPr>
          <a:lstStyle/>
          <a:p>
            <a:endParaRPr lang="en-US" dirty="0"/>
          </a:p>
        </p:txBody>
      </p:sp>
      <p:sp>
        <p:nvSpPr>
          <p:cNvPr id="29" name="TextBox 28"/>
          <p:cNvSpPr txBox="1"/>
          <p:nvPr/>
        </p:nvSpPr>
        <p:spPr>
          <a:xfrm>
            <a:off x="2975007" y="1951193"/>
            <a:ext cx="3528404" cy="307777"/>
          </a:xfrm>
          <a:prstGeom prst="rect">
            <a:avLst/>
          </a:prstGeom>
          <a:noFill/>
        </p:spPr>
        <p:txBody>
          <a:bodyPr wrap="square" rtlCol="0">
            <a:spAutoFit/>
          </a:bodyPr>
          <a:lstStyle/>
          <a:p>
            <a:pPr algn="ctr"/>
            <a:r>
              <a:rPr lang="en-US" sz="1400" b="1" dirty="0" smtClean="0">
                <a:solidFill>
                  <a:srgbClr val="CC3300"/>
                </a:solidFill>
              </a:rPr>
              <a:t>Attribute </a:t>
            </a:r>
            <a:r>
              <a:rPr lang="en-US" sz="1400" b="1" dirty="0">
                <a:solidFill>
                  <a:srgbClr val="CC3300"/>
                </a:solidFill>
              </a:rPr>
              <a:t>Hierarchy</a:t>
            </a:r>
          </a:p>
        </p:txBody>
      </p:sp>
      <p:sp>
        <p:nvSpPr>
          <p:cNvPr id="15" name="TextBox 14"/>
          <p:cNvSpPr txBox="1"/>
          <p:nvPr/>
        </p:nvSpPr>
        <p:spPr>
          <a:xfrm>
            <a:off x="3567149" y="4841191"/>
            <a:ext cx="5453025" cy="584775"/>
          </a:xfrm>
          <a:prstGeom prst="rect">
            <a:avLst/>
          </a:prstGeom>
          <a:noFill/>
        </p:spPr>
        <p:txBody>
          <a:bodyPr wrap="square" rtlCol="0">
            <a:spAutoFit/>
          </a:bodyPr>
          <a:lstStyle/>
          <a:p>
            <a:pPr algn="ctr"/>
            <a:r>
              <a:rPr lang="en-US" sz="1600" dirty="0">
                <a:solidFill>
                  <a:srgbClr val="C00000"/>
                </a:solidFill>
                <a:sym typeface="Wingdings" panose="05000000000000000000" pitchFamily="2" charset="2"/>
              </a:rPr>
              <a:t> F</a:t>
            </a:r>
            <a:r>
              <a:rPr lang="en-US" sz="1600" dirty="0">
                <a:solidFill>
                  <a:srgbClr val="C00000"/>
                </a:solidFill>
              </a:rPr>
              <a:t>ormalized as Single-Value </a:t>
            </a:r>
            <a:r>
              <a:rPr lang="en-US" sz="1600" dirty="0" smtClean="0">
                <a:solidFill>
                  <a:srgbClr val="C00000"/>
                </a:solidFill>
              </a:rPr>
              <a:t>Enumerated Authorization Policy</a:t>
            </a:r>
            <a:endParaRPr lang="en-US" sz="1600" dirty="0">
              <a:solidFill>
                <a:srgbClr val="C00000"/>
              </a:solidFill>
            </a:endParaRPr>
          </a:p>
          <a:p>
            <a:pPr algn="ctr"/>
            <a:r>
              <a:rPr lang="en-US" sz="1600" dirty="0">
                <a:solidFill>
                  <a:srgbClr val="2525C5"/>
                </a:solidFill>
              </a:rPr>
              <a:t>e.g</a:t>
            </a:r>
            <a:r>
              <a:rPr lang="en-US" sz="1600" i="1" dirty="0" smtClean="0">
                <a:solidFill>
                  <a:srgbClr val="2525C5"/>
                </a:solidFill>
              </a:rPr>
              <a:t>., </a:t>
            </a:r>
            <a:r>
              <a:rPr lang="en-US" sz="1600" i="1" dirty="0">
                <a:solidFill>
                  <a:srgbClr val="2525C5"/>
                </a:solidFill>
              </a:rPr>
              <a:t>Policy</a:t>
            </a:r>
            <a:r>
              <a:rPr lang="en-US" sz="1600" i="1" baseline="-25000" dirty="0">
                <a:solidFill>
                  <a:srgbClr val="2525C5"/>
                </a:solidFill>
              </a:rPr>
              <a:t>read</a:t>
            </a:r>
            <a:r>
              <a:rPr lang="en-US" sz="1600" i="1" dirty="0">
                <a:solidFill>
                  <a:srgbClr val="2525C5"/>
                </a:solidFill>
              </a:rPr>
              <a:t> = (Manager, Private)</a:t>
            </a:r>
          </a:p>
        </p:txBody>
      </p:sp>
      <p:sp>
        <p:nvSpPr>
          <p:cNvPr id="16" name="TextBox 15"/>
          <p:cNvSpPr txBox="1"/>
          <p:nvPr/>
        </p:nvSpPr>
        <p:spPr>
          <a:xfrm>
            <a:off x="6386548" y="5288351"/>
            <a:ext cx="457201" cy="261610"/>
          </a:xfrm>
          <a:prstGeom prst="rect">
            <a:avLst/>
          </a:prstGeom>
          <a:noFill/>
        </p:spPr>
        <p:txBody>
          <a:bodyPr wrap="square" rtlCol="0">
            <a:spAutoFit/>
          </a:bodyPr>
          <a:lstStyle/>
          <a:p>
            <a:r>
              <a:rPr lang="en-US" sz="1100" b="1" i="1" dirty="0"/>
              <a:t>uav</a:t>
            </a:r>
          </a:p>
        </p:txBody>
      </p:sp>
      <p:sp>
        <p:nvSpPr>
          <p:cNvPr id="17" name="TextBox 16"/>
          <p:cNvSpPr txBox="1"/>
          <p:nvPr/>
        </p:nvSpPr>
        <p:spPr>
          <a:xfrm>
            <a:off x="7139847" y="5276068"/>
            <a:ext cx="457201" cy="261610"/>
          </a:xfrm>
          <a:prstGeom prst="rect">
            <a:avLst/>
          </a:prstGeom>
          <a:noFill/>
        </p:spPr>
        <p:txBody>
          <a:bodyPr wrap="square" rtlCol="0">
            <a:spAutoFit/>
          </a:bodyPr>
          <a:lstStyle/>
          <a:p>
            <a:r>
              <a:rPr lang="en-US" sz="1100" b="1" i="1" dirty="0"/>
              <a:t>oav</a:t>
            </a:r>
          </a:p>
        </p:txBody>
      </p:sp>
      <p:sp>
        <p:nvSpPr>
          <p:cNvPr id="2" name="Rounded Rectangle 1"/>
          <p:cNvSpPr/>
          <p:nvPr/>
        </p:nvSpPr>
        <p:spPr>
          <a:xfrm>
            <a:off x="334417" y="1180183"/>
            <a:ext cx="8685757" cy="7868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Ø"/>
            </a:pPr>
            <a:r>
              <a:rPr lang="en-US" dirty="0" smtClean="0">
                <a:solidFill>
                  <a:schemeClr val="tx2">
                    <a:lumMod val="50000"/>
                  </a:schemeClr>
                </a:solidFill>
              </a:rPr>
              <a:t> </a:t>
            </a:r>
            <a:r>
              <a:rPr lang="en-US" dirty="0">
                <a:solidFill>
                  <a:schemeClr val="tx2">
                    <a:lumMod val="50000"/>
                  </a:schemeClr>
                </a:solidFill>
              </a:rPr>
              <a:t>F</a:t>
            </a:r>
            <a:r>
              <a:rPr lang="en-US" dirty="0" smtClean="0">
                <a:solidFill>
                  <a:schemeClr val="tx2">
                    <a:lumMod val="50000"/>
                  </a:schemeClr>
                </a:solidFill>
              </a:rPr>
              <a:t>acilitate </a:t>
            </a:r>
            <a:r>
              <a:rPr lang="en-US" dirty="0">
                <a:solidFill>
                  <a:schemeClr val="tx2">
                    <a:lumMod val="50000"/>
                  </a:schemeClr>
                </a:solidFill>
              </a:rPr>
              <a:t>attribute assignment through G</a:t>
            </a:r>
            <a:r>
              <a:rPr lang="en-US" dirty="0" smtClean="0">
                <a:solidFill>
                  <a:schemeClr val="tx2">
                    <a:lumMod val="50000"/>
                  </a:schemeClr>
                </a:solidFill>
              </a:rPr>
              <a:t>roup and Attribute Hierarchy</a:t>
            </a:r>
            <a:endParaRPr lang="en-US" dirty="0">
              <a:solidFill>
                <a:schemeClr val="tx2">
                  <a:lumMod val="50000"/>
                </a:schemeClr>
              </a:solidFill>
            </a:endParaRPr>
          </a:p>
        </p:txBody>
      </p:sp>
      <p:sp>
        <p:nvSpPr>
          <p:cNvPr id="18" name="TextBox 17"/>
          <p:cNvSpPr txBox="1"/>
          <p:nvPr/>
        </p:nvSpPr>
        <p:spPr>
          <a:xfrm>
            <a:off x="1487155" y="5639094"/>
            <a:ext cx="6806250" cy="523220"/>
          </a:xfrm>
          <a:prstGeom prst="rect">
            <a:avLst/>
          </a:prstGeom>
          <a:noFill/>
        </p:spPr>
        <p:txBody>
          <a:bodyPr wrap="square" rtlCol="0">
            <a:spAutoFit/>
          </a:bodyPr>
          <a:lstStyle/>
          <a:p>
            <a:pPr algn="ctr"/>
            <a:r>
              <a:rPr lang="en-US" sz="1400" dirty="0" smtClean="0"/>
              <a:t>Fig. 2: Restricted Hierarchical Group and Attribute-Based Access Control (</a:t>
            </a:r>
            <a:r>
              <a:rPr lang="en-US" sz="1400" i="1" dirty="0" smtClean="0"/>
              <a:t>rHGABAC</a:t>
            </a:r>
            <a:r>
              <a:rPr lang="en-US" sz="1400" dirty="0" smtClean="0"/>
              <a:t>) Model Extended from HGABAC [Servos and Osborn, 2015]</a:t>
            </a:r>
            <a:endParaRPr lang="en-US" sz="1400" dirty="0"/>
          </a:p>
        </p:txBody>
      </p:sp>
    </p:spTree>
    <p:extLst>
      <p:ext uri="{BB962C8B-B14F-4D97-AF65-F5344CB8AC3E}">
        <p14:creationId xmlns:p14="http://schemas.microsoft.com/office/powerpoint/2010/main" val="247447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Group and Attribute Hierarchy</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22" name="TextBox 21"/>
          <p:cNvSpPr txBox="1"/>
          <p:nvPr/>
        </p:nvSpPr>
        <p:spPr>
          <a:xfrm>
            <a:off x="609600" y="2428148"/>
            <a:ext cx="771525" cy="401238"/>
          </a:xfrm>
          <a:prstGeom prst="rect">
            <a:avLst/>
          </a:prstGeom>
          <a:noFill/>
        </p:spPr>
        <p:txBody>
          <a:bodyPr wrap="square" rtlCol="0">
            <a:spAutoFit/>
          </a:bodyPr>
          <a:lstStyle/>
          <a:p>
            <a:endParaRPr lang="en-US" dirty="0"/>
          </a:p>
        </p:txBody>
      </p:sp>
      <p:sp>
        <p:nvSpPr>
          <p:cNvPr id="23" name="TextBox 22"/>
          <p:cNvSpPr txBox="1"/>
          <p:nvPr/>
        </p:nvSpPr>
        <p:spPr>
          <a:xfrm>
            <a:off x="7884422" y="2389783"/>
            <a:ext cx="771525" cy="401238"/>
          </a:xfrm>
          <a:prstGeom prst="rect">
            <a:avLst/>
          </a:prstGeom>
          <a:noFill/>
        </p:spPr>
        <p:txBody>
          <a:bodyPr wrap="square" rtlCol="0">
            <a:spAutoFit/>
          </a:bodyPr>
          <a:lstStyle/>
          <a:p>
            <a:endParaRPr lang="en-US" dirty="0"/>
          </a:p>
        </p:txBody>
      </p:sp>
      <p:pic>
        <p:nvPicPr>
          <p:cNvPr id="21" name="Picture 20"/>
          <p:cNvPicPr>
            <a:picLocks noChangeAspect="1"/>
          </p:cNvPicPr>
          <p:nvPr/>
        </p:nvPicPr>
        <p:blipFill>
          <a:blip r:embed="rId2"/>
          <a:stretch>
            <a:fillRect/>
          </a:stretch>
        </p:blipFill>
        <p:spPr>
          <a:xfrm>
            <a:off x="578936" y="2342893"/>
            <a:ext cx="3531219" cy="1725482"/>
          </a:xfrm>
          <a:prstGeom prst="rect">
            <a:avLst/>
          </a:prstGeom>
        </p:spPr>
      </p:pic>
      <p:cxnSp>
        <p:nvCxnSpPr>
          <p:cNvPr id="24" name="Straight Arrow Connector 23"/>
          <p:cNvCxnSpPr>
            <a:cxnSpLocks/>
          </p:cNvCxnSpPr>
          <p:nvPr/>
        </p:nvCxnSpPr>
        <p:spPr>
          <a:xfrm flipV="1">
            <a:off x="4257694" y="2459229"/>
            <a:ext cx="0" cy="15047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255429" y="2934607"/>
            <a:ext cx="828721" cy="553998"/>
          </a:xfrm>
          <a:prstGeom prst="rect">
            <a:avLst/>
          </a:prstGeom>
          <a:noFill/>
        </p:spPr>
        <p:txBody>
          <a:bodyPr wrap="square" rtlCol="0">
            <a:spAutoFit/>
          </a:bodyPr>
          <a:lstStyle/>
          <a:p>
            <a:pPr algn="ctr"/>
            <a:r>
              <a:rPr lang="en-US" sz="1000" b="1" dirty="0">
                <a:solidFill>
                  <a:srgbClr val="2525C5"/>
                </a:solidFill>
              </a:rPr>
              <a:t>Group Attribute Inheritance</a:t>
            </a:r>
          </a:p>
        </p:txBody>
      </p:sp>
      <p:sp>
        <p:nvSpPr>
          <p:cNvPr id="26" name="TextBox 25"/>
          <p:cNvSpPr txBox="1"/>
          <p:nvPr/>
        </p:nvSpPr>
        <p:spPr>
          <a:xfrm>
            <a:off x="995362" y="4330929"/>
            <a:ext cx="4512650" cy="492443"/>
          </a:xfrm>
          <a:prstGeom prst="rect">
            <a:avLst/>
          </a:prstGeom>
          <a:noFill/>
        </p:spPr>
        <p:txBody>
          <a:bodyPr wrap="square" rtlCol="0">
            <a:spAutoFit/>
          </a:bodyPr>
          <a:lstStyle/>
          <a:p>
            <a:r>
              <a:rPr lang="en-US" sz="1400" dirty="0" smtClean="0"/>
              <a:t>a) An </a:t>
            </a:r>
            <a:r>
              <a:rPr lang="en-US" sz="1400" dirty="0"/>
              <a:t>Example of User Group </a:t>
            </a:r>
            <a:r>
              <a:rPr lang="en-US" sz="1400" dirty="0" smtClean="0"/>
              <a:t>Hierarchy</a:t>
            </a:r>
          </a:p>
          <a:p>
            <a:r>
              <a:rPr lang="en-US" sz="1200" dirty="0"/>
              <a:t> </a:t>
            </a:r>
            <a:r>
              <a:rPr lang="en-US" sz="1200" dirty="0" smtClean="0"/>
              <a:t>    (Adapted </a:t>
            </a:r>
            <a:r>
              <a:rPr lang="en-US" sz="1200" dirty="0"/>
              <a:t>from </a:t>
            </a:r>
            <a:r>
              <a:rPr lang="en-US" sz="1200" dirty="0" smtClean="0"/>
              <a:t>[Gupta and Sandhu, 2016])</a:t>
            </a:r>
            <a:endParaRPr lang="en-US" sz="1200" dirty="0"/>
          </a:p>
        </p:txBody>
      </p:sp>
      <p:pic>
        <p:nvPicPr>
          <p:cNvPr id="14" name="Picture 13"/>
          <p:cNvPicPr>
            <a:picLocks noChangeAspect="1"/>
          </p:cNvPicPr>
          <p:nvPr/>
        </p:nvPicPr>
        <p:blipFill>
          <a:blip r:embed="rId3"/>
          <a:stretch>
            <a:fillRect/>
          </a:stretch>
        </p:blipFill>
        <p:spPr>
          <a:xfrm>
            <a:off x="5844374" y="2450179"/>
            <a:ext cx="1937551" cy="1401095"/>
          </a:xfrm>
          <a:prstGeom prst="rect">
            <a:avLst/>
          </a:prstGeom>
        </p:spPr>
      </p:pic>
      <p:sp>
        <p:nvSpPr>
          <p:cNvPr id="27" name="TextBox 26"/>
          <p:cNvSpPr txBox="1"/>
          <p:nvPr/>
        </p:nvSpPr>
        <p:spPr>
          <a:xfrm>
            <a:off x="5731843" y="4409840"/>
            <a:ext cx="3352800" cy="307777"/>
          </a:xfrm>
          <a:prstGeom prst="rect">
            <a:avLst/>
          </a:prstGeom>
          <a:noFill/>
        </p:spPr>
        <p:txBody>
          <a:bodyPr wrap="square" rtlCol="0">
            <a:spAutoFit/>
          </a:bodyPr>
          <a:lstStyle/>
          <a:p>
            <a:r>
              <a:rPr lang="en-US" sz="1400" dirty="0" smtClean="0"/>
              <a:t>b) </a:t>
            </a:r>
            <a:r>
              <a:rPr lang="en-US" sz="1400" dirty="0"/>
              <a:t>User Attribute-value Hierarchy</a:t>
            </a:r>
          </a:p>
        </p:txBody>
      </p:sp>
      <p:sp>
        <p:nvSpPr>
          <p:cNvPr id="2" name="Rectangle 1"/>
          <p:cNvSpPr/>
          <p:nvPr/>
        </p:nvSpPr>
        <p:spPr>
          <a:xfrm>
            <a:off x="857250" y="2753631"/>
            <a:ext cx="790575" cy="17192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88117" y="2753632"/>
            <a:ext cx="790575" cy="17192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83033" y="3859637"/>
            <a:ext cx="1676400" cy="276999"/>
          </a:xfrm>
          <a:prstGeom prst="rect">
            <a:avLst/>
          </a:prstGeom>
          <a:noFill/>
        </p:spPr>
        <p:txBody>
          <a:bodyPr wrap="square" rtlCol="0">
            <a:spAutoFit/>
          </a:bodyPr>
          <a:lstStyle/>
          <a:p>
            <a:r>
              <a:rPr lang="en-US" sz="1200" i="1" dirty="0"/>
              <a:t>s</a:t>
            </a:r>
            <a:r>
              <a:rPr lang="en-US" sz="1200" i="1" dirty="0" smtClean="0"/>
              <a:t>kills = {C, C++, Java}</a:t>
            </a:r>
            <a:endParaRPr lang="en-US" sz="1200" i="1" dirty="0"/>
          </a:p>
        </p:txBody>
      </p:sp>
    </p:spTree>
    <p:extLst>
      <p:ext uri="{BB962C8B-B14F-4D97-AF65-F5344CB8AC3E}">
        <p14:creationId xmlns:p14="http://schemas.microsoft.com/office/powerpoint/2010/main" val="97523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31325"/>
            <a:ext cx="8181975" cy="4750202"/>
          </a:xfrm>
        </p:spPr>
        <p:txBody>
          <a:bodyPr>
            <a:normAutofit lnSpcReduction="10000"/>
          </a:bodyPr>
          <a:lstStyle/>
          <a:p>
            <a:r>
              <a:rPr lang="en-US" sz="2000" dirty="0" smtClean="0">
                <a:solidFill>
                  <a:schemeClr val="tx2">
                    <a:lumMod val="50000"/>
                  </a:schemeClr>
                </a:solidFill>
              </a:rPr>
              <a:t>A </a:t>
            </a:r>
            <a:r>
              <a:rPr lang="en-US" sz="2000" i="1" dirty="0" smtClean="0">
                <a:solidFill>
                  <a:schemeClr val="tx2">
                    <a:lumMod val="50000"/>
                  </a:schemeClr>
                </a:solidFill>
              </a:rPr>
              <a:t>novel </a:t>
            </a:r>
            <a:r>
              <a:rPr lang="en-US" sz="2000" dirty="0" smtClean="0">
                <a:solidFill>
                  <a:schemeClr val="tx2">
                    <a:lumMod val="50000"/>
                  </a:schemeClr>
                </a:solidFill>
              </a:rPr>
              <a:t>enforcement architecture utilizing </a:t>
            </a:r>
            <a:r>
              <a:rPr lang="en-US" sz="2000" b="1" dirty="0" smtClean="0">
                <a:solidFill>
                  <a:schemeClr val="tx2">
                    <a:lumMod val="50000"/>
                  </a:schemeClr>
                </a:solidFill>
              </a:rPr>
              <a:t>Policy Machine </a:t>
            </a:r>
            <a:r>
              <a:rPr lang="en-US" sz="2000" dirty="0" smtClean="0">
                <a:solidFill>
                  <a:schemeClr val="tx2">
                    <a:lumMod val="50000"/>
                  </a:schemeClr>
                </a:solidFill>
              </a:rPr>
              <a:t>(by NIST) and </a:t>
            </a:r>
            <a:r>
              <a:rPr lang="en-US" sz="2000" b="1" dirty="0" smtClean="0">
                <a:solidFill>
                  <a:schemeClr val="tx2">
                    <a:lumMod val="50000"/>
                  </a:schemeClr>
                </a:solidFill>
              </a:rPr>
              <a:t>Authorization Engine </a:t>
            </a:r>
            <a:r>
              <a:rPr lang="en-US" sz="2000" dirty="0" smtClean="0">
                <a:solidFill>
                  <a:schemeClr val="tx2">
                    <a:lumMod val="50000"/>
                  </a:schemeClr>
                </a:solidFill>
              </a:rPr>
              <a:t>(our custom implementation component)</a:t>
            </a:r>
          </a:p>
          <a:p>
            <a:r>
              <a:rPr lang="en-US" sz="2000" dirty="0" smtClean="0">
                <a:solidFill>
                  <a:schemeClr val="accent2"/>
                </a:solidFill>
              </a:rPr>
              <a:t>Policy Machine (PM): </a:t>
            </a:r>
          </a:p>
          <a:p>
            <a:pPr lvl="1"/>
            <a:r>
              <a:rPr lang="en-US" sz="2000" dirty="0" smtClean="0">
                <a:solidFill>
                  <a:schemeClr val="tx2">
                    <a:lumMod val="50000"/>
                  </a:schemeClr>
                </a:solidFill>
              </a:rPr>
              <a:t>an open-source ABAC framework to express and enforce access control policies</a:t>
            </a:r>
          </a:p>
          <a:p>
            <a:endParaRPr lang="en-US" sz="2000" dirty="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r>
              <a:rPr lang="en-US" sz="2000" dirty="0" smtClean="0">
                <a:solidFill>
                  <a:schemeClr val="accent2"/>
                </a:solidFill>
              </a:rPr>
              <a:t>Authorization Engine (AE): </a:t>
            </a:r>
          </a:p>
          <a:p>
            <a:pPr lvl="1"/>
            <a:r>
              <a:rPr lang="en-US" sz="2000" dirty="0" smtClean="0">
                <a:solidFill>
                  <a:schemeClr val="tx2">
                    <a:lumMod val="50000"/>
                  </a:schemeClr>
                </a:solidFill>
              </a:rPr>
              <a:t>a RESTful service as an interface between PM and applications</a:t>
            </a:r>
          </a:p>
          <a:p>
            <a:pPr lvl="1"/>
            <a:r>
              <a:rPr lang="en-US" sz="2000" dirty="0">
                <a:solidFill>
                  <a:schemeClr val="tx2">
                    <a:lumMod val="50000"/>
                  </a:schemeClr>
                </a:solidFill>
              </a:rPr>
              <a:t>p</a:t>
            </a:r>
            <a:r>
              <a:rPr lang="en-US" sz="2000" dirty="0" smtClean="0">
                <a:solidFill>
                  <a:schemeClr val="tx2">
                    <a:lumMod val="50000"/>
                  </a:schemeClr>
                </a:solidFill>
              </a:rPr>
              <a:t>rovide authorization decisions (Allow/Deny)</a:t>
            </a:r>
            <a:endParaRPr lang="en-US" sz="2000" dirty="0">
              <a:solidFill>
                <a:schemeClr val="tx2">
                  <a:lumMod val="50000"/>
                </a:schemeClr>
              </a:solidFill>
            </a:endParaRPr>
          </a:p>
        </p:txBody>
      </p:sp>
      <p:sp>
        <p:nvSpPr>
          <p:cNvPr id="3" name="Title 2"/>
          <p:cNvSpPr>
            <a:spLocks noGrp="1"/>
          </p:cNvSpPr>
          <p:nvPr>
            <p:ph type="ctrTitle"/>
          </p:nvPr>
        </p:nvSpPr>
        <p:spPr>
          <a:xfrm>
            <a:off x="1922048" y="311384"/>
            <a:ext cx="4932822" cy="462224"/>
          </a:xfrm>
        </p:spPr>
        <p:txBody>
          <a:bodyPr/>
          <a:lstStyle/>
          <a:p>
            <a:r>
              <a:rPr lang="en-US" sz="2800" dirty="0" smtClean="0"/>
              <a:t>Enforcement</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 name="Rectangle 6"/>
          <p:cNvSpPr/>
          <p:nvPr/>
        </p:nvSpPr>
        <p:spPr>
          <a:xfrm>
            <a:off x="1040576" y="2908220"/>
            <a:ext cx="2086999" cy="165425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C3300"/>
                </a:solidFill>
              </a:rPr>
              <a:t>PM Core Elements</a:t>
            </a:r>
          </a:p>
          <a:p>
            <a:pPr marL="285750" indent="-285750">
              <a:buFont typeface="Arial" panose="020B0604020202020204" pitchFamily="34" charset="0"/>
              <a:buChar char="•"/>
            </a:pPr>
            <a:r>
              <a:rPr lang="en-US" sz="1400" dirty="0">
                <a:solidFill>
                  <a:schemeClr val="tx1"/>
                </a:solidFill>
              </a:rPr>
              <a:t>Users</a:t>
            </a:r>
          </a:p>
          <a:p>
            <a:pPr marL="285750" indent="-285750">
              <a:buFont typeface="Arial" panose="020B0604020202020204" pitchFamily="34" charset="0"/>
              <a:buChar char="•"/>
            </a:pPr>
            <a:r>
              <a:rPr lang="en-US" sz="1400" dirty="0">
                <a:solidFill>
                  <a:schemeClr val="tx1"/>
                </a:solidFill>
              </a:rPr>
              <a:t>Objects</a:t>
            </a:r>
          </a:p>
          <a:p>
            <a:pPr marL="285750" indent="-285750">
              <a:buFont typeface="Arial" panose="020B0604020202020204" pitchFamily="34" charset="0"/>
              <a:buChar char="•"/>
            </a:pPr>
            <a:r>
              <a:rPr lang="en-US" sz="1400" dirty="0">
                <a:solidFill>
                  <a:schemeClr val="tx1"/>
                </a:solidFill>
              </a:rPr>
              <a:t>User Attributes</a:t>
            </a:r>
          </a:p>
          <a:p>
            <a:pPr marL="285750" indent="-285750">
              <a:buFont typeface="Arial" panose="020B0604020202020204" pitchFamily="34" charset="0"/>
              <a:buChar char="•"/>
            </a:pPr>
            <a:r>
              <a:rPr lang="en-US" sz="1400" dirty="0">
                <a:solidFill>
                  <a:schemeClr val="tx1"/>
                </a:solidFill>
              </a:rPr>
              <a:t>Object Attributes</a:t>
            </a:r>
          </a:p>
          <a:p>
            <a:pPr marL="285750" indent="-285750">
              <a:buFont typeface="Arial" panose="020B0604020202020204" pitchFamily="34" charset="0"/>
              <a:buChar char="•"/>
            </a:pPr>
            <a:r>
              <a:rPr lang="en-US" sz="1400" dirty="0" smtClean="0">
                <a:solidFill>
                  <a:schemeClr val="tx1"/>
                </a:solidFill>
              </a:rPr>
              <a:t>Operations</a:t>
            </a:r>
          </a:p>
          <a:p>
            <a:pPr marL="285750" indent="-285750">
              <a:buFont typeface="Arial" panose="020B0604020202020204" pitchFamily="34" charset="0"/>
              <a:buChar char="•"/>
            </a:pPr>
            <a:r>
              <a:rPr lang="en-US" sz="1400" dirty="0" smtClean="0">
                <a:solidFill>
                  <a:schemeClr val="tx1"/>
                </a:solidFill>
              </a:rPr>
              <a:t>Policy Classes, …</a:t>
            </a:r>
            <a:endParaRPr lang="en-US" b="1" dirty="0">
              <a:solidFill>
                <a:schemeClr val="tx1"/>
              </a:solidFill>
            </a:endParaRPr>
          </a:p>
        </p:txBody>
      </p:sp>
      <p:sp>
        <p:nvSpPr>
          <p:cNvPr id="8" name="Rectangle 7"/>
          <p:cNvSpPr/>
          <p:nvPr/>
        </p:nvSpPr>
        <p:spPr>
          <a:xfrm>
            <a:off x="3457153" y="3048000"/>
            <a:ext cx="1804315" cy="134302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33399"/>
                </a:solidFill>
              </a:rPr>
              <a:t>PM Relations</a:t>
            </a:r>
          </a:p>
          <a:p>
            <a:pPr marL="285750" indent="-285750">
              <a:buFont typeface="Arial" panose="020B0604020202020204" pitchFamily="34" charset="0"/>
              <a:buChar char="•"/>
            </a:pPr>
            <a:r>
              <a:rPr lang="en-US" sz="1400" dirty="0">
                <a:solidFill>
                  <a:schemeClr val="tx1"/>
                </a:solidFill>
              </a:rPr>
              <a:t>Assignment</a:t>
            </a:r>
          </a:p>
          <a:p>
            <a:pPr marL="285750" indent="-285750">
              <a:buFont typeface="Arial" panose="020B0604020202020204" pitchFamily="34" charset="0"/>
              <a:buChar char="•"/>
            </a:pPr>
            <a:r>
              <a:rPr lang="en-US" sz="1400" dirty="0">
                <a:solidFill>
                  <a:schemeClr val="tx1"/>
                </a:solidFill>
              </a:rPr>
              <a:t>Association</a:t>
            </a:r>
          </a:p>
          <a:p>
            <a:pPr marL="285750" indent="-285750">
              <a:buFont typeface="Arial" panose="020B0604020202020204" pitchFamily="34" charset="0"/>
              <a:buChar char="•"/>
            </a:pPr>
            <a:r>
              <a:rPr lang="en-US" sz="1400" dirty="0">
                <a:solidFill>
                  <a:schemeClr val="tx1"/>
                </a:solidFill>
              </a:rPr>
              <a:t>Prohibition</a:t>
            </a:r>
          </a:p>
          <a:p>
            <a:pPr marL="285750" indent="-285750">
              <a:buFont typeface="Arial" panose="020B0604020202020204" pitchFamily="34" charset="0"/>
              <a:buChar char="•"/>
            </a:pPr>
            <a:r>
              <a:rPr lang="en-US" sz="1400" dirty="0">
                <a:solidFill>
                  <a:schemeClr val="tx1"/>
                </a:solidFill>
              </a:rPr>
              <a:t>Obligation</a:t>
            </a:r>
            <a:endParaRPr lang="en-US" dirty="0">
              <a:solidFill>
                <a:schemeClr val="tx1"/>
              </a:solidFill>
            </a:endParaRPr>
          </a:p>
        </p:txBody>
      </p:sp>
      <p:sp>
        <p:nvSpPr>
          <p:cNvPr id="9" name="Rectangle 8"/>
          <p:cNvSpPr/>
          <p:nvPr/>
        </p:nvSpPr>
        <p:spPr>
          <a:xfrm>
            <a:off x="5367831" y="2875436"/>
            <a:ext cx="3379941" cy="16870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400" b="1" dirty="0" smtClean="0">
                <a:solidFill>
                  <a:schemeClr val="tx2"/>
                </a:solidFill>
              </a:rPr>
              <a:t>assignment</a:t>
            </a:r>
            <a:r>
              <a:rPr lang="en-US" sz="1400" dirty="0" smtClean="0">
                <a:solidFill>
                  <a:schemeClr val="tx2"/>
                </a:solidFill>
              </a:rPr>
              <a:t>— </a:t>
            </a:r>
            <a:r>
              <a:rPr lang="en-US" sz="1400" dirty="0">
                <a:solidFill>
                  <a:schemeClr val="tx2"/>
                </a:solidFill>
              </a:rPr>
              <a:t>relationships between policies, </a:t>
            </a:r>
            <a:r>
              <a:rPr lang="en-US" sz="1400" dirty="0" smtClean="0">
                <a:solidFill>
                  <a:schemeClr val="tx2"/>
                </a:solidFill>
              </a:rPr>
              <a:t>users </a:t>
            </a:r>
            <a:r>
              <a:rPr lang="en-US" sz="1400" dirty="0">
                <a:solidFill>
                  <a:schemeClr val="tx2"/>
                </a:solidFill>
              </a:rPr>
              <a:t>and user attributes, objects and object attributes</a:t>
            </a:r>
          </a:p>
          <a:p>
            <a:pPr marL="285750" indent="-285750">
              <a:buFont typeface="Wingdings" panose="05000000000000000000" pitchFamily="2" charset="2"/>
              <a:buChar char="ü"/>
            </a:pPr>
            <a:r>
              <a:rPr lang="en-US" sz="1400" b="1" dirty="0">
                <a:solidFill>
                  <a:schemeClr val="tx2"/>
                </a:solidFill>
              </a:rPr>
              <a:t>association</a:t>
            </a:r>
            <a:r>
              <a:rPr lang="en-US" sz="1400" dirty="0">
                <a:solidFill>
                  <a:schemeClr val="tx2"/>
                </a:solidFill>
              </a:rPr>
              <a:t> </a:t>
            </a:r>
            <a:r>
              <a:rPr lang="en-US" sz="1400" dirty="0" smtClean="0">
                <a:solidFill>
                  <a:schemeClr val="tx2"/>
                </a:solidFill>
              </a:rPr>
              <a:t>– authorization policies based on attributes</a:t>
            </a:r>
            <a:endParaRPr lang="en-US" sz="1400" dirty="0">
              <a:solidFill>
                <a:schemeClr val="tx2"/>
              </a:solidFill>
            </a:endParaRPr>
          </a:p>
        </p:txBody>
      </p:sp>
      <p:sp>
        <p:nvSpPr>
          <p:cNvPr id="10" name="Rectangle: Rounded Corners 11"/>
          <p:cNvSpPr/>
          <p:nvPr/>
        </p:nvSpPr>
        <p:spPr>
          <a:xfrm>
            <a:off x="3523803" y="3413726"/>
            <a:ext cx="1447800" cy="45720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113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2447" y="1496540"/>
            <a:ext cx="8842003" cy="4071763"/>
          </a:xfrm>
          <a:prstGeom prst="rect">
            <a:avLst/>
          </a:prstGeom>
        </p:spPr>
      </p:pic>
      <p:sp>
        <p:nvSpPr>
          <p:cNvPr id="13" name="TextBox 12"/>
          <p:cNvSpPr txBox="1"/>
          <p:nvPr/>
        </p:nvSpPr>
        <p:spPr>
          <a:xfrm>
            <a:off x="2105025" y="5740032"/>
            <a:ext cx="5943600" cy="369332"/>
          </a:xfrm>
          <a:prstGeom prst="rect">
            <a:avLst/>
          </a:prstGeom>
          <a:noFill/>
        </p:spPr>
        <p:txBody>
          <a:bodyPr wrap="square" rtlCol="0">
            <a:spAutoFit/>
          </a:bodyPr>
          <a:lstStyle/>
          <a:p>
            <a:r>
              <a:rPr lang="en-US" dirty="0" smtClean="0"/>
              <a:t>Fig. 3: Authorization </a:t>
            </a:r>
            <a:r>
              <a:rPr lang="en-US" dirty="0"/>
              <a:t>Architecture Utilizing PM and AE</a:t>
            </a:r>
          </a:p>
        </p:txBody>
      </p:sp>
      <p:sp>
        <p:nvSpPr>
          <p:cNvPr id="3" name="Title 2"/>
          <p:cNvSpPr>
            <a:spLocks noGrp="1"/>
          </p:cNvSpPr>
          <p:nvPr>
            <p:ph type="ctrTitle"/>
          </p:nvPr>
        </p:nvSpPr>
        <p:spPr/>
        <p:txBody>
          <a:bodyPr/>
          <a:lstStyle/>
          <a:p>
            <a:r>
              <a:rPr lang="en-US" sz="2800" dirty="0" smtClean="0"/>
              <a:t>Enforcement Architecture</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10" name="TextBox 9"/>
          <p:cNvSpPr txBox="1"/>
          <p:nvPr/>
        </p:nvSpPr>
        <p:spPr>
          <a:xfrm>
            <a:off x="2391085" y="3676288"/>
            <a:ext cx="2791968" cy="307777"/>
          </a:xfrm>
          <a:prstGeom prst="rect">
            <a:avLst/>
          </a:prstGeom>
          <a:noFill/>
        </p:spPr>
        <p:txBody>
          <a:bodyPr wrap="square" rtlCol="0">
            <a:spAutoFit/>
          </a:bodyPr>
          <a:lstStyle/>
          <a:p>
            <a:pPr algn="just"/>
            <a:r>
              <a:rPr lang="en-US" sz="1400" b="1" dirty="0" smtClean="0">
                <a:solidFill>
                  <a:srgbClr val="C00000"/>
                </a:solidFill>
              </a:rPr>
              <a:t>e.g., OpenStack</a:t>
            </a:r>
            <a:endParaRPr lang="en-US" sz="1400" dirty="0">
              <a:solidFill>
                <a:srgbClr val="C00000"/>
              </a:solidFill>
            </a:endParaRPr>
          </a:p>
        </p:txBody>
      </p:sp>
      <p:sp>
        <p:nvSpPr>
          <p:cNvPr id="11" name="TextBox 10"/>
          <p:cNvSpPr txBox="1"/>
          <p:nvPr/>
        </p:nvSpPr>
        <p:spPr>
          <a:xfrm>
            <a:off x="1139191" y="5030287"/>
            <a:ext cx="2791968" cy="461665"/>
          </a:xfrm>
          <a:prstGeom prst="rect">
            <a:avLst/>
          </a:prstGeom>
          <a:noFill/>
        </p:spPr>
        <p:txBody>
          <a:bodyPr wrap="square" rtlCol="0">
            <a:spAutoFit/>
          </a:bodyPr>
          <a:lstStyle/>
          <a:p>
            <a:pPr algn="just"/>
            <a:r>
              <a:rPr lang="en-US" sz="1200" b="1" dirty="0">
                <a:solidFill>
                  <a:srgbClr val="2800F2"/>
                </a:solidFill>
              </a:rPr>
              <a:t>PEP</a:t>
            </a:r>
            <a:r>
              <a:rPr lang="en-US" sz="1200" dirty="0">
                <a:solidFill>
                  <a:srgbClr val="2800F2"/>
                </a:solidFill>
              </a:rPr>
              <a:t> – Policy Enforcement </a:t>
            </a:r>
            <a:r>
              <a:rPr lang="en-US" sz="1200" dirty="0" smtClean="0">
                <a:solidFill>
                  <a:srgbClr val="2800F2"/>
                </a:solidFill>
              </a:rPr>
              <a:t>Point</a:t>
            </a:r>
          </a:p>
          <a:p>
            <a:pPr algn="just"/>
            <a:r>
              <a:rPr lang="en-US" sz="1200" b="1" dirty="0" smtClean="0">
                <a:solidFill>
                  <a:srgbClr val="2800F2"/>
                </a:solidFill>
              </a:rPr>
              <a:t>PIP</a:t>
            </a:r>
            <a:r>
              <a:rPr lang="en-US" sz="1200" dirty="0" smtClean="0">
                <a:solidFill>
                  <a:srgbClr val="2800F2"/>
                </a:solidFill>
              </a:rPr>
              <a:t> – Policy Information Point</a:t>
            </a:r>
            <a:endParaRPr lang="en-US" sz="1200" dirty="0">
              <a:solidFill>
                <a:srgbClr val="2800F2"/>
              </a:solidFill>
            </a:endParaRPr>
          </a:p>
        </p:txBody>
      </p:sp>
      <p:sp>
        <p:nvSpPr>
          <p:cNvPr id="14" name="TextBox 13"/>
          <p:cNvSpPr txBox="1"/>
          <p:nvPr/>
        </p:nvSpPr>
        <p:spPr>
          <a:xfrm>
            <a:off x="1139191" y="4663387"/>
            <a:ext cx="2791968" cy="461665"/>
          </a:xfrm>
          <a:prstGeom prst="rect">
            <a:avLst/>
          </a:prstGeom>
          <a:noFill/>
        </p:spPr>
        <p:txBody>
          <a:bodyPr wrap="square" rtlCol="0">
            <a:spAutoFit/>
          </a:bodyPr>
          <a:lstStyle/>
          <a:p>
            <a:pPr algn="just"/>
            <a:r>
              <a:rPr lang="en-US" sz="1200" b="1" dirty="0">
                <a:solidFill>
                  <a:srgbClr val="2800F2"/>
                </a:solidFill>
              </a:rPr>
              <a:t>PAP</a:t>
            </a:r>
            <a:r>
              <a:rPr lang="en-US" sz="1200" dirty="0">
                <a:solidFill>
                  <a:srgbClr val="2800F2"/>
                </a:solidFill>
              </a:rPr>
              <a:t> - Policy Administration Point</a:t>
            </a:r>
          </a:p>
          <a:p>
            <a:pPr algn="just"/>
            <a:r>
              <a:rPr lang="en-US" sz="1200" b="1" dirty="0">
                <a:solidFill>
                  <a:srgbClr val="2800F2"/>
                </a:solidFill>
              </a:rPr>
              <a:t>PDP</a:t>
            </a:r>
            <a:r>
              <a:rPr lang="en-US" sz="1200" dirty="0">
                <a:solidFill>
                  <a:srgbClr val="2800F2"/>
                </a:solidFill>
              </a:rPr>
              <a:t> - Policy Decision Point</a:t>
            </a:r>
          </a:p>
        </p:txBody>
      </p:sp>
    </p:spTree>
    <p:extLst>
      <p:ext uri="{BB962C8B-B14F-4D97-AF65-F5344CB8AC3E}">
        <p14:creationId xmlns:p14="http://schemas.microsoft.com/office/powerpoint/2010/main" val="19054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308443"/>
            <a:ext cx="4932822" cy="462224"/>
          </a:xfrm>
        </p:spPr>
        <p:txBody>
          <a:bodyPr/>
          <a:lstStyle/>
          <a:p>
            <a:r>
              <a:rPr lang="en-US" sz="2800" dirty="0" smtClean="0"/>
              <a:t>Summary of Contributions</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16</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2" name="Picture 1"/>
          <p:cNvPicPr>
            <a:picLocks noChangeAspect="1"/>
          </p:cNvPicPr>
          <p:nvPr/>
        </p:nvPicPr>
        <p:blipFill>
          <a:blip r:embed="rId2"/>
          <a:stretch>
            <a:fillRect/>
          </a:stretch>
        </p:blipFill>
        <p:spPr>
          <a:xfrm>
            <a:off x="490538" y="1133016"/>
            <a:ext cx="8224838" cy="4848511"/>
          </a:xfrm>
          <a:prstGeom prst="rect">
            <a:avLst/>
          </a:prstGeom>
        </p:spPr>
      </p:pic>
    </p:spTree>
    <p:extLst>
      <p:ext uri="{BB962C8B-B14F-4D97-AF65-F5344CB8AC3E}">
        <p14:creationId xmlns:p14="http://schemas.microsoft.com/office/powerpoint/2010/main" val="196960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20343" y="3209145"/>
            <a:ext cx="7471181" cy="2907504"/>
          </a:xfrm>
          <a:prstGeom prst="rect">
            <a:avLst/>
          </a:prstGeom>
        </p:spPr>
      </p:pic>
      <p:sp>
        <p:nvSpPr>
          <p:cNvPr id="2" name="Content Placeholder 1"/>
          <p:cNvSpPr>
            <a:spLocks noGrp="1"/>
          </p:cNvSpPr>
          <p:nvPr>
            <p:ph idx="1"/>
          </p:nvPr>
        </p:nvSpPr>
        <p:spPr>
          <a:xfrm>
            <a:off x="628650" y="1123949"/>
            <a:ext cx="7886700" cy="5053013"/>
          </a:xfrm>
        </p:spPr>
        <p:txBody>
          <a:bodyPr/>
          <a:lstStyle/>
          <a:p>
            <a:pPr>
              <a:buSzPct val="90000"/>
              <a:buFont typeface="Arial" panose="020B0604020202020204" pitchFamily="34" charset="0"/>
              <a:buChar char="•"/>
              <a:defRPr/>
            </a:pPr>
            <a:r>
              <a:rPr lang="en-US" sz="2600" b="1" dirty="0" smtClean="0">
                <a:solidFill>
                  <a:schemeClr val="tx2">
                    <a:lumMod val="75000"/>
                  </a:schemeClr>
                </a:solidFill>
                <a:ea typeface="ＭＳ Ｐゴシック" pitchFamily="34" charset="-128"/>
              </a:rPr>
              <a:t> </a:t>
            </a:r>
            <a:r>
              <a:rPr lang="en-US" sz="2600" b="1" dirty="0">
                <a:solidFill>
                  <a:schemeClr val="tx2">
                    <a:lumMod val="75000"/>
                  </a:schemeClr>
                </a:solidFill>
                <a:ea typeface="ＭＳ Ｐゴシック" pitchFamily="34" charset="-128"/>
              </a:rPr>
              <a:t>Cloud-Enabled IoT (CE-IoT</a:t>
            </a:r>
            <a:r>
              <a:rPr lang="en-US" sz="2600" b="1" dirty="0" smtClean="0">
                <a:solidFill>
                  <a:schemeClr val="tx2">
                    <a:lumMod val="75000"/>
                  </a:schemeClr>
                </a:solidFill>
                <a:ea typeface="ＭＳ Ｐゴシック" pitchFamily="34" charset="-128"/>
              </a:rPr>
              <a:t>)</a:t>
            </a:r>
          </a:p>
          <a:p>
            <a:pPr lvl="1">
              <a:buSzPct val="90000"/>
              <a:buFont typeface="Arial" panose="020B0604020202020204" pitchFamily="34" charset="0"/>
              <a:buChar char="•"/>
              <a:defRPr/>
            </a:pPr>
            <a:r>
              <a:rPr lang="en-US" dirty="0" smtClean="0">
                <a:solidFill>
                  <a:schemeClr val="tx2">
                    <a:lumMod val="75000"/>
                  </a:schemeClr>
                </a:solidFill>
                <a:ea typeface="ＭＳ Ｐゴシック" pitchFamily="34" charset="-128"/>
              </a:rPr>
              <a:t> Seamless </a:t>
            </a:r>
            <a:r>
              <a:rPr lang="en-US" dirty="0">
                <a:solidFill>
                  <a:schemeClr val="tx2">
                    <a:lumMod val="75000"/>
                  </a:schemeClr>
                </a:solidFill>
                <a:ea typeface="ＭＳ Ｐゴシック" pitchFamily="34" charset="-128"/>
              </a:rPr>
              <a:t>communication (devices-to-cloud, cloud-to-devices)</a:t>
            </a:r>
          </a:p>
          <a:p>
            <a:pPr lvl="1">
              <a:buSzPct val="90000"/>
              <a:buFont typeface="Arial" panose="020B0604020202020204" pitchFamily="34" charset="0"/>
              <a:buChar char="•"/>
              <a:defRPr/>
            </a:pPr>
            <a:r>
              <a:rPr lang="en-US" dirty="0">
                <a:solidFill>
                  <a:schemeClr val="tx2">
                    <a:lumMod val="75000"/>
                  </a:schemeClr>
                </a:solidFill>
                <a:ea typeface="ＭＳ Ｐゴシック" pitchFamily="34" charset="-128"/>
              </a:rPr>
              <a:t> Unlimited resources </a:t>
            </a:r>
            <a:r>
              <a:rPr lang="en-US" dirty="0">
                <a:solidFill>
                  <a:schemeClr val="tx2">
                    <a:lumMod val="75000"/>
                  </a:schemeClr>
                </a:solidFill>
                <a:ea typeface="ＭＳ Ｐゴシック" pitchFamily="34" charset="-128"/>
                <a:sym typeface="Wingdings" panose="05000000000000000000" pitchFamily="2" charset="2"/>
              </a:rPr>
              <a:t></a:t>
            </a:r>
            <a:r>
              <a:rPr lang="en-US" dirty="0">
                <a:solidFill>
                  <a:schemeClr val="tx2">
                    <a:lumMod val="75000"/>
                  </a:schemeClr>
                </a:solidFill>
                <a:ea typeface="ＭＳ Ｐゴシック" pitchFamily="34" charset="-128"/>
              </a:rPr>
              <a:t> compute, storage, etc.</a:t>
            </a:r>
          </a:p>
          <a:p>
            <a:pPr lvl="1">
              <a:buSzPct val="90000"/>
              <a:buFont typeface="Arial" panose="020B0604020202020204" pitchFamily="34" charset="0"/>
              <a:buChar char="•"/>
              <a:defRPr/>
            </a:pPr>
            <a:r>
              <a:rPr lang="en-US" dirty="0">
                <a:solidFill>
                  <a:schemeClr val="tx2">
                    <a:lumMod val="75000"/>
                  </a:schemeClr>
                </a:solidFill>
                <a:ea typeface="ＭＳ Ｐゴシック" pitchFamily="34" charset="-128"/>
              </a:rPr>
              <a:t> Meaningful insights </a:t>
            </a:r>
            <a:r>
              <a:rPr lang="en-US" dirty="0">
                <a:solidFill>
                  <a:schemeClr val="tx2">
                    <a:lumMod val="75000"/>
                  </a:schemeClr>
                </a:solidFill>
                <a:ea typeface="ＭＳ Ｐゴシック" pitchFamily="34" charset="-128"/>
                <a:sym typeface="Wingdings" panose="05000000000000000000" pitchFamily="2" charset="2"/>
              </a:rPr>
              <a:t> </a:t>
            </a:r>
            <a:r>
              <a:rPr lang="en-US" dirty="0" smtClean="0">
                <a:solidFill>
                  <a:schemeClr val="tx2">
                    <a:lumMod val="75000"/>
                  </a:schemeClr>
                </a:solidFill>
                <a:ea typeface="ＭＳ Ｐゴシック" pitchFamily="34" charset="-128"/>
                <a:sym typeface="Wingdings" panose="05000000000000000000" pitchFamily="2" charset="2"/>
              </a:rPr>
              <a:t>Data A</a:t>
            </a:r>
            <a:r>
              <a:rPr lang="en-US" dirty="0" smtClean="0">
                <a:solidFill>
                  <a:schemeClr val="tx2">
                    <a:lumMod val="75000"/>
                  </a:schemeClr>
                </a:solidFill>
                <a:ea typeface="ＭＳ Ｐゴシック" pitchFamily="34" charset="-128"/>
              </a:rPr>
              <a:t>nalytics </a:t>
            </a:r>
            <a:r>
              <a:rPr lang="en-US" dirty="0">
                <a:solidFill>
                  <a:schemeClr val="tx2">
                    <a:lumMod val="75000"/>
                  </a:schemeClr>
                </a:solidFill>
                <a:ea typeface="ＭＳ Ｐゴシック" pitchFamily="34" charset="-128"/>
              </a:rPr>
              <a:t>and Visualizations</a:t>
            </a:r>
          </a:p>
          <a:p>
            <a:pPr lvl="1">
              <a:buSzPct val="90000"/>
              <a:buFont typeface="Arial" panose="020B0604020202020204" pitchFamily="34" charset="0"/>
              <a:buChar char="•"/>
              <a:defRPr/>
            </a:pPr>
            <a:r>
              <a:rPr lang="en-US" dirty="0">
                <a:solidFill>
                  <a:schemeClr val="tx2">
                    <a:lumMod val="75000"/>
                  </a:schemeClr>
                </a:solidFill>
                <a:ea typeface="ＭＳ Ｐゴシック" pitchFamily="34" charset="-128"/>
                <a:sym typeface="Wingdings" panose="05000000000000000000" pitchFamily="2" charset="2"/>
              </a:rPr>
              <a:t> Virtual </a:t>
            </a:r>
            <a:r>
              <a:rPr lang="en-US" dirty="0" smtClean="0">
                <a:solidFill>
                  <a:schemeClr val="tx2">
                    <a:lumMod val="75000"/>
                  </a:schemeClr>
                </a:solidFill>
                <a:ea typeface="ＭＳ Ｐゴシック" pitchFamily="34" charset="-128"/>
                <a:sym typeface="Wingdings" panose="05000000000000000000" pitchFamily="2" charset="2"/>
              </a:rPr>
              <a:t>things/devices management, access control management, …</a:t>
            </a:r>
            <a:endParaRPr lang="en-US" dirty="0">
              <a:solidFill>
                <a:schemeClr val="tx2">
                  <a:lumMod val="75000"/>
                </a:schemeClr>
              </a:solidFill>
              <a:ea typeface="ＭＳ Ｐゴシック" pitchFamily="34" charset="-128"/>
            </a:endParaRPr>
          </a:p>
        </p:txBody>
      </p:sp>
      <p:sp>
        <p:nvSpPr>
          <p:cNvPr id="3" name="Title 2"/>
          <p:cNvSpPr>
            <a:spLocks noGrp="1"/>
          </p:cNvSpPr>
          <p:nvPr>
            <p:ph type="ctrTitle"/>
          </p:nvPr>
        </p:nvSpPr>
        <p:spPr/>
        <p:txBody>
          <a:bodyPr/>
          <a:lstStyle/>
          <a:p>
            <a:r>
              <a:rPr lang="en-US" sz="2800" dirty="0" smtClean="0"/>
              <a:t>ABAC for Cloud-Enabled IoT</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10" name="TextBox 9"/>
          <p:cNvSpPr txBox="1"/>
          <p:nvPr/>
        </p:nvSpPr>
        <p:spPr>
          <a:xfrm>
            <a:off x="3122537" y="5005240"/>
            <a:ext cx="2898924" cy="523220"/>
          </a:xfrm>
          <a:prstGeom prst="rect">
            <a:avLst/>
          </a:prstGeom>
          <a:noFill/>
        </p:spPr>
        <p:txBody>
          <a:bodyPr wrap="square" rtlCol="0">
            <a:spAutoFit/>
          </a:bodyPr>
          <a:lstStyle/>
          <a:p>
            <a:pPr algn="ctr"/>
            <a:r>
              <a:rPr lang="en-US" sz="1400" b="1" dirty="0" smtClean="0">
                <a:solidFill>
                  <a:srgbClr val="C00000"/>
                </a:solidFill>
              </a:rPr>
              <a:t>Security and Privacy</a:t>
            </a:r>
          </a:p>
          <a:p>
            <a:pPr algn="ctr"/>
            <a:r>
              <a:rPr lang="en-US" sz="1400" b="1" dirty="0" smtClean="0">
                <a:solidFill>
                  <a:srgbClr val="C00000"/>
                </a:solidFill>
              </a:rPr>
              <a:t>Edge Computing (Cloudlets)</a:t>
            </a:r>
          </a:p>
        </p:txBody>
      </p:sp>
    </p:spTree>
    <p:extLst>
      <p:ext uri="{BB962C8B-B14F-4D97-AF65-F5344CB8AC3E}">
        <p14:creationId xmlns:p14="http://schemas.microsoft.com/office/powerpoint/2010/main" val="21121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66661"/>
            <a:ext cx="7886700" cy="5061395"/>
          </a:xfrm>
        </p:spPr>
        <p:txBody>
          <a:bodyPr>
            <a:normAutofit/>
          </a:bodyPr>
          <a:lstStyle/>
          <a:p>
            <a:pPr>
              <a:lnSpc>
                <a:spcPct val="100000"/>
              </a:lnSpc>
            </a:pPr>
            <a:r>
              <a:rPr lang="en-US" sz="2200" dirty="0" smtClean="0">
                <a:solidFill>
                  <a:schemeClr val="tx2">
                    <a:lumMod val="50000"/>
                  </a:schemeClr>
                </a:solidFill>
              </a:rPr>
              <a:t>Amazon Web Services (AWS) IoT – </a:t>
            </a:r>
            <a:r>
              <a:rPr lang="en-US" sz="2200" i="1" dirty="0" smtClean="0">
                <a:solidFill>
                  <a:schemeClr val="tx2">
                    <a:lumMod val="50000"/>
                  </a:schemeClr>
                </a:solidFill>
              </a:rPr>
              <a:t>a CE-IoT platform</a:t>
            </a:r>
          </a:p>
          <a:p>
            <a:pPr>
              <a:lnSpc>
                <a:spcPct val="100000"/>
              </a:lnSpc>
            </a:pPr>
            <a:endParaRPr lang="en-US" sz="2200" i="1" dirty="0">
              <a:solidFill>
                <a:schemeClr val="tx2">
                  <a:lumMod val="50000"/>
                </a:schemeClr>
              </a:solidFill>
            </a:endParaRPr>
          </a:p>
          <a:p>
            <a:pPr>
              <a:lnSpc>
                <a:spcPct val="100000"/>
              </a:lnSpc>
            </a:pPr>
            <a:endParaRPr lang="en-US" sz="2200" i="1" dirty="0" smtClean="0">
              <a:solidFill>
                <a:schemeClr val="tx2">
                  <a:lumMod val="50000"/>
                </a:schemeClr>
              </a:solidFill>
            </a:endParaRPr>
          </a:p>
          <a:p>
            <a:pPr>
              <a:lnSpc>
                <a:spcPct val="100000"/>
              </a:lnSpc>
            </a:pPr>
            <a:endParaRPr lang="en-US" sz="2200" i="1" dirty="0" smtClean="0">
              <a:solidFill>
                <a:schemeClr val="tx2">
                  <a:lumMod val="50000"/>
                </a:schemeClr>
              </a:solidFill>
            </a:endParaRPr>
          </a:p>
          <a:p>
            <a:pPr>
              <a:lnSpc>
                <a:spcPct val="100000"/>
              </a:lnSpc>
            </a:pPr>
            <a:endParaRPr lang="en-US" sz="2200" i="1" dirty="0">
              <a:solidFill>
                <a:schemeClr val="tx2">
                  <a:lumMod val="50000"/>
                </a:schemeClr>
              </a:solidFill>
            </a:endParaRPr>
          </a:p>
          <a:p>
            <a:pPr>
              <a:lnSpc>
                <a:spcPct val="100000"/>
              </a:lnSpc>
            </a:pPr>
            <a:endParaRPr lang="en-US" sz="2200" i="1" dirty="0" smtClean="0">
              <a:solidFill>
                <a:schemeClr val="tx2">
                  <a:lumMod val="50000"/>
                </a:schemeClr>
              </a:solidFill>
            </a:endParaRPr>
          </a:p>
          <a:p>
            <a:pPr marL="2743200" lvl="8" indent="0">
              <a:lnSpc>
                <a:spcPct val="100000"/>
              </a:lnSpc>
              <a:buNone/>
            </a:pPr>
            <a:endParaRPr lang="en-US" sz="2200" i="1" dirty="0">
              <a:solidFill>
                <a:schemeClr val="tx2">
                  <a:lumMod val="50000"/>
                </a:schemeClr>
              </a:solidFill>
            </a:endParaRPr>
          </a:p>
          <a:p>
            <a:pPr>
              <a:lnSpc>
                <a:spcPct val="100000"/>
              </a:lnSpc>
            </a:pPr>
            <a:endParaRPr lang="en-US" sz="2200" dirty="0" smtClean="0">
              <a:solidFill>
                <a:schemeClr val="tx2">
                  <a:lumMod val="50000"/>
                </a:schemeClr>
              </a:solidFill>
            </a:endParaRPr>
          </a:p>
          <a:p>
            <a:pPr>
              <a:lnSpc>
                <a:spcPct val="100000"/>
              </a:lnSpc>
            </a:pPr>
            <a:r>
              <a:rPr lang="en-US" sz="2200" dirty="0" smtClean="0">
                <a:solidFill>
                  <a:schemeClr val="tx2">
                    <a:lumMod val="50000"/>
                  </a:schemeClr>
                </a:solidFill>
              </a:rPr>
              <a:t>Currently utilize customized policy-based access control </a:t>
            </a:r>
          </a:p>
          <a:p>
            <a:pPr>
              <a:lnSpc>
                <a:spcPct val="100000"/>
              </a:lnSpc>
            </a:pPr>
            <a:r>
              <a:rPr lang="en-US" sz="2200" dirty="0" smtClean="0">
                <a:solidFill>
                  <a:schemeClr val="tx2">
                    <a:lumMod val="50000"/>
                  </a:schemeClr>
                </a:solidFill>
                <a:ea typeface="ＭＳ Ｐゴシック" pitchFamily="34" charset="-128"/>
              </a:rPr>
              <a:t>Lack </a:t>
            </a:r>
            <a:r>
              <a:rPr lang="en-US" sz="2200" dirty="0">
                <a:solidFill>
                  <a:schemeClr val="tx2">
                    <a:lumMod val="50000"/>
                  </a:schemeClr>
                </a:solidFill>
                <a:ea typeface="ＭＳ Ｐゴシック" pitchFamily="34" charset="-128"/>
              </a:rPr>
              <a:t>a formal access control model for controlling access and authorization in cloud-enabled </a:t>
            </a:r>
            <a:r>
              <a:rPr lang="en-US" sz="2200" dirty="0" smtClean="0">
                <a:solidFill>
                  <a:schemeClr val="tx2">
                    <a:lumMod val="50000"/>
                  </a:schemeClr>
                </a:solidFill>
                <a:ea typeface="ＭＳ Ｐゴシック" pitchFamily="34" charset="-128"/>
              </a:rPr>
              <a:t>IoT</a:t>
            </a:r>
            <a:endParaRPr lang="en-US" sz="2200" dirty="0" smtClean="0"/>
          </a:p>
          <a:p>
            <a:pPr marL="0" indent="0">
              <a:lnSpc>
                <a:spcPct val="100000"/>
              </a:lnSpc>
              <a:buNone/>
            </a:pPr>
            <a:endParaRPr lang="en-US" sz="2200" b="1" dirty="0" smtClean="0">
              <a:solidFill>
                <a:schemeClr val="tx2">
                  <a:lumMod val="50000"/>
                </a:schemeClr>
              </a:solidFill>
              <a:ea typeface="ＭＳ Ｐゴシック" pitchFamily="34" charset="-128"/>
            </a:endParaRPr>
          </a:p>
        </p:txBody>
      </p:sp>
      <p:sp>
        <p:nvSpPr>
          <p:cNvPr id="3" name="Title 2"/>
          <p:cNvSpPr>
            <a:spLocks noGrp="1"/>
          </p:cNvSpPr>
          <p:nvPr>
            <p:ph type="ctrTitle"/>
          </p:nvPr>
        </p:nvSpPr>
        <p:spPr>
          <a:xfrm>
            <a:off x="1783098" y="311384"/>
            <a:ext cx="5210722" cy="462224"/>
          </a:xfrm>
        </p:spPr>
        <p:txBody>
          <a:bodyPr/>
          <a:lstStyle/>
          <a:p>
            <a:r>
              <a:rPr lang="en-US" sz="2800" dirty="0" smtClean="0"/>
              <a:t>AWS IoT Access Control Model</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18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7" name="Picture 6"/>
          <p:cNvPicPr>
            <a:picLocks noChangeAspect="1"/>
          </p:cNvPicPr>
          <p:nvPr/>
        </p:nvPicPr>
        <p:blipFill>
          <a:blip r:embed="rId2"/>
          <a:stretch>
            <a:fillRect/>
          </a:stretch>
        </p:blipFill>
        <p:spPr>
          <a:xfrm>
            <a:off x="790574" y="1785174"/>
            <a:ext cx="7321292" cy="2648127"/>
          </a:xfrm>
          <a:prstGeom prst="rect">
            <a:avLst/>
          </a:prstGeom>
          <a:effectLst>
            <a:outerShdw blurRad="50800" dist="38100" dir="18900000" algn="bl" rotWithShape="0">
              <a:prstClr val="black">
                <a:alpha val="40000"/>
              </a:prstClr>
            </a:outerShdw>
          </a:effectLst>
        </p:spPr>
      </p:pic>
      <p:sp>
        <p:nvSpPr>
          <p:cNvPr id="8" name="TextBox 7"/>
          <p:cNvSpPr txBox="1"/>
          <p:nvPr/>
        </p:nvSpPr>
        <p:spPr>
          <a:xfrm>
            <a:off x="3766558" y="4422639"/>
            <a:ext cx="2805692" cy="215444"/>
          </a:xfrm>
          <a:prstGeom prst="rect">
            <a:avLst/>
          </a:prstGeom>
          <a:noFill/>
        </p:spPr>
        <p:txBody>
          <a:bodyPr wrap="square" rtlCol="0">
            <a:spAutoFit/>
          </a:bodyPr>
          <a:lstStyle/>
          <a:p>
            <a:r>
              <a:rPr lang="en-US" sz="800" dirty="0" smtClean="0"/>
              <a:t>[Source: AWS Website]</a:t>
            </a:r>
            <a:endParaRPr lang="en-US" sz="800" dirty="0"/>
          </a:p>
        </p:txBody>
      </p:sp>
    </p:spTree>
    <p:extLst>
      <p:ext uri="{BB962C8B-B14F-4D97-AF65-F5344CB8AC3E}">
        <p14:creationId xmlns:p14="http://schemas.microsoft.com/office/powerpoint/2010/main" val="20854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87860" y="331622"/>
            <a:ext cx="5201197" cy="462224"/>
          </a:xfrm>
        </p:spPr>
        <p:txBody>
          <a:bodyPr/>
          <a:lstStyle/>
          <a:p>
            <a:r>
              <a:rPr lang="en-US" sz="2800" dirty="0" smtClean="0"/>
              <a:t>AWS-IoTAC </a:t>
            </a:r>
            <a:r>
              <a:rPr lang="en-US" sz="2800" dirty="0"/>
              <a:t>Model</a:t>
            </a:r>
          </a:p>
        </p:txBody>
      </p:sp>
      <p:sp>
        <p:nvSpPr>
          <p:cNvPr id="4" name="Slide Number Placeholder 3"/>
          <p:cNvSpPr>
            <a:spLocks noGrp="1"/>
          </p:cNvSpPr>
          <p:nvPr>
            <p:ph type="sldNum" sz="quarter" idx="4"/>
          </p:nvPr>
        </p:nvSpPr>
        <p:spPr/>
        <p:txBody>
          <a:bodyPr/>
          <a:lstStyle/>
          <a:p>
            <a:fld id="{CAB5F52E-1A2D-AF47-834F-5A302267C843}" type="slidenum">
              <a:rPr lang="en-US" smtClean="0"/>
              <a:t>19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 name="TextBox 6"/>
          <p:cNvSpPr txBox="1"/>
          <p:nvPr/>
        </p:nvSpPr>
        <p:spPr>
          <a:xfrm>
            <a:off x="1011009" y="5530766"/>
            <a:ext cx="7162800" cy="646331"/>
          </a:xfrm>
          <a:prstGeom prst="rect">
            <a:avLst/>
          </a:prstGeom>
          <a:noFill/>
        </p:spPr>
        <p:txBody>
          <a:bodyPr wrap="square" rtlCol="0">
            <a:spAutoFit/>
          </a:bodyPr>
          <a:lstStyle/>
          <a:p>
            <a:pPr algn="ctr"/>
            <a:r>
              <a:rPr lang="en-US" dirty="0" smtClean="0"/>
              <a:t>Fig. </a:t>
            </a:r>
            <a:r>
              <a:rPr lang="en-US" dirty="0"/>
              <a:t>4</a:t>
            </a:r>
            <a:r>
              <a:rPr lang="en-US" dirty="0" smtClean="0"/>
              <a:t>: AWS </a:t>
            </a:r>
            <a:r>
              <a:rPr lang="en-US" dirty="0"/>
              <a:t>IoT Access Control (AWS-IoTAC) Model within a Single </a:t>
            </a:r>
            <a:r>
              <a:rPr lang="en-US" dirty="0" smtClean="0"/>
              <a:t>Account </a:t>
            </a:r>
          </a:p>
          <a:p>
            <a:pPr algn="ctr"/>
            <a:r>
              <a:rPr lang="en-US" dirty="0" smtClean="0"/>
              <a:t>Extended from Zhang et al., 2015</a:t>
            </a:r>
            <a:endParaRPr lang="en-US" dirty="0"/>
          </a:p>
        </p:txBody>
      </p:sp>
      <p:pic>
        <p:nvPicPr>
          <p:cNvPr id="8" name="Picture 7"/>
          <p:cNvPicPr>
            <a:picLocks noChangeAspect="1"/>
          </p:cNvPicPr>
          <p:nvPr/>
        </p:nvPicPr>
        <p:blipFill>
          <a:blip r:embed="rId2"/>
          <a:stretch>
            <a:fillRect/>
          </a:stretch>
        </p:blipFill>
        <p:spPr>
          <a:xfrm>
            <a:off x="665390" y="1205108"/>
            <a:ext cx="7508419" cy="4069984"/>
          </a:xfrm>
          <a:prstGeom prst="rect">
            <a:avLst/>
          </a:prstGeom>
        </p:spPr>
      </p:pic>
      <p:sp>
        <p:nvSpPr>
          <p:cNvPr id="9" name="Rounded Rectangle 8"/>
          <p:cNvSpPr/>
          <p:nvPr/>
        </p:nvSpPr>
        <p:spPr>
          <a:xfrm>
            <a:off x="4272800" y="1205108"/>
            <a:ext cx="3901009" cy="2423917"/>
          </a:xfrm>
          <a:prstGeom prst="round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2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52475" y="2058811"/>
            <a:ext cx="7629525" cy="35798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7783" y="2274643"/>
            <a:ext cx="3366566" cy="323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p:txBody>
          <a:bodyPr/>
          <a:lstStyle/>
          <a:p>
            <a:r>
              <a:rPr lang="en-US" dirty="0" smtClean="0"/>
              <a:t>Introduction</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
        <p:nvSpPr>
          <p:cNvPr id="7" name="TextBox 5"/>
          <p:cNvSpPr txBox="1">
            <a:spLocks noChangeArrowheads="1"/>
          </p:cNvSpPr>
          <p:nvPr/>
        </p:nvSpPr>
        <p:spPr bwMode="auto">
          <a:xfrm>
            <a:off x="4879627" y="5327311"/>
            <a:ext cx="3711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b="1" dirty="0" smtClean="0">
                <a:solidFill>
                  <a:schemeClr val="accent1">
                    <a:lumMod val="50000"/>
                  </a:schemeClr>
                </a:solidFill>
                <a:latin typeface="Calibri" panose="020F0502020204030204" pitchFamily="34" charset="0"/>
                <a:cs typeface="Calibri" panose="020F0502020204030204" pitchFamily="34" charset="0"/>
              </a:rPr>
              <a:t>Internet of Things (IoT) </a:t>
            </a:r>
            <a:r>
              <a:rPr lang="en-US" altLang="en-US" sz="800" dirty="0" smtClean="0">
                <a:solidFill>
                  <a:schemeClr val="accent1">
                    <a:lumMod val="50000"/>
                  </a:schemeClr>
                </a:solidFill>
                <a:latin typeface="Calibri" panose="020F0502020204030204" pitchFamily="34" charset="0"/>
                <a:cs typeface="Calibri" panose="020F0502020204030204" pitchFamily="34" charset="0"/>
              </a:rPr>
              <a:t>[*]</a:t>
            </a:r>
            <a:endParaRPr lang="en-US" altLang="en-US" sz="800" dirty="0">
              <a:solidFill>
                <a:schemeClr val="accent1">
                  <a:lumMod val="50000"/>
                </a:schemeClr>
              </a:solidFill>
              <a:latin typeface="Calibri" panose="020F0502020204030204" pitchFamily="34" charset="0"/>
              <a:cs typeface="Calibri" panose="020F0502020204030204" pitchFamily="34" charset="0"/>
            </a:endParaRPr>
          </a:p>
        </p:txBody>
      </p:sp>
      <p:sp>
        <p:nvSpPr>
          <p:cNvPr id="15" name="Left-Right Arrow 14"/>
          <p:cNvSpPr/>
          <p:nvPr/>
        </p:nvSpPr>
        <p:spPr>
          <a:xfrm>
            <a:off x="3960147" y="3687315"/>
            <a:ext cx="1035715" cy="3547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FD7"/>
              </a:solidFill>
            </a:endParaRPr>
          </a:p>
        </p:txBody>
      </p:sp>
      <p:sp>
        <p:nvSpPr>
          <p:cNvPr id="16" name="TextBox 15"/>
          <p:cNvSpPr txBox="1"/>
          <p:nvPr/>
        </p:nvSpPr>
        <p:spPr>
          <a:xfrm>
            <a:off x="3198855" y="1555023"/>
            <a:ext cx="2736763" cy="369332"/>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b="1" dirty="0" smtClean="0">
                <a:solidFill>
                  <a:srgbClr val="2800F2"/>
                </a:solidFill>
              </a:rPr>
              <a:t>Cloud-Enabled IoT (CE-IoT)</a:t>
            </a:r>
            <a:endParaRPr lang="en-US" b="1" dirty="0">
              <a:solidFill>
                <a:srgbClr val="2800F2"/>
              </a:solidFill>
            </a:endParaRPr>
          </a:p>
        </p:txBody>
      </p:sp>
      <p:pic>
        <p:nvPicPr>
          <p:cNvPr id="17" name="Picture 16"/>
          <p:cNvPicPr>
            <a:picLocks noChangeAspect="1"/>
          </p:cNvPicPr>
          <p:nvPr/>
        </p:nvPicPr>
        <p:blipFill>
          <a:blip r:embed="rId3"/>
          <a:stretch>
            <a:fillRect/>
          </a:stretch>
        </p:blipFill>
        <p:spPr>
          <a:xfrm>
            <a:off x="821660" y="2937881"/>
            <a:ext cx="3152775" cy="2028825"/>
          </a:xfrm>
          <a:prstGeom prst="rect">
            <a:avLst/>
          </a:prstGeom>
        </p:spPr>
      </p:pic>
      <p:sp>
        <p:nvSpPr>
          <p:cNvPr id="19" name="TextBox 18"/>
          <p:cNvSpPr txBox="1"/>
          <p:nvPr/>
        </p:nvSpPr>
        <p:spPr>
          <a:xfrm>
            <a:off x="2921647" y="2618759"/>
            <a:ext cx="2898924" cy="369332"/>
          </a:xfrm>
          <a:prstGeom prst="rect">
            <a:avLst/>
          </a:prstGeom>
          <a:noFill/>
        </p:spPr>
        <p:txBody>
          <a:bodyPr wrap="square" rtlCol="0">
            <a:spAutoFit/>
          </a:bodyPr>
          <a:lstStyle/>
          <a:p>
            <a:pPr algn="ctr"/>
            <a:r>
              <a:rPr lang="en-US" b="1" dirty="0" smtClean="0">
                <a:solidFill>
                  <a:srgbClr val="C00000"/>
                </a:solidFill>
              </a:rPr>
              <a:t>Security and Privacy</a:t>
            </a:r>
          </a:p>
        </p:txBody>
      </p:sp>
      <p:sp>
        <p:nvSpPr>
          <p:cNvPr id="2" name="TextBox 1"/>
          <p:cNvSpPr txBox="1"/>
          <p:nvPr/>
        </p:nvSpPr>
        <p:spPr>
          <a:xfrm>
            <a:off x="5376862" y="6000750"/>
            <a:ext cx="4052888" cy="276999"/>
          </a:xfrm>
          <a:prstGeom prst="rect">
            <a:avLst/>
          </a:prstGeom>
          <a:noFill/>
        </p:spPr>
        <p:txBody>
          <a:bodyPr wrap="square" rtlCol="0">
            <a:spAutoFit/>
          </a:bodyPr>
          <a:lstStyle/>
          <a:p>
            <a:r>
              <a:rPr lang="en-US" sz="600" dirty="0" smtClean="0"/>
              <a:t>*Source: </a:t>
            </a:r>
            <a:r>
              <a:rPr lang="en-US" sz="600" dirty="0"/>
              <a:t>https://en.wikipedia.org/wiki/Internet_of_things#/media/File:Internet_of_Things.jpg</a:t>
            </a:r>
          </a:p>
          <a:p>
            <a:endParaRPr lang="en-US" sz="600" dirty="0"/>
          </a:p>
        </p:txBody>
      </p:sp>
    </p:spTree>
    <p:extLst>
      <p:ext uri="{BB962C8B-B14F-4D97-AF65-F5344CB8AC3E}">
        <p14:creationId xmlns:p14="http://schemas.microsoft.com/office/powerpoint/2010/main" val="23805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18728" y="254831"/>
            <a:ext cx="4932822" cy="714631"/>
          </a:xfrm>
        </p:spPr>
        <p:txBody>
          <a:bodyPr/>
          <a:lstStyle/>
          <a:p>
            <a:r>
              <a:rPr lang="en-US" sz="2800" kern="0" dirty="0">
                <a:solidFill>
                  <a:srgbClr val="131F49"/>
                </a:solidFill>
                <a:latin typeface="Arial" panose="020B0604020202020204" pitchFamily="34" charset="0"/>
                <a:ea typeface="ＭＳ Ｐゴシック" charset="-128"/>
                <a:cs typeface="Arial" panose="020B0604020202020204" pitchFamily="34" charset="0"/>
              </a:rPr>
              <a:t>Smart Home Use Case in AWS IoT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CAB5F52E-1A2D-AF47-834F-5A302267C843}" type="slidenum">
              <a:rPr lang="en-US" smtClean="0"/>
              <a:t>20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 name="TextBox 6"/>
          <p:cNvSpPr txBox="1"/>
          <p:nvPr/>
        </p:nvSpPr>
        <p:spPr>
          <a:xfrm>
            <a:off x="1487155" y="5740032"/>
            <a:ext cx="7467235" cy="369332"/>
          </a:xfrm>
          <a:prstGeom prst="rect">
            <a:avLst/>
          </a:prstGeom>
          <a:noFill/>
        </p:spPr>
        <p:txBody>
          <a:bodyPr wrap="square" rtlCol="0">
            <a:spAutoFit/>
          </a:bodyPr>
          <a:lstStyle/>
          <a:p>
            <a:r>
              <a:rPr lang="en-US" dirty="0" smtClean="0"/>
              <a:t>Fig. 5: Smart-Home </a:t>
            </a:r>
            <a:r>
              <a:rPr lang="en-US" dirty="0"/>
              <a:t>Use Case Utilizing AWS IoT and Cloud Services</a:t>
            </a:r>
          </a:p>
        </p:txBody>
      </p:sp>
      <p:pic>
        <p:nvPicPr>
          <p:cNvPr id="8" name="Picture 7"/>
          <p:cNvPicPr>
            <a:picLocks noChangeAspect="1"/>
          </p:cNvPicPr>
          <p:nvPr/>
        </p:nvPicPr>
        <p:blipFill>
          <a:blip r:embed="rId2"/>
          <a:stretch>
            <a:fillRect/>
          </a:stretch>
        </p:blipFill>
        <p:spPr>
          <a:xfrm>
            <a:off x="90487" y="1070961"/>
            <a:ext cx="8963025" cy="4657725"/>
          </a:xfrm>
          <a:prstGeom prst="rect">
            <a:avLst/>
          </a:prstGeom>
        </p:spPr>
      </p:pic>
    </p:spTree>
    <p:extLst>
      <p:ext uri="{BB962C8B-B14F-4D97-AF65-F5344CB8AC3E}">
        <p14:creationId xmlns:p14="http://schemas.microsoft.com/office/powerpoint/2010/main" val="2953092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kern="0" dirty="0">
                <a:solidFill>
                  <a:srgbClr val="131F49"/>
                </a:solidFill>
                <a:latin typeface="Arial" panose="020B0604020202020204" pitchFamily="34" charset="0"/>
                <a:ea typeface="ＭＳ Ｐゴシック" charset="-128"/>
                <a:cs typeface="Arial" panose="020B0604020202020204" pitchFamily="34" charset="0"/>
              </a:rPr>
              <a:t>Use Case – Scenario </a:t>
            </a:r>
            <a:r>
              <a:rPr lang="en-US" kern="0" dirty="0" smtClean="0">
                <a:solidFill>
                  <a:srgbClr val="131F49"/>
                </a:solidFill>
                <a:latin typeface="Arial" panose="020B0604020202020204" pitchFamily="34" charset="0"/>
                <a:ea typeface="ＭＳ Ｐゴシック" charset="-128"/>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CAB5F52E-1A2D-AF47-834F-5A302267C843}" type="slidenum">
              <a:rPr lang="en-US" smtClean="0"/>
              <a:t>21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8" name="Picture 7"/>
          <p:cNvPicPr>
            <a:picLocks noChangeAspect="1"/>
          </p:cNvPicPr>
          <p:nvPr/>
        </p:nvPicPr>
        <p:blipFill>
          <a:blip r:embed="rId2"/>
          <a:stretch>
            <a:fillRect/>
          </a:stretch>
        </p:blipFill>
        <p:spPr>
          <a:xfrm>
            <a:off x="976698" y="1571675"/>
            <a:ext cx="6800381" cy="3425431"/>
          </a:xfrm>
          <a:prstGeom prst="rect">
            <a:avLst/>
          </a:prstGeom>
        </p:spPr>
      </p:pic>
      <p:sp>
        <p:nvSpPr>
          <p:cNvPr id="9" name="Rounded Rectangle 8"/>
          <p:cNvSpPr/>
          <p:nvPr/>
        </p:nvSpPr>
        <p:spPr>
          <a:xfrm>
            <a:off x="6096000" y="4704180"/>
            <a:ext cx="2835248" cy="8983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C1E81"/>
                </a:solidFill>
              </a:rPr>
              <a:t>Existing AWS Policy Structure: </a:t>
            </a:r>
            <a:r>
              <a:rPr lang="en-US" sz="1600" dirty="0" smtClean="0">
                <a:solidFill>
                  <a:srgbClr val="CC1E81"/>
                </a:solidFill>
              </a:rPr>
              <a:t>Allows all the IoT operations on any resource in AWS IoT</a:t>
            </a:r>
            <a:endParaRPr lang="en-US" sz="1600" dirty="0">
              <a:solidFill>
                <a:srgbClr val="CC1E81"/>
              </a:solidFill>
            </a:endParaRPr>
          </a:p>
        </p:txBody>
      </p:sp>
      <p:sp>
        <p:nvSpPr>
          <p:cNvPr id="10" name="Up Arrow 9"/>
          <p:cNvSpPr/>
          <p:nvPr/>
        </p:nvSpPr>
        <p:spPr>
          <a:xfrm rot="19449819">
            <a:off x="7637328" y="4225997"/>
            <a:ext cx="147264" cy="455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4400" y="5019764"/>
            <a:ext cx="4464096" cy="441856"/>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C1E81"/>
                </a:solidFill>
              </a:rPr>
              <a:t>A temperature sensor and thermostat use case</a:t>
            </a:r>
            <a:endParaRPr lang="en-US" sz="1600" dirty="0">
              <a:solidFill>
                <a:srgbClr val="CC1E81"/>
              </a:solidFill>
            </a:endParaRPr>
          </a:p>
        </p:txBody>
      </p:sp>
    </p:spTree>
    <p:extLst>
      <p:ext uri="{BB962C8B-B14F-4D97-AF65-F5344CB8AC3E}">
        <p14:creationId xmlns:p14="http://schemas.microsoft.com/office/powerpoint/2010/main" val="4203221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defTabSz="414683" eaLnBrk="0" fontAlgn="base" hangingPunct="0">
              <a:spcAft>
                <a:spcPct val="0"/>
              </a:spcAft>
              <a:defRPr/>
            </a:pPr>
            <a:r>
              <a:rPr lang="en-US" kern="0" dirty="0">
                <a:solidFill>
                  <a:srgbClr val="131F49"/>
                </a:solidFill>
                <a:latin typeface="Arial" panose="020B0604020202020204" pitchFamily="34" charset="0"/>
                <a:ea typeface="ＭＳ Ｐゴシック" charset="-128"/>
                <a:cs typeface="Arial" panose="020B0604020202020204" pitchFamily="34" charset="0"/>
              </a:rPr>
              <a:t>Use Case – Scenario 2</a:t>
            </a:r>
          </a:p>
        </p:txBody>
      </p:sp>
      <p:sp>
        <p:nvSpPr>
          <p:cNvPr id="4" name="Slide Number Placeholder 3"/>
          <p:cNvSpPr>
            <a:spLocks noGrp="1"/>
          </p:cNvSpPr>
          <p:nvPr>
            <p:ph type="sldNum" sz="quarter" idx="4"/>
          </p:nvPr>
        </p:nvSpPr>
        <p:spPr/>
        <p:txBody>
          <a:bodyPr/>
          <a:lstStyle/>
          <a:p>
            <a:fld id="{CAB5F52E-1A2D-AF47-834F-5A302267C843}" type="slidenum">
              <a:rPr lang="en-US" smtClean="0"/>
              <a:t>22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 name="Content Placeholder 2"/>
          <p:cNvSpPr>
            <a:spLocks noGrp="1"/>
          </p:cNvSpPr>
          <p:nvPr>
            <p:ph idx="1"/>
          </p:nvPr>
        </p:nvSpPr>
        <p:spPr>
          <a:xfrm>
            <a:off x="1371600" y="1647103"/>
            <a:ext cx="7315200" cy="4448897"/>
          </a:xfrm>
        </p:spPr>
        <p:txBody>
          <a:bodyPr/>
          <a:lstStyle/>
          <a:p>
            <a:pPr marL="0" indent="0">
              <a:buNone/>
            </a:pPr>
            <a:endParaRPr lang="en-US" sz="2600" dirty="0"/>
          </a:p>
          <a:p>
            <a:pPr>
              <a:buFont typeface="Wingdings" pitchFamily="2" charset="2"/>
              <a:buChar char="v"/>
            </a:pPr>
            <a:endParaRPr lang="en-US" sz="2600" dirty="0"/>
          </a:p>
          <a:p>
            <a:pPr>
              <a:buFont typeface="Wingdings" pitchFamily="2" charset="2"/>
              <a:buChar char="v"/>
            </a:pPr>
            <a:endParaRPr lang="en-US" sz="2600" dirty="0"/>
          </a:p>
          <a:p>
            <a:pPr>
              <a:buFont typeface="Wingdings" pitchFamily="2" charset="2"/>
              <a:buChar char="v"/>
            </a:pPr>
            <a:endParaRPr lang="en-US" sz="2600" dirty="0"/>
          </a:p>
        </p:txBody>
      </p:sp>
      <p:pic>
        <p:nvPicPr>
          <p:cNvPr id="8" name="Picture 7"/>
          <p:cNvPicPr>
            <a:picLocks noChangeAspect="1"/>
          </p:cNvPicPr>
          <p:nvPr/>
        </p:nvPicPr>
        <p:blipFill>
          <a:blip r:embed="rId2"/>
          <a:stretch>
            <a:fillRect/>
          </a:stretch>
        </p:blipFill>
        <p:spPr>
          <a:xfrm>
            <a:off x="2147863" y="1052164"/>
            <a:ext cx="5219700" cy="4878412"/>
          </a:xfrm>
          <a:prstGeom prst="rect">
            <a:avLst/>
          </a:prstGeom>
        </p:spPr>
      </p:pic>
      <p:sp>
        <p:nvSpPr>
          <p:cNvPr id="9" name="Rounded Rectangle 8"/>
          <p:cNvSpPr/>
          <p:nvPr/>
        </p:nvSpPr>
        <p:spPr>
          <a:xfrm>
            <a:off x="6929780" y="5408294"/>
            <a:ext cx="1779340" cy="678501"/>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C1E81"/>
                </a:solidFill>
              </a:rPr>
              <a:t>Light Attributes:</a:t>
            </a:r>
          </a:p>
          <a:p>
            <a:pPr algn="ctr"/>
            <a:r>
              <a:rPr lang="en-US" sz="1400" dirty="0" smtClean="0">
                <a:solidFill>
                  <a:srgbClr val="CC1E81"/>
                </a:solidFill>
              </a:rPr>
              <a:t>Location = Outdoor</a:t>
            </a:r>
          </a:p>
          <a:p>
            <a:pPr algn="ctr"/>
            <a:r>
              <a:rPr lang="en-US" sz="1400" dirty="0" smtClean="0">
                <a:solidFill>
                  <a:srgbClr val="CC1E81"/>
                </a:solidFill>
              </a:rPr>
              <a:t>Belongs = Home1</a:t>
            </a:r>
            <a:endParaRPr lang="en-US" sz="1400" dirty="0">
              <a:solidFill>
                <a:srgbClr val="CC1E81"/>
              </a:solidFill>
            </a:endParaRPr>
          </a:p>
        </p:txBody>
      </p:sp>
      <p:cxnSp>
        <p:nvCxnSpPr>
          <p:cNvPr id="10" name="Straight Arrow Connector 9"/>
          <p:cNvCxnSpPr/>
          <p:nvPr/>
        </p:nvCxnSpPr>
        <p:spPr>
          <a:xfrm flipV="1">
            <a:off x="2157105" y="5026179"/>
            <a:ext cx="434254" cy="349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10759" y="5178579"/>
            <a:ext cx="1482221" cy="53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562638" y="5178579"/>
            <a:ext cx="330342" cy="53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0531" y="5104191"/>
            <a:ext cx="1686574" cy="684985"/>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C1E81"/>
                </a:solidFill>
              </a:rPr>
              <a:t>Sensor Attribute:</a:t>
            </a:r>
          </a:p>
          <a:p>
            <a:pPr algn="ctr"/>
            <a:r>
              <a:rPr lang="en-US" sz="1400" dirty="0" smtClean="0">
                <a:solidFill>
                  <a:srgbClr val="CC1E81"/>
                </a:solidFill>
              </a:rPr>
              <a:t>Belongs = Home1</a:t>
            </a:r>
            <a:endParaRPr lang="en-US" sz="1400" dirty="0">
              <a:solidFill>
                <a:srgbClr val="CC1E81"/>
              </a:solidFill>
            </a:endParaRPr>
          </a:p>
        </p:txBody>
      </p:sp>
      <p:sp>
        <p:nvSpPr>
          <p:cNvPr id="2" name="Rectangle 1"/>
          <p:cNvSpPr/>
          <p:nvPr/>
        </p:nvSpPr>
        <p:spPr>
          <a:xfrm>
            <a:off x="3724275" y="5638800"/>
            <a:ext cx="2447925" cy="44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883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smtClean="0"/>
              <a:t>ABAC Policy – Scenario 2</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23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7" name="Picture 6"/>
          <p:cNvPicPr>
            <a:picLocks noChangeAspect="1"/>
          </p:cNvPicPr>
          <p:nvPr/>
        </p:nvPicPr>
        <p:blipFill>
          <a:blip r:embed="rId2"/>
          <a:stretch>
            <a:fillRect/>
          </a:stretch>
        </p:blipFill>
        <p:spPr>
          <a:xfrm>
            <a:off x="181164" y="1721272"/>
            <a:ext cx="4941441" cy="4186959"/>
          </a:xfrm>
          <a:prstGeom prst="rect">
            <a:avLst/>
          </a:prstGeom>
        </p:spPr>
      </p:pic>
      <p:sp>
        <p:nvSpPr>
          <p:cNvPr id="8" name="Rounded Rectangle 7"/>
          <p:cNvSpPr/>
          <p:nvPr/>
        </p:nvSpPr>
        <p:spPr>
          <a:xfrm>
            <a:off x="5801103" y="3509459"/>
            <a:ext cx="3199976" cy="1310894"/>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C1E81"/>
                </a:solidFill>
              </a:rPr>
              <a:t>Publish update on all thing shadows (outdoor lights here) that has attribute </a:t>
            </a:r>
            <a:r>
              <a:rPr lang="en-US" sz="1600" i="1" dirty="0" smtClean="0">
                <a:solidFill>
                  <a:srgbClr val="CC1E81"/>
                </a:solidFill>
              </a:rPr>
              <a:t>“Location = Outdoor” </a:t>
            </a:r>
            <a:r>
              <a:rPr lang="en-US" sz="1600" dirty="0" smtClean="0">
                <a:solidFill>
                  <a:srgbClr val="CC1E81"/>
                </a:solidFill>
              </a:rPr>
              <a:t>to turn on outdoor lights</a:t>
            </a:r>
            <a:endParaRPr lang="en-US" sz="1600" dirty="0">
              <a:solidFill>
                <a:srgbClr val="CC1E81"/>
              </a:solidFill>
            </a:endParaRPr>
          </a:p>
        </p:txBody>
      </p:sp>
      <p:sp>
        <p:nvSpPr>
          <p:cNvPr id="9" name="Rounded Rectangle 8"/>
          <p:cNvSpPr/>
          <p:nvPr/>
        </p:nvSpPr>
        <p:spPr>
          <a:xfrm>
            <a:off x="5529031" y="2057400"/>
            <a:ext cx="2875081" cy="1041762"/>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C1E81"/>
                </a:solidFill>
              </a:rPr>
              <a:t>Search and list things with attribute name = </a:t>
            </a:r>
            <a:r>
              <a:rPr lang="en-US" sz="1600" i="1" dirty="0" smtClean="0">
                <a:solidFill>
                  <a:srgbClr val="2525C5"/>
                </a:solidFill>
              </a:rPr>
              <a:t>Location </a:t>
            </a:r>
            <a:r>
              <a:rPr lang="en-US" sz="1600" dirty="0">
                <a:solidFill>
                  <a:srgbClr val="CC1E81"/>
                </a:solidFill>
              </a:rPr>
              <a:t>&amp;</a:t>
            </a:r>
            <a:r>
              <a:rPr lang="en-US" sz="1600" dirty="0" smtClean="0">
                <a:solidFill>
                  <a:srgbClr val="CC1E81"/>
                </a:solidFill>
              </a:rPr>
              <a:t> attribute value =</a:t>
            </a:r>
            <a:r>
              <a:rPr lang="en-US" sz="1600" i="1" dirty="0" smtClean="0">
                <a:solidFill>
                  <a:srgbClr val="CC1E81"/>
                </a:solidFill>
              </a:rPr>
              <a:t> </a:t>
            </a:r>
            <a:r>
              <a:rPr lang="en-US" sz="1600" i="1" dirty="0" smtClean="0">
                <a:solidFill>
                  <a:srgbClr val="2525C5"/>
                </a:solidFill>
              </a:rPr>
              <a:t>Outdoor</a:t>
            </a:r>
            <a:endParaRPr lang="en-US" sz="1600" i="1" dirty="0">
              <a:solidFill>
                <a:srgbClr val="2525C5"/>
              </a:solidFill>
            </a:endParaRPr>
          </a:p>
        </p:txBody>
      </p:sp>
      <p:sp>
        <p:nvSpPr>
          <p:cNvPr id="10" name="Left Arrow 9"/>
          <p:cNvSpPr/>
          <p:nvPr/>
        </p:nvSpPr>
        <p:spPr>
          <a:xfrm>
            <a:off x="4404433" y="2514600"/>
            <a:ext cx="946772" cy="2137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186665" y="3991196"/>
            <a:ext cx="528335" cy="199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4631" y="1197257"/>
            <a:ext cx="8384165"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dirty="0" smtClean="0">
                <a:solidFill>
                  <a:schemeClr val="tx2">
                    <a:lumMod val="75000"/>
                  </a:schemeClr>
                </a:solidFill>
              </a:rPr>
              <a:t>Utilizing target things attributes through AWS Lambda function </a:t>
            </a:r>
            <a:endParaRPr lang="en-US" sz="2000" dirty="0"/>
          </a:p>
        </p:txBody>
      </p:sp>
      <p:sp>
        <p:nvSpPr>
          <p:cNvPr id="13" name="Right Brace 12"/>
          <p:cNvSpPr/>
          <p:nvPr/>
        </p:nvSpPr>
        <p:spPr>
          <a:xfrm>
            <a:off x="3276600" y="2195733"/>
            <a:ext cx="228600" cy="819912"/>
          </a:xfrm>
          <a:prstGeom prst="rightBrace">
            <a:avLst>
              <a:gd name="adj1" fmla="val 16333"/>
              <a:gd name="adj2" fmla="val 50000"/>
            </a:avLst>
          </a:prstGeom>
          <a:ln w="19050">
            <a:solidFill>
              <a:srgbClr val="2525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4797694" y="3090959"/>
            <a:ext cx="228600" cy="1995267"/>
          </a:xfrm>
          <a:prstGeom prst="rightBrace">
            <a:avLst>
              <a:gd name="adj1" fmla="val 16333"/>
              <a:gd name="adj2" fmla="val 50000"/>
            </a:avLst>
          </a:prstGeom>
          <a:ln w="19050">
            <a:solidFill>
              <a:srgbClr val="2525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56446" y="5252117"/>
            <a:ext cx="3190875" cy="646331"/>
          </a:xfrm>
          <a:prstGeom prst="rect">
            <a:avLst/>
          </a:prstGeom>
          <a:solidFill>
            <a:schemeClr val="bg1"/>
          </a:solidFill>
        </p:spPr>
        <p:txBody>
          <a:bodyPr wrap="square" rtlCol="0">
            <a:spAutoFit/>
          </a:bodyPr>
          <a:lstStyle/>
          <a:p>
            <a:r>
              <a:rPr lang="en-US" dirty="0" smtClean="0"/>
              <a:t>AWS Lambda Function</a:t>
            </a:r>
          </a:p>
          <a:p>
            <a:endParaRPr lang="en-US" dirty="0"/>
          </a:p>
        </p:txBody>
      </p:sp>
    </p:spTree>
    <p:extLst>
      <p:ext uri="{BB962C8B-B14F-4D97-AF65-F5344CB8AC3E}">
        <p14:creationId xmlns:p14="http://schemas.microsoft.com/office/powerpoint/2010/main" val="261951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33475"/>
            <a:ext cx="7886700" cy="5043488"/>
          </a:xfrm>
        </p:spPr>
        <p:txBody>
          <a:bodyPr/>
          <a:lstStyle/>
          <a:p>
            <a:pPr>
              <a:lnSpc>
                <a:spcPct val="150000"/>
              </a:lnSpc>
              <a:spcBef>
                <a:spcPts val="600"/>
              </a:spcBef>
              <a:spcAft>
                <a:spcPts val="600"/>
              </a:spcAft>
              <a:buFont typeface="Wingdings" pitchFamily="2" charset="2"/>
              <a:buChar char="v"/>
            </a:pPr>
            <a:r>
              <a:rPr lang="en-US" sz="2400" dirty="0">
                <a:solidFill>
                  <a:schemeClr val="tx2">
                    <a:lumMod val="75000"/>
                  </a:schemeClr>
                </a:solidFill>
              </a:rPr>
              <a:t>ABAC Including Attributes of Target Resources</a:t>
            </a:r>
          </a:p>
          <a:p>
            <a:pPr lvl="1">
              <a:lnSpc>
                <a:spcPct val="150000"/>
              </a:lnSpc>
              <a:spcBef>
                <a:spcPts val="600"/>
              </a:spcBef>
              <a:spcAft>
                <a:spcPts val="600"/>
              </a:spcAft>
              <a:buFont typeface="Wingdings" pitchFamily="2" charset="2"/>
              <a:buChar char="v"/>
            </a:pPr>
            <a:r>
              <a:rPr lang="en-US" dirty="0" smtClean="0">
                <a:solidFill>
                  <a:schemeClr val="tx2">
                    <a:lumMod val="75000"/>
                  </a:schemeClr>
                </a:solidFill>
              </a:rPr>
              <a:t> Attributes </a:t>
            </a:r>
            <a:r>
              <a:rPr lang="en-US" dirty="0">
                <a:solidFill>
                  <a:schemeClr val="tx2">
                    <a:lumMod val="75000"/>
                  </a:schemeClr>
                </a:solidFill>
              </a:rPr>
              <a:t>of </a:t>
            </a:r>
            <a:r>
              <a:rPr lang="en-US" dirty="0" smtClean="0">
                <a:solidFill>
                  <a:schemeClr val="tx2">
                    <a:lumMod val="75000"/>
                  </a:schemeClr>
                </a:solidFill>
              </a:rPr>
              <a:t>source and target things </a:t>
            </a:r>
          </a:p>
          <a:p>
            <a:pPr>
              <a:lnSpc>
                <a:spcPct val="150000"/>
              </a:lnSpc>
              <a:spcBef>
                <a:spcPts val="600"/>
              </a:spcBef>
              <a:spcAft>
                <a:spcPts val="600"/>
              </a:spcAft>
              <a:buFont typeface="Wingdings" pitchFamily="2" charset="2"/>
              <a:buChar char="v"/>
            </a:pPr>
            <a:r>
              <a:rPr lang="en-US" sz="2400" dirty="0" smtClean="0">
                <a:solidFill>
                  <a:schemeClr val="tx2">
                    <a:lumMod val="75000"/>
                  </a:schemeClr>
                </a:solidFill>
              </a:rPr>
              <a:t> ABAC Including User and Group Attributes</a:t>
            </a:r>
          </a:p>
          <a:p>
            <a:pPr lvl="1">
              <a:lnSpc>
                <a:spcPct val="150000"/>
              </a:lnSpc>
              <a:spcBef>
                <a:spcPts val="600"/>
              </a:spcBef>
              <a:spcAft>
                <a:spcPts val="600"/>
              </a:spcAft>
              <a:buFont typeface="Wingdings" pitchFamily="2" charset="2"/>
              <a:buChar char="v"/>
            </a:pPr>
            <a:r>
              <a:rPr lang="en-US" dirty="0" smtClean="0">
                <a:solidFill>
                  <a:schemeClr val="tx2">
                    <a:lumMod val="75000"/>
                  </a:schemeClr>
                </a:solidFill>
              </a:rPr>
              <a:t> </a:t>
            </a:r>
            <a:r>
              <a:rPr lang="en-US" dirty="0">
                <a:solidFill>
                  <a:schemeClr val="tx2">
                    <a:lumMod val="75000"/>
                  </a:schemeClr>
                </a:solidFill>
              </a:rPr>
              <a:t>Attributes besides </a:t>
            </a:r>
            <a:r>
              <a:rPr lang="en-US" dirty="0" smtClean="0">
                <a:solidFill>
                  <a:schemeClr val="tx2">
                    <a:lumMod val="75000"/>
                  </a:schemeClr>
                </a:solidFill>
              </a:rPr>
              <a:t>thing attributes in access control policies</a:t>
            </a:r>
          </a:p>
          <a:p>
            <a:pPr>
              <a:lnSpc>
                <a:spcPct val="150000"/>
              </a:lnSpc>
              <a:spcBef>
                <a:spcPts val="600"/>
              </a:spcBef>
              <a:spcAft>
                <a:spcPts val="600"/>
              </a:spcAft>
              <a:buFont typeface="Wingdings" pitchFamily="2" charset="2"/>
              <a:buChar char="v"/>
            </a:pPr>
            <a:r>
              <a:rPr lang="en-US" sz="2400" dirty="0" smtClean="0">
                <a:solidFill>
                  <a:schemeClr val="tx2">
                    <a:lumMod val="75000"/>
                  </a:schemeClr>
                </a:solidFill>
              </a:rPr>
              <a:t> Policy Management Utilizing the Policy Machine</a:t>
            </a:r>
          </a:p>
          <a:p>
            <a:pPr lvl="1">
              <a:lnSpc>
                <a:spcPct val="150000"/>
              </a:lnSpc>
              <a:spcBef>
                <a:spcPts val="600"/>
              </a:spcBef>
              <a:spcAft>
                <a:spcPts val="600"/>
              </a:spcAft>
              <a:buFont typeface="Wingdings" pitchFamily="2" charset="2"/>
              <a:buChar char="v"/>
            </a:pPr>
            <a:r>
              <a:rPr lang="en-US" dirty="0" smtClean="0">
                <a:solidFill>
                  <a:schemeClr val="tx2">
                    <a:lumMod val="75000"/>
                  </a:schemeClr>
                </a:solidFill>
              </a:rPr>
              <a:t> </a:t>
            </a:r>
            <a:r>
              <a:rPr lang="en-US" dirty="0">
                <a:solidFill>
                  <a:schemeClr val="tx2">
                    <a:lumMod val="75000"/>
                  </a:schemeClr>
                </a:solidFill>
              </a:rPr>
              <a:t>Policy-Explosion </a:t>
            </a:r>
          </a:p>
          <a:p>
            <a:pPr lvl="1">
              <a:lnSpc>
                <a:spcPct val="150000"/>
              </a:lnSpc>
              <a:spcBef>
                <a:spcPts val="600"/>
              </a:spcBef>
              <a:spcAft>
                <a:spcPts val="600"/>
              </a:spcAft>
              <a:buFont typeface="Wingdings" pitchFamily="2" charset="2"/>
              <a:buChar char="v"/>
            </a:pPr>
            <a:r>
              <a:rPr lang="en-US" dirty="0">
                <a:solidFill>
                  <a:schemeClr val="tx2">
                    <a:lumMod val="75000"/>
                  </a:schemeClr>
                </a:solidFill>
              </a:rPr>
              <a:t> Customized policy management for enterprises</a:t>
            </a:r>
          </a:p>
          <a:p>
            <a:endParaRPr lang="en-US" dirty="0"/>
          </a:p>
        </p:txBody>
      </p:sp>
      <p:sp>
        <p:nvSpPr>
          <p:cNvPr id="3" name="Title 2"/>
          <p:cNvSpPr>
            <a:spLocks noGrp="1"/>
          </p:cNvSpPr>
          <p:nvPr>
            <p:ph type="ctrTitle"/>
          </p:nvPr>
        </p:nvSpPr>
        <p:spPr>
          <a:xfrm>
            <a:off x="1818728" y="133350"/>
            <a:ext cx="4932822" cy="836113"/>
          </a:xfrm>
        </p:spPr>
        <p:txBody>
          <a:bodyPr/>
          <a:lstStyle/>
          <a:p>
            <a:r>
              <a:rPr lang="en-US" sz="2800" kern="0" dirty="0">
                <a:solidFill>
                  <a:srgbClr val="131F49"/>
                </a:solidFill>
                <a:latin typeface="Arial" panose="020B0604020202020204" pitchFamily="34" charset="0"/>
                <a:ea typeface="ＭＳ Ｐゴシック" charset="-128"/>
                <a:cs typeface="Arial" panose="020B0604020202020204" pitchFamily="34" charset="0"/>
              </a:rPr>
              <a:t>ABAC Enhancements for AWS-IoTAC</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CAB5F52E-1A2D-AF47-834F-5A302267C843}" type="slidenum">
              <a:rPr lang="en-US" smtClean="0"/>
              <a:t>24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Tree>
    <p:extLst>
      <p:ext uri="{BB962C8B-B14F-4D97-AF65-F5344CB8AC3E}">
        <p14:creationId xmlns:p14="http://schemas.microsoft.com/office/powerpoint/2010/main" val="3665120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308443"/>
            <a:ext cx="4932822" cy="462224"/>
          </a:xfrm>
        </p:spPr>
        <p:txBody>
          <a:bodyPr/>
          <a:lstStyle/>
          <a:p>
            <a:r>
              <a:rPr lang="en-US" sz="2800" dirty="0"/>
              <a:t>Summary </a:t>
            </a:r>
            <a:r>
              <a:rPr lang="en-US" sz="2800" dirty="0" smtClean="0"/>
              <a:t>of Contributions</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25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2" name="Picture 1"/>
          <p:cNvPicPr>
            <a:picLocks noChangeAspect="1"/>
          </p:cNvPicPr>
          <p:nvPr/>
        </p:nvPicPr>
        <p:blipFill>
          <a:blip r:embed="rId2"/>
          <a:stretch>
            <a:fillRect/>
          </a:stretch>
        </p:blipFill>
        <p:spPr>
          <a:xfrm>
            <a:off x="514350" y="1162050"/>
            <a:ext cx="8251529" cy="4881562"/>
          </a:xfrm>
          <a:prstGeom prst="rect">
            <a:avLst/>
          </a:prstGeom>
        </p:spPr>
      </p:pic>
    </p:spTree>
    <p:extLst>
      <p:ext uri="{BB962C8B-B14F-4D97-AF65-F5344CB8AC3E}">
        <p14:creationId xmlns:p14="http://schemas.microsoft.com/office/powerpoint/2010/main" val="3015495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69136"/>
            <a:ext cx="4932822" cy="858104"/>
          </a:xfrm>
        </p:spPr>
        <p:txBody>
          <a:bodyPr/>
          <a:lstStyle/>
          <a:p>
            <a:r>
              <a:rPr lang="en-US" sz="2800" dirty="0"/>
              <a:t>Enhanced ACO Architecture </a:t>
            </a:r>
            <a:r>
              <a:rPr lang="en-US" sz="2800" dirty="0" smtClean="0"/>
              <a:t>for CE-IOT</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26</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8" name="TextBox 7"/>
          <p:cNvSpPr txBox="1"/>
          <p:nvPr/>
        </p:nvSpPr>
        <p:spPr>
          <a:xfrm>
            <a:off x="333689" y="5570357"/>
            <a:ext cx="4421850" cy="584775"/>
          </a:xfrm>
          <a:prstGeom prst="rect">
            <a:avLst/>
          </a:prstGeom>
          <a:noFill/>
        </p:spPr>
        <p:txBody>
          <a:bodyPr wrap="square" rtlCol="0">
            <a:spAutoFit/>
          </a:bodyPr>
          <a:lstStyle/>
          <a:p>
            <a:pPr algn="ctr"/>
            <a:r>
              <a:rPr lang="en-US" sz="1600" dirty="0" smtClean="0"/>
              <a:t>a) Access Control Oriented (ACO) Architecture [Alshehri and Sandhu, 2016]</a:t>
            </a:r>
            <a:endParaRPr lang="en-US" sz="1600" dirty="0"/>
          </a:p>
        </p:txBody>
      </p:sp>
      <p:sp>
        <p:nvSpPr>
          <p:cNvPr id="9" name="TextBox 8"/>
          <p:cNvSpPr txBox="1"/>
          <p:nvPr/>
        </p:nvSpPr>
        <p:spPr>
          <a:xfrm>
            <a:off x="4882607" y="5565225"/>
            <a:ext cx="3705225" cy="338554"/>
          </a:xfrm>
          <a:prstGeom prst="rect">
            <a:avLst/>
          </a:prstGeom>
          <a:noFill/>
        </p:spPr>
        <p:txBody>
          <a:bodyPr wrap="square" rtlCol="0">
            <a:spAutoFit/>
          </a:bodyPr>
          <a:lstStyle/>
          <a:p>
            <a:r>
              <a:rPr lang="en-US" sz="1600" dirty="0" smtClean="0"/>
              <a:t>b) </a:t>
            </a:r>
            <a:r>
              <a:rPr lang="en-US" sz="1600" dirty="0"/>
              <a:t>Enhanced ACO (E-ACO) Architecture</a:t>
            </a:r>
          </a:p>
        </p:txBody>
      </p:sp>
      <p:pic>
        <p:nvPicPr>
          <p:cNvPr id="10" name="Picture 9"/>
          <p:cNvPicPr>
            <a:picLocks noChangeAspect="1"/>
          </p:cNvPicPr>
          <p:nvPr/>
        </p:nvPicPr>
        <p:blipFill>
          <a:blip r:embed="rId2"/>
          <a:stretch>
            <a:fillRect/>
          </a:stretch>
        </p:blipFill>
        <p:spPr>
          <a:xfrm>
            <a:off x="1124837" y="1875958"/>
            <a:ext cx="2759269" cy="3350173"/>
          </a:xfrm>
          <a:prstGeom prst="rect">
            <a:avLst/>
          </a:prstGeom>
        </p:spPr>
      </p:pic>
      <p:pic>
        <p:nvPicPr>
          <p:cNvPr id="2" name="Picture 1"/>
          <p:cNvPicPr>
            <a:picLocks noChangeAspect="1"/>
          </p:cNvPicPr>
          <p:nvPr/>
        </p:nvPicPr>
        <p:blipFill>
          <a:blip r:embed="rId3"/>
          <a:stretch>
            <a:fillRect/>
          </a:stretch>
        </p:blipFill>
        <p:spPr>
          <a:xfrm>
            <a:off x="4992684" y="1415523"/>
            <a:ext cx="3041986" cy="3943586"/>
          </a:xfrm>
          <a:prstGeom prst="rect">
            <a:avLst/>
          </a:prstGeom>
        </p:spPr>
      </p:pic>
      <p:sp>
        <p:nvSpPr>
          <p:cNvPr id="12" name="Rounded Rectangle 11"/>
          <p:cNvSpPr/>
          <p:nvPr/>
        </p:nvSpPr>
        <p:spPr>
          <a:xfrm>
            <a:off x="5193792" y="3648456"/>
            <a:ext cx="2395728" cy="603504"/>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18728" y="311384"/>
            <a:ext cx="5115472" cy="462224"/>
          </a:xfrm>
        </p:spPr>
        <p:txBody>
          <a:bodyPr/>
          <a:lstStyle/>
          <a:p>
            <a:r>
              <a:rPr lang="en-US" dirty="0">
                <a:solidFill>
                  <a:schemeClr val="tx2">
                    <a:lumMod val="75000"/>
                  </a:schemeClr>
                </a:solidFill>
              </a:rPr>
              <a:t>Access </a:t>
            </a:r>
            <a:r>
              <a:rPr lang="en-US" dirty="0" smtClean="0">
                <a:solidFill>
                  <a:schemeClr val="tx2">
                    <a:lumMod val="75000"/>
                  </a:schemeClr>
                </a:solidFill>
              </a:rPr>
              <a:t>Control Framework</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27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8" name="Content Placeholder 6"/>
          <p:cNvPicPr>
            <a:picLocks noGrp="1" noChangeAspect="1"/>
          </p:cNvPicPr>
          <p:nvPr>
            <p:ph idx="1"/>
          </p:nvPr>
        </p:nvPicPr>
        <p:blipFill>
          <a:blip r:embed="rId2"/>
          <a:stretch>
            <a:fillRect/>
          </a:stretch>
        </p:blipFill>
        <p:spPr>
          <a:xfrm>
            <a:off x="1343135" y="1039790"/>
            <a:ext cx="7272545" cy="4750909"/>
          </a:xfrm>
          <a:prstGeom prst="rect">
            <a:avLst/>
          </a:prstGeom>
        </p:spPr>
      </p:pic>
      <p:sp>
        <p:nvSpPr>
          <p:cNvPr id="9" name="Rounded Rectangle 8"/>
          <p:cNvSpPr/>
          <p:nvPr/>
        </p:nvSpPr>
        <p:spPr>
          <a:xfrm>
            <a:off x="196339" y="1157548"/>
            <a:ext cx="2293592" cy="1139239"/>
          </a:xfrm>
          <a:prstGeom prst="roundRect">
            <a:avLst/>
          </a:prstGeom>
          <a:solidFill>
            <a:schemeClr val="accent5">
              <a:lumMod val="20000"/>
              <a:lumOff val="80000"/>
            </a:schemeClr>
          </a:solidFill>
          <a:ln w="19050">
            <a:solidFill>
              <a:srgbClr val="280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1">
                    <a:lumMod val="50000"/>
                  </a:schemeClr>
                </a:solidFill>
              </a:rPr>
              <a:t>AWS-IoTAC Model </a:t>
            </a:r>
          </a:p>
          <a:p>
            <a:pPr marL="171450" indent="-171450">
              <a:buFont typeface="Wingdings" panose="05000000000000000000" pitchFamily="2" charset="2"/>
              <a:buChar char="Ø"/>
            </a:pPr>
            <a:r>
              <a:rPr lang="en-US" sz="1200" dirty="0" smtClean="0">
                <a:solidFill>
                  <a:schemeClr val="accent1">
                    <a:lumMod val="50000"/>
                  </a:schemeClr>
                </a:solidFill>
              </a:rPr>
              <a:t>Policy-based access control</a:t>
            </a:r>
          </a:p>
          <a:p>
            <a:pPr marL="171450" indent="-171450">
              <a:buFont typeface="Wingdings" panose="05000000000000000000" pitchFamily="2" charset="2"/>
              <a:buChar char="Ø"/>
            </a:pPr>
            <a:r>
              <a:rPr lang="en-US" sz="1200" dirty="0" smtClean="0">
                <a:solidFill>
                  <a:schemeClr val="accent1">
                    <a:lumMod val="50000"/>
                  </a:schemeClr>
                </a:solidFill>
              </a:rPr>
              <a:t>ABAC in limited form</a:t>
            </a:r>
          </a:p>
          <a:p>
            <a:r>
              <a:rPr lang="en-US" sz="1200" dirty="0">
                <a:solidFill>
                  <a:schemeClr val="accent1">
                    <a:lumMod val="50000"/>
                  </a:schemeClr>
                </a:solidFill>
              </a:rPr>
              <a:t> </a:t>
            </a:r>
            <a:r>
              <a:rPr lang="en-US" sz="1200" dirty="0" smtClean="0">
                <a:solidFill>
                  <a:schemeClr val="accent1">
                    <a:lumMod val="50000"/>
                  </a:schemeClr>
                </a:solidFill>
              </a:rPr>
              <a:t>    - Client Attributes</a:t>
            </a:r>
          </a:p>
          <a:p>
            <a:r>
              <a:rPr lang="en-US" sz="1200" dirty="0">
                <a:solidFill>
                  <a:schemeClr val="accent1">
                    <a:lumMod val="50000"/>
                  </a:schemeClr>
                </a:solidFill>
              </a:rPr>
              <a:t> </a:t>
            </a:r>
            <a:r>
              <a:rPr lang="en-US" sz="1200" dirty="0" smtClean="0">
                <a:solidFill>
                  <a:schemeClr val="accent1">
                    <a:lumMod val="50000"/>
                  </a:schemeClr>
                </a:solidFill>
              </a:rPr>
              <a:t>    - Target Attributes</a:t>
            </a:r>
            <a:endParaRPr lang="en-US" sz="1200" dirty="0">
              <a:solidFill>
                <a:schemeClr val="accent1">
                  <a:lumMod val="50000"/>
                </a:schemeClr>
              </a:solidFill>
            </a:endParaRPr>
          </a:p>
        </p:txBody>
      </p:sp>
      <p:cxnSp>
        <p:nvCxnSpPr>
          <p:cNvPr id="10" name="Straight Arrow Connector 9"/>
          <p:cNvCxnSpPr>
            <a:stCxn id="9" idx="3"/>
          </p:cNvCxnSpPr>
          <p:nvPr/>
        </p:nvCxnSpPr>
        <p:spPr>
          <a:xfrm>
            <a:off x="2489931" y="1727168"/>
            <a:ext cx="862869" cy="809632"/>
          </a:xfrm>
          <a:prstGeom prst="straightConnector1">
            <a:avLst/>
          </a:prstGeom>
          <a:ln w="12700">
            <a:solidFill>
              <a:srgbClr val="EC1CB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2366" y="4228679"/>
            <a:ext cx="2441537" cy="1291639"/>
          </a:xfrm>
          <a:prstGeom prst="roundRect">
            <a:avLst/>
          </a:prstGeom>
          <a:solidFill>
            <a:schemeClr val="accent5">
              <a:lumMod val="20000"/>
              <a:lumOff val="80000"/>
            </a:schemeClr>
          </a:solidFill>
          <a:ln w="19050">
            <a:solidFill>
              <a:srgbClr val="280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1">
                    <a:lumMod val="50000"/>
                  </a:schemeClr>
                </a:solidFill>
              </a:rPr>
              <a:t>Alshehri and Sandhu, 2017</a:t>
            </a:r>
          </a:p>
          <a:p>
            <a:pPr marL="171450" indent="-171450">
              <a:buFont typeface="Wingdings" panose="05000000000000000000" pitchFamily="2" charset="2"/>
              <a:buChar char="Ø"/>
            </a:pPr>
            <a:r>
              <a:rPr lang="en-US" sz="1200" dirty="0" smtClean="0">
                <a:solidFill>
                  <a:schemeClr val="accent1">
                    <a:lumMod val="50000"/>
                  </a:schemeClr>
                </a:solidFill>
              </a:rPr>
              <a:t>VO-VO communications</a:t>
            </a:r>
          </a:p>
          <a:p>
            <a:pPr marL="171450" indent="-171450">
              <a:buFont typeface="Wingdings" panose="05000000000000000000" pitchFamily="2" charset="2"/>
              <a:buChar char="Ø"/>
            </a:pPr>
            <a:r>
              <a:rPr lang="en-US" sz="1200" dirty="0" smtClean="0">
                <a:solidFill>
                  <a:schemeClr val="accent1">
                    <a:lumMod val="50000"/>
                  </a:schemeClr>
                </a:solidFill>
              </a:rPr>
              <a:t>Operational and Administrative Access Control Models</a:t>
            </a:r>
          </a:p>
          <a:p>
            <a:r>
              <a:rPr lang="en-US" sz="1200" dirty="0">
                <a:solidFill>
                  <a:schemeClr val="accent1">
                    <a:lumMod val="50000"/>
                  </a:schemeClr>
                </a:solidFill>
              </a:rPr>
              <a:t> </a:t>
            </a:r>
            <a:r>
              <a:rPr lang="en-US" sz="1200" dirty="0" smtClean="0">
                <a:solidFill>
                  <a:schemeClr val="accent1">
                    <a:lumMod val="50000"/>
                  </a:schemeClr>
                </a:solidFill>
              </a:rPr>
              <a:t>   - ACLs, CapBAC, RBAC, ABAC</a:t>
            </a:r>
            <a:endParaRPr lang="en-US" sz="1200" dirty="0">
              <a:solidFill>
                <a:schemeClr val="accent1">
                  <a:lumMod val="50000"/>
                </a:schemeClr>
              </a:solidFill>
            </a:endParaRPr>
          </a:p>
        </p:txBody>
      </p:sp>
      <p:cxnSp>
        <p:nvCxnSpPr>
          <p:cNvPr id="12" name="Straight Arrow Connector 11"/>
          <p:cNvCxnSpPr>
            <a:stCxn id="11" idx="3"/>
          </p:cNvCxnSpPr>
          <p:nvPr/>
        </p:nvCxnSpPr>
        <p:spPr>
          <a:xfrm flipV="1">
            <a:off x="2563903" y="4519332"/>
            <a:ext cx="360052" cy="355167"/>
          </a:xfrm>
          <a:prstGeom prst="straightConnector1">
            <a:avLst/>
          </a:prstGeom>
          <a:ln w="12700">
            <a:solidFill>
              <a:srgbClr val="F15A2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a:off x="2489931" y="1727168"/>
            <a:ext cx="964469" cy="1663125"/>
          </a:xfrm>
          <a:prstGeom prst="straightConnector1">
            <a:avLst/>
          </a:prstGeom>
          <a:ln w="12700">
            <a:solidFill>
              <a:srgbClr val="EC1CB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2200315" y="2443909"/>
            <a:ext cx="2304968" cy="1940566"/>
          </a:xfrm>
          <a:prstGeom prst="curvedConnector3">
            <a:avLst>
              <a:gd name="adj1" fmla="val 55289"/>
            </a:avLst>
          </a:prstGeom>
          <a:ln w="12700">
            <a:solidFill>
              <a:srgbClr val="EC1CB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23082" y="1154176"/>
            <a:ext cx="819150" cy="307777"/>
          </a:xfrm>
          <a:prstGeom prst="rect">
            <a:avLst/>
          </a:prstGeom>
          <a:solidFill>
            <a:schemeClr val="bg1">
              <a:lumMod val="95000"/>
            </a:schemeClr>
          </a:solidFill>
        </p:spPr>
        <p:txBody>
          <a:bodyPr wrap="square" rtlCol="0">
            <a:spAutoFit/>
          </a:bodyPr>
          <a:lstStyle/>
          <a:p>
            <a:r>
              <a:rPr lang="en-US" sz="1400" b="1" dirty="0" smtClean="0"/>
              <a:t>CE-IoT</a:t>
            </a:r>
            <a:endParaRPr lang="en-US" sz="1400" b="1" dirty="0"/>
          </a:p>
        </p:txBody>
      </p:sp>
    </p:spTree>
    <p:extLst>
      <p:ext uri="{BB962C8B-B14F-4D97-AF65-F5344CB8AC3E}">
        <p14:creationId xmlns:p14="http://schemas.microsoft.com/office/powerpoint/2010/main" val="9898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Wearable IoT Use Case</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28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7" name="Content Placeholder 7"/>
          <p:cNvPicPr>
            <a:picLocks noChangeAspect="1"/>
          </p:cNvPicPr>
          <p:nvPr/>
        </p:nvPicPr>
        <p:blipFill>
          <a:blip r:embed="rId2"/>
          <a:stretch>
            <a:fillRect/>
          </a:stretch>
        </p:blipFill>
        <p:spPr>
          <a:xfrm>
            <a:off x="1773949" y="1092905"/>
            <a:ext cx="5229020" cy="4652406"/>
          </a:xfrm>
          <a:prstGeom prst="rect">
            <a:avLst/>
          </a:prstGeom>
        </p:spPr>
      </p:pic>
      <p:sp>
        <p:nvSpPr>
          <p:cNvPr id="8" name="TextBox 7"/>
          <p:cNvSpPr txBox="1"/>
          <p:nvPr/>
        </p:nvSpPr>
        <p:spPr>
          <a:xfrm>
            <a:off x="1516264" y="5745311"/>
            <a:ext cx="6111470" cy="369332"/>
          </a:xfrm>
          <a:prstGeom prst="rect">
            <a:avLst/>
          </a:prstGeom>
          <a:noFill/>
        </p:spPr>
        <p:txBody>
          <a:bodyPr wrap="square" rtlCol="0">
            <a:spAutoFit/>
          </a:bodyPr>
          <a:lstStyle/>
          <a:p>
            <a:r>
              <a:rPr lang="en-US" dirty="0" smtClean="0"/>
              <a:t>Fig. 6: Remote </a:t>
            </a:r>
            <a:r>
              <a:rPr lang="en-US" dirty="0"/>
              <a:t>Health and Fitness </a:t>
            </a:r>
            <a:r>
              <a:rPr lang="en-US" dirty="0" smtClean="0"/>
              <a:t>Monitoring (RHFM) </a:t>
            </a:r>
            <a:r>
              <a:rPr lang="en-US" dirty="0"/>
              <a:t>Example</a:t>
            </a:r>
          </a:p>
        </p:txBody>
      </p:sp>
    </p:spTree>
    <p:extLst>
      <p:ext uri="{BB962C8B-B14F-4D97-AF65-F5344CB8AC3E}">
        <p14:creationId xmlns:p14="http://schemas.microsoft.com/office/powerpoint/2010/main" val="4139813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308443"/>
            <a:ext cx="4932822" cy="462224"/>
          </a:xfrm>
        </p:spPr>
        <p:txBody>
          <a:bodyPr/>
          <a:lstStyle/>
          <a:p>
            <a:r>
              <a:rPr lang="en-US" dirty="0" smtClean="0"/>
              <a:t>Summary of Contributions</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29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2" name="Picture 1"/>
          <p:cNvPicPr>
            <a:picLocks noChangeAspect="1"/>
          </p:cNvPicPr>
          <p:nvPr/>
        </p:nvPicPr>
        <p:blipFill>
          <a:blip r:embed="rId2"/>
          <a:stretch>
            <a:fillRect/>
          </a:stretch>
        </p:blipFill>
        <p:spPr>
          <a:xfrm>
            <a:off x="400050" y="1063478"/>
            <a:ext cx="8410575" cy="4918049"/>
          </a:xfrm>
          <a:prstGeom prst="rect">
            <a:avLst/>
          </a:prstGeom>
        </p:spPr>
      </p:pic>
    </p:spTree>
    <p:extLst>
      <p:ext uri="{BB962C8B-B14F-4D97-AF65-F5344CB8AC3E}">
        <p14:creationId xmlns:p14="http://schemas.microsoft.com/office/powerpoint/2010/main" val="278436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Introduction</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
        <p:nvSpPr>
          <p:cNvPr id="10" name="TextBox 9"/>
          <p:cNvSpPr txBox="1"/>
          <p:nvPr/>
        </p:nvSpPr>
        <p:spPr>
          <a:xfrm>
            <a:off x="1044242" y="1423585"/>
            <a:ext cx="2638425" cy="120032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 Control </a:t>
            </a:r>
          </a:p>
          <a:p>
            <a:pPr algn="ctr">
              <a:defRPr/>
            </a:pPr>
            <a:r>
              <a:rPr lang="en-US" i="1" dirty="0" smtClean="0">
                <a:solidFill>
                  <a:srgbClr val="EC1CB1"/>
                </a:solidFill>
                <a:latin typeface="Calibri" panose="020F0502020204030204" pitchFamily="34" charset="0"/>
                <a:cs typeface="Calibri" panose="020F0502020204030204" pitchFamily="34" charset="0"/>
              </a:rPr>
              <a:t>Secure data, information, and resources from unauthorized entities</a:t>
            </a:r>
          </a:p>
        </p:txBody>
      </p:sp>
      <p:sp>
        <p:nvSpPr>
          <p:cNvPr id="13" name="TextBox 12"/>
          <p:cNvSpPr txBox="1"/>
          <p:nvPr/>
        </p:nvSpPr>
        <p:spPr>
          <a:xfrm>
            <a:off x="5156426" y="1423585"/>
            <a:ext cx="2749324"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Communication </a:t>
            </a:r>
            <a:r>
              <a:rPr lang="en-US"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a:t>
            </a:r>
          </a:p>
          <a:p>
            <a:pPr algn="ctr">
              <a:defRPr/>
            </a:pPr>
            <a:r>
              <a:rPr lang="en-US" i="1" dirty="0" smtClean="0">
                <a:solidFill>
                  <a:srgbClr val="EC1CB1"/>
                </a:solidFill>
                <a:latin typeface="Calibri" panose="020F0502020204030204" pitchFamily="34" charset="0"/>
                <a:cs typeface="Calibri" panose="020F0502020204030204" pitchFamily="34" charset="0"/>
              </a:rPr>
              <a:t>Secure communication and data flow from one component to other</a:t>
            </a:r>
            <a:endParaRPr lang="en-US" i="1" dirty="0">
              <a:solidFill>
                <a:schemeClr val="accent1"/>
              </a:solidFill>
              <a:latin typeface="Calibri" panose="020F0502020204030204" pitchFamily="34" charset="0"/>
              <a:cs typeface="Calibri" panose="020F0502020204030204" pitchFamily="34" charset="0"/>
            </a:endParaRPr>
          </a:p>
        </p:txBody>
      </p:sp>
      <p:sp>
        <p:nvSpPr>
          <p:cNvPr id="19" name="TextBox 18"/>
          <p:cNvSpPr txBox="1"/>
          <p:nvPr/>
        </p:nvSpPr>
        <p:spPr>
          <a:xfrm>
            <a:off x="530834" y="2924558"/>
            <a:ext cx="4041165" cy="286232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Traditional Access Control Models:</a:t>
            </a:r>
          </a:p>
          <a:p>
            <a:r>
              <a:rPr lang="en-US" i="1" dirty="0" smtClean="0">
                <a:latin typeface="Calibri" panose="020F0502020204030204" pitchFamily="34" charset="0"/>
                <a:cs typeface="Calibri" panose="020F0502020204030204" pitchFamily="34" charset="0"/>
              </a:rPr>
              <a:t>Discretionary Access Control (DAC) – </a:t>
            </a:r>
            <a:r>
              <a:rPr lang="en-US" i="1" dirty="0" smtClean="0">
                <a:solidFill>
                  <a:schemeClr val="accent2"/>
                </a:solidFill>
                <a:latin typeface="Calibri" panose="020F0502020204030204" pitchFamily="34" charset="0"/>
                <a:cs typeface="Calibri" panose="020F0502020204030204" pitchFamily="34" charset="0"/>
              </a:rPr>
              <a:t>Ownership, </a:t>
            </a:r>
          </a:p>
          <a:p>
            <a:r>
              <a:rPr lang="en-US" i="1" dirty="0" smtClean="0">
                <a:latin typeface="Calibri" panose="020F0502020204030204" pitchFamily="34" charset="0"/>
                <a:cs typeface="Calibri" panose="020F0502020204030204" pitchFamily="34" charset="0"/>
              </a:rPr>
              <a:t>Mandatory Access Control (MAC) – </a:t>
            </a:r>
            <a:r>
              <a:rPr lang="en-US" i="1" dirty="0" smtClean="0">
                <a:solidFill>
                  <a:schemeClr val="accent2"/>
                </a:solidFill>
                <a:latin typeface="Calibri" panose="020F0502020204030204" pitchFamily="34" charset="0"/>
                <a:cs typeface="Calibri" panose="020F0502020204030204" pitchFamily="34" charset="0"/>
              </a:rPr>
              <a:t>Security Levels, </a:t>
            </a:r>
          </a:p>
          <a:p>
            <a:r>
              <a:rPr lang="en-US" i="1" dirty="0" smtClean="0">
                <a:latin typeface="Calibri" panose="020F0502020204030204" pitchFamily="34" charset="0"/>
                <a:cs typeface="Calibri" panose="020F0502020204030204" pitchFamily="34" charset="0"/>
              </a:rPr>
              <a:t>Role-Based Access Control (RBAC) – </a:t>
            </a:r>
            <a:r>
              <a:rPr lang="en-US" i="1" dirty="0" smtClean="0">
                <a:solidFill>
                  <a:schemeClr val="accent2"/>
                </a:solidFill>
                <a:latin typeface="Calibri" panose="020F0502020204030204" pitchFamily="34" charset="0"/>
                <a:cs typeface="Calibri" panose="020F0502020204030204" pitchFamily="34" charset="0"/>
              </a:rPr>
              <a:t>Roles,</a:t>
            </a:r>
          </a:p>
          <a:p>
            <a:r>
              <a:rPr lang="en-US" i="1" dirty="0" smtClean="0">
                <a:latin typeface="Calibri" panose="020F0502020204030204" pitchFamily="34" charset="0"/>
                <a:cs typeface="Calibri" panose="020F0502020204030204" pitchFamily="34" charset="0"/>
              </a:rPr>
              <a:t> Attribute-Based Access Control (ABAC) – </a:t>
            </a:r>
            <a:r>
              <a:rPr lang="en-US" i="1" dirty="0" smtClean="0">
                <a:solidFill>
                  <a:schemeClr val="accent2"/>
                </a:solidFill>
                <a:latin typeface="Calibri" panose="020F0502020204030204" pitchFamily="34" charset="0"/>
                <a:cs typeface="Calibri" panose="020F0502020204030204" pitchFamily="34" charset="0"/>
              </a:rPr>
              <a:t>Attributes, </a:t>
            </a:r>
            <a:r>
              <a:rPr lang="en-US" i="1" dirty="0" smtClean="0">
                <a:latin typeface="Calibri" panose="020F0502020204030204" pitchFamily="34" charset="0"/>
                <a:cs typeface="Calibri" panose="020F0502020204030204" pitchFamily="34" charset="0"/>
              </a:rPr>
              <a:t>…</a:t>
            </a:r>
          </a:p>
          <a:p>
            <a:endParaRPr lang="en-US" i="1" dirty="0" smtClean="0">
              <a:latin typeface="Calibri" panose="020F0502020204030204" pitchFamily="34" charset="0"/>
              <a:cs typeface="Calibri" panose="020F0502020204030204" pitchFamily="34" charset="0"/>
            </a:endParaRPr>
          </a:p>
        </p:txBody>
      </p:sp>
      <p:sp>
        <p:nvSpPr>
          <p:cNvPr id="20" name="TextBox 19"/>
          <p:cNvSpPr txBox="1"/>
          <p:nvPr/>
        </p:nvSpPr>
        <p:spPr>
          <a:xfrm>
            <a:off x="4845790" y="3045562"/>
            <a:ext cx="3778860" cy="923330"/>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Communication Control Examples: </a:t>
            </a:r>
            <a:r>
              <a:rPr lang="en-US" i="1" dirty="0" smtClean="0">
                <a:latin typeface="Calibri" panose="020F0502020204030204" pitchFamily="34" charset="0"/>
                <a:cs typeface="Calibri" panose="020F0502020204030204" pitchFamily="34" charset="0"/>
              </a:rPr>
              <a:t>Firewall, Routing Tables, Guards, …</a:t>
            </a:r>
          </a:p>
          <a:p>
            <a:r>
              <a:rPr lang="en-US" i="1" dirty="0" smtClean="0">
                <a:solidFill>
                  <a:srgbClr val="C00000"/>
                </a:solidFill>
                <a:latin typeface="Calibri" panose="020F0502020204030204" pitchFamily="34" charset="0"/>
                <a:cs typeface="Calibri" panose="020F0502020204030204" pitchFamily="34" charset="0"/>
              </a:rPr>
              <a:t>Formal models ??? </a:t>
            </a:r>
          </a:p>
        </p:txBody>
      </p:sp>
    </p:spTree>
    <p:extLst>
      <p:ext uri="{BB962C8B-B14F-4D97-AF65-F5344CB8AC3E}">
        <p14:creationId xmlns:p14="http://schemas.microsoft.com/office/powerpoint/2010/main" val="2073395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noChangeAspect="1"/>
          </p:cNvPicPr>
          <p:nvPr>
            <p:ph idx="1"/>
          </p:nvPr>
        </p:nvPicPr>
        <p:blipFill>
          <a:blip r:embed="rId2"/>
          <a:stretch>
            <a:fillRect/>
          </a:stretch>
        </p:blipFill>
        <p:spPr>
          <a:xfrm>
            <a:off x="1006693" y="1384763"/>
            <a:ext cx="7130613" cy="4724601"/>
          </a:xfrm>
          <a:prstGeom prst="rect">
            <a:avLst/>
          </a:prstGeom>
        </p:spPr>
      </p:pic>
      <p:sp>
        <p:nvSpPr>
          <p:cNvPr id="3" name="Title 2"/>
          <p:cNvSpPr>
            <a:spLocks noGrp="1"/>
          </p:cNvSpPr>
          <p:nvPr>
            <p:ph type="ctrTitle"/>
          </p:nvPr>
        </p:nvSpPr>
        <p:spPr>
          <a:xfrm>
            <a:off x="1802398" y="-130035"/>
            <a:ext cx="4932822" cy="1057275"/>
          </a:xfrm>
        </p:spPr>
        <p:txBody>
          <a:bodyPr/>
          <a:lstStyle/>
          <a:p>
            <a:r>
              <a:rPr lang="en-US" sz="2800" dirty="0" smtClean="0"/>
              <a:t>Communication Control in CE-IoT</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30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107" name="TextBox 106"/>
          <p:cNvSpPr txBox="1"/>
          <p:nvPr/>
        </p:nvSpPr>
        <p:spPr>
          <a:xfrm>
            <a:off x="4057627" y="1022186"/>
            <a:ext cx="2608241" cy="253916"/>
          </a:xfrm>
          <a:prstGeom prst="rect">
            <a:avLst/>
          </a:prstGeom>
          <a:noFill/>
        </p:spPr>
        <p:txBody>
          <a:bodyPr wrap="square" rtlCol="0">
            <a:spAutoFit/>
          </a:bodyPr>
          <a:lstStyle/>
          <a:p>
            <a:r>
              <a:rPr lang="en-US" sz="1050" b="1" dirty="0" smtClean="0">
                <a:solidFill>
                  <a:srgbClr val="C00000"/>
                </a:solidFill>
              </a:rPr>
              <a:t> Attribute-Based Communication Control</a:t>
            </a:r>
            <a:endParaRPr lang="en-US" sz="1050" b="1" dirty="0">
              <a:solidFill>
                <a:srgbClr val="C00000"/>
              </a:solidFill>
            </a:endParaRPr>
          </a:p>
        </p:txBody>
      </p:sp>
      <p:sp>
        <p:nvSpPr>
          <p:cNvPr id="108" name="Right Brace 107"/>
          <p:cNvSpPr/>
          <p:nvPr/>
        </p:nvSpPr>
        <p:spPr>
          <a:xfrm rot="16200000">
            <a:off x="5078511" y="759694"/>
            <a:ext cx="148946" cy="1236389"/>
          </a:xfrm>
          <a:prstGeom prst="rightBrace">
            <a:avLst>
              <a:gd name="adj1" fmla="val 27391"/>
              <a:gd name="adj2" fmla="val 50000"/>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100"/>
          </a:p>
        </p:txBody>
      </p:sp>
      <p:sp>
        <p:nvSpPr>
          <p:cNvPr id="109" name="TextBox 108"/>
          <p:cNvSpPr txBox="1"/>
          <p:nvPr/>
        </p:nvSpPr>
        <p:spPr>
          <a:xfrm>
            <a:off x="3688505" y="2481083"/>
            <a:ext cx="369122" cy="230832"/>
          </a:xfrm>
          <a:prstGeom prst="rect">
            <a:avLst/>
          </a:prstGeom>
          <a:solidFill>
            <a:srgbClr val="00B0F0"/>
          </a:solidFill>
        </p:spPr>
        <p:txBody>
          <a:bodyPr wrap="square" rtlCol="0">
            <a:spAutoFit/>
          </a:bodyPr>
          <a:lstStyle/>
          <a:p>
            <a:r>
              <a:rPr lang="en-US" sz="900" b="1" dirty="0" smtClean="0"/>
              <a:t>CCP</a:t>
            </a:r>
            <a:endParaRPr lang="en-US" sz="900" b="1" dirty="0"/>
          </a:p>
        </p:txBody>
      </p:sp>
      <p:sp>
        <p:nvSpPr>
          <p:cNvPr id="110" name="TextBox 109"/>
          <p:cNvSpPr txBox="1"/>
          <p:nvPr/>
        </p:nvSpPr>
        <p:spPr>
          <a:xfrm>
            <a:off x="3515799" y="3731741"/>
            <a:ext cx="369122" cy="230832"/>
          </a:xfrm>
          <a:prstGeom prst="rect">
            <a:avLst/>
          </a:prstGeom>
          <a:solidFill>
            <a:srgbClr val="00B0F0"/>
          </a:solidFill>
        </p:spPr>
        <p:txBody>
          <a:bodyPr wrap="square" rtlCol="0">
            <a:spAutoFit/>
          </a:bodyPr>
          <a:lstStyle/>
          <a:p>
            <a:r>
              <a:rPr lang="en-US" sz="900" b="1" dirty="0" smtClean="0"/>
              <a:t>CCP</a:t>
            </a:r>
            <a:endParaRPr lang="en-US" sz="900" b="1" dirty="0"/>
          </a:p>
        </p:txBody>
      </p:sp>
      <p:sp>
        <p:nvSpPr>
          <p:cNvPr id="111" name="TextBox 110"/>
          <p:cNvSpPr txBox="1"/>
          <p:nvPr/>
        </p:nvSpPr>
        <p:spPr>
          <a:xfrm>
            <a:off x="3783755" y="5058893"/>
            <a:ext cx="369122" cy="230832"/>
          </a:xfrm>
          <a:prstGeom prst="rect">
            <a:avLst/>
          </a:prstGeom>
          <a:solidFill>
            <a:srgbClr val="00B0F0"/>
          </a:solidFill>
        </p:spPr>
        <p:txBody>
          <a:bodyPr wrap="square" rtlCol="0">
            <a:spAutoFit/>
          </a:bodyPr>
          <a:lstStyle/>
          <a:p>
            <a:r>
              <a:rPr lang="en-US" sz="900" b="1" dirty="0" smtClean="0"/>
              <a:t>CCP</a:t>
            </a:r>
            <a:endParaRPr lang="en-US" sz="900" b="1" dirty="0"/>
          </a:p>
        </p:txBody>
      </p:sp>
      <p:sp>
        <p:nvSpPr>
          <p:cNvPr id="12" name="TextBox 11"/>
          <p:cNvSpPr txBox="1"/>
          <p:nvPr/>
        </p:nvSpPr>
        <p:spPr>
          <a:xfrm>
            <a:off x="1466621" y="1022186"/>
            <a:ext cx="2608241" cy="415498"/>
          </a:xfrm>
          <a:prstGeom prst="rect">
            <a:avLst/>
          </a:prstGeom>
          <a:noFill/>
        </p:spPr>
        <p:txBody>
          <a:bodyPr wrap="square" rtlCol="0">
            <a:spAutoFit/>
          </a:bodyPr>
          <a:lstStyle/>
          <a:p>
            <a:pPr algn="ctr"/>
            <a:r>
              <a:rPr lang="en-US" sz="1050" b="1" dirty="0">
                <a:solidFill>
                  <a:srgbClr val="2800F2"/>
                </a:solidFill>
              </a:rPr>
              <a:t>Certificate and </a:t>
            </a:r>
            <a:r>
              <a:rPr lang="en-US" sz="1050" b="1" dirty="0" smtClean="0">
                <a:solidFill>
                  <a:srgbClr val="2800F2"/>
                </a:solidFill>
              </a:rPr>
              <a:t>Crypto Based Communication control </a:t>
            </a:r>
            <a:endParaRPr lang="en-US" sz="1050" b="1" dirty="0">
              <a:solidFill>
                <a:srgbClr val="2800F2"/>
              </a:solidFill>
            </a:endParaRPr>
          </a:p>
        </p:txBody>
      </p:sp>
      <p:sp>
        <p:nvSpPr>
          <p:cNvPr id="13" name="TextBox 12"/>
          <p:cNvSpPr txBox="1"/>
          <p:nvPr/>
        </p:nvSpPr>
        <p:spPr>
          <a:xfrm>
            <a:off x="4593635" y="3373770"/>
            <a:ext cx="1800392" cy="461665"/>
          </a:xfrm>
          <a:prstGeom prst="rect">
            <a:avLst/>
          </a:prstGeom>
          <a:noFill/>
          <a:ln>
            <a:solidFill>
              <a:schemeClr val="accent1"/>
            </a:solidFill>
          </a:ln>
        </p:spPr>
        <p:txBody>
          <a:bodyPr wrap="square" rtlCol="0">
            <a:spAutoFit/>
          </a:bodyPr>
          <a:lstStyle/>
          <a:p>
            <a:pPr algn="ctr"/>
            <a:r>
              <a:rPr lang="en-US" sz="1200" b="1" dirty="0" smtClean="0">
                <a:solidFill>
                  <a:srgbClr val="EC1CB1"/>
                </a:solidFill>
              </a:rPr>
              <a:t>Bandwidth and Latency</a:t>
            </a:r>
          </a:p>
          <a:p>
            <a:pPr algn="ctr"/>
            <a:r>
              <a:rPr lang="en-US" sz="1200" b="1" dirty="0" smtClean="0">
                <a:solidFill>
                  <a:srgbClr val="EC1CB1"/>
                </a:solidFill>
              </a:rPr>
              <a:t>User-Centric Privacy</a:t>
            </a:r>
            <a:endParaRPr lang="en-US" sz="1200" b="1" dirty="0">
              <a:solidFill>
                <a:srgbClr val="EC1CB1"/>
              </a:solidFill>
            </a:endParaRPr>
          </a:p>
        </p:txBody>
      </p:sp>
    </p:spTree>
    <p:extLst>
      <p:ext uri="{BB962C8B-B14F-4D97-AF65-F5344CB8AC3E}">
        <p14:creationId xmlns:p14="http://schemas.microsoft.com/office/powerpoint/2010/main" val="55501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animBg="1"/>
      <p:bldP spid="12"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18728" y="216134"/>
            <a:ext cx="4932822" cy="680070"/>
          </a:xfrm>
        </p:spPr>
        <p:txBody>
          <a:bodyPr/>
          <a:lstStyle/>
          <a:p>
            <a:r>
              <a:rPr lang="en-US" sz="2800" dirty="0" smtClean="0"/>
              <a:t>A Conceptual ABCC Model</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31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8" name="TextBox 7"/>
          <p:cNvSpPr txBox="1"/>
          <p:nvPr/>
        </p:nvSpPr>
        <p:spPr>
          <a:xfrm>
            <a:off x="891947" y="5747426"/>
            <a:ext cx="7360104" cy="338554"/>
          </a:xfrm>
          <a:prstGeom prst="rect">
            <a:avLst/>
          </a:prstGeom>
          <a:noFill/>
        </p:spPr>
        <p:txBody>
          <a:bodyPr wrap="square" rtlCol="0">
            <a:spAutoFit/>
          </a:bodyPr>
          <a:lstStyle/>
          <a:p>
            <a:r>
              <a:rPr lang="en-US" sz="1600" dirty="0" smtClean="0"/>
              <a:t>Fig. 7: A General Conceptual Attribute-Based Communication Control (ABCC) Model</a:t>
            </a:r>
            <a:endParaRPr lang="en-US" sz="1600" dirty="0"/>
          </a:p>
        </p:txBody>
      </p:sp>
      <p:pic>
        <p:nvPicPr>
          <p:cNvPr id="10" name="Content Placeholder 9"/>
          <p:cNvPicPr>
            <a:picLocks noGrp="1" noChangeAspect="1"/>
          </p:cNvPicPr>
          <p:nvPr>
            <p:ph idx="1"/>
          </p:nvPr>
        </p:nvPicPr>
        <p:blipFill>
          <a:blip r:embed="rId2"/>
          <a:stretch>
            <a:fillRect/>
          </a:stretch>
        </p:blipFill>
        <p:spPr>
          <a:xfrm>
            <a:off x="1595438" y="1158875"/>
            <a:ext cx="5557838" cy="4588551"/>
          </a:xfrm>
          <a:prstGeom prst="rect">
            <a:avLst/>
          </a:prstGeom>
        </p:spPr>
      </p:pic>
    </p:spTree>
    <p:extLst>
      <p:ext uri="{BB962C8B-B14F-4D97-AF65-F5344CB8AC3E}">
        <p14:creationId xmlns:p14="http://schemas.microsoft.com/office/powerpoint/2010/main" val="2290147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ABAC vs. ABCC</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7" name="Picture 6"/>
          <p:cNvPicPr>
            <a:picLocks noChangeAspect="1"/>
          </p:cNvPicPr>
          <p:nvPr/>
        </p:nvPicPr>
        <p:blipFill>
          <a:blip r:embed="rId2"/>
          <a:stretch>
            <a:fillRect/>
          </a:stretch>
        </p:blipFill>
        <p:spPr>
          <a:xfrm>
            <a:off x="82292" y="1362075"/>
            <a:ext cx="8827014" cy="4287829"/>
          </a:xfrm>
          <a:prstGeom prst="rect">
            <a:avLst/>
          </a:prstGeom>
        </p:spPr>
      </p:pic>
    </p:spTree>
    <p:extLst>
      <p:ext uri="{BB962C8B-B14F-4D97-AF65-F5344CB8AC3E}">
        <p14:creationId xmlns:p14="http://schemas.microsoft.com/office/powerpoint/2010/main" val="1163562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02639" y="1448550"/>
            <a:ext cx="7886700" cy="3706901"/>
          </a:xfrm>
          <a:prstGeom prst="rect">
            <a:avLst/>
          </a:prstGeom>
        </p:spPr>
      </p:pic>
      <p:sp>
        <p:nvSpPr>
          <p:cNvPr id="3" name="Title 2"/>
          <p:cNvSpPr>
            <a:spLocks noGrp="1"/>
          </p:cNvSpPr>
          <p:nvPr>
            <p:ph type="ctrTitle"/>
          </p:nvPr>
        </p:nvSpPr>
        <p:spPr>
          <a:xfrm>
            <a:off x="1818728" y="60690"/>
            <a:ext cx="4932822" cy="921239"/>
          </a:xfrm>
        </p:spPr>
        <p:txBody>
          <a:bodyPr/>
          <a:lstStyle/>
          <a:p>
            <a:r>
              <a:rPr lang="en-US" sz="2800" dirty="0" smtClean="0"/>
              <a:t>ABCC for Edge and Cloud Communication</a:t>
            </a:r>
            <a:endParaRPr lang="en-US" sz="2800" dirty="0"/>
          </a:p>
        </p:txBody>
      </p:sp>
      <p:sp>
        <p:nvSpPr>
          <p:cNvPr id="4" name="Slide Number Placeholder 3"/>
          <p:cNvSpPr>
            <a:spLocks noGrp="1"/>
          </p:cNvSpPr>
          <p:nvPr>
            <p:ph type="sldNum" sz="quarter" idx="4"/>
          </p:nvPr>
        </p:nvSpPr>
        <p:spPr/>
        <p:txBody>
          <a:bodyPr/>
          <a:lstStyle/>
          <a:p>
            <a:fld id="{CAB5F52E-1A2D-AF47-834F-5A302267C843}" type="slidenum">
              <a:rPr lang="en-US" smtClean="0"/>
              <a:t>33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8" name="TextBox 7"/>
          <p:cNvSpPr txBox="1"/>
          <p:nvPr/>
        </p:nvSpPr>
        <p:spPr>
          <a:xfrm>
            <a:off x="1637833" y="5678778"/>
            <a:ext cx="6385154" cy="369332"/>
          </a:xfrm>
          <a:prstGeom prst="rect">
            <a:avLst/>
          </a:prstGeom>
          <a:noFill/>
        </p:spPr>
        <p:txBody>
          <a:bodyPr wrap="square" rtlCol="0">
            <a:spAutoFit/>
          </a:bodyPr>
          <a:lstStyle/>
          <a:p>
            <a:r>
              <a:rPr lang="en-US" dirty="0" smtClean="0"/>
              <a:t>Fig. </a:t>
            </a:r>
            <a:r>
              <a:rPr lang="en-US" dirty="0"/>
              <a:t>8</a:t>
            </a:r>
            <a:r>
              <a:rPr lang="en-US" dirty="0" smtClean="0"/>
              <a:t>: ABCC for Edge and Cloud Communication Model</a:t>
            </a:r>
            <a:endParaRPr lang="en-US" dirty="0"/>
          </a:p>
        </p:txBody>
      </p:sp>
      <p:sp>
        <p:nvSpPr>
          <p:cNvPr id="13" name="TextBox 12"/>
          <p:cNvSpPr txBox="1"/>
          <p:nvPr/>
        </p:nvSpPr>
        <p:spPr>
          <a:xfrm>
            <a:off x="231112" y="4827147"/>
            <a:ext cx="2156402" cy="461665"/>
          </a:xfrm>
          <a:prstGeom prst="rect">
            <a:avLst/>
          </a:prstGeom>
          <a:noFill/>
        </p:spPr>
        <p:txBody>
          <a:bodyPr wrap="square" rtlCol="0">
            <a:spAutoFit/>
          </a:bodyPr>
          <a:lstStyle/>
          <a:p>
            <a:r>
              <a:rPr lang="en-US" sz="1200" dirty="0" smtClean="0">
                <a:solidFill>
                  <a:srgbClr val="C00000"/>
                </a:solidFill>
              </a:rPr>
              <a:t>Secure Communication through certificates and crypto keys</a:t>
            </a:r>
            <a:endParaRPr lang="en-US" sz="1200" dirty="0">
              <a:solidFill>
                <a:srgbClr val="C00000"/>
              </a:solidFill>
            </a:endParaRPr>
          </a:p>
        </p:txBody>
      </p:sp>
      <p:cxnSp>
        <p:nvCxnSpPr>
          <p:cNvPr id="15" name="Straight Arrow Connector 14"/>
          <p:cNvCxnSpPr/>
          <p:nvPr/>
        </p:nvCxnSpPr>
        <p:spPr>
          <a:xfrm flipV="1">
            <a:off x="1409861" y="4498545"/>
            <a:ext cx="455945" cy="31432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5339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ts val="600"/>
              </a:spcAft>
            </a:pPr>
            <a:r>
              <a:rPr lang="en-US" dirty="0" smtClean="0"/>
              <a:t>Basic Entities and Functions:</a:t>
            </a:r>
          </a:p>
          <a:p>
            <a:pPr lvl="1">
              <a:lnSpc>
                <a:spcPct val="100000"/>
              </a:lnSpc>
              <a:spcAft>
                <a:spcPts val="600"/>
              </a:spcAft>
            </a:pPr>
            <a:r>
              <a:rPr lang="en-US" dirty="0" smtClean="0"/>
              <a:t>Two endpoints – </a:t>
            </a:r>
            <a:r>
              <a:rPr lang="en-US" i="1" dirty="0" smtClean="0"/>
              <a:t>gateway</a:t>
            </a:r>
            <a:r>
              <a:rPr lang="en-US" dirty="0" smtClean="0"/>
              <a:t> and </a:t>
            </a:r>
            <a:r>
              <a:rPr lang="en-US" i="1" dirty="0" smtClean="0"/>
              <a:t>virtual object</a:t>
            </a:r>
          </a:p>
          <a:p>
            <a:pPr lvl="1">
              <a:lnSpc>
                <a:spcPct val="100000"/>
              </a:lnSpc>
              <a:spcAft>
                <a:spcPts val="600"/>
              </a:spcAft>
            </a:pPr>
            <a:r>
              <a:rPr lang="en-US" i="1" dirty="0" smtClean="0"/>
              <a:t>Message </a:t>
            </a:r>
            <a:r>
              <a:rPr lang="en-US" dirty="0" smtClean="0"/>
              <a:t>– the control unit (device data messages)</a:t>
            </a:r>
          </a:p>
          <a:p>
            <a:pPr lvl="1">
              <a:lnSpc>
                <a:spcPct val="100000"/>
              </a:lnSpc>
              <a:spcAft>
                <a:spcPts val="600"/>
              </a:spcAft>
            </a:pPr>
            <a:r>
              <a:rPr lang="en-US" i="1" dirty="0" smtClean="0"/>
              <a:t>Attributes </a:t>
            </a:r>
            <a:r>
              <a:rPr lang="en-US" dirty="0" smtClean="0"/>
              <a:t>of entities (gateways, virtual objects, messages, contextual)</a:t>
            </a:r>
          </a:p>
          <a:p>
            <a:pPr lvl="1">
              <a:lnSpc>
                <a:spcPct val="100000"/>
              </a:lnSpc>
              <a:spcAft>
                <a:spcPts val="600"/>
              </a:spcAft>
            </a:pPr>
            <a:r>
              <a:rPr lang="en-US" dirty="0" smtClean="0"/>
              <a:t>Message attributes within the message </a:t>
            </a:r>
            <a:r>
              <a:rPr lang="en-US" i="1" dirty="0" smtClean="0"/>
              <a:t>(key, value(s))</a:t>
            </a:r>
          </a:p>
          <a:p>
            <a:pPr lvl="1">
              <a:lnSpc>
                <a:spcPct val="100000"/>
              </a:lnSpc>
              <a:spcAft>
                <a:spcPts val="600"/>
              </a:spcAft>
            </a:pPr>
            <a:r>
              <a:rPr lang="en-US" dirty="0" smtClean="0"/>
              <a:t>Operation</a:t>
            </a:r>
            <a:r>
              <a:rPr lang="en-US" i="1" dirty="0" smtClean="0"/>
              <a:t> – send </a:t>
            </a:r>
          </a:p>
          <a:p>
            <a:pPr lvl="1">
              <a:lnSpc>
                <a:spcPct val="100000"/>
              </a:lnSpc>
              <a:spcAft>
                <a:spcPts val="600"/>
              </a:spcAft>
            </a:pPr>
            <a:r>
              <a:rPr lang="en-US" dirty="0" smtClean="0"/>
              <a:t>Communication Control Function</a:t>
            </a:r>
          </a:p>
          <a:p>
            <a:pPr lvl="2">
              <a:lnSpc>
                <a:spcPct val="100000"/>
              </a:lnSpc>
              <a:spcAft>
                <a:spcPts val="600"/>
              </a:spcAft>
            </a:pPr>
            <a:r>
              <a:rPr lang="en-US" dirty="0" smtClean="0"/>
              <a:t>Communication Control Policies based on attributes</a:t>
            </a:r>
          </a:p>
          <a:p>
            <a:pPr marL="342900" lvl="1" indent="0">
              <a:buNone/>
            </a:pPr>
            <a:endParaRPr lang="en-US" i="1" dirty="0"/>
          </a:p>
          <a:p>
            <a:pPr marL="342900" lvl="1" indent="0">
              <a:buNone/>
            </a:pPr>
            <a:endParaRPr lang="en-US" dirty="0" smtClean="0">
              <a:sym typeface="Wingdings" panose="05000000000000000000" pitchFamily="2" charset="2"/>
            </a:endParaRPr>
          </a:p>
          <a:p>
            <a:pPr marL="342900" lvl="1" indent="0">
              <a:buNone/>
            </a:pPr>
            <a:endParaRPr lang="en-US" dirty="0">
              <a:sym typeface="Wingdings" panose="05000000000000000000" pitchFamily="2" charset="2"/>
            </a:endParaRPr>
          </a:p>
          <a:p>
            <a:pPr marL="342900" lvl="1" indent="0">
              <a:buNone/>
            </a:pPr>
            <a:endParaRPr lang="en-US" dirty="0" smtClean="0">
              <a:sym typeface="Wingdings" panose="05000000000000000000" pitchFamily="2" charset="2"/>
            </a:endParaRPr>
          </a:p>
        </p:txBody>
      </p:sp>
      <p:sp>
        <p:nvSpPr>
          <p:cNvPr id="3" name="Title 2"/>
          <p:cNvSpPr>
            <a:spLocks noGrp="1"/>
          </p:cNvSpPr>
          <p:nvPr>
            <p:ph type="ctrTitle"/>
          </p:nvPr>
        </p:nvSpPr>
        <p:spPr/>
        <p:txBody>
          <a:bodyPr/>
          <a:lstStyle/>
          <a:p>
            <a:r>
              <a:rPr lang="en-US" dirty="0" smtClean="0"/>
              <a:t>ABCC Components </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17" name="TextBox 16"/>
          <p:cNvSpPr txBox="1"/>
          <p:nvPr/>
        </p:nvSpPr>
        <p:spPr>
          <a:xfrm>
            <a:off x="4720544" y="4257956"/>
            <a:ext cx="1724904" cy="553998"/>
          </a:xfrm>
          <a:prstGeom prst="rect">
            <a:avLst/>
          </a:prstGeom>
          <a:noFill/>
        </p:spPr>
        <p:txBody>
          <a:bodyPr wrap="square" rtlCol="0">
            <a:spAutoFit/>
          </a:bodyPr>
          <a:lstStyle/>
          <a:p>
            <a:pPr algn="ctr"/>
            <a:r>
              <a:rPr lang="en-US" sz="1600" b="1" i="1" dirty="0" smtClean="0">
                <a:solidFill>
                  <a:schemeClr val="accent6"/>
                </a:solidFill>
              </a:rPr>
              <a:t>Send Allow</a:t>
            </a:r>
          </a:p>
          <a:p>
            <a:pPr algn="ctr"/>
            <a:r>
              <a:rPr lang="en-US" sz="1400" i="1" dirty="0" smtClean="0"/>
              <a:t>send (m) </a:t>
            </a:r>
            <a:r>
              <a:rPr lang="en-US" sz="1400" i="1" dirty="0" smtClean="0">
                <a:sym typeface="Wingdings" panose="05000000000000000000" pitchFamily="2" charset="2"/>
              </a:rPr>
              <a:t> m</a:t>
            </a:r>
            <a:endParaRPr lang="en-US" sz="1400" i="1" dirty="0"/>
          </a:p>
        </p:txBody>
      </p:sp>
      <p:sp>
        <p:nvSpPr>
          <p:cNvPr id="18" name="TextBox 17"/>
          <p:cNvSpPr txBox="1"/>
          <p:nvPr/>
        </p:nvSpPr>
        <p:spPr>
          <a:xfrm>
            <a:off x="4646882" y="4828777"/>
            <a:ext cx="1907223" cy="553998"/>
          </a:xfrm>
          <a:prstGeom prst="rect">
            <a:avLst/>
          </a:prstGeom>
          <a:noFill/>
        </p:spPr>
        <p:txBody>
          <a:bodyPr wrap="square" rtlCol="0">
            <a:spAutoFit/>
          </a:bodyPr>
          <a:lstStyle/>
          <a:p>
            <a:pPr algn="ctr"/>
            <a:r>
              <a:rPr lang="en-US" sz="1600" b="1" i="1" dirty="0" smtClean="0">
                <a:solidFill>
                  <a:srgbClr val="FF8B02"/>
                </a:solidFill>
              </a:rPr>
              <a:t>Send Filtered</a:t>
            </a:r>
          </a:p>
          <a:p>
            <a:pPr algn="ctr"/>
            <a:r>
              <a:rPr lang="en-US" sz="1400" i="1" dirty="0" smtClean="0"/>
              <a:t>send </a:t>
            </a:r>
            <a:r>
              <a:rPr lang="en-US" sz="1400" i="1" dirty="0"/>
              <a:t>(m) </a:t>
            </a:r>
            <a:r>
              <a:rPr lang="en-US" sz="1400" i="1" dirty="0">
                <a:sym typeface="Wingdings" panose="05000000000000000000" pitchFamily="2" charset="2"/>
              </a:rPr>
              <a:t> </a:t>
            </a:r>
            <a:r>
              <a:rPr lang="en-US" sz="1400" i="1" dirty="0" smtClean="0">
                <a:sym typeface="Wingdings" panose="05000000000000000000" pitchFamily="2" charset="2"/>
              </a:rPr>
              <a:t>m’</a:t>
            </a:r>
            <a:endParaRPr lang="en-US" sz="1400" i="1" dirty="0">
              <a:solidFill>
                <a:schemeClr val="accent2">
                  <a:lumMod val="75000"/>
                </a:schemeClr>
              </a:solidFill>
            </a:endParaRPr>
          </a:p>
        </p:txBody>
      </p:sp>
      <p:sp>
        <p:nvSpPr>
          <p:cNvPr id="19" name="TextBox 18"/>
          <p:cNvSpPr txBox="1"/>
          <p:nvPr/>
        </p:nvSpPr>
        <p:spPr>
          <a:xfrm>
            <a:off x="4726745" y="5427529"/>
            <a:ext cx="1827360" cy="553998"/>
          </a:xfrm>
          <a:prstGeom prst="rect">
            <a:avLst/>
          </a:prstGeom>
          <a:noFill/>
        </p:spPr>
        <p:txBody>
          <a:bodyPr wrap="square" rtlCol="0">
            <a:spAutoFit/>
          </a:bodyPr>
          <a:lstStyle/>
          <a:p>
            <a:pPr algn="ctr"/>
            <a:r>
              <a:rPr lang="en-US" sz="1600" b="1" i="1" dirty="0" smtClean="0">
                <a:solidFill>
                  <a:srgbClr val="FF0000"/>
                </a:solidFill>
              </a:rPr>
              <a:t>Send Deny</a:t>
            </a:r>
          </a:p>
          <a:p>
            <a:pPr algn="ctr"/>
            <a:r>
              <a:rPr lang="en-US" sz="1400" i="1" dirty="0" smtClean="0"/>
              <a:t>send </a:t>
            </a:r>
            <a:r>
              <a:rPr lang="en-US" sz="1400" i="1" dirty="0"/>
              <a:t>(m) </a:t>
            </a:r>
            <a:r>
              <a:rPr lang="en-US" sz="1400" i="1" dirty="0">
                <a:sym typeface="Wingdings" panose="05000000000000000000" pitchFamily="2" charset="2"/>
              </a:rPr>
              <a:t> </a:t>
            </a:r>
            <a:r>
              <a:rPr lang="en-US" sz="1400" i="1" dirty="0" smtClean="0">
                <a:sym typeface="Wingdings" panose="05000000000000000000" pitchFamily="2" charset="2"/>
              </a:rPr>
              <a:t>Ø</a:t>
            </a:r>
            <a:endParaRPr lang="en-US" sz="1400" i="1" dirty="0">
              <a:solidFill>
                <a:schemeClr val="accent2">
                  <a:lumMod val="75000"/>
                </a:schemeClr>
              </a:solidFill>
            </a:endParaRPr>
          </a:p>
        </p:txBody>
      </p:sp>
      <p:cxnSp>
        <p:nvCxnSpPr>
          <p:cNvPr id="21" name="Elbow Connector 20"/>
          <p:cNvCxnSpPr>
            <a:endCxn id="17" idx="1"/>
          </p:cNvCxnSpPr>
          <p:nvPr/>
        </p:nvCxnSpPr>
        <p:spPr>
          <a:xfrm flipV="1">
            <a:off x="3924394" y="4534955"/>
            <a:ext cx="796150" cy="586211"/>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8" idx="1"/>
          </p:cNvCxnSpPr>
          <p:nvPr/>
        </p:nvCxnSpPr>
        <p:spPr>
          <a:xfrm flipV="1">
            <a:off x="3924394" y="5105776"/>
            <a:ext cx="722488" cy="1539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Elbow Connector 24"/>
          <p:cNvCxnSpPr>
            <a:endCxn id="19" idx="1"/>
          </p:cNvCxnSpPr>
          <p:nvPr/>
        </p:nvCxnSpPr>
        <p:spPr>
          <a:xfrm>
            <a:off x="3924394" y="5121166"/>
            <a:ext cx="802351" cy="583362"/>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084631" y="4793623"/>
            <a:ext cx="2015101" cy="594848"/>
          </a:xfrm>
          <a:prstGeom prst="rect">
            <a:avLst/>
          </a:prstGeom>
          <a:noFill/>
        </p:spPr>
        <p:txBody>
          <a:bodyPr wrap="square" rtlCol="0">
            <a:spAutoFit/>
          </a:bodyPr>
          <a:lstStyle/>
          <a:p>
            <a:pPr algn="ctr"/>
            <a:r>
              <a:rPr lang="en-US" sz="1600" b="1" dirty="0" smtClean="0"/>
              <a:t>Communication Control Decision</a:t>
            </a:r>
            <a:endParaRPr lang="en-US" sz="1600" b="1" dirty="0"/>
          </a:p>
        </p:txBody>
      </p:sp>
    </p:spTree>
    <p:extLst>
      <p:ext uri="{BB962C8B-B14F-4D97-AF65-F5344CB8AC3E}">
        <p14:creationId xmlns:p14="http://schemas.microsoft.com/office/powerpoint/2010/main" val="3343793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Use Case</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4" name="Oval 73"/>
          <p:cNvSpPr/>
          <p:nvPr/>
        </p:nvSpPr>
        <p:spPr>
          <a:xfrm>
            <a:off x="884362" y="2437361"/>
            <a:ext cx="1746556" cy="495880"/>
          </a:xfrm>
          <a:prstGeom prst="ellips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Heartrate_Temp Sensor</a:t>
            </a:r>
            <a:endParaRPr lang="en-US" sz="1200" b="1" dirty="0">
              <a:solidFill>
                <a:schemeClr val="tx1"/>
              </a:solidFill>
            </a:endParaRPr>
          </a:p>
        </p:txBody>
      </p:sp>
      <p:sp>
        <p:nvSpPr>
          <p:cNvPr id="75" name="Oval 74"/>
          <p:cNvSpPr/>
          <p:nvPr/>
        </p:nvSpPr>
        <p:spPr>
          <a:xfrm>
            <a:off x="3062301" y="2416521"/>
            <a:ext cx="1172000" cy="5381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Gateway</a:t>
            </a:r>
            <a:endParaRPr lang="en-US" sz="1200" b="1" dirty="0">
              <a:solidFill>
                <a:schemeClr val="tx1"/>
              </a:solidFill>
            </a:endParaRPr>
          </a:p>
        </p:txBody>
      </p:sp>
      <p:sp>
        <p:nvSpPr>
          <p:cNvPr id="76" name="Oval 75"/>
          <p:cNvSpPr/>
          <p:nvPr/>
        </p:nvSpPr>
        <p:spPr>
          <a:xfrm>
            <a:off x="4741724" y="2557867"/>
            <a:ext cx="1740718" cy="502862"/>
          </a:xfrm>
          <a:prstGeom prst="ellipse">
            <a:avLst/>
          </a:prstGeom>
          <a:solidFill>
            <a:schemeClr val="accent1">
              <a:lumMod val="20000"/>
              <a:lumOff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Heartrate_Temp Sensor</a:t>
            </a:r>
            <a:endParaRPr lang="en-US" sz="1200" b="1" dirty="0">
              <a:solidFill>
                <a:schemeClr val="tx1"/>
              </a:solidFill>
            </a:endParaRPr>
          </a:p>
        </p:txBody>
      </p:sp>
      <p:cxnSp>
        <p:nvCxnSpPr>
          <p:cNvPr id="77" name="Straight Arrow Connector 76"/>
          <p:cNvCxnSpPr>
            <a:stCxn id="74" idx="6"/>
            <a:endCxn id="75" idx="2"/>
          </p:cNvCxnSpPr>
          <p:nvPr/>
        </p:nvCxnSpPr>
        <p:spPr>
          <a:xfrm>
            <a:off x="2630918" y="2685301"/>
            <a:ext cx="431383" cy="29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Cloud 77"/>
          <p:cNvSpPr/>
          <p:nvPr/>
        </p:nvSpPr>
        <p:spPr>
          <a:xfrm>
            <a:off x="4417181" y="1588179"/>
            <a:ext cx="4041547" cy="2672925"/>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stCxn id="75" idx="6"/>
            <a:endCxn id="76" idx="2"/>
          </p:cNvCxnSpPr>
          <p:nvPr/>
        </p:nvCxnSpPr>
        <p:spPr>
          <a:xfrm>
            <a:off x="4234301" y="2685599"/>
            <a:ext cx="507423" cy="123699"/>
          </a:xfrm>
          <a:prstGeom prst="straightConnector1">
            <a:avLst/>
          </a:prstGeom>
          <a:ln w="19050">
            <a:headEnd type="triangle"/>
            <a:tailEnd type="triangle"/>
          </a:ln>
        </p:spPr>
        <p:style>
          <a:lnRef idx="1">
            <a:schemeClr val="accent2"/>
          </a:lnRef>
          <a:fillRef idx="0">
            <a:schemeClr val="accent2"/>
          </a:fillRef>
          <a:effectRef idx="0">
            <a:schemeClr val="accent2"/>
          </a:effectRef>
          <a:fontRef idx="minor">
            <a:schemeClr val="tx1"/>
          </a:fontRef>
        </p:style>
      </p:cxnSp>
      <p:sp>
        <p:nvSpPr>
          <p:cNvPr id="80" name="Vertical Scroll 79"/>
          <p:cNvSpPr/>
          <p:nvPr/>
        </p:nvSpPr>
        <p:spPr>
          <a:xfrm>
            <a:off x="5709449" y="1985097"/>
            <a:ext cx="1171574" cy="431424"/>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Access Control Policy</a:t>
            </a:r>
            <a:endParaRPr lang="en-US" sz="1100" b="1" dirty="0">
              <a:solidFill>
                <a:schemeClr val="tx1"/>
              </a:solidFill>
            </a:endParaRPr>
          </a:p>
        </p:txBody>
      </p:sp>
      <p:sp>
        <p:nvSpPr>
          <p:cNvPr id="81" name="Flowchart: Magnetic Disk 80"/>
          <p:cNvSpPr/>
          <p:nvPr/>
        </p:nvSpPr>
        <p:spPr>
          <a:xfrm>
            <a:off x="6960087" y="2737963"/>
            <a:ext cx="733425" cy="666286"/>
          </a:xfrm>
          <a:prstGeom prst="flowChartMagneticDisk">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Database</a:t>
            </a:r>
            <a:endParaRPr lang="en-US" sz="1100" b="1" dirty="0">
              <a:solidFill>
                <a:schemeClr val="tx1"/>
              </a:solidFill>
            </a:endParaRPr>
          </a:p>
        </p:txBody>
      </p:sp>
      <p:sp>
        <p:nvSpPr>
          <p:cNvPr id="82" name="Flowchart: Card 81"/>
          <p:cNvSpPr/>
          <p:nvPr/>
        </p:nvSpPr>
        <p:spPr>
          <a:xfrm>
            <a:off x="4944818" y="3212817"/>
            <a:ext cx="1035334" cy="314917"/>
          </a:xfrm>
          <a:prstGeom prst="flowChartPunchedCar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Certificates</a:t>
            </a:r>
            <a:endParaRPr lang="en-US" sz="1200" b="1" dirty="0">
              <a:solidFill>
                <a:schemeClr val="tx1"/>
              </a:solidFill>
            </a:endParaRPr>
          </a:p>
        </p:txBody>
      </p:sp>
      <p:sp>
        <p:nvSpPr>
          <p:cNvPr id="83" name="Rounded Rectangle 82"/>
          <p:cNvSpPr/>
          <p:nvPr/>
        </p:nvSpPr>
        <p:spPr>
          <a:xfrm>
            <a:off x="219533" y="2490927"/>
            <a:ext cx="648194" cy="35422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Alice</a:t>
            </a:r>
            <a:endParaRPr lang="en-US" sz="1200" b="1" dirty="0">
              <a:solidFill>
                <a:schemeClr val="tx1"/>
              </a:solidFill>
            </a:endParaRPr>
          </a:p>
        </p:txBody>
      </p:sp>
      <p:sp>
        <p:nvSpPr>
          <p:cNvPr id="84" name="Rounded Rectangle 83"/>
          <p:cNvSpPr/>
          <p:nvPr/>
        </p:nvSpPr>
        <p:spPr>
          <a:xfrm>
            <a:off x="7804421" y="4430401"/>
            <a:ext cx="1059050" cy="33271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Physician</a:t>
            </a:r>
            <a:endParaRPr lang="en-US" sz="1200" b="1" dirty="0">
              <a:solidFill>
                <a:schemeClr val="tx1"/>
              </a:solidFill>
            </a:endParaRPr>
          </a:p>
        </p:txBody>
      </p:sp>
      <p:cxnSp>
        <p:nvCxnSpPr>
          <p:cNvPr id="85" name="Straight Arrow Connector 84"/>
          <p:cNvCxnSpPr>
            <a:stCxn id="76" idx="6"/>
            <a:endCxn id="81" idx="2"/>
          </p:cNvCxnSpPr>
          <p:nvPr/>
        </p:nvCxnSpPr>
        <p:spPr>
          <a:xfrm>
            <a:off x="6482442" y="2809298"/>
            <a:ext cx="477645" cy="26180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98" idx="3"/>
            <a:endCxn id="84" idx="0"/>
          </p:cNvCxnSpPr>
          <p:nvPr/>
        </p:nvCxnSpPr>
        <p:spPr>
          <a:xfrm>
            <a:off x="7946412" y="2213576"/>
            <a:ext cx="387534" cy="2216825"/>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7456485" y="4005657"/>
            <a:ext cx="1115555" cy="276999"/>
          </a:xfrm>
          <a:prstGeom prst="rect">
            <a:avLst/>
          </a:prstGeom>
          <a:noFill/>
        </p:spPr>
        <p:txBody>
          <a:bodyPr wrap="square" rtlCol="0">
            <a:spAutoFit/>
          </a:bodyPr>
          <a:lstStyle/>
          <a:p>
            <a:r>
              <a:rPr lang="en-US" sz="1200" i="1" dirty="0"/>
              <a:t>N</a:t>
            </a:r>
            <a:r>
              <a:rPr lang="en-US" sz="1200" i="1" dirty="0" smtClean="0"/>
              <a:t>otification</a:t>
            </a:r>
            <a:endParaRPr lang="en-US" sz="1200" i="1" dirty="0"/>
          </a:p>
        </p:txBody>
      </p:sp>
      <p:sp>
        <p:nvSpPr>
          <p:cNvPr id="88" name="Rectangle 87"/>
          <p:cNvSpPr/>
          <p:nvPr/>
        </p:nvSpPr>
        <p:spPr>
          <a:xfrm>
            <a:off x="7209445" y="5212890"/>
            <a:ext cx="1654026" cy="45684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7290403" y="5528779"/>
            <a:ext cx="571500"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861903" y="5454287"/>
            <a:ext cx="1492928" cy="215444"/>
          </a:xfrm>
          <a:prstGeom prst="rect">
            <a:avLst/>
          </a:prstGeom>
          <a:noFill/>
        </p:spPr>
        <p:txBody>
          <a:bodyPr wrap="square" rtlCol="0">
            <a:spAutoFit/>
          </a:bodyPr>
          <a:lstStyle/>
          <a:p>
            <a:r>
              <a:rPr lang="en-US" sz="800" dirty="0" smtClean="0"/>
              <a:t>ABCC Data Flow</a:t>
            </a:r>
            <a:endParaRPr lang="en-US" sz="800" dirty="0"/>
          </a:p>
        </p:txBody>
      </p:sp>
      <p:pic>
        <p:nvPicPr>
          <p:cNvPr id="91" name="Picture 16" descr="Image result for mobil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403" y="1701842"/>
            <a:ext cx="526454" cy="422603"/>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Elbow Connector 91"/>
          <p:cNvCxnSpPr>
            <a:stCxn id="98" idx="0"/>
            <a:endCxn id="91" idx="0"/>
          </p:cNvCxnSpPr>
          <p:nvPr/>
        </p:nvCxnSpPr>
        <p:spPr>
          <a:xfrm rot="16200000" flipV="1">
            <a:off x="3864509" y="-1619037"/>
            <a:ext cx="277800" cy="6919558"/>
          </a:xfrm>
          <a:prstGeom prst="bentConnector3">
            <a:avLst>
              <a:gd name="adj1" fmla="val 264578"/>
            </a:avLst>
          </a:prstGeom>
          <a:ln w="19050">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2"/>
            <a:endCxn id="83" idx="0"/>
          </p:cNvCxnSpPr>
          <p:nvPr/>
        </p:nvCxnSpPr>
        <p:spPr>
          <a:xfrm>
            <a:off x="543630" y="2124445"/>
            <a:ext cx="0" cy="3664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571061" y="1243480"/>
            <a:ext cx="1115555" cy="276999"/>
          </a:xfrm>
          <a:prstGeom prst="rect">
            <a:avLst/>
          </a:prstGeom>
          <a:noFill/>
        </p:spPr>
        <p:txBody>
          <a:bodyPr wrap="square" rtlCol="0">
            <a:spAutoFit/>
          </a:bodyPr>
          <a:lstStyle/>
          <a:p>
            <a:r>
              <a:rPr lang="en-US" sz="1200" i="1" dirty="0"/>
              <a:t>N</a:t>
            </a:r>
            <a:r>
              <a:rPr lang="en-US" sz="1200" i="1" dirty="0" smtClean="0"/>
              <a:t>otification</a:t>
            </a:r>
            <a:endParaRPr lang="en-US" sz="1200" i="1" dirty="0"/>
          </a:p>
        </p:txBody>
      </p:sp>
      <p:cxnSp>
        <p:nvCxnSpPr>
          <p:cNvPr id="95" name="Straight Arrow Connector 94"/>
          <p:cNvCxnSpPr/>
          <p:nvPr/>
        </p:nvCxnSpPr>
        <p:spPr>
          <a:xfrm>
            <a:off x="7290403" y="5326052"/>
            <a:ext cx="571500" cy="0"/>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61903" y="5191764"/>
            <a:ext cx="1492928" cy="215444"/>
          </a:xfrm>
          <a:prstGeom prst="rect">
            <a:avLst/>
          </a:prstGeom>
          <a:noFill/>
        </p:spPr>
        <p:txBody>
          <a:bodyPr wrap="square" rtlCol="0">
            <a:spAutoFit/>
          </a:bodyPr>
          <a:lstStyle/>
          <a:p>
            <a:r>
              <a:rPr lang="en-US" sz="800" dirty="0" smtClean="0"/>
              <a:t>Non-ABCC Data Flow</a:t>
            </a:r>
            <a:endParaRPr lang="en-US" sz="800" dirty="0"/>
          </a:p>
        </p:txBody>
      </p:sp>
      <p:sp>
        <p:nvSpPr>
          <p:cNvPr id="97" name="Rectangle 96"/>
          <p:cNvSpPr/>
          <p:nvPr/>
        </p:nvSpPr>
        <p:spPr>
          <a:xfrm>
            <a:off x="5954729" y="3614663"/>
            <a:ext cx="966449" cy="301620"/>
          </a:xfrm>
          <a:prstGeom prst="rect">
            <a:avLst/>
          </a:prstGeom>
          <a:solidFill>
            <a:srgbClr val="E7CFD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Attributes</a:t>
            </a:r>
            <a:endParaRPr lang="en-US" sz="1200" dirty="0">
              <a:solidFill>
                <a:schemeClr val="tx1"/>
              </a:solidFill>
            </a:endParaRPr>
          </a:p>
        </p:txBody>
      </p:sp>
      <p:sp>
        <p:nvSpPr>
          <p:cNvPr id="98" name="Rectangle 97"/>
          <p:cNvSpPr/>
          <p:nvPr/>
        </p:nvSpPr>
        <p:spPr>
          <a:xfrm>
            <a:off x="6979963" y="1979642"/>
            <a:ext cx="966449" cy="467867"/>
          </a:xfrm>
          <a:prstGeom prst="rect">
            <a:avLst/>
          </a:prstGeom>
          <a:solidFill>
            <a:srgbClr val="E7CFD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AWS Services</a:t>
            </a:r>
            <a:endParaRPr lang="en-US" sz="1200" dirty="0">
              <a:solidFill>
                <a:schemeClr val="tx1"/>
              </a:solidFill>
            </a:endParaRPr>
          </a:p>
        </p:txBody>
      </p:sp>
      <p:sp>
        <p:nvSpPr>
          <p:cNvPr id="99" name="TextBox 98"/>
          <p:cNvSpPr txBox="1"/>
          <p:nvPr/>
        </p:nvSpPr>
        <p:spPr>
          <a:xfrm>
            <a:off x="3738994" y="1862523"/>
            <a:ext cx="1618117" cy="305950"/>
          </a:xfrm>
          <a:prstGeom prst="rect">
            <a:avLst/>
          </a:prstGeom>
          <a:noFill/>
        </p:spPr>
        <p:txBody>
          <a:bodyPr wrap="square" rtlCol="0">
            <a:spAutoFit/>
          </a:bodyPr>
          <a:lstStyle/>
          <a:p>
            <a:r>
              <a:rPr lang="en-US" sz="1400" b="1" dirty="0" smtClean="0">
                <a:solidFill>
                  <a:srgbClr val="C00000"/>
                </a:solidFill>
              </a:rPr>
              <a:t>ABCC Policies</a:t>
            </a:r>
            <a:endParaRPr lang="en-US" sz="1400" b="1" dirty="0">
              <a:solidFill>
                <a:srgbClr val="C00000"/>
              </a:solidFill>
            </a:endParaRPr>
          </a:p>
        </p:txBody>
      </p:sp>
      <p:sp>
        <p:nvSpPr>
          <p:cNvPr id="100" name="TextBox 99"/>
          <p:cNvSpPr txBox="1"/>
          <p:nvPr/>
        </p:nvSpPr>
        <p:spPr>
          <a:xfrm>
            <a:off x="1444481" y="3293065"/>
            <a:ext cx="612919" cy="553998"/>
          </a:xfrm>
          <a:prstGeom prst="rect">
            <a:avLst/>
          </a:prstGeom>
          <a:noFill/>
          <a:ln>
            <a:solidFill>
              <a:schemeClr val="tx1"/>
            </a:solidFill>
          </a:ln>
        </p:spPr>
        <p:txBody>
          <a:bodyPr wrap="square" rtlCol="0">
            <a:spAutoFit/>
          </a:bodyPr>
          <a:lstStyle/>
          <a:p>
            <a:pPr algn="just"/>
            <a:r>
              <a:rPr lang="en-US" sz="1000" i="1" dirty="0" smtClean="0">
                <a:solidFill>
                  <a:srgbClr val="2A2EE6"/>
                </a:solidFill>
              </a:rPr>
              <a:t>owner,</a:t>
            </a:r>
          </a:p>
          <a:p>
            <a:pPr algn="just"/>
            <a:r>
              <a:rPr lang="en-US" sz="1000" i="1" dirty="0" smtClean="0">
                <a:solidFill>
                  <a:srgbClr val="2A2EE6"/>
                </a:solidFill>
              </a:rPr>
              <a:t>type, </a:t>
            </a:r>
          </a:p>
          <a:p>
            <a:pPr algn="just"/>
            <a:r>
              <a:rPr lang="en-US" sz="1000" i="1" dirty="0" smtClean="0">
                <a:solidFill>
                  <a:srgbClr val="2A2EE6"/>
                </a:solidFill>
              </a:rPr>
              <a:t>… </a:t>
            </a:r>
          </a:p>
        </p:txBody>
      </p:sp>
      <p:sp>
        <p:nvSpPr>
          <p:cNvPr id="101" name="TextBox 100"/>
          <p:cNvSpPr txBox="1"/>
          <p:nvPr/>
        </p:nvSpPr>
        <p:spPr>
          <a:xfrm>
            <a:off x="3408545" y="3404249"/>
            <a:ext cx="669680" cy="553998"/>
          </a:xfrm>
          <a:prstGeom prst="rect">
            <a:avLst/>
          </a:prstGeom>
          <a:noFill/>
          <a:ln>
            <a:solidFill>
              <a:schemeClr val="tx1"/>
            </a:solidFill>
          </a:ln>
        </p:spPr>
        <p:txBody>
          <a:bodyPr wrap="square" rtlCol="0">
            <a:spAutoFit/>
          </a:bodyPr>
          <a:lstStyle/>
          <a:p>
            <a:pPr algn="just"/>
            <a:r>
              <a:rPr lang="en-US" sz="1000" i="1" dirty="0" smtClean="0">
                <a:solidFill>
                  <a:srgbClr val="2A2EE6"/>
                </a:solidFill>
              </a:rPr>
              <a:t>gowner,</a:t>
            </a:r>
          </a:p>
          <a:p>
            <a:pPr algn="just"/>
            <a:r>
              <a:rPr lang="en-US" sz="1000" i="1" dirty="0" smtClean="0">
                <a:solidFill>
                  <a:srgbClr val="2A2EE6"/>
                </a:solidFill>
              </a:rPr>
              <a:t>type, </a:t>
            </a:r>
          </a:p>
          <a:p>
            <a:pPr algn="just"/>
            <a:r>
              <a:rPr lang="en-US" sz="1000" i="1" dirty="0" smtClean="0">
                <a:solidFill>
                  <a:srgbClr val="2A2EE6"/>
                </a:solidFill>
              </a:rPr>
              <a:t>… </a:t>
            </a:r>
          </a:p>
        </p:txBody>
      </p:sp>
      <p:cxnSp>
        <p:nvCxnSpPr>
          <p:cNvPr id="102" name="Straight Arrow Connector 101"/>
          <p:cNvCxnSpPr>
            <a:stCxn id="74" idx="4"/>
            <a:endCxn id="100" idx="0"/>
          </p:cNvCxnSpPr>
          <p:nvPr/>
        </p:nvCxnSpPr>
        <p:spPr>
          <a:xfrm flipH="1">
            <a:off x="1750941" y="2933241"/>
            <a:ext cx="6699" cy="3598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6" idx="4"/>
            <a:endCxn id="100" idx="0"/>
          </p:cNvCxnSpPr>
          <p:nvPr/>
        </p:nvCxnSpPr>
        <p:spPr>
          <a:xfrm flipH="1">
            <a:off x="1750941" y="3060729"/>
            <a:ext cx="3861142" cy="23233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5" idx="4"/>
            <a:endCxn id="101" idx="0"/>
          </p:cNvCxnSpPr>
          <p:nvPr/>
        </p:nvCxnSpPr>
        <p:spPr>
          <a:xfrm>
            <a:off x="3648301" y="2954677"/>
            <a:ext cx="95084" cy="44957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5" name="Flowchart: Document 104"/>
          <p:cNvSpPr/>
          <p:nvPr/>
        </p:nvSpPr>
        <p:spPr>
          <a:xfrm>
            <a:off x="2490602" y="1565041"/>
            <a:ext cx="712014" cy="806255"/>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srgbClr val="2A2EE6"/>
                </a:solidFill>
              </a:rPr>
              <a:t>h</a:t>
            </a:r>
            <a:r>
              <a:rPr lang="en-US" sz="1000" i="1" dirty="0" smtClean="0">
                <a:solidFill>
                  <a:srgbClr val="2A2EE6"/>
                </a:solidFill>
              </a:rPr>
              <a:t>eartrate</a:t>
            </a:r>
          </a:p>
          <a:p>
            <a:r>
              <a:rPr lang="en-US" sz="1000" i="1" dirty="0">
                <a:solidFill>
                  <a:srgbClr val="2A2EE6"/>
                </a:solidFill>
              </a:rPr>
              <a:t>t</a:t>
            </a:r>
            <a:r>
              <a:rPr lang="en-US" sz="1000" i="1" dirty="0" smtClean="0">
                <a:solidFill>
                  <a:srgbClr val="2A2EE6"/>
                </a:solidFill>
              </a:rPr>
              <a:t>emp</a:t>
            </a:r>
          </a:p>
          <a:p>
            <a:r>
              <a:rPr lang="en-US" sz="1000" i="1" dirty="0" smtClean="0">
                <a:solidFill>
                  <a:srgbClr val="2A2EE6"/>
                </a:solidFill>
              </a:rPr>
              <a:t>location</a:t>
            </a:r>
            <a:endParaRPr lang="en-US" sz="1000" i="1" dirty="0">
              <a:solidFill>
                <a:srgbClr val="2A2EE6"/>
              </a:solidFill>
            </a:endParaRPr>
          </a:p>
        </p:txBody>
      </p:sp>
      <p:sp>
        <p:nvSpPr>
          <p:cNvPr id="106" name="TextBox 105"/>
          <p:cNvSpPr txBox="1"/>
          <p:nvPr/>
        </p:nvSpPr>
        <p:spPr>
          <a:xfrm>
            <a:off x="2490602" y="1268973"/>
            <a:ext cx="1115555" cy="276999"/>
          </a:xfrm>
          <a:prstGeom prst="rect">
            <a:avLst/>
          </a:prstGeom>
          <a:noFill/>
        </p:spPr>
        <p:txBody>
          <a:bodyPr wrap="square" rtlCol="0">
            <a:spAutoFit/>
          </a:bodyPr>
          <a:lstStyle/>
          <a:p>
            <a:r>
              <a:rPr lang="en-US" sz="1200" b="1" dirty="0" smtClean="0"/>
              <a:t>Message</a:t>
            </a:r>
            <a:endParaRPr lang="en-US" sz="1200" b="1" dirty="0"/>
          </a:p>
        </p:txBody>
      </p:sp>
      <p:sp>
        <p:nvSpPr>
          <p:cNvPr id="128" name="TextBox 127"/>
          <p:cNvSpPr txBox="1"/>
          <p:nvPr/>
        </p:nvSpPr>
        <p:spPr>
          <a:xfrm>
            <a:off x="219533" y="4869128"/>
            <a:ext cx="6833659" cy="1169551"/>
          </a:xfrm>
          <a:prstGeom prst="rect">
            <a:avLst/>
          </a:prstGeom>
          <a:noFill/>
        </p:spPr>
        <p:txBody>
          <a:bodyPr wrap="square" rtlCol="0">
            <a:spAutoFit/>
          </a:bodyPr>
          <a:lstStyle/>
          <a:p>
            <a:r>
              <a:rPr lang="en-US" sz="1400" b="1" dirty="0">
                <a:solidFill>
                  <a:srgbClr val="C00000"/>
                </a:solidFill>
              </a:rPr>
              <a:t> </a:t>
            </a:r>
            <a:r>
              <a:rPr lang="en-US" sz="1400" b="1" dirty="0" smtClean="0">
                <a:solidFill>
                  <a:srgbClr val="C00000"/>
                </a:solidFill>
              </a:rPr>
              <a:t>      ABCC Policies</a:t>
            </a:r>
            <a:endParaRPr lang="en-US" sz="1400" b="1" dirty="0">
              <a:solidFill>
                <a:srgbClr val="C00000"/>
              </a:solidFill>
            </a:endParaRPr>
          </a:p>
          <a:p>
            <a:pPr marL="742950" lvl="1" indent="-285750">
              <a:buFont typeface="Arial" panose="020B0604020202020204" pitchFamily="34" charset="0"/>
              <a:buChar char="•"/>
            </a:pPr>
            <a:r>
              <a:rPr lang="en-US" sz="1400" dirty="0">
                <a:solidFill>
                  <a:srgbClr val="00B050"/>
                </a:solidFill>
              </a:rPr>
              <a:t>Send Allow</a:t>
            </a:r>
            <a:r>
              <a:rPr lang="en-US" sz="1400" i="1" dirty="0">
                <a:sym typeface="Wingdings" panose="05000000000000000000" pitchFamily="2" charset="2"/>
              </a:rPr>
              <a:t> </a:t>
            </a:r>
            <a:r>
              <a:rPr lang="en-US" sz="1400" i="1" dirty="0"/>
              <a:t>gowner(g) = owner(vo) ^ heartrate(m) &gt;= 150 ^ temp(m) &gt; </a:t>
            </a:r>
            <a:r>
              <a:rPr lang="en-US" sz="1400" i="1" dirty="0" smtClean="0"/>
              <a:t>104</a:t>
            </a:r>
            <a:endParaRPr lang="en-US" sz="1400" i="1" dirty="0"/>
          </a:p>
          <a:p>
            <a:pPr marL="742950" lvl="1" indent="-285750">
              <a:buFont typeface="Arial" panose="020B0604020202020204" pitchFamily="34" charset="0"/>
              <a:buChar char="•"/>
            </a:pPr>
            <a:r>
              <a:rPr lang="en-US" sz="1400" dirty="0">
                <a:solidFill>
                  <a:srgbClr val="F15A22"/>
                </a:solidFill>
              </a:rPr>
              <a:t>Send Filtered </a:t>
            </a:r>
            <a:r>
              <a:rPr lang="en-US" sz="1400" i="1" dirty="0">
                <a:sym typeface="Wingdings" panose="05000000000000000000" pitchFamily="2" charset="2"/>
              </a:rPr>
              <a:t> </a:t>
            </a:r>
            <a:r>
              <a:rPr lang="en-US" sz="1400" i="1" dirty="0"/>
              <a:t>gowner(g) = owner(vo) ^ heartrate(m)  &lt;= 75 </a:t>
            </a:r>
            <a:r>
              <a:rPr lang="en-US" sz="1400" i="1" dirty="0" smtClean="0">
                <a:solidFill>
                  <a:srgbClr val="F15A22"/>
                </a:solidFill>
              </a:rPr>
              <a:t>(filter location)</a:t>
            </a:r>
            <a:endParaRPr lang="en-US" sz="1400" i="1" dirty="0">
              <a:solidFill>
                <a:srgbClr val="F15A22"/>
              </a:solidFill>
            </a:endParaRPr>
          </a:p>
          <a:p>
            <a:pPr marL="742950" lvl="1" indent="-285750">
              <a:buFont typeface="Arial" panose="020B0604020202020204" pitchFamily="34" charset="0"/>
              <a:buChar char="•"/>
            </a:pPr>
            <a:r>
              <a:rPr lang="en-US" sz="1400" dirty="0">
                <a:solidFill>
                  <a:srgbClr val="FF0000"/>
                </a:solidFill>
              </a:rPr>
              <a:t>Send Deny </a:t>
            </a:r>
            <a:r>
              <a:rPr lang="en-US" sz="1400" i="1" dirty="0">
                <a:sym typeface="Wingdings" panose="05000000000000000000" pitchFamily="2" charset="2"/>
              </a:rPr>
              <a:t> If policy evaluation failed (e.g., </a:t>
            </a:r>
            <a:r>
              <a:rPr lang="en-US" sz="1400" i="1" dirty="0"/>
              <a:t>gowner(g) </a:t>
            </a:r>
            <a:r>
              <a:rPr lang="en-US" sz="1400" dirty="0"/>
              <a:t>≠ </a:t>
            </a:r>
            <a:r>
              <a:rPr lang="en-US" sz="1400" i="1" dirty="0"/>
              <a:t>owner(vo))</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367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ppt_x"/>
                                          </p:val>
                                        </p:tav>
                                        <p:tav tm="100000">
                                          <p:val>
                                            <p:strVal val="#ppt_x"/>
                                          </p:val>
                                        </p:tav>
                                      </p:tavLst>
                                    </p:anim>
                                    <p:anim calcmode="lin" valueType="num">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70431"/>
            <a:ext cx="7886700" cy="5006531"/>
          </a:xfrm>
        </p:spPr>
        <p:txBody>
          <a:bodyPr/>
          <a:lstStyle/>
          <a:p>
            <a:r>
              <a:rPr lang="en-US" dirty="0" smtClean="0"/>
              <a:t>AWS IoT and AWS Greengrass (Edge Computing Service)</a:t>
            </a:r>
          </a:p>
          <a:p>
            <a:pPr marL="0" indent="0">
              <a:buNone/>
            </a:pPr>
            <a:endParaRPr lang="en-US" dirty="0"/>
          </a:p>
        </p:txBody>
      </p:sp>
      <p:sp>
        <p:nvSpPr>
          <p:cNvPr id="3" name="Title 2"/>
          <p:cNvSpPr>
            <a:spLocks noGrp="1"/>
          </p:cNvSpPr>
          <p:nvPr>
            <p:ph type="ctrTitle"/>
          </p:nvPr>
        </p:nvSpPr>
        <p:spPr/>
        <p:txBody>
          <a:bodyPr/>
          <a:lstStyle/>
          <a:p>
            <a:r>
              <a:rPr lang="en-US" dirty="0" smtClean="0"/>
              <a:t>Enforcement in AWS IoT</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36</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7" name="Picture 6"/>
          <p:cNvPicPr>
            <a:picLocks noChangeAspect="1"/>
          </p:cNvPicPr>
          <p:nvPr/>
        </p:nvPicPr>
        <p:blipFill>
          <a:blip r:embed="rId2"/>
          <a:stretch>
            <a:fillRect/>
          </a:stretch>
        </p:blipFill>
        <p:spPr>
          <a:xfrm>
            <a:off x="628650" y="1729501"/>
            <a:ext cx="8066057" cy="3166350"/>
          </a:xfrm>
          <a:prstGeom prst="rect">
            <a:avLst/>
          </a:prstGeom>
        </p:spPr>
      </p:pic>
      <p:sp>
        <p:nvSpPr>
          <p:cNvPr id="8" name="TextBox 7"/>
          <p:cNvSpPr txBox="1"/>
          <p:nvPr/>
        </p:nvSpPr>
        <p:spPr>
          <a:xfrm>
            <a:off x="4454218" y="2357854"/>
            <a:ext cx="716941" cy="830997"/>
          </a:xfrm>
          <a:prstGeom prst="rect">
            <a:avLst/>
          </a:prstGeom>
          <a:solidFill>
            <a:schemeClr val="bg1"/>
          </a:solidFill>
        </p:spPr>
        <p:txBody>
          <a:bodyPr wrap="square" rtlCol="0">
            <a:spAutoFit/>
          </a:bodyPr>
          <a:lstStyle/>
          <a:p>
            <a:r>
              <a:rPr lang="en-US" sz="1600" dirty="0" smtClean="0">
                <a:solidFill>
                  <a:schemeClr val="accent6">
                    <a:lumMod val="75000"/>
                  </a:schemeClr>
                </a:solidFill>
              </a:rPr>
              <a:t>Allow</a:t>
            </a:r>
            <a:r>
              <a:rPr lang="en-US" sz="1600" dirty="0" smtClean="0"/>
              <a:t>/</a:t>
            </a:r>
            <a:r>
              <a:rPr lang="en-US" sz="1600" dirty="0" smtClean="0">
                <a:solidFill>
                  <a:srgbClr val="FF0000"/>
                </a:solidFill>
              </a:rPr>
              <a:t>Deny</a:t>
            </a:r>
            <a:r>
              <a:rPr lang="en-US" sz="1600" dirty="0" smtClean="0"/>
              <a:t>/</a:t>
            </a:r>
            <a:r>
              <a:rPr lang="en-US" sz="1600" dirty="0" smtClean="0">
                <a:solidFill>
                  <a:schemeClr val="accent2">
                    <a:lumMod val="75000"/>
                  </a:schemeClr>
                </a:solidFill>
              </a:rPr>
              <a:t>Filter</a:t>
            </a:r>
            <a:endParaRPr lang="en-US" sz="1600" dirty="0">
              <a:solidFill>
                <a:schemeClr val="accent2">
                  <a:lumMod val="75000"/>
                </a:schemeClr>
              </a:solidFill>
            </a:endParaRPr>
          </a:p>
        </p:txBody>
      </p:sp>
      <p:sp>
        <p:nvSpPr>
          <p:cNvPr id="9" name="TextBox 8"/>
          <p:cNvSpPr txBox="1"/>
          <p:nvPr/>
        </p:nvSpPr>
        <p:spPr>
          <a:xfrm>
            <a:off x="3596641" y="5702656"/>
            <a:ext cx="2791968" cy="461665"/>
          </a:xfrm>
          <a:prstGeom prst="rect">
            <a:avLst/>
          </a:prstGeom>
          <a:noFill/>
        </p:spPr>
        <p:txBody>
          <a:bodyPr wrap="square" rtlCol="0">
            <a:spAutoFit/>
          </a:bodyPr>
          <a:lstStyle/>
          <a:p>
            <a:pPr algn="just"/>
            <a:r>
              <a:rPr lang="en-US" sz="1200" b="1" dirty="0">
                <a:solidFill>
                  <a:srgbClr val="C00000"/>
                </a:solidFill>
              </a:rPr>
              <a:t>PEP</a:t>
            </a:r>
            <a:r>
              <a:rPr lang="en-US" sz="1200" dirty="0">
                <a:solidFill>
                  <a:srgbClr val="C00000"/>
                </a:solidFill>
              </a:rPr>
              <a:t> – Policy Enforcement </a:t>
            </a:r>
            <a:r>
              <a:rPr lang="en-US" sz="1200" dirty="0" smtClean="0">
                <a:solidFill>
                  <a:srgbClr val="C00000"/>
                </a:solidFill>
              </a:rPr>
              <a:t>Point</a:t>
            </a:r>
          </a:p>
          <a:p>
            <a:pPr algn="just"/>
            <a:r>
              <a:rPr lang="en-US" sz="1200" b="1" dirty="0" smtClean="0">
                <a:solidFill>
                  <a:srgbClr val="C00000"/>
                </a:solidFill>
              </a:rPr>
              <a:t>PIP</a:t>
            </a:r>
            <a:r>
              <a:rPr lang="en-US" sz="1200" dirty="0" smtClean="0">
                <a:solidFill>
                  <a:srgbClr val="C00000"/>
                </a:solidFill>
              </a:rPr>
              <a:t> – Policy Information Point</a:t>
            </a:r>
            <a:endParaRPr lang="en-US" sz="1200" dirty="0">
              <a:solidFill>
                <a:srgbClr val="C00000"/>
              </a:solidFill>
            </a:endParaRPr>
          </a:p>
        </p:txBody>
      </p:sp>
      <p:sp>
        <p:nvSpPr>
          <p:cNvPr id="10" name="TextBox 9"/>
          <p:cNvSpPr txBox="1"/>
          <p:nvPr/>
        </p:nvSpPr>
        <p:spPr>
          <a:xfrm>
            <a:off x="3596641" y="5335756"/>
            <a:ext cx="2791968" cy="461665"/>
          </a:xfrm>
          <a:prstGeom prst="rect">
            <a:avLst/>
          </a:prstGeom>
          <a:noFill/>
        </p:spPr>
        <p:txBody>
          <a:bodyPr wrap="square" rtlCol="0">
            <a:spAutoFit/>
          </a:bodyPr>
          <a:lstStyle/>
          <a:p>
            <a:pPr algn="just"/>
            <a:r>
              <a:rPr lang="en-US" sz="1200" b="1" dirty="0">
                <a:solidFill>
                  <a:srgbClr val="C00000"/>
                </a:solidFill>
              </a:rPr>
              <a:t>PAP</a:t>
            </a:r>
            <a:r>
              <a:rPr lang="en-US" sz="1200" dirty="0">
                <a:solidFill>
                  <a:srgbClr val="C00000"/>
                </a:solidFill>
              </a:rPr>
              <a:t> </a:t>
            </a:r>
            <a:r>
              <a:rPr lang="en-US" sz="1200" dirty="0" smtClean="0">
                <a:solidFill>
                  <a:srgbClr val="C00000"/>
                </a:solidFill>
              </a:rPr>
              <a:t>– Policy </a:t>
            </a:r>
            <a:r>
              <a:rPr lang="en-US" sz="1200" dirty="0">
                <a:solidFill>
                  <a:srgbClr val="C00000"/>
                </a:solidFill>
              </a:rPr>
              <a:t>Administration Point</a:t>
            </a:r>
          </a:p>
          <a:p>
            <a:pPr algn="just"/>
            <a:r>
              <a:rPr lang="en-US" sz="1200" b="1" dirty="0">
                <a:solidFill>
                  <a:srgbClr val="C00000"/>
                </a:solidFill>
              </a:rPr>
              <a:t>PDP</a:t>
            </a:r>
            <a:r>
              <a:rPr lang="en-US" sz="1200" dirty="0">
                <a:solidFill>
                  <a:srgbClr val="C00000"/>
                </a:solidFill>
              </a:rPr>
              <a:t> </a:t>
            </a:r>
            <a:r>
              <a:rPr lang="en-US" sz="1200" dirty="0" smtClean="0">
                <a:solidFill>
                  <a:srgbClr val="C00000"/>
                </a:solidFill>
              </a:rPr>
              <a:t>– Policy </a:t>
            </a:r>
            <a:r>
              <a:rPr lang="en-US" sz="1200" dirty="0">
                <a:solidFill>
                  <a:srgbClr val="C00000"/>
                </a:solidFill>
              </a:rPr>
              <a:t>Decision Point</a:t>
            </a:r>
          </a:p>
        </p:txBody>
      </p:sp>
    </p:spTree>
    <p:extLst>
      <p:ext uri="{BB962C8B-B14F-4D97-AF65-F5344CB8AC3E}">
        <p14:creationId xmlns:p14="http://schemas.microsoft.com/office/powerpoint/2010/main" val="3504066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Sequence Diagram</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2" name="Picture 1"/>
          <p:cNvPicPr>
            <a:picLocks noChangeAspect="1"/>
          </p:cNvPicPr>
          <p:nvPr/>
        </p:nvPicPr>
        <p:blipFill>
          <a:blip r:embed="rId2"/>
          <a:stretch>
            <a:fillRect/>
          </a:stretch>
        </p:blipFill>
        <p:spPr>
          <a:xfrm>
            <a:off x="447675" y="1352549"/>
            <a:ext cx="8087504" cy="4638675"/>
          </a:xfrm>
          <a:prstGeom prst="rect">
            <a:avLst/>
          </a:prstGeom>
        </p:spPr>
      </p:pic>
    </p:spTree>
    <p:extLst>
      <p:ext uri="{BB962C8B-B14F-4D97-AF65-F5344CB8AC3E}">
        <p14:creationId xmlns:p14="http://schemas.microsoft.com/office/powerpoint/2010/main" val="954162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43421" y="1558925"/>
            <a:ext cx="4395788" cy="2678933"/>
          </a:xfrm>
          <a:prstGeom prst="rect">
            <a:avLst/>
          </a:prstGeom>
        </p:spPr>
      </p:pic>
      <p:sp>
        <p:nvSpPr>
          <p:cNvPr id="3" name="Title 2"/>
          <p:cNvSpPr>
            <a:spLocks noGrp="1"/>
          </p:cNvSpPr>
          <p:nvPr>
            <p:ph type="ctrTitle"/>
          </p:nvPr>
        </p:nvSpPr>
        <p:spPr/>
        <p:txBody>
          <a:bodyPr/>
          <a:lstStyle/>
          <a:p>
            <a:r>
              <a:rPr lang="en-US" dirty="0" smtClean="0"/>
              <a:t>Evaluation</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pic>
        <p:nvPicPr>
          <p:cNvPr id="8" name="Picture 7"/>
          <p:cNvPicPr>
            <a:picLocks noChangeAspect="1"/>
          </p:cNvPicPr>
          <p:nvPr/>
        </p:nvPicPr>
        <p:blipFill>
          <a:blip r:embed="rId3"/>
          <a:stretch>
            <a:fillRect/>
          </a:stretch>
        </p:blipFill>
        <p:spPr>
          <a:xfrm>
            <a:off x="4285139" y="3692712"/>
            <a:ext cx="4525486" cy="2509837"/>
          </a:xfrm>
          <a:prstGeom prst="rect">
            <a:avLst/>
          </a:prstGeom>
        </p:spPr>
      </p:pic>
      <p:sp>
        <p:nvSpPr>
          <p:cNvPr id="9" name="TextBox 8"/>
          <p:cNvSpPr txBox="1"/>
          <p:nvPr/>
        </p:nvSpPr>
        <p:spPr>
          <a:xfrm>
            <a:off x="3181350" y="1123950"/>
            <a:ext cx="3476625" cy="369332"/>
          </a:xfrm>
          <a:prstGeom prst="rect">
            <a:avLst/>
          </a:prstGeom>
          <a:noFill/>
        </p:spPr>
        <p:txBody>
          <a:bodyPr wrap="square" rtlCol="0">
            <a:spAutoFit/>
          </a:bodyPr>
          <a:lstStyle/>
          <a:p>
            <a:r>
              <a:rPr lang="en-US" b="1" dirty="0"/>
              <a:t>Device Shadow Update Time</a:t>
            </a:r>
          </a:p>
        </p:txBody>
      </p:sp>
      <p:cxnSp>
        <p:nvCxnSpPr>
          <p:cNvPr id="11" name="Elbow Connector 10"/>
          <p:cNvCxnSpPr>
            <a:stCxn id="7" idx="2"/>
            <a:endCxn id="8" idx="1"/>
          </p:cNvCxnSpPr>
          <p:nvPr/>
        </p:nvCxnSpPr>
        <p:spPr>
          <a:xfrm rot="16200000" flipH="1">
            <a:off x="3058341" y="3720832"/>
            <a:ext cx="709773" cy="1743824"/>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636010" y="4479822"/>
            <a:ext cx="1554435" cy="307777"/>
          </a:xfrm>
          <a:prstGeom prst="rect">
            <a:avLst/>
          </a:prstGeom>
          <a:noFill/>
        </p:spPr>
        <p:txBody>
          <a:bodyPr wrap="square" rtlCol="0">
            <a:spAutoFit/>
          </a:bodyPr>
          <a:lstStyle/>
          <a:p>
            <a:r>
              <a:rPr lang="en-US" sz="1400" b="1" dirty="0" smtClean="0">
                <a:solidFill>
                  <a:srgbClr val="2800F2"/>
                </a:solidFill>
              </a:rPr>
              <a:t>Attribute Caching</a:t>
            </a:r>
            <a:endParaRPr lang="en-US" sz="1400" b="1" dirty="0">
              <a:solidFill>
                <a:srgbClr val="2800F2"/>
              </a:solidFill>
            </a:endParaRPr>
          </a:p>
        </p:txBody>
      </p:sp>
    </p:spTree>
    <p:extLst>
      <p:ext uri="{BB962C8B-B14F-4D97-AF65-F5344CB8AC3E}">
        <p14:creationId xmlns:p14="http://schemas.microsoft.com/office/powerpoint/2010/main" val="1101485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204001"/>
            <a:ext cx="8324851" cy="5121886"/>
          </a:xfrm>
        </p:spPr>
        <p:txBody>
          <a:bodyPr>
            <a:normAutofit/>
          </a:bodyPr>
          <a:lstStyle/>
          <a:p>
            <a:pPr>
              <a:lnSpc>
                <a:spcPct val="150000"/>
              </a:lnSpc>
            </a:pPr>
            <a:r>
              <a:rPr lang="en-US" sz="2000" dirty="0" smtClean="0"/>
              <a:t>Developed and implemented ABAC and ABCC models in different context of Cloud and CE-IoT</a:t>
            </a:r>
          </a:p>
          <a:p>
            <a:pPr>
              <a:lnSpc>
                <a:spcPct val="150000"/>
              </a:lnSpc>
            </a:pPr>
            <a:r>
              <a:rPr lang="en-US" sz="2000" dirty="0" smtClean="0"/>
              <a:t>Presented novel enforcement frameworks to implement our models in real-world platforms</a:t>
            </a:r>
          </a:p>
          <a:p>
            <a:pPr>
              <a:lnSpc>
                <a:spcPct val="150000"/>
              </a:lnSpc>
            </a:pPr>
            <a:r>
              <a:rPr lang="en-US" sz="2000" dirty="0" smtClean="0"/>
              <a:t>Main goal of this research:</a:t>
            </a:r>
          </a:p>
          <a:p>
            <a:pPr lvl="1">
              <a:lnSpc>
                <a:spcPct val="150000"/>
              </a:lnSpc>
            </a:pPr>
            <a:r>
              <a:rPr lang="en-US" sz="1600" dirty="0"/>
              <a:t>T</a:t>
            </a:r>
            <a:r>
              <a:rPr lang="en-US" sz="1600" dirty="0" smtClean="0"/>
              <a:t>o depict the applicability and benefits of the attribute-based approach for access and communication control in Cloud and CE-IoT</a:t>
            </a:r>
          </a:p>
          <a:p>
            <a:pPr lvl="1">
              <a:lnSpc>
                <a:spcPct val="150000"/>
              </a:lnSpc>
            </a:pPr>
            <a:r>
              <a:rPr lang="en-US" sz="1600" dirty="0" smtClean="0"/>
              <a:t>To stimulate implementation and adoption of ABAC and ABCC models in real-world scenarios</a:t>
            </a:r>
          </a:p>
          <a:p>
            <a:pPr algn="just">
              <a:lnSpc>
                <a:spcPct val="120000"/>
              </a:lnSpc>
            </a:pPr>
            <a:endParaRPr lang="en-US" sz="1800" dirty="0" smtClean="0"/>
          </a:p>
          <a:p>
            <a:pPr algn="just">
              <a:lnSpc>
                <a:spcPct val="120000"/>
              </a:lnSpc>
            </a:pPr>
            <a:endParaRPr lang="en-US" sz="1800" dirty="0" smtClean="0"/>
          </a:p>
        </p:txBody>
      </p:sp>
      <p:sp>
        <p:nvSpPr>
          <p:cNvPr id="3" name="Title 2"/>
          <p:cNvSpPr>
            <a:spLocks noGrp="1"/>
          </p:cNvSpPr>
          <p:nvPr>
            <p:ph type="ctrTitle"/>
          </p:nvPr>
        </p:nvSpPr>
        <p:spPr/>
        <p:txBody>
          <a:bodyPr/>
          <a:lstStyle/>
          <a:p>
            <a:r>
              <a:rPr lang="en-US" dirty="0" smtClean="0"/>
              <a:t>Conclusion</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39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Tree>
    <p:extLst>
      <p:ext uri="{BB962C8B-B14F-4D97-AF65-F5344CB8AC3E}">
        <p14:creationId xmlns:p14="http://schemas.microsoft.com/office/powerpoint/2010/main" val="143281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Introduction</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
        <p:nvSpPr>
          <p:cNvPr id="10" name="TextBox 9"/>
          <p:cNvSpPr txBox="1"/>
          <p:nvPr/>
        </p:nvSpPr>
        <p:spPr>
          <a:xfrm>
            <a:off x="1060053" y="1444357"/>
            <a:ext cx="2638425" cy="120032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 Control </a:t>
            </a:r>
          </a:p>
          <a:p>
            <a:pPr algn="ctr">
              <a:defRPr/>
            </a:pPr>
            <a:r>
              <a:rPr lang="en-US" i="1" dirty="0" smtClean="0">
                <a:solidFill>
                  <a:srgbClr val="EC1CB1"/>
                </a:solidFill>
                <a:latin typeface="Calibri" panose="020F0502020204030204" pitchFamily="34" charset="0"/>
                <a:cs typeface="Calibri" panose="020F0502020204030204" pitchFamily="34" charset="0"/>
              </a:rPr>
              <a:t>Secure data, information, and resources from unauthorized entities</a:t>
            </a:r>
          </a:p>
        </p:txBody>
      </p:sp>
      <p:sp>
        <p:nvSpPr>
          <p:cNvPr id="13" name="TextBox 12"/>
          <p:cNvSpPr txBox="1"/>
          <p:nvPr/>
        </p:nvSpPr>
        <p:spPr>
          <a:xfrm>
            <a:off x="5040002" y="1443425"/>
            <a:ext cx="2749324"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Communication </a:t>
            </a:r>
            <a:r>
              <a:rPr lang="en-US"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a:t>
            </a:r>
          </a:p>
          <a:p>
            <a:pPr algn="ctr">
              <a:defRPr/>
            </a:pPr>
            <a:r>
              <a:rPr lang="en-US" i="1" dirty="0" smtClean="0">
                <a:solidFill>
                  <a:srgbClr val="EC1CB1"/>
                </a:solidFill>
                <a:latin typeface="Calibri" panose="020F0502020204030204" pitchFamily="34" charset="0"/>
                <a:cs typeface="Calibri" panose="020F0502020204030204" pitchFamily="34" charset="0"/>
              </a:rPr>
              <a:t>Secure communication and data flow from one component to other</a:t>
            </a:r>
            <a:endParaRPr lang="en-US" i="1" dirty="0">
              <a:solidFill>
                <a:schemeClr val="accent1"/>
              </a:solidFill>
              <a:latin typeface="Calibri" panose="020F0502020204030204" pitchFamily="34" charset="0"/>
              <a:cs typeface="Calibri" panose="020F0502020204030204" pitchFamily="34" charset="0"/>
            </a:endParaRPr>
          </a:p>
        </p:txBody>
      </p:sp>
      <p:sp>
        <p:nvSpPr>
          <p:cNvPr id="9" name="Rounded Rectangle 8"/>
          <p:cNvSpPr/>
          <p:nvPr/>
        </p:nvSpPr>
        <p:spPr>
          <a:xfrm>
            <a:off x="3265027" y="3668647"/>
            <a:ext cx="2219325" cy="8139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800F2"/>
                </a:solidFill>
              </a:rPr>
              <a:t>Attribute-Based Approach</a:t>
            </a:r>
            <a:endParaRPr lang="en-US" sz="2000" b="1" dirty="0">
              <a:solidFill>
                <a:srgbClr val="2800F2"/>
              </a:solidFill>
            </a:endParaRPr>
          </a:p>
        </p:txBody>
      </p:sp>
      <p:sp>
        <p:nvSpPr>
          <p:cNvPr id="11" name="Down Arrow 10"/>
          <p:cNvSpPr/>
          <p:nvPr/>
        </p:nvSpPr>
        <p:spPr>
          <a:xfrm rot="18978072">
            <a:off x="2724094" y="2846837"/>
            <a:ext cx="468167" cy="76276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3013696">
            <a:off x="5567275" y="2892202"/>
            <a:ext cx="468167" cy="76276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6249" y="5133647"/>
            <a:ext cx="3381375" cy="668632"/>
          </a:xfrm>
          <a:prstGeom prst="rect">
            <a:avLst/>
          </a:prstGeom>
          <a:noFill/>
        </p:spPr>
        <p:txBody>
          <a:bodyPr wrap="square" rtlCol="0">
            <a:spAutoFit/>
          </a:bodyPr>
          <a:lstStyle/>
          <a:p>
            <a:pPr algn="ctr"/>
            <a:r>
              <a:rPr lang="en-US" b="1" dirty="0" smtClean="0"/>
              <a:t>Attribute-Based Access Control</a:t>
            </a:r>
          </a:p>
          <a:p>
            <a:pPr algn="ctr"/>
            <a:r>
              <a:rPr lang="en-US" b="1" dirty="0" smtClean="0"/>
              <a:t> (ABAC)</a:t>
            </a:r>
            <a:endParaRPr lang="en-US" sz="1600" dirty="0"/>
          </a:p>
        </p:txBody>
      </p:sp>
      <p:sp>
        <p:nvSpPr>
          <p:cNvPr id="22" name="TextBox 21"/>
          <p:cNvSpPr txBox="1"/>
          <p:nvPr/>
        </p:nvSpPr>
        <p:spPr>
          <a:xfrm>
            <a:off x="4644476" y="5133646"/>
            <a:ext cx="4200545" cy="646331"/>
          </a:xfrm>
          <a:prstGeom prst="rect">
            <a:avLst/>
          </a:prstGeom>
          <a:noFill/>
        </p:spPr>
        <p:txBody>
          <a:bodyPr wrap="square" rtlCol="0">
            <a:spAutoFit/>
          </a:bodyPr>
          <a:lstStyle/>
          <a:p>
            <a:pPr algn="ctr"/>
            <a:r>
              <a:rPr lang="en-US" b="1" dirty="0" smtClean="0"/>
              <a:t>Attribute-Based Communication Control</a:t>
            </a:r>
          </a:p>
          <a:p>
            <a:pPr algn="ctr"/>
            <a:r>
              <a:rPr lang="en-US" b="1" dirty="0" smtClean="0"/>
              <a:t> (ABCC) </a:t>
            </a:r>
            <a:endParaRPr lang="en-US" b="1" dirty="0"/>
          </a:p>
        </p:txBody>
      </p:sp>
      <p:sp>
        <p:nvSpPr>
          <p:cNvPr id="23" name="Down Arrow 22"/>
          <p:cNvSpPr/>
          <p:nvPr/>
        </p:nvSpPr>
        <p:spPr>
          <a:xfrm rot="3013696">
            <a:off x="2588063" y="4348930"/>
            <a:ext cx="468167" cy="76276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8978072">
            <a:off x="5630211" y="4399179"/>
            <a:ext cx="468167" cy="76276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644476" y="5133646"/>
            <a:ext cx="4200545" cy="646331"/>
          </a:xfrm>
          <a:prstGeom prst="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365028" y="1108039"/>
            <a:ext cx="2119323" cy="40011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t>Cloud &amp; CE-IoT</a:t>
            </a:r>
            <a:endParaRPr lang="en-US" sz="2000" b="1" dirty="0"/>
          </a:p>
        </p:txBody>
      </p:sp>
    </p:spTree>
    <p:extLst>
      <p:ext uri="{BB962C8B-B14F-4D97-AF65-F5344CB8AC3E}">
        <p14:creationId xmlns:p14="http://schemas.microsoft.com/office/powerpoint/2010/main" val="21880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92" y="1218961"/>
            <a:ext cx="6985333" cy="4890403"/>
          </a:xfrm>
        </p:spPr>
        <p:txBody>
          <a:bodyPr>
            <a:normAutofit/>
          </a:bodyPr>
          <a:lstStyle/>
          <a:p>
            <a:pPr marL="171450" lvl="1">
              <a:lnSpc>
                <a:spcPct val="150000"/>
              </a:lnSpc>
              <a:spcBef>
                <a:spcPts val="750"/>
              </a:spcBef>
            </a:pPr>
            <a:r>
              <a:rPr lang="en-US" sz="2000" dirty="0"/>
              <a:t>ABAC and ABCC in context of </a:t>
            </a:r>
            <a:r>
              <a:rPr lang="en-US" sz="2000" dirty="0">
                <a:solidFill>
                  <a:schemeClr val="accent1">
                    <a:lumMod val="75000"/>
                  </a:schemeClr>
                </a:solidFill>
              </a:rPr>
              <a:t>Multi-Cloud architectures</a:t>
            </a:r>
          </a:p>
          <a:p>
            <a:pPr marL="171450" lvl="1">
              <a:lnSpc>
                <a:spcPct val="150000"/>
              </a:lnSpc>
              <a:spcBef>
                <a:spcPts val="750"/>
              </a:spcBef>
            </a:pPr>
            <a:r>
              <a:rPr lang="en-US" sz="2000" dirty="0"/>
              <a:t>ABAC and ABCC in other application domains with additional capabilities (e.g., </a:t>
            </a:r>
            <a:r>
              <a:rPr lang="en-US" sz="2000" i="1" dirty="0">
                <a:solidFill>
                  <a:schemeClr val="accent1">
                    <a:lumMod val="75000"/>
                  </a:schemeClr>
                </a:solidFill>
              </a:rPr>
              <a:t>Trust mechanisms</a:t>
            </a:r>
            <a:r>
              <a:rPr lang="en-US" sz="2000" dirty="0"/>
              <a:t>)</a:t>
            </a:r>
          </a:p>
          <a:p>
            <a:pPr marL="171450" lvl="1">
              <a:lnSpc>
                <a:spcPct val="150000"/>
              </a:lnSpc>
              <a:spcBef>
                <a:spcPts val="750"/>
              </a:spcBef>
            </a:pPr>
            <a:r>
              <a:rPr lang="en-US" sz="2000" dirty="0"/>
              <a:t>Applicability of ABCC in critical domains: </a:t>
            </a:r>
            <a:r>
              <a:rPr lang="en-US" sz="2000" i="1" dirty="0">
                <a:solidFill>
                  <a:schemeClr val="accent1">
                    <a:lumMod val="75000"/>
                  </a:schemeClr>
                </a:solidFill>
              </a:rPr>
              <a:t>Battlefield IoT, Medical/Healthcare IoT, and Vehicular IoT</a:t>
            </a:r>
          </a:p>
          <a:p>
            <a:pPr marL="342900" lvl="1" indent="0">
              <a:lnSpc>
                <a:spcPct val="150000"/>
              </a:lnSpc>
              <a:buNone/>
            </a:pPr>
            <a:endParaRPr lang="en-US" sz="1600" i="1" dirty="0">
              <a:solidFill>
                <a:srgbClr val="C00000"/>
              </a:solidFill>
            </a:endParaRPr>
          </a:p>
          <a:p>
            <a:endParaRPr lang="en-US" sz="2000" dirty="0"/>
          </a:p>
        </p:txBody>
      </p:sp>
      <p:sp>
        <p:nvSpPr>
          <p:cNvPr id="3" name="Title 2"/>
          <p:cNvSpPr>
            <a:spLocks noGrp="1"/>
          </p:cNvSpPr>
          <p:nvPr>
            <p:ph type="ctrTitle"/>
          </p:nvPr>
        </p:nvSpPr>
        <p:spPr/>
        <p:txBody>
          <a:bodyPr/>
          <a:lstStyle/>
          <a:p>
            <a:r>
              <a:rPr lang="en-US" dirty="0" smtClean="0"/>
              <a:t>Future </a:t>
            </a:r>
            <a:r>
              <a:rPr lang="en-US" dirty="0"/>
              <a:t>Work</a:t>
            </a:r>
          </a:p>
        </p:txBody>
      </p:sp>
      <p:sp>
        <p:nvSpPr>
          <p:cNvPr id="4" name="Slide Number Placeholder 3"/>
          <p:cNvSpPr>
            <a:spLocks noGrp="1"/>
          </p:cNvSpPr>
          <p:nvPr>
            <p:ph type="sldNum" sz="quarter" idx="4"/>
          </p:nvPr>
        </p:nvSpPr>
        <p:spPr/>
        <p:txBody>
          <a:bodyPr/>
          <a:lstStyle/>
          <a:p>
            <a:fld id="{CAB5F52E-1A2D-AF47-834F-5A302267C843}" type="slidenum">
              <a:rPr lang="en-US" smtClean="0"/>
              <a:t>40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Tree>
    <p:extLst>
      <p:ext uri="{BB962C8B-B14F-4D97-AF65-F5344CB8AC3E}">
        <p14:creationId xmlns:p14="http://schemas.microsoft.com/office/powerpoint/2010/main" val="414812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lnSpc>
                <a:spcPct val="120000"/>
              </a:lnSpc>
              <a:buFont typeface="Wingdings" panose="05000000000000000000" pitchFamily="2" charset="2"/>
              <a:buChar char="q"/>
            </a:pPr>
            <a:r>
              <a:rPr lang="en-US" b="1" dirty="0" smtClean="0"/>
              <a:t> Published:</a:t>
            </a:r>
          </a:p>
          <a:p>
            <a:pPr algn="just">
              <a:lnSpc>
                <a:spcPct val="120000"/>
              </a:lnSpc>
            </a:pPr>
            <a:r>
              <a:rPr lang="en-US" dirty="0"/>
              <a:t>Smriti Bhatt, Farhan Patwa and Ravi Sandhu, An Access Control Framework for Cloud-Enabled Wearable Internet of Things. In Proceedings of the 3rd IEEE International Conference on Collaboration and Internet Computing (CIC), San Jose, CA, October 15-17, 2017, 11 pages</a:t>
            </a:r>
            <a:r>
              <a:rPr lang="en-US" dirty="0" smtClean="0"/>
              <a:t>.</a:t>
            </a:r>
          </a:p>
          <a:p>
            <a:pPr algn="just">
              <a:lnSpc>
                <a:spcPct val="120000"/>
              </a:lnSpc>
            </a:pPr>
            <a:r>
              <a:rPr lang="en-US" dirty="0"/>
              <a:t>Smriti Bhatt, Farhan Patwa and Ravi Sandhu, Access Control Model for AWS Internet of Things. In Proceedings of the 11th International Conference on Network and System Security (NSS), Helsinki, Finland, August 21-23, 2017, 15 pages</a:t>
            </a:r>
            <a:r>
              <a:rPr lang="en-US" dirty="0" smtClean="0"/>
              <a:t>.</a:t>
            </a:r>
          </a:p>
          <a:p>
            <a:pPr algn="just">
              <a:lnSpc>
                <a:spcPct val="120000"/>
              </a:lnSpc>
            </a:pPr>
            <a:r>
              <a:rPr lang="en-US" dirty="0"/>
              <a:t>Smriti Bhatt, Farhan Patwa and Ravi Sandhu, ABAC with Group Attributes and Attribute Hierarchies Utilizing the Policy Machine. In Proceedings of the 2nd ACM Workshop on Attribute-Based Access Control (ABAC), March 24, 2017, Scottsdale, Arizona, 12 pages</a:t>
            </a:r>
            <a:r>
              <a:rPr lang="en-US" dirty="0" smtClean="0"/>
              <a:t>.</a:t>
            </a:r>
          </a:p>
          <a:p>
            <a:pPr algn="just">
              <a:lnSpc>
                <a:spcPct val="120000"/>
              </a:lnSpc>
            </a:pPr>
            <a:r>
              <a:rPr lang="en-US" dirty="0"/>
              <a:t>Smriti Bhatt, Farhan Patwa and Ravi Sandhu, An Attribute-Based Access Control Extension for OpenStack and its Enforcement Utilizing the Policy Machine. In Proceedings of the 2nd IEEE International Conference on Collaboration and Internet Computing (CIC), Pittsburgh, PA, November 1-3, 2016, 9 </a:t>
            </a:r>
            <a:r>
              <a:rPr lang="en-US" dirty="0" smtClean="0"/>
              <a:t>pages.</a:t>
            </a:r>
            <a:endParaRPr lang="en-US" dirty="0"/>
          </a:p>
          <a:p>
            <a:pPr algn="just">
              <a:lnSpc>
                <a:spcPct val="120000"/>
              </a:lnSpc>
              <a:buFont typeface="Wingdings" panose="05000000000000000000" pitchFamily="2" charset="2"/>
              <a:buChar char="q"/>
            </a:pPr>
            <a:r>
              <a:rPr lang="en-US" b="1" dirty="0" smtClean="0"/>
              <a:t> In preparation:</a:t>
            </a:r>
          </a:p>
          <a:p>
            <a:pPr algn="just">
              <a:lnSpc>
                <a:spcPct val="120000"/>
              </a:lnSpc>
            </a:pPr>
            <a:r>
              <a:rPr lang="en-US" dirty="0"/>
              <a:t>Smriti Bhatt, Farhan Patwa and Ravi Sandhu, </a:t>
            </a:r>
            <a:r>
              <a:rPr lang="en-US" dirty="0" smtClean="0"/>
              <a:t>Attribute-Based </a:t>
            </a:r>
            <a:r>
              <a:rPr lang="en-US" dirty="0"/>
              <a:t>Communication Control in </a:t>
            </a:r>
            <a:r>
              <a:rPr lang="en-US" dirty="0" smtClean="0"/>
              <a:t>Cloud-Enabled Internet </a:t>
            </a:r>
            <a:r>
              <a:rPr lang="en-US" dirty="0"/>
              <a:t>of </a:t>
            </a:r>
            <a:r>
              <a:rPr lang="en-US" dirty="0" smtClean="0"/>
              <a:t>Things. Venue TBD.</a:t>
            </a:r>
          </a:p>
          <a:p>
            <a:pPr marL="0" indent="0" algn="just">
              <a:lnSpc>
                <a:spcPct val="120000"/>
              </a:lnSpc>
              <a:buNone/>
            </a:pPr>
            <a:endParaRPr lang="en-US" dirty="0" smtClean="0"/>
          </a:p>
        </p:txBody>
      </p:sp>
      <p:sp>
        <p:nvSpPr>
          <p:cNvPr id="3" name="Title 2"/>
          <p:cNvSpPr>
            <a:spLocks noGrp="1"/>
          </p:cNvSpPr>
          <p:nvPr>
            <p:ph type="ctrTitle"/>
          </p:nvPr>
        </p:nvSpPr>
        <p:spPr/>
        <p:txBody>
          <a:bodyPr/>
          <a:lstStyle/>
          <a:p>
            <a:r>
              <a:rPr lang="en-US" dirty="0" smtClean="0"/>
              <a:t>Dissertation Publications</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41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Tree>
    <p:extLst>
      <p:ext uri="{BB962C8B-B14F-4D97-AF65-F5344CB8AC3E}">
        <p14:creationId xmlns:p14="http://schemas.microsoft.com/office/powerpoint/2010/main" val="1084362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hangingPunct="0">
              <a:buClr>
                <a:srgbClr val="000000"/>
              </a:buClr>
              <a:buSzPct val="45000"/>
              <a:buFont typeface="Wingdings" pitchFamily="2" charset="2"/>
              <a:buNone/>
            </a:pPr>
            <a:r>
              <a:rPr lang="en-US" i="1" dirty="0" smtClean="0"/>
              <a:t>World-Leading Research with Real-World Impact!</a:t>
            </a:r>
            <a:endParaRPr lang="en-US" i="1" dirty="0"/>
          </a:p>
        </p:txBody>
      </p:sp>
      <p:sp>
        <p:nvSpPr>
          <p:cNvPr id="4" name="Slide Number Placeholder 3"/>
          <p:cNvSpPr>
            <a:spLocks noGrp="1"/>
          </p:cNvSpPr>
          <p:nvPr>
            <p:ph type="sldNum" sz="quarter" idx="4"/>
          </p:nvPr>
        </p:nvSpPr>
        <p:spPr/>
        <p:txBody>
          <a:bodyPr/>
          <a:lstStyle/>
          <a:p>
            <a:fld id="{CAB5F52E-1A2D-AF47-834F-5A302267C843}" type="slidenum">
              <a:rPr lang="en-US" smtClean="0"/>
              <a:t>42</a:t>
            </a:fld>
            <a:endParaRPr lang="en-US"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
        <p:nvSpPr>
          <p:cNvPr id="8" name="Content Placeholder 2"/>
          <p:cNvSpPr>
            <a:spLocks noGrp="1"/>
          </p:cNvSpPr>
          <p:nvPr>
            <p:ph idx="1"/>
          </p:nvPr>
        </p:nvSpPr>
        <p:spPr>
          <a:xfrm>
            <a:off x="457200" y="1143001"/>
            <a:ext cx="8229600" cy="4953000"/>
          </a:xfrm>
        </p:spPr>
        <p:txBody>
          <a:bodyPr/>
          <a:lstStyle/>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sz="3600" dirty="0" smtClean="0">
                <a:ln>
                  <a:solidFill>
                    <a:schemeClr val="tx2">
                      <a:lumMod val="60000"/>
                      <a:lumOff val="40000"/>
                    </a:schemeClr>
                  </a:solidFill>
                </a:ln>
                <a:effectLst>
                  <a:outerShdw blurRad="38100" dist="38100" dir="2700000" algn="tl">
                    <a:srgbClr val="000000">
                      <a:alpha val="43137"/>
                    </a:srgbClr>
                  </a:outerShdw>
                </a:effectLst>
              </a:rPr>
              <a:t>Thank you!</a:t>
            </a:r>
            <a:endParaRPr lang="en-US" sz="3600" dirty="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r>
              <a:rPr lang="en-US" sz="3600" dirty="0">
                <a:ln>
                  <a:solidFill>
                    <a:schemeClr val="tx2">
                      <a:lumMod val="60000"/>
                      <a:lumOff val="40000"/>
                    </a:schemeClr>
                  </a:solidFill>
                </a:ln>
                <a:effectLst>
                  <a:outerShdw blurRad="38100" dist="38100" dir="2700000" algn="tl">
                    <a:srgbClr val="000000">
                      <a:alpha val="43137"/>
                    </a:srgbClr>
                  </a:outerShdw>
                </a:effectLst>
              </a:rPr>
              <a:t>Questions</a:t>
            </a:r>
            <a:r>
              <a:rPr lang="en-US" sz="3600" dirty="0" smtClean="0">
                <a:ln>
                  <a:solidFill>
                    <a:schemeClr val="tx2">
                      <a:lumMod val="60000"/>
                      <a:lumOff val="40000"/>
                    </a:schemeClr>
                  </a:solidFill>
                </a:ln>
                <a:effectLst>
                  <a:outerShdw blurRad="38100" dist="38100" dir="2700000" algn="tl">
                    <a:srgbClr val="000000">
                      <a:alpha val="43137"/>
                    </a:srgbClr>
                  </a:outerShdw>
                </a:effectLst>
              </a:rPr>
              <a:t>?</a:t>
            </a:r>
          </a:p>
          <a:p>
            <a:pPr marL="0" indent="0" algn="ctr">
              <a:buNone/>
            </a:pPr>
            <a:endParaRPr lang="en-US" sz="3600" dirty="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smtClean="0">
              <a:ln>
                <a:solidFill>
                  <a:schemeClr val="tx2">
                    <a:lumMod val="60000"/>
                    <a:lumOff val="40000"/>
                  </a:schemeClr>
                </a:solidFill>
              </a:ln>
              <a:effectLst>
                <a:outerShdw blurRad="38100" dist="38100" dir="2700000" algn="tl">
                  <a:srgbClr val="000000">
                    <a:alpha val="43137"/>
                  </a:srgbClr>
                </a:outerShdw>
              </a:effectLst>
            </a:endParaRPr>
          </a:p>
          <a:p>
            <a:pPr marL="0" indent="0" algn="ctr">
              <a:buNone/>
            </a:pPr>
            <a:endParaRPr lang="en-US" sz="3600" dirty="0">
              <a:ln>
                <a:solidFill>
                  <a:schemeClr val="tx2">
                    <a:lumMod val="60000"/>
                    <a:lumOff val="40000"/>
                  </a:schemeClr>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7341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14425"/>
            <a:ext cx="7762875" cy="5062538"/>
          </a:xfrm>
        </p:spPr>
        <p:txBody>
          <a:bodyPr>
            <a:normAutofit/>
          </a:bodyPr>
          <a:lstStyle/>
          <a:p>
            <a:pPr>
              <a:lnSpc>
                <a:spcPct val="100000"/>
              </a:lnSpc>
              <a:spcBef>
                <a:spcPts val="600"/>
              </a:spcBef>
              <a:spcAft>
                <a:spcPts val="600"/>
              </a:spcAft>
            </a:pPr>
            <a:r>
              <a:rPr lang="en-US" dirty="0" smtClean="0"/>
              <a:t>Significant gap between theoretical </a:t>
            </a:r>
            <a:r>
              <a:rPr lang="en-US" i="1" dirty="0"/>
              <a:t>ABAC </a:t>
            </a:r>
            <a:r>
              <a:rPr lang="en-US" dirty="0"/>
              <a:t>models and </a:t>
            </a:r>
            <a:r>
              <a:rPr lang="en-US" dirty="0" smtClean="0"/>
              <a:t>their application </a:t>
            </a:r>
            <a:r>
              <a:rPr lang="en-US" dirty="0"/>
              <a:t>in real-world Cloud and CE-IoT </a:t>
            </a:r>
            <a:r>
              <a:rPr lang="en-US" dirty="0" smtClean="0"/>
              <a:t>platforms</a:t>
            </a:r>
          </a:p>
          <a:p>
            <a:pPr>
              <a:lnSpc>
                <a:spcPct val="100000"/>
              </a:lnSpc>
              <a:spcBef>
                <a:spcPts val="600"/>
              </a:spcBef>
              <a:spcAft>
                <a:spcPts val="600"/>
              </a:spcAft>
            </a:pPr>
            <a:r>
              <a:rPr lang="en-US" dirty="0" smtClean="0"/>
              <a:t>Fundamental lack </a:t>
            </a:r>
            <a:r>
              <a:rPr lang="en-US" dirty="0"/>
              <a:t>of knowledge and academic literature </a:t>
            </a:r>
            <a:r>
              <a:rPr lang="en-US" dirty="0" smtClean="0"/>
              <a:t>on </a:t>
            </a:r>
            <a:r>
              <a:rPr lang="en-US" i="1" dirty="0" smtClean="0"/>
              <a:t>Attribute-Based </a:t>
            </a:r>
            <a:r>
              <a:rPr lang="en-US" i="1" dirty="0"/>
              <a:t>Communication </a:t>
            </a:r>
            <a:r>
              <a:rPr lang="en-US" i="1" dirty="0" smtClean="0"/>
              <a:t>Control (ABCC), </a:t>
            </a:r>
            <a:r>
              <a:rPr lang="en-US" dirty="0" smtClean="0"/>
              <a:t>a </a:t>
            </a:r>
            <a:r>
              <a:rPr lang="en-US" dirty="0"/>
              <a:t>novel </a:t>
            </a:r>
            <a:r>
              <a:rPr lang="en-US" dirty="0" smtClean="0"/>
              <a:t>concept</a:t>
            </a:r>
          </a:p>
          <a:p>
            <a:pPr>
              <a:lnSpc>
                <a:spcPct val="100000"/>
              </a:lnSpc>
              <a:spcBef>
                <a:spcPts val="600"/>
              </a:spcBef>
              <a:spcAft>
                <a:spcPts val="600"/>
              </a:spcAft>
            </a:pPr>
            <a:r>
              <a:rPr lang="en-US" dirty="0" smtClean="0"/>
              <a:t>Lack of ABCC models focused on CE-IoT context</a:t>
            </a:r>
          </a:p>
          <a:p>
            <a:pPr marL="0" indent="0">
              <a:lnSpc>
                <a:spcPct val="100000"/>
              </a:lnSpc>
              <a:spcBef>
                <a:spcPts val="1200"/>
              </a:spcBef>
              <a:spcAft>
                <a:spcPts val="1200"/>
              </a:spcAft>
              <a:buNone/>
            </a:pPr>
            <a:r>
              <a:rPr lang="en-US" b="1" dirty="0" smtClean="0"/>
              <a:t>Thesis Statement:</a:t>
            </a:r>
          </a:p>
          <a:p>
            <a:pPr marL="0" indent="0" algn="just">
              <a:buNone/>
            </a:pPr>
            <a:r>
              <a:rPr lang="en-US" sz="1800" i="1" dirty="0"/>
              <a:t>A flexible attribute-based approach can be utilized to address security and privacy issues in the </a:t>
            </a:r>
            <a:r>
              <a:rPr lang="en-US" sz="1800" i="1" dirty="0" smtClean="0"/>
              <a:t>dynamic and </a:t>
            </a:r>
            <a:r>
              <a:rPr lang="en-US" sz="1800" i="1" dirty="0"/>
              <a:t>rapidly progressive Cloud Computing and CE-IoT architectures. A detailed </a:t>
            </a:r>
            <a:r>
              <a:rPr lang="en-US" sz="1800" i="1" dirty="0" smtClean="0"/>
              <a:t>exploration of </a:t>
            </a:r>
            <a:r>
              <a:rPr lang="en-US" sz="1800" i="1" dirty="0"/>
              <a:t>ABAC and ABCC, their formal models, and implementation in different contexts </a:t>
            </a:r>
            <a:r>
              <a:rPr lang="en-US" sz="1800" i="1" dirty="0" smtClean="0"/>
              <a:t>concerning Cloud </a:t>
            </a:r>
            <a:r>
              <a:rPr lang="en-US" sz="1800" i="1" dirty="0"/>
              <a:t>Computing and CE-IoT can ultimately strengthen the access, authorization, and </a:t>
            </a:r>
            <a:r>
              <a:rPr lang="en-US" sz="1800" i="1" dirty="0" smtClean="0"/>
              <a:t>communication framework </a:t>
            </a:r>
            <a:r>
              <a:rPr lang="en-US" sz="1800" i="1" dirty="0"/>
              <a:t>in these domains.</a:t>
            </a:r>
            <a:endParaRPr lang="en-US" sz="1800" b="1" i="1" dirty="0"/>
          </a:p>
        </p:txBody>
      </p:sp>
      <p:sp>
        <p:nvSpPr>
          <p:cNvPr id="3" name="Title 2"/>
          <p:cNvSpPr>
            <a:spLocks noGrp="1"/>
          </p:cNvSpPr>
          <p:nvPr>
            <p:ph type="ctrTitle"/>
          </p:nvPr>
        </p:nvSpPr>
        <p:spPr/>
        <p:txBody>
          <a:bodyPr/>
          <a:lstStyle/>
          <a:p>
            <a:r>
              <a:rPr lang="en-US" dirty="0" smtClean="0"/>
              <a:t>Problem Statement</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spTree>
    <p:extLst>
      <p:ext uri="{BB962C8B-B14F-4D97-AF65-F5344CB8AC3E}">
        <p14:creationId xmlns:p14="http://schemas.microsoft.com/office/powerpoint/2010/main" val="19087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308443"/>
            <a:ext cx="4932822" cy="462224"/>
          </a:xfrm>
        </p:spPr>
        <p:txBody>
          <a:bodyPr/>
          <a:lstStyle/>
          <a:p>
            <a:r>
              <a:rPr lang="en-US" dirty="0" smtClean="0"/>
              <a:t>Summary of Contributions</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6</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7" name="Picture 6"/>
          <p:cNvPicPr>
            <a:picLocks noChangeAspect="1"/>
          </p:cNvPicPr>
          <p:nvPr/>
        </p:nvPicPr>
        <p:blipFill>
          <a:blip r:embed="rId2"/>
          <a:stretch>
            <a:fillRect/>
          </a:stretch>
        </p:blipFill>
        <p:spPr>
          <a:xfrm>
            <a:off x="574167" y="1272700"/>
            <a:ext cx="7957185" cy="4677651"/>
          </a:xfrm>
          <a:prstGeom prst="rect">
            <a:avLst/>
          </a:prstGeom>
        </p:spPr>
      </p:pic>
    </p:spTree>
    <p:extLst>
      <p:ext uri="{BB962C8B-B14F-4D97-AF65-F5344CB8AC3E}">
        <p14:creationId xmlns:p14="http://schemas.microsoft.com/office/powerpoint/2010/main" val="370484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Attribute-Based Approach</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7" name="TextBox 6"/>
          <p:cNvSpPr txBox="1"/>
          <p:nvPr/>
        </p:nvSpPr>
        <p:spPr>
          <a:xfrm>
            <a:off x="838748" y="1285772"/>
            <a:ext cx="1190625" cy="369332"/>
          </a:xfrm>
          <a:prstGeom prst="rect">
            <a:avLst/>
          </a:prstGeom>
          <a:noFill/>
        </p:spPr>
        <p:txBody>
          <a:bodyPr wrap="square" rtlCol="0">
            <a:spAutoFit/>
          </a:bodyPr>
          <a:lstStyle/>
          <a:p>
            <a:r>
              <a:rPr lang="en-US" b="1" dirty="0" smtClean="0">
                <a:solidFill>
                  <a:srgbClr val="EC1CB1"/>
                </a:solidFill>
              </a:rPr>
              <a:t>Entities</a:t>
            </a:r>
            <a:endParaRPr lang="en-US" b="1" dirty="0">
              <a:solidFill>
                <a:srgbClr val="EC1CB1"/>
              </a:solidFill>
            </a:endParaRPr>
          </a:p>
        </p:txBody>
      </p:sp>
      <p:sp>
        <p:nvSpPr>
          <p:cNvPr id="8" name="TextBox 7"/>
          <p:cNvSpPr txBox="1"/>
          <p:nvPr/>
        </p:nvSpPr>
        <p:spPr>
          <a:xfrm>
            <a:off x="2931996" y="1290983"/>
            <a:ext cx="1190625" cy="369332"/>
          </a:xfrm>
          <a:prstGeom prst="rect">
            <a:avLst/>
          </a:prstGeom>
          <a:noFill/>
        </p:spPr>
        <p:txBody>
          <a:bodyPr wrap="square" rtlCol="0">
            <a:spAutoFit/>
          </a:bodyPr>
          <a:lstStyle/>
          <a:p>
            <a:r>
              <a:rPr lang="en-US" b="1" dirty="0" smtClean="0">
                <a:solidFill>
                  <a:srgbClr val="2800F2"/>
                </a:solidFill>
              </a:rPr>
              <a:t>Attributes</a:t>
            </a:r>
            <a:endParaRPr lang="en-US" b="1" dirty="0">
              <a:solidFill>
                <a:srgbClr val="2800F2"/>
              </a:solidFill>
            </a:endParaRPr>
          </a:p>
        </p:txBody>
      </p:sp>
      <p:sp>
        <p:nvSpPr>
          <p:cNvPr id="9" name="TextBox 8"/>
          <p:cNvSpPr txBox="1"/>
          <p:nvPr/>
        </p:nvSpPr>
        <p:spPr>
          <a:xfrm>
            <a:off x="5376692" y="1290983"/>
            <a:ext cx="1190625" cy="369332"/>
          </a:xfrm>
          <a:prstGeom prst="rect">
            <a:avLst/>
          </a:prstGeom>
          <a:noFill/>
        </p:spPr>
        <p:txBody>
          <a:bodyPr wrap="square" rtlCol="0">
            <a:spAutoFit/>
          </a:bodyPr>
          <a:lstStyle/>
          <a:p>
            <a:r>
              <a:rPr lang="en-US" b="1" dirty="0" smtClean="0">
                <a:solidFill>
                  <a:schemeClr val="accent6">
                    <a:lumMod val="75000"/>
                  </a:schemeClr>
                </a:solidFill>
              </a:rPr>
              <a:t>Policies</a:t>
            </a:r>
            <a:endParaRPr lang="en-US" b="1" dirty="0">
              <a:solidFill>
                <a:schemeClr val="accent6">
                  <a:lumMod val="75000"/>
                </a:schemeClr>
              </a:solidFill>
            </a:endParaRPr>
          </a:p>
        </p:txBody>
      </p:sp>
      <p:sp>
        <p:nvSpPr>
          <p:cNvPr id="10" name="TextBox 9"/>
          <p:cNvSpPr txBox="1"/>
          <p:nvPr/>
        </p:nvSpPr>
        <p:spPr>
          <a:xfrm>
            <a:off x="2782890" y="1747678"/>
            <a:ext cx="1488838" cy="1754326"/>
          </a:xfrm>
          <a:prstGeom prst="rect">
            <a:avLst/>
          </a:prstGeom>
          <a:solidFill>
            <a:schemeClr val="accent1">
              <a:lumMod val="20000"/>
              <a:lumOff val="80000"/>
            </a:schemeClr>
          </a:solidFill>
        </p:spPr>
        <p:txBody>
          <a:bodyPr wrap="square" rtlCol="0">
            <a:spAutoFit/>
          </a:bodyPr>
          <a:lstStyle/>
          <a:p>
            <a:pPr algn="just"/>
            <a:r>
              <a:rPr lang="en-US" i="1" dirty="0"/>
              <a:t>n</a:t>
            </a:r>
            <a:r>
              <a:rPr lang="en-US" i="1" dirty="0" smtClean="0"/>
              <a:t>ame,</a:t>
            </a:r>
          </a:p>
          <a:p>
            <a:pPr algn="just"/>
            <a:r>
              <a:rPr lang="en-US" i="1" dirty="0"/>
              <a:t>t</a:t>
            </a:r>
            <a:r>
              <a:rPr lang="en-US" i="1" dirty="0" smtClean="0"/>
              <a:t>itle,</a:t>
            </a:r>
          </a:p>
          <a:p>
            <a:pPr algn="just"/>
            <a:r>
              <a:rPr lang="en-US" i="1" dirty="0" smtClean="0"/>
              <a:t>type,</a:t>
            </a:r>
          </a:p>
          <a:p>
            <a:pPr algn="just"/>
            <a:r>
              <a:rPr lang="en-US" i="1" dirty="0"/>
              <a:t>c</a:t>
            </a:r>
            <a:r>
              <a:rPr lang="en-US" i="1" dirty="0" smtClean="0"/>
              <a:t>reated_by,</a:t>
            </a:r>
          </a:p>
          <a:p>
            <a:pPr algn="just"/>
            <a:r>
              <a:rPr lang="en-US" i="1" dirty="0"/>
              <a:t>o</a:t>
            </a:r>
            <a:r>
              <a:rPr lang="en-US" i="1" dirty="0" smtClean="0"/>
              <a:t>wner, </a:t>
            </a:r>
          </a:p>
          <a:p>
            <a:pPr algn="just"/>
            <a:r>
              <a:rPr lang="en-US" i="1" dirty="0" smtClean="0"/>
              <a:t>… </a:t>
            </a:r>
          </a:p>
        </p:txBody>
      </p:sp>
      <p:sp>
        <p:nvSpPr>
          <p:cNvPr id="12" name="Vertical Scroll 11"/>
          <p:cNvSpPr/>
          <p:nvPr/>
        </p:nvSpPr>
        <p:spPr>
          <a:xfrm>
            <a:off x="4879350" y="1762828"/>
            <a:ext cx="1855870" cy="1724025"/>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Rule 1, </a:t>
            </a:r>
          </a:p>
          <a:p>
            <a:pPr algn="ctr"/>
            <a:r>
              <a:rPr lang="en-US" dirty="0" smtClean="0">
                <a:solidFill>
                  <a:schemeClr val="tx1"/>
                </a:solidFill>
              </a:rPr>
              <a:t>Rule 2, </a:t>
            </a:r>
          </a:p>
          <a:p>
            <a:pPr algn="ctr"/>
            <a:r>
              <a:rPr lang="en-US" dirty="0" smtClean="0">
                <a:solidFill>
                  <a:schemeClr val="tx1"/>
                </a:solidFill>
              </a:rPr>
              <a:t>… </a:t>
            </a:r>
            <a:endParaRPr lang="en-US" dirty="0">
              <a:solidFill>
                <a:schemeClr val="tx1"/>
              </a:solidFill>
            </a:endParaRPr>
          </a:p>
        </p:txBody>
      </p:sp>
      <p:cxnSp>
        <p:nvCxnSpPr>
          <p:cNvPr id="14" name="Straight Arrow Connector 13"/>
          <p:cNvCxnSpPr>
            <a:endCxn id="10" idx="1"/>
          </p:cNvCxnSpPr>
          <p:nvPr/>
        </p:nvCxnSpPr>
        <p:spPr>
          <a:xfrm flipV="1">
            <a:off x="2203228" y="2624841"/>
            <a:ext cx="579662" cy="63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10" idx="3"/>
            <a:endCxn id="12" idx="1"/>
          </p:cNvCxnSpPr>
          <p:nvPr/>
        </p:nvCxnSpPr>
        <p:spPr>
          <a:xfrm>
            <a:off x="4271728" y="2624841"/>
            <a:ext cx="8231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0" name="Picture 2" descr="Image result for u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26" y="1574940"/>
            <a:ext cx="1079326" cy="1079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07" y="2833759"/>
            <a:ext cx="458722" cy="4587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a:stretch>
            <a:fillRect/>
          </a:stretch>
        </p:blipFill>
        <p:spPr>
          <a:xfrm>
            <a:off x="1407636" y="2023497"/>
            <a:ext cx="623108" cy="1109132"/>
          </a:xfrm>
          <a:prstGeom prst="rect">
            <a:avLst/>
          </a:prstGeom>
        </p:spPr>
      </p:pic>
      <p:sp>
        <p:nvSpPr>
          <p:cNvPr id="29" name="TextBox 28"/>
          <p:cNvSpPr txBox="1"/>
          <p:nvPr/>
        </p:nvSpPr>
        <p:spPr>
          <a:xfrm>
            <a:off x="458663" y="2521945"/>
            <a:ext cx="628650" cy="307777"/>
          </a:xfrm>
          <a:prstGeom prst="rect">
            <a:avLst/>
          </a:prstGeom>
          <a:noFill/>
        </p:spPr>
        <p:txBody>
          <a:bodyPr wrap="square" rtlCol="0">
            <a:spAutoFit/>
          </a:bodyPr>
          <a:lstStyle/>
          <a:p>
            <a:r>
              <a:rPr lang="en-US" sz="1400" b="1" dirty="0" smtClean="0"/>
              <a:t>User</a:t>
            </a:r>
            <a:endParaRPr lang="en-US" sz="1400" b="1" dirty="0"/>
          </a:p>
        </p:txBody>
      </p:sp>
      <p:sp>
        <p:nvSpPr>
          <p:cNvPr id="33" name="TextBox 32"/>
          <p:cNvSpPr txBox="1"/>
          <p:nvPr/>
        </p:nvSpPr>
        <p:spPr>
          <a:xfrm>
            <a:off x="759205" y="3277095"/>
            <a:ext cx="702868" cy="307777"/>
          </a:xfrm>
          <a:prstGeom prst="rect">
            <a:avLst/>
          </a:prstGeom>
          <a:noFill/>
        </p:spPr>
        <p:txBody>
          <a:bodyPr wrap="square" rtlCol="0">
            <a:spAutoFit/>
          </a:bodyPr>
          <a:lstStyle/>
          <a:p>
            <a:r>
              <a:rPr lang="en-US" sz="1400" b="1" dirty="0" smtClean="0"/>
              <a:t>File</a:t>
            </a:r>
            <a:endParaRPr lang="en-US" sz="1400" b="1" dirty="0"/>
          </a:p>
        </p:txBody>
      </p:sp>
      <p:sp>
        <p:nvSpPr>
          <p:cNvPr id="34" name="TextBox 33"/>
          <p:cNvSpPr txBox="1"/>
          <p:nvPr/>
        </p:nvSpPr>
        <p:spPr>
          <a:xfrm>
            <a:off x="1331630" y="3134647"/>
            <a:ext cx="827308" cy="523220"/>
          </a:xfrm>
          <a:prstGeom prst="rect">
            <a:avLst/>
          </a:prstGeom>
          <a:noFill/>
        </p:spPr>
        <p:txBody>
          <a:bodyPr wrap="square" rtlCol="0">
            <a:spAutoFit/>
          </a:bodyPr>
          <a:lstStyle/>
          <a:p>
            <a:pPr algn="ctr"/>
            <a:r>
              <a:rPr lang="en-US" sz="1400" b="1" dirty="0" smtClean="0"/>
              <a:t>IoT Devices</a:t>
            </a:r>
            <a:endParaRPr lang="en-US" sz="1400" b="1" dirty="0"/>
          </a:p>
        </p:txBody>
      </p:sp>
      <p:sp>
        <p:nvSpPr>
          <p:cNvPr id="37" name="Rounded Rectangle 36"/>
          <p:cNvSpPr/>
          <p:nvPr/>
        </p:nvSpPr>
        <p:spPr>
          <a:xfrm>
            <a:off x="7105653" y="2296228"/>
            <a:ext cx="1514475" cy="657225"/>
          </a:xfrm>
          <a:prstGeom prst="roundRect">
            <a:avLst/>
          </a:prstGeom>
          <a:solidFill>
            <a:srgbClr val="FFD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Decision Function</a:t>
            </a:r>
            <a:endParaRPr lang="en-US" b="1" dirty="0">
              <a:solidFill>
                <a:srgbClr val="C00000"/>
              </a:solidFill>
            </a:endParaRPr>
          </a:p>
        </p:txBody>
      </p:sp>
      <p:cxnSp>
        <p:nvCxnSpPr>
          <p:cNvPr id="39" name="Straight Arrow Connector 38"/>
          <p:cNvCxnSpPr>
            <a:stCxn id="12" idx="3"/>
            <a:endCxn id="37" idx="1"/>
          </p:cNvCxnSpPr>
          <p:nvPr/>
        </p:nvCxnSpPr>
        <p:spPr>
          <a:xfrm>
            <a:off x="6519717" y="2624841"/>
            <a:ext cx="58593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4" name="Picture 2" descr="Image result for u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9" y="4298554"/>
            <a:ext cx="1079326" cy="10793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957" y="4748292"/>
            <a:ext cx="458722" cy="45872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80509" y="5568342"/>
            <a:ext cx="1410899" cy="523220"/>
          </a:xfrm>
          <a:prstGeom prst="rect">
            <a:avLst/>
          </a:prstGeom>
          <a:noFill/>
        </p:spPr>
        <p:txBody>
          <a:bodyPr wrap="square" rtlCol="0">
            <a:spAutoFit/>
          </a:bodyPr>
          <a:lstStyle/>
          <a:p>
            <a:r>
              <a:rPr lang="en-US" sz="1400" b="1" dirty="0">
                <a:solidFill>
                  <a:srgbClr val="2800F2"/>
                </a:solidFill>
              </a:rPr>
              <a:t>n</a:t>
            </a:r>
            <a:r>
              <a:rPr lang="en-US" sz="1400" b="1" dirty="0" smtClean="0">
                <a:solidFill>
                  <a:srgbClr val="2800F2"/>
                </a:solidFill>
              </a:rPr>
              <a:t>ame: </a:t>
            </a:r>
            <a:r>
              <a:rPr lang="en-US" sz="1400" dirty="0" smtClean="0">
                <a:solidFill>
                  <a:srgbClr val="2800F2"/>
                </a:solidFill>
              </a:rPr>
              <a:t>Alice</a:t>
            </a:r>
          </a:p>
          <a:p>
            <a:r>
              <a:rPr lang="en-US" sz="1400" b="1" dirty="0">
                <a:solidFill>
                  <a:srgbClr val="2800F2"/>
                </a:solidFill>
              </a:rPr>
              <a:t>t</a:t>
            </a:r>
            <a:r>
              <a:rPr lang="en-US" sz="1400" b="1" dirty="0" smtClean="0">
                <a:solidFill>
                  <a:srgbClr val="2800F2"/>
                </a:solidFill>
              </a:rPr>
              <a:t>itle: </a:t>
            </a:r>
            <a:r>
              <a:rPr lang="en-US" sz="1400" dirty="0" smtClean="0">
                <a:solidFill>
                  <a:srgbClr val="2800F2"/>
                </a:solidFill>
              </a:rPr>
              <a:t>Manager</a:t>
            </a:r>
            <a:endParaRPr lang="en-US" sz="1400" dirty="0">
              <a:solidFill>
                <a:srgbClr val="2800F2"/>
              </a:solidFill>
            </a:endParaRPr>
          </a:p>
        </p:txBody>
      </p:sp>
      <p:sp>
        <p:nvSpPr>
          <p:cNvPr id="47" name="TextBox 46"/>
          <p:cNvSpPr txBox="1"/>
          <p:nvPr/>
        </p:nvSpPr>
        <p:spPr>
          <a:xfrm>
            <a:off x="1938557" y="5553972"/>
            <a:ext cx="1582244" cy="523220"/>
          </a:xfrm>
          <a:prstGeom prst="rect">
            <a:avLst/>
          </a:prstGeom>
          <a:noFill/>
        </p:spPr>
        <p:txBody>
          <a:bodyPr wrap="square" rtlCol="0">
            <a:spAutoFit/>
          </a:bodyPr>
          <a:lstStyle/>
          <a:p>
            <a:r>
              <a:rPr lang="en-US" sz="1400" b="1" dirty="0" smtClean="0">
                <a:solidFill>
                  <a:srgbClr val="2800F2"/>
                </a:solidFill>
              </a:rPr>
              <a:t>type: </a:t>
            </a:r>
            <a:r>
              <a:rPr lang="en-US" sz="1400" dirty="0" smtClean="0">
                <a:solidFill>
                  <a:srgbClr val="2800F2"/>
                </a:solidFill>
              </a:rPr>
              <a:t>Sensitive</a:t>
            </a:r>
          </a:p>
          <a:p>
            <a:r>
              <a:rPr lang="en-US" sz="1400" b="1" dirty="0">
                <a:solidFill>
                  <a:srgbClr val="2800F2"/>
                </a:solidFill>
              </a:rPr>
              <a:t>c</a:t>
            </a:r>
            <a:r>
              <a:rPr lang="en-US" sz="1400" b="1" dirty="0" smtClean="0">
                <a:solidFill>
                  <a:srgbClr val="2800F2"/>
                </a:solidFill>
              </a:rPr>
              <a:t>reated_by: </a:t>
            </a:r>
            <a:r>
              <a:rPr lang="en-US" sz="1400" dirty="0" smtClean="0">
                <a:solidFill>
                  <a:srgbClr val="2800F2"/>
                </a:solidFill>
              </a:rPr>
              <a:t>Alice</a:t>
            </a:r>
            <a:endParaRPr lang="en-US" sz="1400" dirty="0">
              <a:solidFill>
                <a:srgbClr val="2800F2"/>
              </a:solidFill>
            </a:endParaRPr>
          </a:p>
        </p:txBody>
      </p:sp>
      <p:sp>
        <p:nvSpPr>
          <p:cNvPr id="48" name="Vertical Scroll 47"/>
          <p:cNvSpPr/>
          <p:nvPr/>
        </p:nvSpPr>
        <p:spPr>
          <a:xfrm>
            <a:off x="6213850" y="4174793"/>
            <a:ext cx="2600873" cy="1411922"/>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Auth</a:t>
            </a:r>
            <a:r>
              <a:rPr lang="en-US" sz="1400" baseline="-25000" dirty="0" smtClean="0">
                <a:solidFill>
                  <a:schemeClr val="tx1"/>
                </a:solidFill>
              </a:rPr>
              <a:t>read </a:t>
            </a:r>
            <a:r>
              <a:rPr lang="en-US" altLang="en-US" sz="1400" dirty="0" smtClean="0">
                <a:solidFill>
                  <a:srgbClr val="000000"/>
                </a:solidFill>
                <a:cs typeface="Times New Roman" panose="02020603050405020304" pitchFamily="18" charset="0"/>
              </a:rPr>
              <a:t>≡ </a:t>
            </a:r>
            <a:r>
              <a:rPr lang="en-US" altLang="en-US" sz="1400" i="1" dirty="0" smtClean="0">
                <a:solidFill>
                  <a:srgbClr val="000000"/>
                </a:solidFill>
                <a:cs typeface="Times New Roman" panose="02020603050405020304" pitchFamily="18" charset="0"/>
              </a:rPr>
              <a:t>title(u) = Manager </a:t>
            </a:r>
            <a:r>
              <a:rPr lang="en-US" altLang="en-US" sz="1400" i="1" dirty="0" smtClean="0">
                <a:solidFill>
                  <a:srgbClr val="000000"/>
                </a:solidFill>
                <a:cs typeface="Arial" panose="020B0604020202020204" pitchFamily="34" charset="0"/>
              </a:rPr>
              <a:t>ʌ type(o) = Sensitive</a:t>
            </a:r>
          </a:p>
          <a:p>
            <a:pPr algn="ctr"/>
            <a:r>
              <a:rPr lang="en-US" sz="1400" dirty="0" smtClean="0">
                <a:solidFill>
                  <a:schemeClr val="tx1"/>
                </a:solidFill>
              </a:rPr>
              <a:t>Auth</a:t>
            </a:r>
            <a:r>
              <a:rPr lang="en-US" sz="1400" baseline="-25000" dirty="0" smtClean="0">
                <a:solidFill>
                  <a:schemeClr val="tx1"/>
                </a:solidFill>
              </a:rPr>
              <a:t>write </a:t>
            </a:r>
            <a:r>
              <a:rPr lang="en-US" altLang="en-US" sz="1400" dirty="0" smtClean="0">
                <a:solidFill>
                  <a:srgbClr val="000000"/>
                </a:solidFill>
                <a:cs typeface="Times New Roman" panose="02020603050405020304" pitchFamily="18" charset="0"/>
              </a:rPr>
              <a:t>≡ </a:t>
            </a:r>
            <a:r>
              <a:rPr lang="en-US" altLang="en-US" sz="1400" i="1" dirty="0" smtClean="0">
                <a:solidFill>
                  <a:srgbClr val="000000"/>
                </a:solidFill>
                <a:cs typeface="Times New Roman" panose="02020603050405020304" pitchFamily="18" charset="0"/>
              </a:rPr>
              <a:t>name(u) = created_by(o)</a:t>
            </a:r>
            <a:endParaRPr lang="en-US" sz="1400" i="1" dirty="0">
              <a:solidFill>
                <a:schemeClr val="tx1"/>
              </a:solidFill>
            </a:endParaRPr>
          </a:p>
        </p:txBody>
      </p:sp>
      <p:sp>
        <p:nvSpPr>
          <p:cNvPr id="49" name="TextBox 48"/>
          <p:cNvSpPr txBox="1"/>
          <p:nvPr/>
        </p:nvSpPr>
        <p:spPr>
          <a:xfrm>
            <a:off x="458663" y="4077002"/>
            <a:ext cx="803154" cy="307777"/>
          </a:xfrm>
          <a:prstGeom prst="rect">
            <a:avLst/>
          </a:prstGeom>
          <a:noFill/>
        </p:spPr>
        <p:txBody>
          <a:bodyPr wrap="square" rtlCol="0">
            <a:spAutoFit/>
          </a:bodyPr>
          <a:lstStyle/>
          <a:p>
            <a:r>
              <a:rPr lang="en-US" sz="1400" b="1" dirty="0" smtClean="0">
                <a:solidFill>
                  <a:srgbClr val="EC1CB1"/>
                </a:solidFill>
              </a:rPr>
              <a:t>User (u)</a:t>
            </a:r>
            <a:endParaRPr lang="en-US" sz="1400" b="1" dirty="0">
              <a:solidFill>
                <a:srgbClr val="EC1CB1"/>
              </a:solidFill>
            </a:endParaRPr>
          </a:p>
        </p:txBody>
      </p:sp>
      <p:sp>
        <p:nvSpPr>
          <p:cNvPr id="50" name="TextBox 49"/>
          <p:cNvSpPr txBox="1"/>
          <p:nvPr/>
        </p:nvSpPr>
        <p:spPr>
          <a:xfrm>
            <a:off x="2114549" y="4113148"/>
            <a:ext cx="923926" cy="307777"/>
          </a:xfrm>
          <a:prstGeom prst="rect">
            <a:avLst/>
          </a:prstGeom>
          <a:noFill/>
        </p:spPr>
        <p:txBody>
          <a:bodyPr wrap="square" rtlCol="0">
            <a:spAutoFit/>
          </a:bodyPr>
          <a:lstStyle/>
          <a:p>
            <a:r>
              <a:rPr lang="en-US" sz="1400" b="1" dirty="0" smtClean="0">
                <a:solidFill>
                  <a:srgbClr val="EC1CB1"/>
                </a:solidFill>
              </a:rPr>
              <a:t>Object (o)</a:t>
            </a:r>
            <a:endParaRPr lang="en-US" sz="1400" b="1" dirty="0">
              <a:solidFill>
                <a:srgbClr val="EC1CB1"/>
              </a:solidFill>
            </a:endParaRPr>
          </a:p>
        </p:txBody>
      </p:sp>
      <p:sp>
        <p:nvSpPr>
          <p:cNvPr id="51" name="Rounded Rectangle 50"/>
          <p:cNvSpPr/>
          <p:nvPr/>
        </p:nvSpPr>
        <p:spPr>
          <a:xfrm>
            <a:off x="3976679" y="4801131"/>
            <a:ext cx="1514475" cy="657225"/>
          </a:xfrm>
          <a:prstGeom prst="roundRect">
            <a:avLst/>
          </a:prstGeom>
          <a:solidFill>
            <a:srgbClr val="FFD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Auth</a:t>
            </a:r>
            <a:r>
              <a:rPr lang="en-US" baseline="-25000" dirty="0">
                <a:solidFill>
                  <a:srgbClr val="C00000"/>
                </a:solidFill>
              </a:rPr>
              <a:t>read </a:t>
            </a:r>
            <a:r>
              <a:rPr lang="en-US" dirty="0" smtClean="0">
                <a:solidFill>
                  <a:srgbClr val="C00000"/>
                </a:solidFill>
              </a:rPr>
              <a:t>(u, o) </a:t>
            </a:r>
            <a:endParaRPr lang="en-US" dirty="0">
              <a:solidFill>
                <a:srgbClr val="C00000"/>
              </a:solidFill>
            </a:endParaRPr>
          </a:p>
        </p:txBody>
      </p:sp>
      <p:cxnSp>
        <p:nvCxnSpPr>
          <p:cNvPr id="42" name="Straight Arrow Connector 41"/>
          <p:cNvCxnSpPr>
            <a:endCxn id="51" idx="1"/>
          </p:cNvCxnSpPr>
          <p:nvPr/>
        </p:nvCxnSpPr>
        <p:spPr>
          <a:xfrm>
            <a:off x="3266761" y="4950175"/>
            <a:ext cx="709918" cy="1795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endCxn id="51" idx="1"/>
          </p:cNvCxnSpPr>
          <p:nvPr/>
        </p:nvCxnSpPr>
        <p:spPr>
          <a:xfrm flipV="1">
            <a:off x="3427832" y="5129744"/>
            <a:ext cx="548847" cy="4886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a:stCxn id="48" idx="1"/>
            <a:endCxn id="51" idx="3"/>
          </p:cNvCxnSpPr>
          <p:nvPr/>
        </p:nvCxnSpPr>
        <p:spPr>
          <a:xfrm flipH="1">
            <a:off x="5491154" y="4880754"/>
            <a:ext cx="899186" cy="2489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a:stCxn id="51" idx="2"/>
          </p:cNvCxnSpPr>
          <p:nvPr/>
        </p:nvCxnSpPr>
        <p:spPr>
          <a:xfrm>
            <a:off x="4733917" y="5458356"/>
            <a:ext cx="0" cy="3186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9" name="Picture 2058"/>
          <p:cNvPicPr>
            <a:picLocks noChangeAspect="1"/>
          </p:cNvPicPr>
          <p:nvPr/>
        </p:nvPicPr>
        <p:blipFill>
          <a:blip r:embed="rId5"/>
          <a:stretch>
            <a:fillRect/>
          </a:stretch>
        </p:blipFill>
        <p:spPr>
          <a:xfrm>
            <a:off x="4357391" y="5799467"/>
            <a:ext cx="753052" cy="316704"/>
          </a:xfrm>
          <a:prstGeom prst="rect">
            <a:avLst/>
          </a:prstGeom>
        </p:spPr>
      </p:pic>
      <p:sp>
        <p:nvSpPr>
          <p:cNvPr id="2060" name="Rectangle 2059"/>
          <p:cNvSpPr/>
          <p:nvPr/>
        </p:nvSpPr>
        <p:spPr>
          <a:xfrm>
            <a:off x="380509" y="3674726"/>
            <a:ext cx="8563466" cy="24583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444879" y="3705602"/>
            <a:ext cx="3826849" cy="307777"/>
          </a:xfrm>
          <a:prstGeom prst="rect">
            <a:avLst/>
          </a:prstGeom>
          <a:noFill/>
        </p:spPr>
        <p:txBody>
          <a:bodyPr wrap="square" rtlCol="0">
            <a:spAutoFit/>
          </a:bodyPr>
          <a:lstStyle/>
          <a:p>
            <a:r>
              <a:rPr lang="en-US" sz="1400" b="1" u="sng" dirty="0" smtClean="0"/>
              <a:t>Example: </a:t>
            </a:r>
            <a:r>
              <a:rPr lang="en-US" sz="1400" i="1" u="sng" dirty="0" smtClean="0"/>
              <a:t>Attribute-Based Authorization</a:t>
            </a:r>
            <a:endParaRPr lang="en-US" sz="1400" i="1" u="sng" dirty="0"/>
          </a:p>
        </p:txBody>
      </p:sp>
      <p:sp>
        <p:nvSpPr>
          <p:cNvPr id="2" name="TextBox 1"/>
          <p:cNvSpPr txBox="1"/>
          <p:nvPr/>
        </p:nvSpPr>
        <p:spPr>
          <a:xfrm>
            <a:off x="7204996" y="1326066"/>
            <a:ext cx="1609727" cy="369332"/>
          </a:xfrm>
          <a:prstGeom prst="rect">
            <a:avLst/>
          </a:prstGeom>
          <a:noFill/>
        </p:spPr>
        <p:txBody>
          <a:bodyPr wrap="square" rtlCol="0">
            <a:spAutoFit/>
          </a:bodyPr>
          <a:lstStyle/>
          <a:p>
            <a:r>
              <a:rPr lang="en-US" b="1" dirty="0" smtClean="0">
                <a:solidFill>
                  <a:srgbClr val="0070C0"/>
                </a:solidFill>
              </a:rPr>
              <a:t>Operations</a:t>
            </a:r>
            <a:endParaRPr lang="en-US" b="1" dirty="0">
              <a:solidFill>
                <a:srgbClr val="0070C0"/>
              </a:solidFill>
            </a:endParaRPr>
          </a:p>
        </p:txBody>
      </p:sp>
      <p:sp>
        <p:nvSpPr>
          <p:cNvPr id="38" name="TextBox 37"/>
          <p:cNvSpPr txBox="1"/>
          <p:nvPr/>
        </p:nvSpPr>
        <p:spPr>
          <a:xfrm>
            <a:off x="6919915" y="1592068"/>
            <a:ext cx="1885949" cy="338554"/>
          </a:xfrm>
          <a:prstGeom prst="rect">
            <a:avLst/>
          </a:prstGeom>
          <a:noFill/>
        </p:spPr>
        <p:txBody>
          <a:bodyPr wrap="square" rtlCol="0">
            <a:spAutoFit/>
          </a:bodyPr>
          <a:lstStyle/>
          <a:p>
            <a:r>
              <a:rPr lang="en-US" sz="1600" i="1" dirty="0" smtClean="0"/>
              <a:t>read, write, send, …</a:t>
            </a:r>
            <a:endParaRPr lang="en-US" sz="1600" i="1" dirty="0"/>
          </a:p>
        </p:txBody>
      </p:sp>
      <p:cxnSp>
        <p:nvCxnSpPr>
          <p:cNvPr id="13" name="Straight Arrow Connector 12"/>
          <p:cNvCxnSpPr>
            <a:stCxn id="38" idx="2"/>
            <a:endCxn id="37" idx="0"/>
          </p:cNvCxnSpPr>
          <p:nvPr/>
        </p:nvCxnSpPr>
        <p:spPr>
          <a:xfrm>
            <a:off x="7862890" y="1930622"/>
            <a:ext cx="1" cy="3656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23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p:bldP spid="50" grpId="0"/>
      <p:bldP spid="51" grpId="0" animBg="1"/>
      <p:bldP spid="2060" grpId="0" animBg="1"/>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17420" y="1017171"/>
            <a:ext cx="4932822" cy="462224"/>
          </a:xfrm>
        </p:spPr>
        <p:txBody>
          <a:bodyPr/>
          <a:lstStyle/>
          <a:p>
            <a:r>
              <a:rPr lang="en-US" sz="2000" b="1" dirty="0" smtClean="0">
                <a:solidFill>
                  <a:schemeClr val="tx2">
                    <a:lumMod val="75000"/>
                  </a:schemeClr>
                </a:solidFill>
                <a:latin typeface="+mn-lt"/>
              </a:rPr>
              <a:t>Attribute-Based Access Control </a:t>
            </a:r>
            <a:endParaRPr lang="en-US" sz="2000" b="1" dirty="0">
              <a:solidFill>
                <a:schemeClr val="tx2">
                  <a:lumMod val="75000"/>
                </a:schemeClr>
              </a:solidFill>
              <a:latin typeface="+mn-lt"/>
            </a:endParaRPr>
          </a:p>
        </p:txBody>
      </p:sp>
      <p:sp>
        <p:nvSpPr>
          <p:cNvPr id="4" name="Slide Number Placeholder 3"/>
          <p:cNvSpPr>
            <a:spLocks noGrp="1"/>
          </p:cNvSpPr>
          <p:nvPr>
            <p:ph type="sldNum" sz="quarter" idx="4"/>
          </p:nvPr>
        </p:nvSpPr>
        <p:spPr/>
        <p:txBody>
          <a:bodyPr/>
          <a:lstStyle/>
          <a:p>
            <a:fld id="{CAB5F52E-1A2D-AF47-834F-5A302267C843}" type="slidenum">
              <a:rPr lang="en-US" smtClean="0"/>
              <a:t>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a:t>© Smriti Bhatt</a:t>
            </a:r>
          </a:p>
        </p:txBody>
      </p:sp>
      <p:sp>
        <p:nvSpPr>
          <p:cNvPr id="80" name="Title 2"/>
          <p:cNvSpPr txBox="1">
            <a:spLocks/>
          </p:cNvSpPr>
          <p:nvPr/>
        </p:nvSpPr>
        <p:spPr>
          <a:xfrm>
            <a:off x="1971128" y="463784"/>
            <a:ext cx="4932822" cy="46222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dirty="0" smtClean="0"/>
              <a:t>Background</a:t>
            </a:r>
            <a:endParaRPr lang="en-US" dirty="0"/>
          </a:p>
        </p:txBody>
      </p:sp>
      <p:pic>
        <p:nvPicPr>
          <p:cNvPr id="2063" name="Picture 2062"/>
          <p:cNvPicPr>
            <a:picLocks noChangeAspect="1"/>
          </p:cNvPicPr>
          <p:nvPr/>
        </p:nvPicPr>
        <p:blipFill>
          <a:blip r:embed="rId2"/>
          <a:stretch>
            <a:fillRect/>
          </a:stretch>
        </p:blipFill>
        <p:spPr>
          <a:xfrm>
            <a:off x="1795710" y="1479395"/>
            <a:ext cx="5054532" cy="3348037"/>
          </a:xfrm>
          <a:prstGeom prst="rect">
            <a:avLst/>
          </a:prstGeom>
        </p:spPr>
      </p:pic>
      <p:sp>
        <p:nvSpPr>
          <p:cNvPr id="82" name="TextBox 81"/>
          <p:cNvSpPr txBox="1"/>
          <p:nvPr/>
        </p:nvSpPr>
        <p:spPr>
          <a:xfrm>
            <a:off x="384811" y="1597072"/>
            <a:ext cx="1410899" cy="307777"/>
          </a:xfrm>
          <a:prstGeom prst="rect">
            <a:avLst/>
          </a:prstGeom>
          <a:noFill/>
        </p:spPr>
        <p:txBody>
          <a:bodyPr wrap="square" rtlCol="0">
            <a:spAutoFit/>
          </a:bodyPr>
          <a:lstStyle/>
          <a:p>
            <a:r>
              <a:rPr lang="en-US" sz="1400" i="1" dirty="0">
                <a:solidFill>
                  <a:srgbClr val="2800F2"/>
                </a:solidFill>
              </a:rPr>
              <a:t>n</a:t>
            </a:r>
            <a:r>
              <a:rPr lang="en-US" sz="1400" i="1" dirty="0" smtClean="0">
                <a:solidFill>
                  <a:srgbClr val="2800F2"/>
                </a:solidFill>
              </a:rPr>
              <a:t>ame, title, …</a:t>
            </a:r>
            <a:endParaRPr lang="en-US" sz="1400" i="1" dirty="0">
              <a:solidFill>
                <a:srgbClr val="2800F2"/>
              </a:solidFill>
            </a:endParaRPr>
          </a:p>
        </p:txBody>
      </p:sp>
      <p:sp>
        <p:nvSpPr>
          <p:cNvPr id="83" name="TextBox 82"/>
          <p:cNvSpPr txBox="1"/>
          <p:nvPr/>
        </p:nvSpPr>
        <p:spPr>
          <a:xfrm>
            <a:off x="231112" y="2581879"/>
            <a:ext cx="1564597" cy="307777"/>
          </a:xfrm>
          <a:prstGeom prst="rect">
            <a:avLst/>
          </a:prstGeom>
          <a:noFill/>
        </p:spPr>
        <p:txBody>
          <a:bodyPr wrap="square" rtlCol="0">
            <a:spAutoFit/>
          </a:bodyPr>
          <a:lstStyle/>
          <a:p>
            <a:r>
              <a:rPr lang="en-US" sz="1400" i="1" dirty="0" smtClean="0">
                <a:solidFill>
                  <a:srgbClr val="C00000"/>
                </a:solidFill>
              </a:rPr>
              <a:t>users, processes, …</a:t>
            </a:r>
            <a:endParaRPr lang="en-US" sz="1400" i="1" dirty="0">
              <a:solidFill>
                <a:srgbClr val="C00000"/>
              </a:solidFill>
            </a:endParaRPr>
          </a:p>
        </p:txBody>
      </p:sp>
      <p:sp>
        <p:nvSpPr>
          <p:cNvPr id="84" name="TextBox 83"/>
          <p:cNvSpPr txBox="1"/>
          <p:nvPr/>
        </p:nvSpPr>
        <p:spPr>
          <a:xfrm>
            <a:off x="6735220" y="2581879"/>
            <a:ext cx="1549763" cy="307777"/>
          </a:xfrm>
          <a:prstGeom prst="rect">
            <a:avLst/>
          </a:prstGeom>
          <a:noFill/>
        </p:spPr>
        <p:txBody>
          <a:bodyPr wrap="square" rtlCol="0">
            <a:spAutoFit/>
          </a:bodyPr>
          <a:lstStyle/>
          <a:p>
            <a:r>
              <a:rPr lang="en-US" sz="1400" i="1" dirty="0" smtClean="0">
                <a:solidFill>
                  <a:srgbClr val="C00000"/>
                </a:solidFill>
              </a:rPr>
              <a:t>files, databases, …</a:t>
            </a:r>
            <a:endParaRPr lang="en-US" sz="1400" i="1" dirty="0">
              <a:solidFill>
                <a:srgbClr val="C00000"/>
              </a:solidFill>
            </a:endParaRPr>
          </a:p>
        </p:txBody>
      </p:sp>
      <p:sp>
        <p:nvSpPr>
          <p:cNvPr id="85" name="TextBox 84"/>
          <p:cNvSpPr txBox="1"/>
          <p:nvPr/>
        </p:nvSpPr>
        <p:spPr>
          <a:xfrm>
            <a:off x="6850242" y="1707026"/>
            <a:ext cx="1769883" cy="307777"/>
          </a:xfrm>
          <a:prstGeom prst="rect">
            <a:avLst/>
          </a:prstGeom>
          <a:noFill/>
        </p:spPr>
        <p:txBody>
          <a:bodyPr wrap="square" rtlCol="0">
            <a:spAutoFit/>
          </a:bodyPr>
          <a:lstStyle/>
          <a:p>
            <a:r>
              <a:rPr lang="en-US" sz="1400" i="1" dirty="0" smtClean="0">
                <a:solidFill>
                  <a:srgbClr val="2800F2"/>
                </a:solidFill>
              </a:rPr>
              <a:t>type, created_by, …</a:t>
            </a:r>
            <a:endParaRPr lang="en-US" sz="1400" i="1" dirty="0">
              <a:solidFill>
                <a:srgbClr val="2800F2"/>
              </a:solidFill>
            </a:endParaRPr>
          </a:p>
        </p:txBody>
      </p:sp>
      <p:sp>
        <p:nvSpPr>
          <p:cNvPr id="86" name="TextBox 85"/>
          <p:cNvSpPr txBox="1"/>
          <p:nvPr/>
        </p:nvSpPr>
        <p:spPr>
          <a:xfrm>
            <a:off x="5620272" y="4002290"/>
            <a:ext cx="2664711" cy="523220"/>
          </a:xfrm>
          <a:prstGeom prst="rect">
            <a:avLst/>
          </a:prstGeom>
          <a:noFill/>
        </p:spPr>
        <p:txBody>
          <a:bodyPr wrap="square" rtlCol="0">
            <a:spAutoFit/>
          </a:bodyPr>
          <a:lstStyle/>
          <a:p>
            <a:r>
              <a:rPr lang="en-US" sz="1400" b="1" dirty="0" smtClean="0"/>
              <a:t>Environment/Context Attribute: </a:t>
            </a:r>
            <a:r>
              <a:rPr lang="en-US" sz="1400" i="1" dirty="0" smtClean="0">
                <a:solidFill>
                  <a:srgbClr val="C00000"/>
                </a:solidFill>
              </a:rPr>
              <a:t>time, location, trust_level, …</a:t>
            </a:r>
            <a:endParaRPr lang="en-US" sz="1400" i="1" dirty="0">
              <a:solidFill>
                <a:srgbClr val="C00000"/>
              </a:solidFill>
            </a:endParaRPr>
          </a:p>
        </p:txBody>
      </p:sp>
      <p:sp>
        <p:nvSpPr>
          <p:cNvPr id="87" name="TextBox 86"/>
          <p:cNvSpPr txBox="1"/>
          <p:nvPr/>
        </p:nvSpPr>
        <p:spPr>
          <a:xfrm>
            <a:off x="4896895" y="3435023"/>
            <a:ext cx="1446755" cy="307777"/>
          </a:xfrm>
          <a:prstGeom prst="rect">
            <a:avLst/>
          </a:prstGeom>
          <a:noFill/>
        </p:spPr>
        <p:txBody>
          <a:bodyPr wrap="square" rtlCol="0">
            <a:spAutoFit/>
          </a:bodyPr>
          <a:lstStyle/>
          <a:p>
            <a:r>
              <a:rPr lang="en-US" sz="1400" i="1" dirty="0" smtClean="0">
                <a:solidFill>
                  <a:srgbClr val="EC1CB1"/>
                </a:solidFill>
              </a:rPr>
              <a:t>read, write, …</a:t>
            </a:r>
            <a:endParaRPr lang="en-US" sz="1400" i="1" dirty="0">
              <a:solidFill>
                <a:srgbClr val="EC1CB1"/>
              </a:solidFill>
            </a:endParaRPr>
          </a:p>
        </p:txBody>
      </p:sp>
      <p:sp>
        <p:nvSpPr>
          <p:cNvPr id="2064" name="TextBox 2063"/>
          <p:cNvSpPr txBox="1"/>
          <p:nvPr/>
        </p:nvSpPr>
        <p:spPr>
          <a:xfrm>
            <a:off x="495300" y="5219072"/>
            <a:ext cx="8220075" cy="120032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Next-Generation Access Control (NGAC) – By NIST </a:t>
            </a:r>
          </a:p>
          <a:p>
            <a:pPr marL="285750" indent="-285750">
              <a:buFont typeface="Wingdings" panose="05000000000000000000" pitchFamily="2" charset="2"/>
              <a:buChar char="Ø"/>
            </a:pPr>
            <a:r>
              <a:rPr lang="en-US" sz="1600" dirty="0"/>
              <a:t>Gartner predicts 2014 – “</a:t>
            </a:r>
            <a:r>
              <a:rPr lang="en-US" sz="1600" i="1" dirty="0"/>
              <a:t>By 2020, 70 percent of enterprises will use ABAC as the dominant mechanism to protect critical assets</a:t>
            </a:r>
            <a:r>
              <a:rPr lang="en-US" sz="1600" dirty="0" smtClean="0"/>
              <a:t>” </a:t>
            </a:r>
            <a:r>
              <a:rPr lang="en-US" sz="800" dirty="0"/>
              <a:t>[source: https://www.tripwire.com/state-of-security/security-data-protection/security-controls/rbac-is-dead-now-what/]</a:t>
            </a:r>
          </a:p>
          <a:p>
            <a:pPr marL="285750" indent="-285750">
              <a:buFont typeface="Wingdings" panose="05000000000000000000" pitchFamily="2" charset="2"/>
              <a:buChar char="Ø"/>
            </a:pPr>
            <a:endParaRPr lang="en-US" sz="1600" dirty="0" smtClean="0"/>
          </a:p>
        </p:txBody>
      </p:sp>
    </p:spTree>
    <p:extLst>
      <p:ext uri="{BB962C8B-B14F-4D97-AF65-F5344CB8AC3E}">
        <p14:creationId xmlns:p14="http://schemas.microsoft.com/office/powerpoint/2010/main" val="312743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2000"/>
                                        <p:tgtEl>
                                          <p:spTgt spid="8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circle(in)">
                                      <p:cBhvr>
                                        <p:cTn id="13" dur="2000"/>
                                        <p:tgtEl>
                                          <p:spTgt spid="8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circle(in)">
                                      <p:cBhvr>
                                        <p:cTn id="16" dur="2000"/>
                                        <p:tgtEl>
                                          <p:spTgt spid="8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circle(in)">
                                      <p:cBhvr>
                                        <p:cTn id="19" dur="2000"/>
                                        <p:tgtEl>
                                          <p:spTgt spid="8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circle(in)">
                                      <p:cBhvr>
                                        <p:cTn id="22"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22048" y="308443"/>
            <a:ext cx="4932822" cy="462224"/>
          </a:xfrm>
        </p:spPr>
        <p:txBody>
          <a:bodyPr/>
          <a:lstStyle/>
          <a:p>
            <a:r>
              <a:rPr lang="en-US" dirty="0"/>
              <a:t>Summary </a:t>
            </a:r>
            <a:r>
              <a:rPr lang="en-US" dirty="0" smtClean="0"/>
              <a:t>of Contributions</a:t>
            </a:r>
            <a:endParaRPr lang="en-US" dirty="0"/>
          </a:p>
        </p:txBody>
      </p:sp>
      <p:sp>
        <p:nvSpPr>
          <p:cNvPr id="4" name="Slide Number Placeholder 3"/>
          <p:cNvSpPr>
            <a:spLocks noGrp="1"/>
          </p:cNvSpPr>
          <p:nvPr>
            <p:ph type="sldNum" sz="quarter" idx="4"/>
          </p:nvPr>
        </p:nvSpPr>
        <p:spPr/>
        <p:txBody>
          <a:bodyPr/>
          <a:lstStyle/>
          <a:p>
            <a:fld id="{CAB5F52E-1A2D-AF47-834F-5A302267C843}" type="slidenum">
              <a:rPr lang="en-US" smtClean="0"/>
              <a:t>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smtClean="0"/>
              <a:t>World-Leading Research with Real-World Impact!</a:t>
            </a:r>
            <a:endParaRPr lang="en-US" i="1" dirty="0"/>
          </a:p>
        </p:txBody>
      </p:sp>
      <p:sp>
        <p:nvSpPr>
          <p:cNvPr id="6" name="Date Placeholder 5"/>
          <p:cNvSpPr>
            <a:spLocks noGrp="1"/>
          </p:cNvSpPr>
          <p:nvPr>
            <p:ph type="dt" sz="half" idx="2"/>
          </p:nvPr>
        </p:nvSpPr>
        <p:spPr/>
        <p:txBody>
          <a:bodyPr/>
          <a:lstStyle/>
          <a:p>
            <a:r>
              <a:rPr lang="en-US" dirty="0" smtClean="0"/>
              <a:t>© Smriti Bhatt</a:t>
            </a:r>
            <a:endParaRPr lang="en-US" dirty="0"/>
          </a:p>
        </p:txBody>
      </p:sp>
      <p:pic>
        <p:nvPicPr>
          <p:cNvPr id="7" name="Picture 6"/>
          <p:cNvPicPr>
            <a:picLocks noChangeAspect="1"/>
          </p:cNvPicPr>
          <p:nvPr/>
        </p:nvPicPr>
        <p:blipFill>
          <a:blip r:embed="rId2"/>
          <a:stretch>
            <a:fillRect/>
          </a:stretch>
        </p:blipFill>
        <p:spPr>
          <a:xfrm>
            <a:off x="442912" y="1255761"/>
            <a:ext cx="8101013" cy="4864051"/>
          </a:xfrm>
          <a:prstGeom prst="rect">
            <a:avLst/>
          </a:prstGeom>
        </p:spPr>
      </p:pic>
    </p:spTree>
    <p:extLst>
      <p:ext uri="{BB962C8B-B14F-4D97-AF65-F5344CB8AC3E}">
        <p14:creationId xmlns:p14="http://schemas.microsoft.com/office/powerpoint/2010/main" val="47757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template-final" id="{1EF59169-DF8D-9342-81E5-99D43CA67610}" vid="{F25DF2F7-3555-7B4C-881D-C8E18D210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ICS-Template</Template>
  <TotalTime>15577</TotalTime>
  <Words>1958</Words>
  <Application>Microsoft Office PowerPoint</Application>
  <PresentationFormat>Letter Paper (8.5x11 in)</PresentationFormat>
  <Paragraphs>430</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ＭＳ Ｐゴシック</vt:lpstr>
      <vt:lpstr>Times New Roman</vt:lpstr>
      <vt:lpstr>Wingdings</vt:lpstr>
      <vt:lpstr>ICS-Theme</vt:lpstr>
      <vt:lpstr>Attribute-Based Access and Communication Control Models for Cloud and Cloud-Enabled Internet of Things  Ph.D. Dissertation Defense: Smriti Bhatt Institute for Cyber Security (ICS) Department of Computer Science  University of Texas at San Antonio  Ph.D. Dissertation Committee: Dr. Ravi Sandhu, Chair Dr. Murtuza Jadliwala Dr. Palden Lama Dr. Gregory White Dr. Rohit Valecha </vt:lpstr>
      <vt:lpstr>Introduction</vt:lpstr>
      <vt:lpstr>Introduction</vt:lpstr>
      <vt:lpstr>Introduction</vt:lpstr>
      <vt:lpstr>Problem Statement</vt:lpstr>
      <vt:lpstr>Summary of Contributions</vt:lpstr>
      <vt:lpstr>Attribute-Based Approach</vt:lpstr>
      <vt:lpstr>Attribute-Based Access Control </vt:lpstr>
      <vt:lpstr>Summary of Contributions</vt:lpstr>
      <vt:lpstr>OpenStack Access Control (OSAC) Model </vt:lpstr>
      <vt:lpstr>User-Attribute Enhanced OSAC Model</vt:lpstr>
      <vt:lpstr>rHGABAC Model</vt:lpstr>
      <vt:lpstr>Group and Attribute Hierarchy</vt:lpstr>
      <vt:lpstr>Enforcement</vt:lpstr>
      <vt:lpstr>Enforcement Architecture</vt:lpstr>
      <vt:lpstr>Summary of Contributions</vt:lpstr>
      <vt:lpstr>ABAC for Cloud-Enabled IoT</vt:lpstr>
      <vt:lpstr>AWS IoT Access Control Model</vt:lpstr>
      <vt:lpstr>AWS-IoTAC Model</vt:lpstr>
      <vt:lpstr>Smart Home Use Case in AWS IoT </vt:lpstr>
      <vt:lpstr>Use Case – Scenario 1</vt:lpstr>
      <vt:lpstr>Use Case – Scenario 2</vt:lpstr>
      <vt:lpstr>ABAC Policy – Scenario 2</vt:lpstr>
      <vt:lpstr>ABAC Enhancements for AWS-IoTAC</vt:lpstr>
      <vt:lpstr>Summary of Contributions</vt:lpstr>
      <vt:lpstr>Enhanced ACO Architecture for CE-IOT</vt:lpstr>
      <vt:lpstr>Access Control Framework</vt:lpstr>
      <vt:lpstr>Wearable IoT Use Case</vt:lpstr>
      <vt:lpstr>Summary of Contributions</vt:lpstr>
      <vt:lpstr>Communication Control in CE-IoT</vt:lpstr>
      <vt:lpstr>A Conceptual ABCC Model</vt:lpstr>
      <vt:lpstr>ABAC vs. ABCC</vt:lpstr>
      <vt:lpstr>ABCC for Edge and Cloud Communication</vt:lpstr>
      <vt:lpstr>ABCC Components </vt:lpstr>
      <vt:lpstr>Use Case</vt:lpstr>
      <vt:lpstr>Enforcement in AWS IoT</vt:lpstr>
      <vt:lpstr>Sequence Diagram</vt:lpstr>
      <vt:lpstr>Evaluation</vt:lpstr>
      <vt:lpstr>Conclusion</vt:lpstr>
      <vt:lpstr>Future Work</vt:lpstr>
      <vt:lpstr>Dissertation Publications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(ICS) &amp; Center for Security and Privacy Enhanced  Cloud Computing (C-SPECC)</dc:title>
  <dc:creator>Smriti Bhatt</dc:creator>
  <cp:lastModifiedBy>Ravi Sandhu</cp:lastModifiedBy>
  <cp:revision>337</cp:revision>
  <cp:lastPrinted>2018-07-11T21:06:04Z</cp:lastPrinted>
  <dcterms:created xsi:type="dcterms:W3CDTF">2017-09-29T21:23:01Z</dcterms:created>
  <dcterms:modified xsi:type="dcterms:W3CDTF">2018-07-17T17:47:45Z</dcterms:modified>
</cp:coreProperties>
</file>