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6" r:id="rId5"/>
    <p:sldId id="333" r:id="rId6"/>
    <p:sldId id="339" r:id="rId7"/>
    <p:sldId id="344" r:id="rId8"/>
    <p:sldId id="343" r:id="rId9"/>
    <p:sldId id="345" r:id="rId10"/>
    <p:sldId id="340" r:id="rId11"/>
    <p:sldId id="349" r:id="rId12"/>
    <p:sldId id="350" r:id="rId13"/>
    <p:sldId id="351" r:id="rId14"/>
    <p:sldId id="338" r:id="rId15"/>
    <p:sldId id="337" r:id="rId16"/>
    <p:sldId id="355" r:id="rId17"/>
    <p:sldId id="353" r:id="rId18"/>
    <p:sldId id="354" r:id="rId19"/>
    <p:sldId id="324" r:id="rId20"/>
    <p:sldId id="357" r:id="rId21"/>
    <p:sldId id="356" r:id="rId22"/>
  </p:sldIdLst>
  <p:sldSz cx="9144000" cy="6858000" type="letter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vi Sandhu" initials="RS" lastIdx="1" clrIdx="0">
    <p:extLst>
      <p:ext uri="{19B8F6BF-5375-455C-9EA6-DF929625EA0E}">
        <p15:presenceInfo xmlns:p15="http://schemas.microsoft.com/office/powerpoint/2012/main" userId="S-1-5-21-1922958001-1748050809-1695950106-160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>
    <p:restoredLeft sz="6061" autoAdjust="0"/>
    <p:restoredTop sz="86433" autoAdjust="0"/>
  </p:normalViewPr>
  <p:slideViewPr>
    <p:cSldViewPr snapToGrid="0">
      <p:cViewPr varScale="1">
        <p:scale>
          <a:sx n="99" d="100"/>
          <a:sy n="99" d="100"/>
        </p:scale>
        <p:origin x="272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98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3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6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6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3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7" tIns="47969" rIns="95937" bIns="479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6" y="4620579"/>
            <a:ext cx="5852159" cy="3780473"/>
          </a:xfrm>
          <a:prstGeom prst="rect">
            <a:avLst/>
          </a:prstGeom>
        </p:spPr>
        <p:txBody>
          <a:bodyPr vert="horz" lIns="95937" tIns="47969" rIns="95937" bIns="479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6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6"/>
            <a:ext cx="3169920" cy="481727"/>
          </a:xfrm>
          <a:prstGeom prst="rect">
            <a:avLst/>
          </a:prstGeom>
        </p:spPr>
        <p:txBody>
          <a:bodyPr vert="horz" lIns="95937" tIns="47969" rIns="95937" bIns="4796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43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39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74254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dirty="0">
                <a:solidFill>
                  <a:prstClr val="black"/>
                </a:solidFill>
                <a:latin typeface="Arial" charset="0"/>
              </a:rPr>
              <a:t>Goals aka objectives include constraints, all of which may span all layers below. Goals encompass security and system goals.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49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74254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dirty="0">
                <a:solidFill>
                  <a:prstClr val="black"/>
                </a:solidFill>
                <a:latin typeface="Arial" charset="0"/>
              </a:rPr>
              <a:t>Goals aka objectives include constraints, all of which may span all layers below. Goals encompass security and system goals.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980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74254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dirty="0">
                <a:solidFill>
                  <a:prstClr val="black"/>
                </a:solidFill>
                <a:latin typeface="Arial" charset="0"/>
              </a:rPr>
              <a:t>Goals aka objectives include constraints, all of which may span all layers below. Goals encompass security and system goals.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79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74254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dirty="0">
                <a:solidFill>
                  <a:prstClr val="black"/>
                </a:solidFill>
                <a:latin typeface="Arial" charset="0"/>
              </a:rPr>
              <a:t>Goals aka objectives include constraints, all of which may span all layers below. Goals encompass security and system goals.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953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3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995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03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15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25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90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16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7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62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20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Fault Bug Dependability??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5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899" y="1403917"/>
            <a:ext cx="7193280" cy="2805484"/>
          </a:xfrm>
        </p:spPr>
        <p:txBody>
          <a:bodyPr anchor="t" anchorCtr="0"/>
          <a:lstStyle/>
          <a:p>
            <a:r>
              <a:rPr lang="en-US" sz="3600" b="1" dirty="0">
                <a:solidFill>
                  <a:prstClr val="black"/>
                </a:solidFill>
              </a:rPr>
              <a:t>A Perspective on AI and Security</a:t>
            </a:r>
            <a:br>
              <a:rPr lang="en-US" sz="3600" b="1" dirty="0">
                <a:solidFill>
                  <a:prstClr val="black"/>
                </a:solidFill>
              </a:rPr>
            </a:b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b="1" dirty="0">
                <a:solidFill>
                  <a:prstClr val="black"/>
                </a:solidFill>
              </a:rPr>
              <a:t>Ravi Sandhu</a:t>
            </a: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b="1" dirty="0">
                <a:solidFill>
                  <a:prstClr val="black"/>
                </a:solidFill>
              </a:rPr>
              <a:t>Ram Krishnan</a:t>
            </a:r>
            <a:br>
              <a:rPr lang="en-US" sz="3600" b="1" dirty="0">
                <a:solidFill>
                  <a:prstClr val="black"/>
                </a:solidFill>
              </a:rPr>
            </a:b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b="1" dirty="0">
                <a:solidFill>
                  <a:prstClr val="black"/>
                </a:solidFill>
              </a:rPr>
              <a:t>Cisco Research</a:t>
            </a:r>
            <a:br>
              <a:rPr lang="en-US" b="1" dirty="0">
                <a:solidFill>
                  <a:prstClr val="black"/>
                </a:solidFill>
              </a:rPr>
            </a:br>
            <a:r>
              <a:rPr lang="en-US" b="1" dirty="0">
                <a:solidFill>
                  <a:prstClr val="black"/>
                </a:solidFill>
              </a:rPr>
              <a:t>Generative AI and Security Summit</a:t>
            </a:r>
            <a:br>
              <a:rPr lang="en-US" b="1" dirty="0">
                <a:solidFill>
                  <a:prstClr val="black"/>
                </a:solidFill>
              </a:rPr>
            </a:br>
            <a:r>
              <a:rPr lang="en-US" b="1" dirty="0">
                <a:solidFill>
                  <a:prstClr val="black"/>
                </a:solidFill>
              </a:rPr>
              <a:t>October 3, 2023</a:t>
            </a:r>
            <a:br>
              <a:rPr lang="en-US" sz="3600" b="1" dirty="0">
                <a:solidFill>
                  <a:prstClr val="black"/>
                </a:solidFill>
              </a:rPr>
            </a:br>
            <a:br>
              <a:rPr lang="en-US" sz="3600" b="1" dirty="0">
                <a:solidFill>
                  <a:prstClr val="black"/>
                </a:solidFill>
              </a:rPr>
            </a:br>
            <a:br>
              <a:rPr lang="en-US" sz="3600" b="1" dirty="0">
                <a:solidFill>
                  <a:prstClr val="black"/>
                </a:solidFill>
              </a:rPr>
            </a:br>
            <a:endParaRPr lang="en-US" sz="20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0A3A8CB0-79EB-45C9-BCBC-B1F6ECB7E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3" y="6206025"/>
            <a:ext cx="927786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Good Data Recognition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1155455" y="1459171"/>
            <a:ext cx="68330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First we have the defender’s data-poverty problem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But even with data-abundance we will have the good-data-recognition problem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 err="1"/>
              <a:t>Brandolini's</a:t>
            </a:r>
            <a:r>
              <a:rPr lang="en-US" sz="2400" dirty="0"/>
              <a:t> law (BS asymmetry principle,2013: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The amount of energy needed to </a:t>
            </a:r>
            <a:r>
              <a:rPr lang="en-US" sz="2400" strike="sngStrike" dirty="0"/>
              <a:t>refute BS </a:t>
            </a:r>
            <a:r>
              <a:rPr lang="en-US" sz="2400" dirty="0"/>
              <a:t>is an order of magnitude bigger than that needed to </a:t>
            </a:r>
            <a:r>
              <a:rPr lang="en-US" sz="2400" strike="sngStrike" dirty="0"/>
              <a:t>produce it</a:t>
            </a:r>
            <a:r>
              <a:rPr lang="en-US" sz="2400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5F7B59-331B-49D3-8260-EFF4B1613D47}"/>
              </a:ext>
            </a:extLst>
          </p:cNvPr>
          <p:cNvSpPr/>
          <p:nvPr/>
        </p:nvSpPr>
        <p:spPr>
          <a:xfrm>
            <a:off x="5236142" y="3724034"/>
            <a:ext cx="20638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reject bad data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BFEF31-158A-49A8-8E0F-1F716D56F422}"/>
              </a:ext>
            </a:extLst>
          </p:cNvPr>
          <p:cNvSpPr/>
          <p:nvPr/>
        </p:nvSpPr>
        <p:spPr>
          <a:xfrm>
            <a:off x="1018664" y="5093703"/>
            <a:ext cx="2380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produce bad data</a:t>
            </a:r>
          </a:p>
        </p:txBody>
      </p:sp>
    </p:spTree>
    <p:extLst>
      <p:ext uri="{BB962C8B-B14F-4D97-AF65-F5344CB8AC3E}">
        <p14:creationId xmlns:p14="http://schemas.microsoft.com/office/powerpoint/2010/main" val="2581273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The Big Picture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Holistic Security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F55355-A14F-4718-AB75-03BFAC3F5DD4}"/>
              </a:ext>
            </a:extLst>
          </p:cNvPr>
          <p:cNvSpPr/>
          <p:nvPr/>
        </p:nvSpPr>
        <p:spPr>
          <a:xfrm>
            <a:off x="3514987" y="1307993"/>
            <a:ext cx="2114026" cy="134223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RESILIENCE</a:t>
            </a:r>
            <a:endParaRPr lang="en-US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Assume Breach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Attack Aware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Measured Response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1B2479-A94F-4C8F-B154-5E37283860B1}"/>
              </a:ext>
            </a:extLst>
          </p:cNvPr>
          <p:cNvSpPr/>
          <p:nvPr/>
        </p:nvSpPr>
        <p:spPr>
          <a:xfrm>
            <a:off x="573439" y="3323721"/>
            <a:ext cx="3727464" cy="1559781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ZERO-TRUST</a:t>
            </a:r>
            <a:endParaRPr lang="en-US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Beyond Static Deterministic Decisions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Dynamic Score-Based Decisions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Continuous Authorization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Obligations: Pre, Ongoing, Post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7C6355-753D-4133-93E3-36133CF382A6}"/>
              </a:ext>
            </a:extLst>
          </p:cNvPr>
          <p:cNvSpPr/>
          <p:nvPr/>
        </p:nvSpPr>
        <p:spPr>
          <a:xfrm>
            <a:off x="5083729" y="3323721"/>
            <a:ext cx="3225142" cy="1559781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AI/AUTOMATION</a:t>
            </a:r>
            <a:endParaRPr lang="en-US" dirty="0">
              <a:ln>
                <a:solidFill>
                  <a:schemeClr val="accent1">
                    <a:shade val="50000"/>
                  </a:schemeClr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Machine Speed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Machine Scale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Smart Escalation to Stakeholders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rPr>
              <a:t>Rapid Policy Adjustment</a:t>
            </a:r>
          </a:p>
        </p:txBody>
      </p:sp>
      <p:sp>
        <p:nvSpPr>
          <p:cNvPr id="9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/>
        </p:nvSpPr>
        <p:spPr>
          <a:xfrm>
            <a:off x="3315956" y="3733190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© Ravi Sandhu </a:t>
            </a:r>
          </a:p>
        </p:txBody>
      </p:sp>
    </p:spTree>
    <p:extLst>
      <p:ext uri="{BB962C8B-B14F-4D97-AF65-F5344CB8AC3E}">
        <p14:creationId xmlns:p14="http://schemas.microsoft.com/office/powerpoint/2010/main" val="3948938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Traditional Attack-Oblivious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Multi-Layer Security</a:t>
            </a:r>
          </a:p>
        </p:txBody>
      </p: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103537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103537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103537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103537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456996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261942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261939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263270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909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Traditional Attack-Oblivious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Multi-Layer Security</a:t>
            </a:r>
          </a:p>
        </p:txBody>
      </p: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103537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103537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103537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103537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456996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261942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261939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263270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C58C778-5E99-4E0E-A2F0-7DA9530A4B3C}"/>
              </a:ext>
            </a:extLst>
          </p:cNvPr>
          <p:cNvSpPr txBox="1"/>
          <p:nvPr/>
        </p:nvSpPr>
        <p:spPr>
          <a:xfrm>
            <a:off x="4655753" y="1097164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Minimize repeated authentication for legitimate users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487CBE-8618-4B88-A586-A5EC13FA707C}"/>
              </a:ext>
            </a:extLst>
          </p:cNvPr>
          <p:cNvSpPr txBox="1"/>
          <p:nvPr/>
        </p:nvSpPr>
        <p:spPr>
          <a:xfrm>
            <a:off x="4655753" y="2014801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 one-hop lateral movement without authentication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F0501F-AD3A-4795-9BB9-F6290AA294AC}"/>
              </a:ext>
            </a:extLst>
          </p:cNvPr>
          <p:cNvSpPr txBox="1"/>
          <p:nvPr/>
        </p:nvSpPr>
        <p:spPr>
          <a:xfrm>
            <a:off x="4633738" y="2947528"/>
            <a:ext cx="44428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Configure firewall rules to authorize one-hop links</a:t>
            </a:r>
            <a:br>
              <a:rPr lang="en-US" sz="2000" dirty="0"/>
            </a:br>
            <a:r>
              <a:rPr lang="en-US" sz="2000" dirty="0"/>
              <a:t>Cache credentials to enable lateral movement without authentication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C5359B-45DD-4FA2-9BB1-ECC01BAA91BD}"/>
              </a:ext>
            </a:extLst>
          </p:cNvPr>
          <p:cNvSpPr txBox="1"/>
          <p:nvPr/>
        </p:nvSpPr>
        <p:spPr>
          <a:xfrm>
            <a:off x="4713429" y="4495808"/>
            <a:ext cx="4238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2000" dirty="0"/>
            </a:b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2360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Attack-Aware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Multi-Layer Security</a:t>
            </a:r>
          </a:p>
        </p:txBody>
      </p: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103537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103537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103537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103537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456996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261942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261939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263270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C58C778-5E99-4E0E-A2F0-7DA9530A4B3C}"/>
              </a:ext>
            </a:extLst>
          </p:cNvPr>
          <p:cNvSpPr txBox="1"/>
          <p:nvPr/>
        </p:nvSpPr>
        <p:spPr>
          <a:xfrm>
            <a:off x="4655753" y="1097164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Minimize repeated authentication for legitimate users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487CBE-8618-4B88-A586-A5EC13FA707C}"/>
              </a:ext>
            </a:extLst>
          </p:cNvPr>
          <p:cNvSpPr txBox="1"/>
          <p:nvPr/>
        </p:nvSpPr>
        <p:spPr>
          <a:xfrm>
            <a:off x="4655753" y="2014801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 one-hop lateral movement without authentication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F0501F-AD3A-4795-9BB9-F6290AA294AC}"/>
              </a:ext>
            </a:extLst>
          </p:cNvPr>
          <p:cNvSpPr txBox="1"/>
          <p:nvPr/>
        </p:nvSpPr>
        <p:spPr>
          <a:xfrm>
            <a:off x="4633738" y="2947528"/>
            <a:ext cx="44428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Configure firewall rules to authorize </a:t>
            </a:r>
            <a:br>
              <a:rPr lang="en-US" sz="2000" dirty="0"/>
            </a:br>
            <a:r>
              <a:rPr lang="en-US" sz="2000" dirty="0"/>
              <a:t>one-hop links</a:t>
            </a:r>
            <a:br>
              <a:rPr lang="en-US" sz="2000" dirty="0"/>
            </a:br>
            <a:r>
              <a:rPr lang="en-US" sz="2000" dirty="0"/>
              <a:t>Cache credentials to enable lateral </a:t>
            </a:r>
            <a:br>
              <a:rPr lang="en-US" sz="2000" dirty="0"/>
            </a:br>
            <a:r>
              <a:rPr lang="en-US" sz="2000" dirty="0"/>
              <a:t>one-hop moves without authentication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C5359B-45DD-4FA2-9BB1-ECC01BAA91BD}"/>
              </a:ext>
            </a:extLst>
          </p:cNvPr>
          <p:cNvSpPr txBox="1"/>
          <p:nvPr/>
        </p:nvSpPr>
        <p:spPr>
          <a:xfrm>
            <a:off x="4713429" y="4495808"/>
            <a:ext cx="42380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Attacker somehow acquires credentials for one user account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Attacker expands reach by harvesting cached credentials to move laterally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6544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Attack-Resilient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Multi-Layer Security</a:t>
            </a:r>
          </a:p>
        </p:txBody>
      </p: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103537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103537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103537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103537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456996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261942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261939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263270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C58C778-5E99-4E0E-A2F0-7DA9530A4B3C}"/>
              </a:ext>
            </a:extLst>
          </p:cNvPr>
          <p:cNvSpPr txBox="1"/>
          <p:nvPr/>
        </p:nvSpPr>
        <p:spPr>
          <a:xfrm>
            <a:off x="4655753" y="1097164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Minimize repeated authentication for legitimate users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487CBE-8618-4B88-A586-A5EC13FA707C}"/>
              </a:ext>
            </a:extLst>
          </p:cNvPr>
          <p:cNvSpPr txBox="1"/>
          <p:nvPr/>
        </p:nvSpPr>
        <p:spPr>
          <a:xfrm>
            <a:off x="4655753" y="2014801"/>
            <a:ext cx="378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Enable one-hop lateral movement without authentication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F0501F-AD3A-4795-9BB9-F6290AA294AC}"/>
              </a:ext>
            </a:extLst>
          </p:cNvPr>
          <p:cNvSpPr txBox="1"/>
          <p:nvPr/>
        </p:nvSpPr>
        <p:spPr>
          <a:xfrm>
            <a:off x="4633738" y="2947528"/>
            <a:ext cx="44428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Configure firewall rules to authorize one-hop links</a:t>
            </a:r>
            <a:br>
              <a:rPr lang="en-US" sz="2000" dirty="0"/>
            </a:br>
            <a:r>
              <a:rPr lang="en-US" sz="2000" dirty="0"/>
              <a:t>Cache credentials to enable lateral movement without authentication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C5359B-45DD-4FA2-9BB1-ECC01BAA91BD}"/>
              </a:ext>
            </a:extLst>
          </p:cNvPr>
          <p:cNvSpPr txBox="1"/>
          <p:nvPr/>
        </p:nvSpPr>
        <p:spPr>
          <a:xfrm>
            <a:off x="4713429" y="4495808"/>
            <a:ext cx="42380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Attacker somehow acquires credentials for one user account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Attacker expands reach by harvesting cached credentials to move laterally</a:t>
            </a:r>
            <a:br>
              <a:rPr lang="en-US" sz="2000" dirty="0"/>
            </a:br>
            <a:r>
              <a:rPr lang="en-US" sz="20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5536FA-EE22-4F8C-88F1-8877FA624123}"/>
              </a:ext>
            </a:extLst>
          </p:cNvPr>
          <p:cNvSpPr txBox="1"/>
          <p:nvPr/>
        </p:nvSpPr>
        <p:spPr>
          <a:xfrm>
            <a:off x="4198747" y="5714633"/>
            <a:ext cx="4423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Measured response for resilience</a:t>
            </a:r>
          </a:p>
        </p:txBody>
      </p:sp>
    </p:spTree>
    <p:extLst>
      <p:ext uri="{BB962C8B-B14F-4D97-AF65-F5344CB8AC3E}">
        <p14:creationId xmlns:p14="http://schemas.microsoft.com/office/powerpoint/2010/main" val="2728840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sz="2400" b="1" dirty="0">
                <a:solidFill>
                  <a:prstClr val="black"/>
                </a:solidFill>
              </a:rPr>
              <a:t>Multi-Layer Attack-Resilient Security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(MLAR Security)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371892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 (P)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371892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(E)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371892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 (I)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30294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531625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371892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 (G)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725351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530297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8B53AE-DA61-40B2-93BB-73BB93E23959}"/>
              </a:ext>
            </a:extLst>
          </p:cNvPr>
          <p:cNvSpPr/>
          <p:nvPr/>
        </p:nvSpPr>
        <p:spPr>
          <a:xfrm>
            <a:off x="128741" y="1121134"/>
            <a:ext cx="4803112" cy="493776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84F139-4BB1-4C2B-8FF4-4AC60B8E6F84}"/>
              </a:ext>
            </a:extLst>
          </p:cNvPr>
          <p:cNvSpPr/>
          <p:nvPr/>
        </p:nvSpPr>
        <p:spPr>
          <a:xfrm>
            <a:off x="75962" y="1408308"/>
            <a:ext cx="15610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Attack/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Vulnerability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surface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3A731F-BDB8-47F7-BD7E-2F911561547C}"/>
              </a:ext>
            </a:extLst>
          </p:cNvPr>
          <p:cNvSpPr/>
          <p:nvPr/>
        </p:nvSpPr>
        <p:spPr>
          <a:xfrm>
            <a:off x="3634788" y="1598570"/>
            <a:ext cx="13901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Resilience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surface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9BF240-A54D-4EBB-8AAB-2461B32CEA6F}"/>
              </a:ext>
            </a:extLst>
          </p:cNvPr>
          <p:cNvSpPr txBox="1"/>
          <p:nvPr/>
        </p:nvSpPr>
        <p:spPr>
          <a:xfrm>
            <a:off x="5408303" y="2132681"/>
            <a:ext cx="36069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Need a holistic framework</a:t>
            </a:r>
            <a:br>
              <a:rPr lang="en-US" dirty="0"/>
            </a:b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3 players: Attackers, Defenders, Users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Attacks exploit vulnerabilities</a:t>
            </a:r>
            <a:br>
              <a:rPr lang="en-US" sz="1600" dirty="0"/>
            </a:br>
            <a:r>
              <a:rPr lang="en-US" sz="1600" dirty="0"/>
              <a:t>at all layers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Defenders defend/respond</a:t>
            </a:r>
            <a:br>
              <a:rPr lang="en-US" sz="1600" dirty="0"/>
            </a:br>
            <a:r>
              <a:rPr lang="en-US" sz="1600" dirty="0"/>
              <a:t>at all layers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AI/Automation needed at all layers and cross-layer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37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31597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2534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sz="2400" b="1" dirty="0">
                <a:solidFill>
                  <a:prstClr val="black"/>
                </a:solidFill>
              </a:rPr>
              <a:t>Multi-Layer Attack-Resilient Security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(MLAR Security)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ounded Rectangle 51">
            <a:extLst>
              <a:ext uri="{FF2B5EF4-FFF2-40B4-BE49-F238E27FC236}">
                <a16:creationId xmlns:a16="http://schemas.microsoft.com/office/drawing/2014/main" id="{AAC86841-4444-40C7-BE87-E3F8C811DA91}"/>
              </a:ext>
            </a:extLst>
          </p:cNvPr>
          <p:cNvSpPr/>
          <p:nvPr/>
        </p:nvSpPr>
        <p:spPr bwMode="auto">
          <a:xfrm>
            <a:off x="1371892" y="2601624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Policy (P)</a:t>
            </a:r>
            <a:endParaRPr lang="en-US" sz="1600" dirty="0">
              <a:solidFill>
                <a:prstClr val="black"/>
              </a:solidFill>
              <a:latin typeface="Arial" charset="0"/>
            </a:endParaRP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specification</a:t>
            </a:r>
          </a:p>
        </p:txBody>
      </p:sp>
      <p:sp>
        <p:nvSpPr>
          <p:cNvPr id="17" name="Rounded Rectangle 51">
            <a:extLst>
              <a:ext uri="{FF2B5EF4-FFF2-40B4-BE49-F238E27FC236}">
                <a16:creationId xmlns:a16="http://schemas.microsoft.com/office/drawing/2014/main" id="{9314ED44-C0C9-46C9-BCE8-25568CFCBA3B}"/>
              </a:ext>
            </a:extLst>
          </p:cNvPr>
          <p:cNvSpPr/>
          <p:nvPr/>
        </p:nvSpPr>
        <p:spPr bwMode="auto">
          <a:xfrm>
            <a:off x="1371892" y="3763136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Enforcement (E)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architecture</a:t>
            </a:r>
          </a:p>
        </p:txBody>
      </p:sp>
      <p:sp>
        <p:nvSpPr>
          <p:cNvPr id="18" name="Rounded Rectangle 51">
            <a:extLst>
              <a:ext uri="{FF2B5EF4-FFF2-40B4-BE49-F238E27FC236}">
                <a16:creationId xmlns:a16="http://schemas.microsoft.com/office/drawing/2014/main" id="{524C3856-1A63-4848-A9F5-B5CB8C98F18B}"/>
              </a:ext>
            </a:extLst>
          </p:cNvPr>
          <p:cNvSpPr/>
          <p:nvPr/>
        </p:nvSpPr>
        <p:spPr bwMode="auto">
          <a:xfrm>
            <a:off x="1371892" y="4901979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Implementation (I)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executable</a:t>
            </a: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code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875B96-1747-4D62-8086-30A9BF81C807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30294" y="3149337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4C18E7-4D70-4FD1-8B52-15A99C42C957}"/>
              </a:ext>
            </a:extLst>
          </p:cNvPr>
          <p:cNvCxnSpPr>
            <a:cxnSpLocks/>
          </p:cNvCxnSpPr>
          <p:nvPr/>
        </p:nvCxnSpPr>
        <p:spPr>
          <a:xfrm>
            <a:off x="2531625" y="4295641"/>
            <a:ext cx="4" cy="613799"/>
          </a:xfrm>
          <a:prstGeom prst="line">
            <a:avLst/>
          </a:prstGeom>
          <a:ln w="15875">
            <a:prstDash val="solid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8B8382B7-6582-43CF-A97C-D9652BFA9E7B}"/>
              </a:ext>
            </a:extLst>
          </p:cNvPr>
          <p:cNvSpPr/>
          <p:nvPr/>
        </p:nvSpPr>
        <p:spPr bwMode="auto">
          <a:xfrm>
            <a:off x="1371892" y="1225435"/>
            <a:ext cx="2316811" cy="547713"/>
          </a:xfrm>
          <a:prstGeom prst="round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b="1" dirty="0">
                <a:solidFill>
                  <a:prstClr val="black"/>
                </a:solidFill>
                <a:latin typeface="Arial" charset="0"/>
              </a:rPr>
              <a:t>Goals (G)</a:t>
            </a:r>
          </a:p>
          <a:p>
            <a:pPr algn="ctr" defTabSz="45720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r>
              <a:rPr lang="en-US" sz="1600" dirty="0">
                <a:solidFill>
                  <a:prstClr val="black"/>
                </a:solidFill>
                <a:latin typeface="Arial" charset="0"/>
              </a:rPr>
              <a:t>informal articulation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1961ED3-FE43-480B-BB5F-56B138480B57}"/>
              </a:ext>
            </a:extLst>
          </p:cNvPr>
          <p:cNvSpPr/>
          <p:nvPr/>
        </p:nvSpPr>
        <p:spPr>
          <a:xfrm>
            <a:off x="725351" y="2345950"/>
            <a:ext cx="3609892" cy="3490307"/>
          </a:xfrm>
          <a:prstGeom prst="roundRect">
            <a:avLst/>
          </a:prstGeom>
          <a:noFill/>
          <a:ln w="158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A4B823B-7B06-4CC5-86B6-F31DFB86AB6B}"/>
              </a:ext>
            </a:extLst>
          </p:cNvPr>
          <p:cNvCxnSpPr>
            <a:stCxn id="15" idx="2"/>
            <a:endCxn id="5" idx="0"/>
          </p:cNvCxnSpPr>
          <p:nvPr/>
        </p:nvCxnSpPr>
        <p:spPr>
          <a:xfrm flipH="1">
            <a:off x="2530297" y="1773148"/>
            <a:ext cx="1" cy="5728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78B53AE-DA61-40B2-93BB-73BB93E23959}"/>
              </a:ext>
            </a:extLst>
          </p:cNvPr>
          <p:cNvSpPr/>
          <p:nvPr/>
        </p:nvSpPr>
        <p:spPr>
          <a:xfrm>
            <a:off x="128741" y="1121134"/>
            <a:ext cx="4803112" cy="4937760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84F139-4BB1-4C2B-8FF4-4AC60B8E6F84}"/>
              </a:ext>
            </a:extLst>
          </p:cNvPr>
          <p:cNvSpPr/>
          <p:nvPr/>
        </p:nvSpPr>
        <p:spPr>
          <a:xfrm>
            <a:off x="75962" y="1408308"/>
            <a:ext cx="15610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Attack/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Vulnerability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surface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23A731F-BDB8-47F7-BD7E-2F911561547C}"/>
              </a:ext>
            </a:extLst>
          </p:cNvPr>
          <p:cNvSpPr/>
          <p:nvPr/>
        </p:nvSpPr>
        <p:spPr>
          <a:xfrm>
            <a:off x="3634788" y="1598570"/>
            <a:ext cx="13901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Resilience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Arial" charset="0"/>
              </a:rPr>
              <a:t>surface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9BF240-A54D-4EBB-8AAB-2461B32CEA6F}"/>
              </a:ext>
            </a:extLst>
          </p:cNvPr>
          <p:cNvSpPr txBox="1"/>
          <p:nvPr/>
        </p:nvSpPr>
        <p:spPr>
          <a:xfrm>
            <a:off x="5408303" y="2132681"/>
            <a:ext cx="360695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Need a holistic framework</a:t>
            </a:r>
            <a:br>
              <a:rPr lang="en-US" dirty="0"/>
            </a:b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3 players: Attackers, Defenders, Users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Attacks exploit vulnerabilities</a:t>
            </a:r>
            <a:br>
              <a:rPr lang="en-US" sz="1600" dirty="0"/>
            </a:br>
            <a:r>
              <a:rPr lang="en-US" sz="1600" dirty="0"/>
              <a:t>at all layers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Defenders defend/respond</a:t>
            </a:r>
            <a:br>
              <a:rPr lang="en-US" sz="1600" dirty="0"/>
            </a:br>
            <a:r>
              <a:rPr lang="en-US" sz="1600" dirty="0"/>
              <a:t>at all layers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/>
              <a:t>AI/Automation needed at all layers and cross-layer</a:t>
            </a:r>
            <a:br>
              <a:rPr lang="en-US" sz="1600" dirty="0"/>
            </a:b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rgbClr val="FF0000"/>
                </a:solidFill>
              </a:rPr>
              <a:t>Existing literature focus is almost exclusively on the I layer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6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Take-Aways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856860" y="1527254"/>
            <a:ext cx="74302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Asymmetric advantage to AI defenders requires solving: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2400" dirty="0"/>
              <a:t>The data-poverty problem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2400" dirty="0"/>
              <a:t>The good-data-recognition problem</a:t>
            </a:r>
            <a:br>
              <a:rPr lang="en-US" sz="2400" dirty="0"/>
            </a:br>
            <a:r>
              <a:rPr lang="en-US" sz="2400" dirty="0"/>
              <a:t>(even with data-abundance)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We lack a scientific discipline to engineer multi-layer attack-resilient cyber systems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691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Big Picture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Security and AI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EF2C1EA-2726-4B52-BAFE-AF4BBECC537B}"/>
              </a:ext>
            </a:extLst>
          </p:cNvPr>
          <p:cNvGrpSpPr/>
          <p:nvPr/>
        </p:nvGrpSpPr>
        <p:grpSpPr>
          <a:xfrm>
            <a:off x="1334641" y="1892484"/>
            <a:ext cx="6369653" cy="461665"/>
            <a:chOff x="1761422" y="1981208"/>
            <a:chExt cx="6369653" cy="46166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54E6738-010B-4F1F-ADA1-97BBA7D4D8FC}"/>
                </a:ext>
              </a:extLst>
            </p:cNvPr>
            <p:cNvSpPr txBox="1"/>
            <p:nvPr/>
          </p:nvSpPr>
          <p:spPr>
            <a:xfrm>
              <a:off x="1761422" y="1981208"/>
              <a:ext cx="1658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AI Attackers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FFC6570-A64A-42EB-8271-CFA2B9111FB7}"/>
                </a:ext>
              </a:extLst>
            </p:cNvPr>
            <p:cNvSpPr txBox="1"/>
            <p:nvPr/>
          </p:nvSpPr>
          <p:spPr>
            <a:xfrm>
              <a:off x="3915882" y="1981208"/>
              <a:ext cx="24436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Human Defenders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48265E6-CFD3-499C-A301-7D3AB14D5252}"/>
                </a:ext>
              </a:extLst>
            </p:cNvPr>
            <p:cNvSpPr txBox="1"/>
            <p:nvPr/>
          </p:nvSpPr>
          <p:spPr>
            <a:xfrm>
              <a:off x="3408112" y="1981208"/>
              <a:ext cx="4430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vs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A9DCB15-A3A4-4897-990A-DEA4CBC47F80}"/>
                </a:ext>
              </a:extLst>
            </p:cNvPr>
            <p:cNvSpPr txBox="1"/>
            <p:nvPr/>
          </p:nvSpPr>
          <p:spPr>
            <a:xfrm>
              <a:off x="6811483" y="1981208"/>
              <a:ext cx="1319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Hopeless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824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Big Picture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and AI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F5063C3-5792-41D4-BE90-4422618A4D8F}"/>
              </a:ext>
            </a:extLst>
          </p:cNvPr>
          <p:cNvGrpSpPr/>
          <p:nvPr/>
        </p:nvGrpSpPr>
        <p:grpSpPr>
          <a:xfrm>
            <a:off x="1334641" y="1892484"/>
            <a:ext cx="6549189" cy="1192869"/>
            <a:chOff x="1626668" y="1902109"/>
            <a:chExt cx="6549189" cy="119286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EF2C1EA-2726-4B52-BAFE-AF4BBECC537B}"/>
                </a:ext>
              </a:extLst>
            </p:cNvPr>
            <p:cNvGrpSpPr/>
            <p:nvPr/>
          </p:nvGrpSpPr>
          <p:grpSpPr>
            <a:xfrm>
              <a:off x="1626668" y="1902109"/>
              <a:ext cx="6369653" cy="461665"/>
              <a:chOff x="1761422" y="1981208"/>
              <a:chExt cx="6369653" cy="461665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4E6738-010B-4F1F-ADA1-97BBA7D4D8FC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FFC6570-A64A-42EB-8271-CFA2B9111FB7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24436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Human Defenders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48265E6-CFD3-499C-A301-7D3AB14D5252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9DCB15-A3A4-4897-990A-DEA4CBC47F80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3195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Hopeless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C8544FD-938A-4C24-A26D-38479532474C}"/>
                </a:ext>
              </a:extLst>
            </p:cNvPr>
            <p:cNvGrpSpPr/>
            <p:nvPr/>
          </p:nvGrpSpPr>
          <p:grpSpPr>
            <a:xfrm>
              <a:off x="1626668" y="2633313"/>
              <a:ext cx="6549189" cy="461665"/>
              <a:chOff x="1761422" y="1981208"/>
              <a:chExt cx="6549189" cy="46166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E04731-DFEF-4515-A674-5198F5F8D16A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1BC29B8-470E-41E8-85AB-A5679D79F5B1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17896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Defenders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7D3D897-B180-4F5C-8F51-CFA540A6A0ED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DBB1682-AC33-4149-852E-5DA874202429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4991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Only Hope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538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Big Picture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and AI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F5063C3-5792-41D4-BE90-4422618A4D8F}"/>
              </a:ext>
            </a:extLst>
          </p:cNvPr>
          <p:cNvGrpSpPr/>
          <p:nvPr/>
        </p:nvGrpSpPr>
        <p:grpSpPr>
          <a:xfrm>
            <a:off x="1334641" y="1892484"/>
            <a:ext cx="6549189" cy="1192869"/>
            <a:chOff x="1626668" y="1902109"/>
            <a:chExt cx="6549189" cy="119286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EF2C1EA-2726-4B52-BAFE-AF4BBECC537B}"/>
                </a:ext>
              </a:extLst>
            </p:cNvPr>
            <p:cNvGrpSpPr/>
            <p:nvPr/>
          </p:nvGrpSpPr>
          <p:grpSpPr>
            <a:xfrm>
              <a:off x="1626668" y="1902109"/>
              <a:ext cx="6369653" cy="461665"/>
              <a:chOff x="1761422" y="1981208"/>
              <a:chExt cx="6369653" cy="461665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4E6738-010B-4F1F-ADA1-97BBA7D4D8FC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FFC6570-A64A-42EB-8271-CFA2B9111FB7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24436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Human Defenders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48265E6-CFD3-499C-A301-7D3AB14D5252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9DCB15-A3A4-4897-990A-DEA4CBC47F80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3195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Hopeless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C8544FD-938A-4C24-A26D-38479532474C}"/>
                </a:ext>
              </a:extLst>
            </p:cNvPr>
            <p:cNvGrpSpPr/>
            <p:nvPr/>
          </p:nvGrpSpPr>
          <p:grpSpPr>
            <a:xfrm>
              <a:off x="1626668" y="2633313"/>
              <a:ext cx="6549189" cy="461665"/>
              <a:chOff x="1761422" y="1981208"/>
              <a:chExt cx="6549189" cy="46166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E04731-DFEF-4515-A674-5198F5F8D16A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1BC29B8-470E-41E8-85AB-A5679D79F5B1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17896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Defenders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7D3D897-B180-4F5C-8F51-CFA540A6A0ED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DBB1682-AC33-4149-852E-5DA874202429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4991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Only Hope</a:t>
                </a:r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835959" y="3777603"/>
            <a:ext cx="79215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Traditional Position: attackers have asymmetric advantage</a:t>
            </a:r>
          </a:p>
          <a:p>
            <a:pPr algn="ctr"/>
            <a:r>
              <a:rPr lang="en-US" sz="2400" dirty="0"/>
              <a:t>Fundamental Challenge: </a:t>
            </a:r>
            <a:r>
              <a:rPr lang="en-US" sz="2400" dirty="0">
                <a:solidFill>
                  <a:srgbClr val="FF0000"/>
                </a:solidFill>
              </a:rPr>
              <a:t>how to flip the asymmetric advantage</a:t>
            </a:r>
          </a:p>
        </p:txBody>
      </p:sp>
    </p:spTree>
    <p:extLst>
      <p:ext uri="{BB962C8B-B14F-4D97-AF65-F5344CB8AC3E}">
        <p14:creationId xmlns:p14="http://schemas.microsoft.com/office/powerpoint/2010/main" val="342657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Asymmetric Attacker Advantage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AEB13-DB93-4EDE-BC42-A79B57BED3BD}"/>
              </a:ext>
            </a:extLst>
          </p:cNvPr>
          <p:cNvSpPr txBox="1"/>
          <p:nvPr/>
        </p:nvSpPr>
        <p:spPr>
          <a:xfrm>
            <a:off x="798467" y="1598262"/>
            <a:ext cx="754706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Traditional argument:</a:t>
            </a:r>
            <a:br>
              <a:rPr lang="en-US" sz="2000" dirty="0"/>
            </a:br>
            <a:r>
              <a:rPr lang="en-US" sz="2000" dirty="0"/>
              <a:t>Attackers need to exploit ONE vulnerability</a:t>
            </a:r>
            <a:br>
              <a:rPr lang="en-US" sz="2000" dirty="0"/>
            </a:br>
            <a:r>
              <a:rPr lang="en-US" sz="2000" dirty="0"/>
              <a:t>Defenders need to defend ALL weaknesses including ZERO DAY ones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092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Asymmetric Attacker Advantage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AAEB13-DB93-4EDE-BC42-A79B57BED3BD}"/>
              </a:ext>
            </a:extLst>
          </p:cNvPr>
          <p:cNvSpPr txBox="1"/>
          <p:nvPr/>
        </p:nvSpPr>
        <p:spPr>
          <a:xfrm>
            <a:off x="798467" y="1598262"/>
            <a:ext cx="754706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Traditional argument:</a:t>
            </a:r>
            <a:br>
              <a:rPr lang="en-US" sz="2000" dirty="0"/>
            </a:br>
            <a:r>
              <a:rPr lang="en-US" sz="2000" dirty="0"/>
              <a:t>Attackers need to exploit ONE vulnerability</a:t>
            </a:r>
            <a:br>
              <a:rPr lang="en-US" sz="2000" dirty="0"/>
            </a:br>
            <a:r>
              <a:rPr lang="en-US" sz="2000" dirty="0"/>
              <a:t>Defenders need to defend ALL weaknesses including ZERO DAY ones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Modern AI argument:</a:t>
            </a:r>
            <a:br>
              <a:rPr lang="en-US" sz="2000" dirty="0"/>
            </a:br>
            <a:r>
              <a:rPr lang="en-US" sz="2000" dirty="0"/>
              <a:t>Good AI is about good DATA and good TRAINING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Assumption: TRAINING is symmetric and confers no benefit</a:t>
            </a:r>
            <a:br>
              <a:rPr lang="en-US" sz="2000" dirty="0"/>
            </a:br>
            <a:r>
              <a:rPr lang="en-US" sz="2000" dirty="0"/>
              <a:t>to either side (beyond the traditional asymmetry argument)</a:t>
            </a:r>
            <a:br>
              <a:rPr lang="en-US" sz="2000" dirty="0"/>
            </a:br>
            <a:br>
              <a:rPr lang="en-US" sz="2000" dirty="0"/>
            </a:br>
            <a:r>
              <a:rPr lang="en-US" sz="2000" b="1" dirty="0">
                <a:solidFill>
                  <a:srgbClr val="FF0000"/>
                </a:solidFill>
              </a:rPr>
              <a:t>Corollary: Asymmetry impact will flow from good DATA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1436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Big Picture</a:t>
            </a:r>
            <a:b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</a:b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and AI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F5063C3-5792-41D4-BE90-4422618A4D8F}"/>
              </a:ext>
            </a:extLst>
          </p:cNvPr>
          <p:cNvGrpSpPr/>
          <p:nvPr/>
        </p:nvGrpSpPr>
        <p:grpSpPr>
          <a:xfrm>
            <a:off x="1334641" y="1892484"/>
            <a:ext cx="6549189" cy="1192869"/>
            <a:chOff x="1626668" y="1902109"/>
            <a:chExt cx="6549189" cy="119286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EF2C1EA-2726-4B52-BAFE-AF4BBECC537B}"/>
                </a:ext>
              </a:extLst>
            </p:cNvPr>
            <p:cNvGrpSpPr/>
            <p:nvPr/>
          </p:nvGrpSpPr>
          <p:grpSpPr>
            <a:xfrm>
              <a:off x="1626668" y="1902109"/>
              <a:ext cx="6369653" cy="461665"/>
              <a:chOff x="1761422" y="1981208"/>
              <a:chExt cx="6369653" cy="461665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4E6738-010B-4F1F-ADA1-97BBA7D4D8FC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FFC6570-A64A-42EB-8271-CFA2B9111FB7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24436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Human Defenders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48265E6-CFD3-499C-A301-7D3AB14D5252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A9DCB15-A3A4-4897-990A-DEA4CBC47F80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3195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Hopeless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C8544FD-938A-4C24-A26D-38479532474C}"/>
                </a:ext>
              </a:extLst>
            </p:cNvPr>
            <p:cNvGrpSpPr/>
            <p:nvPr/>
          </p:nvGrpSpPr>
          <p:grpSpPr>
            <a:xfrm>
              <a:off x="1626668" y="2633313"/>
              <a:ext cx="6549189" cy="461665"/>
              <a:chOff x="1761422" y="1981208"/>
              <a:chExt cx="6549189" cy="461665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E04731-DFEF-4515-A674-5198F5F8D16A}"/>
                  </a:ext>
                </a:extLst>
              </p:cNvPr>
              <p:cNvSpPr txBox="1"/>
              <p:nvPr/>
            </p:nvSpPr>
            <p:spPr>
              <a:xfrm>
                <a:off x="1761422" y="1981208"/>
                <a:ext cx="16587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Attackers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1BC29B8-470E-41E8-85AB-A5679D79F5B1}"/>
                  </a:ext>
                </a:extLst>
              </p:cNvPr>
              <p:cNvSpPr txBox="1"/>
              <p:nvPr/>
            </p:nvSpPr>
            <p:spPr>
              <a:xfrm>
                <a:off x="3915882" y="1981208"/>
                <a:ext cx="17896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AI Defenders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7D3D897-B180-4F5C-8F51-CFA540A6A0ED}"/>
                  </a:ext>
                </a:extLst>
              </p:cNvPr>
              <p:cNvSpPr txBox="1"/>
              <p:nvPr/>
            </p:nvSpPr>
            <p:spPr>
              <a:xfrm>
                <a:off x="3408112" y="1981208"/>
                <a:ext cx="4430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vs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DBB1682-AC33-4149-852E-5DA874202429}"/>
                  </a:ext>
                </a:extLst>
              </p:cNvPr>
              <p:cNvSpPr txBox="1"/>
              <p:nvPr/>
            </p:nvSpPr>
            <p:spPr>
              <a:xfrm>
                <a:off x="6811483" y="1981208"/>
                <a:ext cx="14991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Only Hope</a:t>
                </a:r>
              </a:p>
            </p:txBody>
          </p:sp>
        </p:grp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835959" y="3777603"/>
            <a:ext cx="79905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Traditional Position: attackers have asymmetric advantage</a:t>
            </a:r>
          </a:p>
          <a:p>
            <a:pPr algn="ctr"/>
            <a:r>
              <a:rPr lang="en-US" sz="2400" dirty="0"/>
              <a:t>Fundamental Challenge: </a:t>
            </a:r>
            <a:r>
              <a:rPr lang="en-US" sz="2400" dirty="0">
                <a:solidFill>
                  <a:srgbClr val="FF0000"/>
                </a:solidFill>
              </a:rPr>
              <a:t>how to flip the asymmetric advantage</a:t>
            </a: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Corollary: Cannot flip without good DATA for AI Defenders </a:t>
            </a:r>
          </a:p>
        </p:txBody>
      </p:sp>
    </p:spTree>
    <p:extLst>
      <p:ext uri="{BB962C8B-B14F-4D97-AF65-F5344CB8AC3E}">
        <p14:creationId xmlns:p14="http://schemas.microsoft.com/office/powerpoint/2010/main" val="257892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Good Data Recognition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1155455" y="1459171"/>
            <a:ext cx="68330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First we have the defender’s data-poverty problem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But even with data-abundance we will have the good-data-recognition problem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2662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78386" y="6225573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23646" y="6481247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779" y="233365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defTabSz="457200" eaLnBrk="0" fontAlgn="base">
              <a:spcAft>
                <a:spcPct val="0"/>
              </a:spcAft>
            </a:pPr>
            <a:r>
              <a:rPr lang="en-US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The Good Data Recognition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D05908-318F-4665-A8B8-E1C1DDAAE8B3}"/>
              </a:ext>
            </a:extLst>
          </p:cNvPr>
          <p:cNvSpPr txBox="1"/>
          <p:nvPr/>
        </p:nvSpPr>
        <p:spPr>
          <a:xfrm>
            <a:off x="1155455" y="1459171"/>
            <a:ext cx="68330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First we have the defender’s data-poverty problem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But even with data-abundance we will have the good-data-recognition problem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 err="1"/>
              <a:t>Brandolini's</a:t>
            </a:r>
            <a:r>
              <a:rPr lang="en-US" sz="2400" dirty="0"/>
              <a:t> law (BS asymmetry principle, 2013):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The amount of energy needed to refute BS is an order of magnitude bigger than that needed to produce it.</a:t>
            </a:r>
          </a:p>
        </p:txBody>
      </p:sp>
    </p:spTree>
    <p:extLst>
      <p:ext uri="{BB962C8B-B14F-4D97-AF65-F5344CB8AC3E}">
        <p14:creationId xmlns:p14="http://schemas.microsoft.com/office/powerpoint/2010/main" val="1652067373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bb6546-3bba-48f5-aad9-e52c94f45e53" xsi:nil="true"/>
    <lcf76f155ced4ddcb4097134ff3c332f xmlns="220e904e-c096-4401-988a-5afe2fbb0c2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318E70DC93154FB797CA51FA81A27C" ma:contentTypeVersion="13" ma:contentTypeDescription="Create a new document." ma:contentTypeScope="" ma:versionID="010d4e0f7223671c48e206d5b1ed93d0">
  <xsd:schema xmlns:xsd="http://www.w3.org/2001/XMLSchema" xmlns:xs="http://www.w3.org/2001/XMLSchema" xmlns:p="http://schemas.microsoft.com/office/2006/metadata/properties" xmlns:ns2="220e904e-c096-4401-988a-5afe2fbb0c23" xmlns:ns3="37bb6546-3bba-48f5-aad9-e52c94f45e53" targetNamespace="http://schemas.microsoft.com/office/2006/metadata/properties" ma:root="true" ma:fieldsID="6cf357722af3f5af83c3446a54bd2b4f" ns2:_="" ns3:_="">
    <xsd:import namespace="220e904e-c096-4401-988a-5afe2fbb0c23"/>
    <xsd:import namespace="37bb6546-3bba-48f5-aad9-e52c94f45e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e904e-c096-4401-988a-5afe2fbb0c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e2460c1-68ac-49f9-8926-f1c18bc8cf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b6546-3bba-48f5-aad9-e52c94f45e5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a13dcb58-7ba2-45a0-9efb-a522fae8f169}" ma:internalName="TaxCatchAll" ma:showField="CatchAllData" ma:web="37bb6546-3bba-48f5-aad9-e52c94f45e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44AF7E-9574-475F-B202-8BFE1D2120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8C63BE-1251-4500-9B24-573AC1CAD532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37bb6546-3bba-48f5-aad9-e52c94f45e53"/>
    <ds:schemaRef ds:uri="http://schemas.microsoft.com/office/2006/documentManagement/types"/>
    <ds:schemaRef ds:uri="220e904e-c096-4401-988a-5afe2fbb0c23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2F203A0-D453-4962-BA32-B872A2051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0e904e-c096-4401-988a-5afe2fbb0c23"/>
    <ds:schemaRef ds:uri="37bb6546-3bba-48f5-aad9-e52c94f45e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5954</TotalTime>
  <Words>1091</Words>
  <Application>Microsoft Office PowerPoint</Application>
  <PresentationFormat>Letter Paper (8.5x11 in)</PresentationFormat>
  <Paragraphs>233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Calibri Light</vt:lpstr>
      <vt:lpstr>Wingdings</vt:lpstr>
      <vt:lpstr>ICS-Theme</vt:lpstr>
      <vt:lpstr>A Perspective on AI and Security  Ravi Sandhu Ram Krishnan  Cisco Research Generative AI and Security Summit October 3, 2023   </vt:lpstr>
      <vt:lpstr>The Big Picture Security and AI</vt:lpstr>
      <vt:lpstr>The Big Picture Security and AI</vt:lpstr>
      <vt:lpstr>The Big Picture Security and AI</vt:lpstr>
      <vt:lpstr>Asymmetric Attacker Advantage</vt:lpstr>
      <vt:lpstr>Asymmetric Attacker Advantage</vt:lpstr>
      <vt:lpstr>The Big Picture Security and AI</vt:lpstr>
      <vt:lpstr>The Good Data Recognition Problem</vt:lpstr>
      <vt:lpstr>The Good Data Recognition Problem</vt:lpstr>
      <vt:lpstr>The Good Data Recognition Problem</vt:lpstr>
      <vt:lpstr>The Big Picture Holistic Security</vt:lpstr>
      <vt:lpstr>Traditional Attack-Oblivious Multi-Layer Security</vt:lpstr>
      <vt:lpstr>Traditional Attack-Oblivious Multi-Layer Security</vt:lpstr>
      <vt:lpstr>Attack-Aware Multi-Layer Security</vt:lpstr>
      <vt:lpstr>Attack-Resilient Multi-Layer Security</vt:lpstr>
      <vt:lpstr>Multi-Layer Attack-Resilient Security (MLAR Security)</vt:lpstr>
      <vt:lpstr>Multi-Layer Attack-Resilient Security (MLAR Security)</vt:lpstr>
      <vt:lpstr>Take-Aways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211</cp:revision>
  <cp:lastPrinted>2023-09-28T22:26:33Z</cp:lastPrinted>
  <dcterms:created xsi:type="dcterms:W3CDTF">2018-03-06T17:13:20Z</dcterms:created>
  <dcterms:modified xsi:type="dcterms:W3CDTF">2023-09-28T23:25:13Z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0x010100DC318E70DC93154FB797CA51FA81A27C</vt:lpwstr>
  </property>
  <property fmtid="{D5CDD505-2E9C-101B-9397-08002B2CF9AE}" pid="3" name="MediaServiceImageTags">
    <vt:lpwstr/>
  </property>
</Properties>
</file>