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2" r:id="rId5"/>
    <p:sldId id="266" r:id="rId6"/>
    <p:sldId id="268" r:id="rId7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50E"/>
    <a:srgbClr val="FF8B02"/>
    <a:srgbClr val="FF9002"/>
    <a:srgbClr val="FFDEAE"/>
    <a:srgbClr val="F15A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7387"/>
    <p:restoredTop sz="95820" autoAdjust="0"/>
  </p:normalViewPr>
  <p:slideViewPr>
    <p:cSldViewPr snapToGrid="0" snapToObjects="1">
      <p:cViewPr varScale="1">
        <p:scale>
          <a:sx n="157" d="100"/>
          <a:sy n="157" d="100"/>
        </p:scale>
        <p:origin x="2544" y="1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6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754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545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27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070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040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22702"/>
            <a:ext cx="1887192" cy="7527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7"/>
            <a:ext cx="6858000" cy="1695660"/>
          </a:xfrm>
        </p:spPr>
        <p:txBody>
          <a:bodyPr/>
          <a:lstStyle/>
          <a:p>
            <a:r>
              <a:rPr lang="en-US" sz="3200" b="1" dirty="0" smtClean="0"/>
              <a:t>Institute for Cyber Security:</a:t>
            </a:r>
            <a:br>
              <a:rPr lang="en-US" sz="3200" b="1" dirty="0" smtClean="0"/>
            </a:br>
            <a:r>
              <a:rPr lang="en-US" sz="3200" b="1" dirty="0"/>
              <a:t>Research </a:t>
            </a:r>
            <a:r>
              <a:rPr lang="en-US" sz="3200" b="1" dirty="0" smtClean="0"/>
              <a:t>Vision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en-US" sz="1100" dirty="0" smtClean="0"/>
          </a:p>
          <a:p>
            <a:r>
              <a:rPr lang="en-US" sz="2000" dirty="0" smtClean="0"/>
              <a:t>Ravi Sandhu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Executive Director and Chief Scientist</a:t>
            </a:r>
          </a:p>
          <a:p>
            <a:r>
              <a:rPr lang="en-US" sz="1600" dirty="0" smtClean="0"/>
              <a:t>Professor of Computer Science</a:t>
            </a:r>
            <a:br>
              <a:rPr lang="en-US" sz="1600" dirty="0" smtClean="0"/>
            </a:br>
            <a:r>
              <a:rPr lang="en-US" sz="1600" dirty="0" smtClean="0"/>
              <a:t>Lutcher Brown Chair in Cyber Security</a:t>
            </a:r>
            <a:endParaRPr lang="en-US" sz="1600" dirty="0"/>
          </a:p>
          <a:p>
            <a:endParaRPr lang="en-US" sz="1100" dirty="0"/>
          </a:p>
          <a:p>
            <a:r>
              <a:rPr lang="en-US" sz="1100" dirty="0" smtClean="0"/>
              <a:t>ravi.sandhu@utsa.edu</a:t>
            </a:r>
            <a:br>
              <a:rPr lang="en-US" sz="1100" dirty="0" smtClean="0"/>
            </a:br>
            <a:r>
              <a:rPr lang="en-US" sz="1100" dirty="0" smtClean="0"/>
              <a:t>www.ics.utsa.edu</a:t>
            </a:r>
            <a:r>
              <a:rPr lang="en-US" sz="1100" dirty="0"/>
              <a:t/>
            </a:r>
            <a:br>
              <a:rPr lang="en-US" sz="1100" dirty="0"/>
            </a:br>
            <a:r>
              <a:rPr lang="en-US" sz="1100" dirty="0" smtClean="0"/>
              <a:t>www.cspecc.utsa.edu</a:t>
            </a:r>
            <a:br>
              <a:rPr lang="en-US" sz="1100" dirty="0" smtClean="0"/>
            </a:br>
            <a:r>
              <a:rPr lang="en-US" sz="1100" dirty="0" smtClean="0"/>
              <a:t>www.profsandhu.com</a:t>
            </a:r>
          </a:p>
          <a:p>
            <a:endParaRPr lang="en-US" sz="1100" dirty="0" smtClean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284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ICS Mission and History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© Ravi Sandhu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21308" y="1090209"/>
            <a:ext cx="58170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MISSION</a:t>
            </a:r>
            <a:endParaRPr lang="en-US" b="1" dirty="0">
              <a:solidFill>
                <a:srgbClr val="C00000"/>
              </a:solidFill>
            </a:endParaRP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Sustained excellence in graduate-level sponsored </a:t>
            </a:r>
            <a:r>
              <a:rPr lang="en-US" b="1" dirty="0">
                <a:solidFill>
                  <a:srgbClr val="C00000"/>
                </a:solidFill>
              </a:rPr>
              <a:t>r</a:t>
            </a:r>
            <a:r>
              <a:rPr lang="en-US" b="1" dirty="0" smtClean="0">
                <a:solidFill>
                  <a:srgbClr val="C00000"/>
                </a:solidFill>
              </a:rPr>
              <a:t>esearch</a:t>
            </a:r>
            <a:endParaRPr lang="en-US" b="1" dirty="0">
              <a:solidFill>
                <a:srgbClr val="C0000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539255" y="2227352"/>
            <a:ext cx="8039077" cy="3257796"/>
            <a:chOff x="410291" y="3006948"/>
            <a:chExt cx="8039077" cy="3257796"/>
          </a:xfrm>
        </p:grpSpPr>
        <p:sp>
          <p:nvSpPr>
            <p:cNvPr id="9" name="TextBox 8"/>
            <p:cNvSpPr txBox="1"/>
            <p:nvPr/>
          </p:nvSpPr>
          <p:spPr>
            <a:xfrm>
              <a:off x="3091924" y="3006960"/>
              <a:ext cx="1869838" cy="120032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2012-2017</a:t>
              </a:r>
            </a:p>
            <a:p>
              <a:r>
                <a:rPr lang="en-US" dirty="0" smtClean="0"/>
                <a:t>Graduated to a self-sustaining operation</a:t>
              </a:r>
              <a:endParaRPr lang="en-US" dirty="0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410291" y="3006948"/>
              <a:ext cx="7854938" cy="3257796"/>
              <a:chOff x="410291" y="3006948"/>
              <a:chExt cx="7854938" cy="3257796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410291" y="3006972"/>
                <a:ext cx="1869838" cy="120032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2007-2012</a:t>
                </a:r>
              </a:p>
              <a:p>
                <a:r>
                  <a:rPr lang="en-US" dirty="0" smtClean="0"/>
                  <a:t>Founded by start-up funding from State of Texas</a:t>
                </a:r>
                <a:endParaRPr lang="en-US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773557" y="3006948"/>
                <a:ext cx="1869838" cy="120032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2017-2022</a:t>
                </a:r>
              </a:p>
              <a:p>
                <a:r>
                  <a:rPr lang="en-US" dirty="0" smtClean="0"/>
                  <a:t>Major expansion by winning NSF </a:t>
                </a:r>
                <a:br>
                  <a:rPr lang="en-US" dirty="0" smtClean="0"/>
                </a:br>
                <a:r>
                  <a:rPr lang="en-US" dirty="0" smtClean="0"/>
                  <a:t>C-SPECC grant</a:t>
                </a:r>
                <a:endParaRPr lang="en-US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5589084" y="4695084"/>
                <a:ext cx="2676145" cy="1569660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/>
                  <a:t>In collaboration with:</a:t>
                </a:r>
              </a:p>
              <a:p>
                <a:r>
                  <a:rPr lang="en-US" sz="1200" dirty="0" smtClean="0"/>
                  <a:t>College of Engineering</a:t>
                </a:r>
              </a:p>
              <a:p>
                <a:r>
                  <a:rPr lang="en-US" sz="1200" dirty="0" smtClean="0"/>
                  <a:t>College of Business</a:t>
                </a:r>
              </a:p>
              <a:p>
                <a:r>
                  <a:rPr lang="en-US" sz="1200" dirty="0" smtClean="0"/>
                  <a:t>College of Education</a:t>
                </a:r>
              </a:p>
              <a:p>
                <a:r>
                  <a:rPr lang="en-US" sz="1200" dirty="0" smtClean="0"/>
                  <a:t>Open Cloud Institute</a:t>
                </a:r>
              </a:p>
              <a:p>
                <a:r>
                  <a:rPr lang="en-US" sz="1200" dirty="0" smtClean="0"/>
                  <a:t>Cyber Center for Security &amp; </a:t>
                </a:r>
                <a:r>
                  <a:rPr lang="en-US" sz="1200" dirty="0" smtClean="0"/>
                  <a:t>Analytics</a:t>
                </a:r>
              </a:p>
              <a:p>
                <a:r>
                  <a:rPr lang="en-US" sz="1200" b="1" dirty="0" smtClean="0"/>
                  <a:t>Partnership with 4 NISD High Schools:</a:t>
                </a:r>
              </a:p>
              <a:p>
                <a:r>
                  <a:rPr lang="en-US" sz="1200" dirty="0" smtClean="0"/>
                  <a:t>Harlan, Woodson, Taft, Business Careers </a:t>
                </a:r>
                <a:endParaRPr lang="en-US" sz="1200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260248" y="4700934"/>
                <a:ext cx="2479431" cy="1384995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71450" indent="-171450">
                  <a:buFont typeface="Wingdings" panose="05000000000000000000" pitchFamily="2" charset="2"/>
                  <a:buChar char="Ø"/>
                </a:pPr>
                <a:r>
                  <a:rPr lang="en-US" sz="1200" dirty="0" smtClean="0"/>
                  <a:t>Situated in the College of Science, Department of Computer Science</a:t>
                </a:r>
              </a:p>
              <a:p>
                <a:pPr marL="171450" indent="-171450">
                  <a:buFont typeface="Wingdings" panose="05000000000000000000" pitchFamily="2" charset="2"/>
                  <a:buChar char="Ø"/>
                </a:pPr>
                <a:r>
                  <a:rPr lang="en-US" sz="1200" dirty="0" smtClean="0"/>
                  <a:t>Established world class laboratories for:</a:t>
                </a:r>
                <a:br>
                  <a:rPr lang="en-US" sz="1200" dirty="0" smtClean="0"/>
                </a:br>
                <a:r>
                  <a:rPr lang="en-US" sz="1200" dirty="0" smtClean="0"/>
                  <a:t>Secure cloud computing and</a:t>
                </a:r>
                <a:br>
                  <a:rPr lang="en-US" sz="1200" dirty="0" smtClean="0"/>
                </a:br>
                <a:r>
                  <a:rPr lang="en-US" sz="1200" dirty="0" smtClean="0"/>
                  <a:t>Malware research</a:t>
                </a:r>
              </a:p>
              <a:p>
                <a:endParaRPr lang="en-US" sz="1200" dirty="0" smtClean="0"/>
              </a:p>
            </p:txBody>
          </p:sp>
        </p:grpSp>
        <p:cxnSp>
          <p:nvCxnSpPr>
            <p:cNvPr id="13" name="Straight Arrow Connector 12"/>
            <p:cNvCxnSpPr>
              <a:stCxn id="7" idx="3"/>
              <a:endCxn id="9" idx="1"/>
            </p:cNvCxnSpPr>
            <p:nvPr/>
          </p:nvCxnSpPr>
          <p:spPr>
            <a:xfrm flipV="1">
              <a:off x="2280129" y="3607125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4952989" y="3607113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V="1">
              <a:off x="7637573" y="3607101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Straight Connector 20"/>
          <p:cNvCxnSpPr>
            <a:stCxn id="10" idx="2"/>
          </p:cNvCxnSpPr>
          <p:nvPr/>
        </p:nvCxnSpPr>
        <p:spPr>
          <a:xfrm>
            <a:off x="6837440" y="3427681"/>
            <a:ext cx="2975" cy="4292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432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Natural vs Cyber Science</a:t>
            </a:r>
            <a:endParaRPr lang="en-US" sz="32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© Ravi Sandhu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45263" y="1163525"/>
            <a:ext cx="28475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Elephant Problem</a:t>
            </a:r>
            <a:endParaRPr lang="en-US" sz="2800" b="1" dirty="0">
              <a:solidFill>
                <a:srgbClr val="C00000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32" y="1931127"/>
            <a:ext cx="3989236" cy="224394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830185" y="1163525"/>
            <a:ext cx="3947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Cyber-Elephant Problem</a:t>
            </a:r>
            <a:endParaRPr lang="en-US" sz="2800" b="1" dirty="0">
              <a:solidFill>
                <a:srgbClr val="C000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664013" y="1931127"/>
            <a:ext cx="4279855" cy="3265962"/>
            <a:chOff x="1458912" y="1128077"/>
            <a:chExt cx="7307915" cy="5576677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912" y="1129600"/>
              <a:ext cx="3177095" cy="2318287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8200" y="1128077"/>
              <a:ext cx="3093080" cy="2319810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912" y="3845368"/>
              <a:ext cx="3177095" cy="2859386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79376" y="3985577"/>
              <a:ext cx="3087451" cy="2451799"/>
            </a:xfrm>
            <a:prstGeom prst="rect">
              <a:avLst/>
            </a:prstGeom>
          </p:spPr>
        </p:pic>
      </p:grpSp>
      <p:sp>
        <p:nvSpPr>
          <p:cNvPr id="15" name="TextBox 14"/>
          <p:cNvSpPr txBox="1"/>
          <p:nvPr/>
        </p:nvSpPr>
        <p:spPr>
          <a:xfrm>
            <a:off x="249936" y="4670020"/>
            <a:ext cx="38771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</a:rPr>
              <a:t>The cyber-elephant problem requires Applied and Basic research Combined (ABC)</a:t>
            </a:r>
          </a:p>
          <a:p>
            <a:pPr algn="ctr"/>
            <a:r>
              <a:rPr lang="en-US" sz="1200" b="1" dirty="0">
                <a:solidFill>
                  <a:srgbClr val="C00000"/>
                </a:solidFill>
              </a:rPr>
              <a:t>* The New ABCs of </a:t>
            </a:r>
            <a:r>
              <a:rPr lang="en-US" sz="1200" b="1" dirty="0" smtClean="0">
                <a:solidFill>
                  <a:srgbClr val="C00000"/>
                </a:solidFill>
              </a:rPr>
              <a:t>Research, Ben </a:t>
            </a:r>
            <a:r>
              <a:rPr lang="en-US" sz="1200" b="1" dirty="0" err="1" smtClean="0">
                <a:solidFill>
                  <a:srgbClr val="C00000"/>
                </a:solidFill>
              </a:rPr>
              <a:t>Schneiderman</a:t>
            </a:r>
            <a:r>
              <a:rPr lang="en-US" sz="1200" b="1" dirty="0">
                <a:solidFill>
                  <a:srgbClr val="C00000"/>
                </a:solidFill>
              </a:rPr>
              <a:t>, </a:t>
            </a:r>
            <a:r>
              <a:rPr lang="en-US" sz="1200" b="1" dirty="0" smtClean="0">
                <a:solidFill>
                  <a:srgbClr val="C00000"/>
                </a:solidFill>
              </a:rPr>
              <a:t>2016</a:t>
            </a:r>
            <a:endParaRPr lang="en-US" sz="1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9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1318851" y="1441939"/>
            <a:ext cx="3235562" cy="237392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TECHNOLOGIES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Access Control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Policy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Malware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dirty="0" smtClean="0"/>
              <a:t>Detection and Forensics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Security Dynamics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828440" y="1441938"/>
            <a:ext cx="2943958" cy="220393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APPLICATION DOMAINS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Cloud Computing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Internet of Things (IoT)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Social Networks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Enterprise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smtClean="0"/>
              <a:t>World-Leading Research with Real-World Impact!</a:t>
            </a:r>
            <a:endParaRPr lang="en-US" i="1" dirty="0"/>
          </a:p>
        </p:txBody>
      </p:sp>
      <p:sp>
        <p:nvSpPr>
          <p:cNvPr id="10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8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ICS Major Research Areas</a:t>
            </a:r>
            <a:endParaRPr lang="en-US" sz="28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" name="Date Placeholder 5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>
            <a:normAutofit/>
          </a:bodyPr>
          <a:lstStyle/>
          <a:p>
            <a:pPr marL="0" indent="0" defTabSz="914400">
              <a:buNone/>
            </a:pPr>
            <a:r>
              <a:rPr lang="en-US" sz="900" dirty="0">
                <a:solidFill>
                  <a:schemeClr val="tx1">
                    <a:tint val="75000"/>
                  </a:schemeClr>
                </a:solidFill>
              </a:rPr>
              <a:t>© Ravi Sandhu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16932" y="4579348"/>
            <a:ext cx="4195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Goal: Broaden and Deepen</a:t>
            </a:r>
            <a:endParaRPr lang="en-US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2800" dirty="0">
                <a:solidFill>
                  <a:srgbClr val="131F49"/>
                </a:solidFill>
              </a:rPr>
              <a:t>Cyber Security Landscape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© Ravi Sandhu</a:t>
            </a:r>
            <a:endParaRPr lang="en-US" dirty="0"/>
          </a:p>
        </p:txBody>
      </p:sp>
      <p:grpSp>
        <p:nvGrpSpPr>
          <p:cNvPr id="45" name="Group 44"/>
          <p:cNvGrpSpPr/>
          <p:nvPr/>
        </p:nvGrpSpPr>
        <p:grpSpPr>
          <a:xfrm>
            <a:off x="2652918" y="3714658"/>
            <a:ext cx="4618229" cy="2373479"/>
            <a:chOff x="2785637" y="3737604"/>
            <a:chExt cx="4618229" cy="2373479"/>
          </a:xfrm>
        </p:grpSpPr>
        <p:sp>
          <p:nvSpPr>
            <p:cNvPr id="46" name="Rounded Rectangle 45"/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0" i="0" u="none" strike="noStrike" cap="none" normalizeH="0" dirty="0" smtClean="0">
                  <a:ln>
                    <a:noFill/>
                  </a:ln>
                  <a:effectLst/>
                  <a:latin typeface="Arial" charset="0"/>
                </a:rPr>
                <a:t>PROTECT</a:t>
              </a:r>
            </a:p>
          </p:txBody>
        </p:sp>
        <p:sp>
          <p:nvSpPr>
            <p:cNvPr id="47" name="Rounded Rectangle 46"/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0" i="0" u="none" strike="noStrike" cap="none" normalizeH="0" dirty="0" smtClean="0">
                  <a:ln>
                    <a:noFill/>
                  </a:ln>
                  <a:effectLst/>
                  <a:latin typeface="Arial" charset="0"/>
                </a:rPr>
                <a:t>DETECT</a:t>
              </a:r>
            </a:p>
          </p:txBody>
        </p:sp>
        <p:cxnSp>
          <p:nvCxnSpPr>
            <p:cNvPr id="48" name="Straight Connector 47"/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49" name="TextBox 48"/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Complement</a:t>
              </a:r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How?</a:t>
              </a:r>
              <a:endParaRPr lang="en-US" dirty="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2890295" y="1243069"/>
            <a:ext cx="4125368" cy="1164539"/>
            <a:chOff x="2915225" y="1510429"/>
            <a:chExt cx="4125368" cy="1164539"/>
          </a:xfrm>
        </p:grpSpPr>
        <p:sp>
          <p:nvSpPr>
            <p:cNvPr id="52" name="Rounded Rectangle 51"/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0" i="0" u="none" strike="noStrike" cap="none" normalizeH="0" dirty="0" smtClean="0">
                  <a:ln>
                    <a:noFill/>
                  </a:ln>
                  <a:effectLst/>
                  <a:latin typeface="Arial" charset="0"/>
                </a:rPr>
                <a:t>POLICY</a:t>
              </a:r>
            </a:p>
          </p:txBody>
        </p:sp>
        <p:sp>
          <p:nvSpPr>
            <p:cNvPr id="53" name="Rounded Rectangle 52"/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0" i="0" u="none" strike="noStrike" cap="none" normalizeH="0" dirty="0" smtClean="0">
                  <a:ln>
                    <a:noFill/>
                  </a:ln>
                  <a:effectLst/>
                  <a:latin typeface="Arial" charset="0"/>
                </a:rPr>
                <a:t>ATTACKS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What?</a:t>
              </a:r>
              <a:endParaRPr lang="en-US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Why?</a:t>
              </a:r>
              <a:endParaRPr lang="en-US" dirty="0"/>
            </a:p>
          </p:txBody>
        </p:sp>
      </p:grpSp>
      <p:cxnSp>
        <p:nvCxnSpPr>
          <p:cNvPr id="56" name="Straight Connector 55"/>
          <p:cNvCxnSpPr/>
          <p:nvPr/>
        </p:nvCxnSpPr>
        <p:spPr bwMode="auto">
          <a:xfrm>
            <a:off x="2248342" y="338955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7" name="Group 56"/>
          <p:cNvGrpSpPr/>
          <p:nvPr/>
        </p:nvGrpSpPr>
        <p:grpSpPr>
          <a:xfrm>
            <a:off x="1099173" y="2042818"/>
            <a:ext cx="7725718" cy="1396878"/>
            <a:chOff x="1310668" y="2074799"/>
            <a:chExt cx="7725718" cy="1396878"/>
          </a:xfrm>
        </p:grpSpPr>
        <p:grpSp>
          <p:nvGrpSpPr>
            <p:cNvPr id="58" name="Group 57"/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64" name="Straight Connector 63"/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65" name="Group 64"/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66" name="TextBox 65"/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Enforce</a:t>
                  </a:r>
                </a:p>
              </p:txBody>
            </p:sp>
            <p:sp>
              <p:nvSpPr>
                <p:cNvPr id="67" name="TextBox 66"/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Enable</a:t>
                  </a:r>
                </a:p>
              </p:txBody>
            </p:sp>
          </p:grpSp>
        </p:grpSp>
        <p:grpSp>
          <p:nvGrpSpPr>
            <p:cNvPr id="59" name="Group 58"/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60" name="Straight Connector 59"/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61" name="Group 60"/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62" name="TextBox 61"/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Defend</a:t>
                  </a:r>
                </a:p>
              </p:txBody>
            </p:sp>
            <p:sp>
              <p:nvSpPr>
                <p:cNvPr id="63" name="TextBox 62"/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Respond</a:t>
                  </a:r>
                </a:p>
              </p:txBody>
            </p:sp>
          </p:grpSp>
        </p:grpSp>
      </p:grpSp>
      <p:sp>
        <p:nvSpPr>
          <p:cNvPr id="68" name="Rounded Rectangle 67"/>
          <p:cNvSpPr/>
          <p:nvPr/>
        </p:nvSpPr>
        <p:spPr bwMode="auto">
          <a:xfrm>
            <a:off x="653858" y="12435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Objectives</a:t>
            </a:r>
          </a:p>
        </p:txBody>
      </p:sp>
      <p:sp>
        <p:nvSpPr>
          <p:cNvPr id="69" name="Rounded Rectangle 68"/>
          <p:cNvSpPr/>
          <p:nvPr/>
        </p:nvSpPr>
        <p:spPr bwMode="auto">
          <a:xfrm>
            <a:off x="653858" y="4951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Mechanisms</a:t>
            </a:r>
          </a:p>
        </p:txBody>
      </p:sp>
    </p:spTree>
    <p:extLst>
      <p:ext uri="{BB962C8B-B14F-4D97-AF65-F5344CB8AC3E}">
        <p14:creationId xmlns:p14="http://schemas.microsoft.com/office/powerpoint/2010/main" val="184470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861651" y="1799497"/>
            <a:ext cx="3235562" cy="1528919"/>
          </a:xfrm>
          <a:ln w="22225">
            <a:solidFill>
              <a:schemeClr val="tx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sz="2400" b="1" dirty="0">
                <a:ea typeface="ＭＳ Ｐゴシック" pitchFamily="34" charset="-128"/>
              </a:rPr>
              <a:t>Divide and Conquer</a:t>
            </a:r>
            <a:endParaRPr lang="en-US" b="1" dirty="0" smtClean="0"/>
          </a:p>
          <a:p>
            <a:pPr marL="0" indent="0">
              <a:buNone/>
            </a:pPr>
            <a:r>
              <a:rPr lang="en-US" sz="2400" dirty="0" smtClean="0">
                <a:ea typeface="ＭＳ Ｐゴシック" pitchFamily="34" charset="-128"/>
              </a:rPr>
              <a:t>Develop point </a:t>
            </a:r>
            <a:r>
              <a:rPr lang="en-US" sz="2400" dirty="0">
                <a:ea typeface="ＭＳ Ｐゴシック" pitchFamily="34" charset="-128"/>
              </a:rPr>
              <a:t>solutions to point </a:t>
            </a:r>
            <a:r>
              <a:rPr lang="en-US" sz="2400" dirty="0" smtClean="0">
                <a:ea typeface="ＭＳ Ｐゴシック" pitchFamily="34" charset="-128"/>
              </a:rPr>
              <a:t>problems</a:t>
            </a:r>
            <a:endParaRPr lang="en-US" sz="24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9874" y="1799497"/>
            <a:ext cx="3512892" cy="1528919"/>
          </a:xfrm>
          <a:ln w="25400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2400" b="1" dirty="0">
                <a:ea typeface="ＭＳ Ｐゴシック" pitchFamily="34" charset="-128"/>
              </a:rPr>
              <a:t>Compose and </a:t>
            </a:r>
            <a:r>
              <a:rPr lang="en-US" sz="2400" b="1" dirty="0" smtClean="0">
                <a:ea typeface="ＭＳ Ｐゴシック" pitchFamily="34" charset="-128"/>
              </a:rPr>
              <a:t>Compensate</a:t>
            </a:r>
          </a:p>
          <a:p>
            <a:pPr marL="0" indent="0">
              <a:buNone/>
            </a:pPr>
            <a:r>
              <a:rPr lang="en-US" sz="2600" dirty="0" smtClean="0"/>
              <a:t>Build </a:t>
            </a:r>
            <a:r>
              <a:rPr lang="en-US" sz="2600" dirty="0"/>
              <a:t>system level solutions from smaller component solutions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smtClean="0"/>
              <a:t>World-Leading Research with Real-World Impact!</a:t>
            </a:r>
            <a:endParaRPr lang="en-US" i="1" dirty="0"/>
          </a:p>
        </p:txBody>
      </p:sp>
      <p:sp>
        <p:nvSpPr>
          <p:cNvPr id="10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800" dirty="0">
                <a:solidFill>
                  <a:srgbClr val="131F49"/>
                </a:solidFill>
                <a:ea typeface="ＭＳ Ｐゴシック" pitchFamily="34" charset="-128"/>
              </a:rPr>
              <a:t>Research </a:t>
            </a:r>
            <a:r>
              <a:rPr lang="en-US" sz="2800" dirty="0" smtClean="0">
                <a:solidFill>
                  <a:srgbClr val="131F49"/>
                </a:solidFill>
                <a:ea typeface="ＭＳ Ｐゴシック" pitchFamily="34" charset="-128"/>
              </a:rPr>
              <a:t>Approaches</a:t>
            </a:r>
            <a:endParaRPr lang="en-US" sz="28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" name="Date Placeholder 5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>
            <a:normAutofit/>
          </a:bodyPr>
          <a:lstStyle/>
          <a:p>
            <a:pPr marL="0" indent="0" defTabSz="914400">
              <a:buNone/>
            </a:pPr>
            <a:r>
              <a:rPr lang="en-US" sz="900" dirty="0">
                <a:solidFill>
                  <a:schemeClr val="tx1">
                    <a:tint val="75000"/>
                  </a:schemeClr>
                </a:solidFill>
              </a:rPr>
              <a:t>© Ravi Sandhu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12402" y="3960907"/>
            <a:ext cx="1934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Bright </a:t>
            </a:r>
          </a:p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Shiny </a:t>
            </a:r>
          </a:p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Objects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88925" y="3960907"/>
            <a:ext cx="20947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Hard Unapproachable Problems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94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s-template-final" id="{1EF59169-DF8D-9342-81E5-99D43CA67610}" vid="{F25DF2F7-3555-7B4C-881D-C8E18D21037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ICS-Template</Template>
  <TotalTime>253</TotalTime>
  <Words>275</Words>
  <Application>Microsoft Office PowerPoint</Application>
  <PresentationFormat>Letter Paper (8.5x11 in)</PresentationFormat>
  <Paragraphs>89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ＭＳ Ｐゴシック</vt:lpstr>
      <vt:lpstr>Wingdings</vt:lpstr>
      <vt:lpstr>ICS-Theme</vt:lpstr>
      <vt:lpstr>Institute for Cyber Security: Research Vision</vt:lpstr>
      <vt:lpstr>ICS Mission and History</vt:lpstr>
      <vt:lpstr>Natural vs Cyber Science</vt:lpstr>
      <vt:lpstr>ICS Major Research Areas</vt:lpstr>
      <vt:lpstr>Cyber Security Landscape</vt:lpstr>
      <vt:lpstr>Research Approaches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Institute for Cyber Security (ICS) &amp; Center for Security and Privacy Enhanced  Cloud Computing (C-SPECC)</dc:title>
  <dc:creator>James Benson</dc:creator>
  <cp:lastModifiedBy>Ravi Sandhu</cp:lastModifiedBy>
  <cp:revision>43</cp:revision>
  <cp:lastPrinted>2017-10-26T22:50:15Z</cp:lastPrinted>
  <dcterms:created xsi:type="dcterms:W3CDTF">2017-09-29T21:23:01Z</dcterms:created>
  <dcterms:modified xsi:type="dcterms:W3CDTF">2017-11-28T19:09:32Z</dcterms:modified>
</cp:coreProperties>
</file>