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76" r:id="rId3"/>
    <p:sldId id="309" r:id="rId4"/>
    <p:sldId id="315" r:id="rId5"/>
    <p:sldId id="277" r:id="rId6"/>
    <p:sldId id="278" r:id="rId7"/>
    <p:sldId id="257" r:id="rId8"/>
    <p:sldId id="286" r:id="rId9"/>
    <p:sldId id="319" r:id="rId10"/>
    <p:sldId id="284" r:id="rId11"/>
    <p:sldId id="288" r:id="rId12"/>
    <p:sldId id="290" r:id="rId13"/>
    <p:sldId id="291" r:id="rId14"/>
    <p:sldId id="295" r:id="rId15"/>
    <p:sldId id="313" r:id="rId16"/>
    <p:sldId id="306" r:id="rId17"/>
    <p:sldId id="294" r:id="rId18"/>
    <p:sldId id="310" r:id="rId19"/>
    <p:sldId id="311" r:id="rId20"/>
    <p:sldId id="312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7" r:id="rId29"/>
    <p:sldId id="320" r:id="rId30"/>
    <p:sldId id="304" r:id="rId31"/>
    <p:sldId id="26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2C21"/>
    <a:srgbClr val="F4B39B"/>
    <a:srgbClr val="C25A5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70" autoAdjust="0"/>
  </p:normalViewPr>
  <p:slideViewPr>
    <p:cSldViewPr>
      <p:cViewPr varScale="1">
        <p:scale>
          <a:sx n="115" d="100"/>
          <a:sy n="115" d="100"/>
        </p:scale>
        <p:origin x="-18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23277-7F27-4BD7-AB3E-404A696E5EAA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9F7AA-1020-4EBC-9FB7-CF83B9D04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9F7AA-1020-4EBC-9FB7-CF83B9D0406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9F7AA-1020-4EBC-9FB7-CF83B9D0406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9F7AA-1020-4EBC-9FB7-CF83B9D0406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9F7AA-1020-4EBC-9FB7-CF83B9D0406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DHS</a:t>
            </a:r>
            <a:r>
              <a:rPr lang="en-US" baseline="0" dirty="0" smtClean="0"/>
              <a:t> has identified </a:t>
            </a:r>
            <a:r>
              <a:rPr lang="en-US" dirty="0" smtClean="0"/>
              <a:t>16 critical infrastructure</a:t>
            </a:r>
            <a:r>
              <a:rPr lang="en-US" baseline="0" dirty="0" smtClean="0"/>
              <a:t> sectors. E.g.: </a:t>
            </a:r>
            <a:r>
              <a:rPr lang="en-US" baseline="0" dirty="0" err="1" smtClean="0"/>
              <a:t>Comm</a:t>
            </a:r>
            <a:r>
              <a:rPr lang="en-US" baseline="0" dirty="0" smtClean="0"/>
              <a:t>, Financial, IT, Transportation, etc.</a:t>
            </a:r>
          </a:p>
          <a:p>
            <a:pPr>
              <a:buFontTx/>
              <a:buChar char="-"/>
            </a:pPr>
            <a:r>
              <a:rPr lang="en-US" baseline="0" dirty="0" smtClean="0"/>
              <a:t>Information Sharing and Analysis Center (ISACs) exist for several of these sectors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9F7AA-1020-4EBC-9FB7-CF83B9D0406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9F7AA-1020-4EBC-9FB7-CF83B9D0406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9F7AA-1020-4EBC-9FB7-CF83B9D0406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9F7AA-1020-4EBC-9FB7-CF83B9D0406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9F7AA-1020-4EBC-9FB7-CF83B9D0406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E61B83-B82F-4402-9323-7F9E61C2FD08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908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750" y="6187986"/>
            <a:ext cx="340233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096000"/>
            <a:ext cx="1342080" cy="62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04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750" y="6187986"/>
            <a:ext cx="340233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096000"/>
            <a:ext cx="1342080" cy="62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nstack.org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itehouse.gov/issues/foreign-policy/cybersecurity/national-initiativ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itehouse.gov/files/documents/cyber/CybersecurityCentersGraphic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905000"/>
            <a:ext cx="8458200" cy="1470025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Cyber Incident Response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i="1" dirty="0" smtClean="0"/>
              <a:t> </a:t>
            </a:r>
            <a:r>
              <a:rPr lang="en-US" sz="2400" i="1" dirty="0" smtClean="0"/>
              <a:t>Models and Platforms for Information and Resource Sharing</a:t>
            </a:r>
            <a:endParaRPr lang="en-US" sz="4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52800"/>
            <a:ext cx="7543800" cy="1752600"/>
          </a:xfrm>
        </p:spPr>
        <p:txBody>
          <a:bodyPr>
            <a:noAutofit/>
          </a:bodyPr>
          <a:lstStyle/>
          <a:p>
            <a:r>
              <a:rPr lang="en-US" sz="2400" u="sng" dirty="0" smtClean="0"/>
              <a:t>UTSA Team</a:t>
            </a:r>
          </a:p>
          <a:p>
            <a:r>
              <a:rPr lang="en-US" sz="2400" dirty="0" smtClean="0"/>
              <a:t>Ram Krishnan, Assistant Professor (ECE)</a:t>
            </a:r>
          </a:p>
          <a:p>
            <a:r>
              <a:rPr lang="en-US" sz="2400" dirty="0" smtClean="0"/>
              <a:t>Ravi Sandhu, Professor (CS) and Executive Director (ICS)</a:t>
            </a:r>
          </a:p>
          <a:p>
            <a:r>
              <a:rPr lang="en-US" sz="2400" dirty="0" smtClean="0"/>
              <a:t>Amy Zhang, PhD Candidate, UTSA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838200" y="5181600"/>
            <a:ext cx="7543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06, 2014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381000"/>
            <a:ext cx="8305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Secure Information Sharing for Cyber Response Teams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err="1" smtClean="0"/>
              <a:t>Exfiltration</a:t>
            </a:r>
            <a:r>
              <a:rPr lang="en-US" dirty="0" smtClean="0"/>
              <a:t>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Unusual file transfers from IP addresses within an org to an external IP address</a:t>
            </a:r>
          </a:p>
          <a:p>
            <a:r>
              <a:rPr lang="en-US" dirty="0" smtClean="0"/>
              <a:t>Similar activities observed in partner orgs</a:t>
            </a:r>
          </a:p>
          <a:p>
            <a:r>
              <a:rPr lang="en-US" dirty="0" smtClean="0"/>
              <a:t>Need to find if these events are connected</a:t>
            </a:r>
          </a:p>
          <a:p>
            <a:pPr lvl="1"/>
            <a:r>
              <a:rPr lang="en-US" dirty="0" smtClean="0"/>
              <a:t>Any correlation between those files?</a:t>
            </a:r>
          </a:p>
          <a:p>
            <a:r>
              <a:rPr lang="en-US" dirty="0" smtClean="0"/>
              <a:t>Share resources for </a:t>
            </a:r>
            <a:r>
              <a:rPr lang="en-US" dirty="0" err="1" smtClean="0"/>
              <a:t>analysis+collaboration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Key Requirements for Information Sharing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Cyber infrastructure</a:t>
            </a:r>
          </a:p>
          <a:p>
            <a:r>
              <a:rPr lang="en-US" dirty="0" smtClean="0"/>
              <a:t>Light-weight and agile</a:t>
            </a:r>
          </a:p>
          <a:p>
            <a:r>
              <a:rPr lang="en-US" dirty="0" smtClean="0"/>
              <a:t>Rapid deployment and configuration</a:t>
            </a:r>
          </a:p>
          <a:p>
            <a:r>
              <a:rPr lang="en-US" dirty="0" smtClean="0"/>
              <a:t>Secure isolated environment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Infrastructure for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platforms</a:t>
            </a:r>
          </a:p>
          <a:p>
            <a:pPr lvl="1"/>
            <a:r>
              <a:rPr lang="en-US" dirty="0" smtClean="0"/>
              <a:t>Shared storage</a:t>
            </a:r>
          </a:p>
          <a:p>
            <a:pPr lvl="2"/>
            <a:r>
              <a:rPr lang="en-US" dirty="0" smtClean="0"/>
              <a:t>SharePoint, </a:t>
            </a:r>
            <a:r>
              <a:rPr lang="en-US" dirty="0" err="1" smtClean="0"/>
              <a:t>Dropbox</a:t>
            </a:r>
            <a:r>
              <a:rPr lang="en-US" dirty="0" smtClean="0"/>
              <a:t>, Google Drive, etc.</a:t>
            </a:r>
          </a:p>
          <a:p>
            <a:pPr lvl="1"/>
            <a:r>
              <a:rPr lang="en-US" dirty="0" smtClean="0"/>
              <a:t>Shared infrastructure</a:t>
            </a:r>
          </a:p>
          <a:p>
            <a:pPr lvl="2"/>
            <a:r>
              <a:rPr lang="en-US" dirty="0" smtClean="0"/>
              <a:t>Grid computing</a:t>
            </a:r>
          </a:p>
          <a:p>
            <a:r>
              <a:rPr lang="en-US" dirty="0" smtClean="0"/>
              <a:t>Modern platform</a:t>
            </a:r>
          </a:p>
          <a:p>
            <a:pPr lvl="1"/>
            <a:r>
              <a:rPr lang="en-US" dirty="0" smtClean="0"/>
              <a:t>Cloud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Service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6082" name="Picture 2" descr="http://upload.wikimedia.org/wikipedia/en/thumb/1/16/Rackspace_logo.svg/512px-Rackspace_logo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105400"/>
            <a:ext cx="518217" cy="5334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2362200" y="4648200"/>
            <a:ext cx="4724400" cy="0"/>
          </a:xfrm>
          <a:prstGeom prst="line">
            <a:avLst/>
          </a:prstGeom>
          <a:ln w="285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24200" y="51170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Infrastructure as a Service (</a:t>
            </a:r>
            <a:r>
              <a:rPr lang="en-US" dirty="0" err="1" smtClean="0"/>
              <a:t>IaaS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362200" y="3276600"/>
            <a:ext cx="4724400" cy="0"/>
          </a:xfrm>
          <a:prstGeom prst="line">
            <a:avLst/>
          </a:prstGeom>
          <a:ln w="285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24200" y="37454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Platform as a Service (</a:t>
            </a:r>
            <a:r>
              <a:rPr lang="en-US" dirty="0" err="1" smtClean="0"/>
              <a:t>PaaS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362200" y="1981200"/>
            <a:ext cx="4724400" cy="0"/>
          </a:xfrm>
          <a:prstGeom prst="line">
            <a:avLst/>
          </a:prstGeom>
          <a:ln w="285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24200" y="24500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Software as a Service (</a:t>
            </a:r>
            <a:r>
              <a:rPr lang="en-US" dirty="0" err="1" smtClean="0"/>
              <a:t>SaaS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6084" name="Picture 4" descr="http://siliconangle.com/files/2012/01/aws-logo-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105400"/>
            <a:ext cx="914400" cy="337185"/>
          </a:xfrm>
          <a:prstGeom prst="rect">
            <a:avLst/>
          </a:prstGeom>
          <a:noFill/>
        </p:spPr>
      </p:pic>
      <p:pic>
        <p:nvPicPr>
          <p:cNvPr id="46086" name="Picture 6" descr="http://upload.wikimedia.org/wikipedia/en/3/38/Google_App_Engine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505200"/>
            <a:ext cx="533400" cy="409441"/>
          </a:xfrm>
          <a:prstGeom prst="rect">
            <a:avLst/>
          </a:prstGeom>
          <a:noFill/>
        </p:spPr>
      </p:pic>
      <p:pic>
        <p:nvPicPr>
          <p:cNvPr id="46088" name="Picture 8" descr="http://upload.wikimedia.org/wikipedia/en/5/55/Microsoft_Azure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171" y="3657600"/>
            <a:ext cx="1197429" cy="152400"/>
          </a:xfrm>
          <a:prstGeom prst="rect">
            <a:avLst/>
          </a:prstGeom>
          <a:noFill/>
        </p:spPr>
      </p:pic>
      <p:pic>
        <p:nvPicPr>
          <p:cNvPr id="46090" name="Picture 10" descr="http://upload.wikimedia.org/wikipedia/en/e/e2/SFDC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4114800"/>
            <a:ext cx="609600" cy="476843"/>
          </a:xfrm>
          <a:prstGeom prst="rect">
            <a:avLst/>
          </a:prstGeom>
          <a:noFill/>
        </p:spPr>
      </p:pic>
      <p:pic>
        <p:nvPicPr>
          <p:cNvPr id="46092" name="Picture 12" descr="Google Compute Engi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5410200"/>
            <a:ext cx="457200" cy="406908"/>
          </a:xfrm>
          <a:prstGeom prst="rect">
            <a:avLst/>
          </a:prstGeom>
          <a:noFill/>
        </p:spPr>
      </p:pic>
      <p:pic>
        <p:nvPicPr>
          <p:cNvPr id="46094" name="Picture 14" descr="Heroku 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" y="4038600"/>
            <a:ext cx="1295400" cy="429837"/>
          </a:xfrm>
          <a:prstGeom prst="rect">
            <a:avLst/>
          </a:prstGeom>
          <a:noFill/>
        </p:spPr>
      </p:pic>
      <p:pic>
        <p:nvPicPr>
          <p:cNvPr id="46095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3000" y="2438400"/>
            <a:ext cx="1031643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7" name="Picture 17" descr="Anaplan 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3000" y="1828800"/>
            <a:ext cx="1080837" cy="533400"/>
          </a:xfrm>
          <a:prstGeom prst="rect">
            <a:avLst/>
          </a:prstGeom>
          <a:noFill/>
        </p:spPr>
      </p:pic>
      <p:pic>
        <p:nvPicPr>
          <p:cNvPr id="46099" name="Picture 19" descr="Workday Logo.sv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" y="2819400"/>
            <a:ext cx="914400" cy="365760"/>
          </a:xfrm>
          <a:prstGeom prst="rect">
            <a:avLst/>
          </a:prstGeom>
          <a:noFill/>
        </p:spPr>
      </p:pic>
      <p:pic>
        <p:nvPicPr>
          <p:cNvPr id="46101" name="Picture 21" descr="Logo Google 2013 Official.sv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2400" y="2286000"/>
            <a:ext cx="838200" cy="28956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7467600" y="5029200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Virtualized hardware infrastructure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7315200" y="3667780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App dev environment with cloud characteristics</a:t>
            </a:r>
            <a:endParaRPr lang="en-US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7315200" y="2438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Network accessible software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loud 47"/>
          <p:cNvSpPr/>
          <p:nvPr/>
        </p:nvSpPr>
        <p:spPr>
          <a:xfrm rot="10800000">
            <a:off x="304800" y="914400"/>
            <a:ext cx="8839200" cy="2743199"/>
          </a:xfrm>
          <a:prstGeom prst="cloud">
            <a:avLst/>
          </a:prstGeom>
          <a:solidFill>
            <a:schemeClr val="bg2"/>
          </a:solidFill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IaaS</a:t>
            </a:r>
            <a:r>
              <a:rPr lang="en-US" dirty="0" smtClean="0"/>
              <a:t> Cloud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62000" y="2694801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62000" y="2009001"/>
            <a:ext cx="381000" cy="2286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VM</a:t>
            </a:r>
            <a:endParaRPr lang="en-US" sz="700" dirty="0"/>
          </a:p>
        </p:txBody>
      </p:sp>
      <p:sp>
        <p:nvSpPr>
          <p:cNvPr id="10" name="Rounded Rectangle 9"/>
          <p:cNvSpPr/>
          <p:nvPr/>
        </p:nvSpPr>
        <p:spPr>
          <a:xfrm>
            <a:off x="1295400" y="2009001"/>
            <a:ext cx="381000" cy="2286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VM</a:t>
            </a:r>
            <a:endParaRPr lang="en-US" sz="700" dirty="0"/>
          </a:p>
        </p:txBody>
      </p:sp>
      <p:sp>
        <p:nvSpPr>
          <p:cNvPr id="11" name="Rounded Rectangle 10"/>
          <p:cNvSpPr/>
          <p:nvPr/>
        </p:nvSpPr>
        <p:spPr>
          <a:xfrm>
            <a:off x="1828800" y="2009001"/>
            <a:ext cx="381000" cy="228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VM</a:t>
            </a:r>
            <a:endParaRPr lang="en-US" sz="700" dirty="0"/>
          </a:p>
        </p:txBody>
      </p:sp>
      <p:sp>
        <p:nvSpPr>
          <p:cNvPr id="12" name="Rounded Rectangle 11"/>
          <p:cNvSpPr/>
          <p:nvPr/>
        </p:nvSpPr>
        <p:spPr>
          <a:xfrm>
            <a:off x="762000" y="2390001"/>
            <a:ext cx="15240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Hypervisor</a:t>
            </a:r>
            <a:endParaRPr lang="en-US" sz="1100" dirty="0"/>
          </a:p>
        </p:txBody>
      </p:sp>
      <p:sp>
        <p:nvSpPr>
          <p:cNvPr id="14" name="Rounded Rectangle 13"/>
          <p:cNvSpPr/>
          <p:nvPr/>
        </p:nvSpPr>
        <p:spPr>
          <a:xfrm>
            <a:off x="2819400" y="2009001"/>
            <a:ext cx="381000" cy="2286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VM</a:t>
            </a:r>
            <a:endParaRPr lang="en-US" sz="700" dirty="0"/>
          </a:p>
        </p:txBody>
      </p:sp>
      <p:sp>
        <p:nvSpPr>
          <p:cNvPr id="15" name="Rounded Rectangle 14"/>
          <p:cNvSpPr/>
          <p:nvPr/>
        </p:nvSpPr>
        <p:spPr>
          <a:xfrm>
            <a:off x="3352800" y="2009001"/>
            <a:ext cx="381000" cy="2286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VM</a:t>
            </a:r>
            <a:endParaRPr lang="en-US" sz="700" dirty="0"/>
          </a:p>
        </p:txBody>
      </p:sp>
      <p:sp>
        <p:nvSpPr>
          <p:cNvPr id="16" name="Rounded Rectangle 15"/>
          <p:cNvSpPr/>
          <p:nvPr/>
        </p:nvSpPr>
        <p:spPr>
          <a:xfrm>
            <a:off x="3886200" y="2009001"/>
            <a:ext cx="381000" cy="228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VM</a:t>
            </a:r>
            <a:endParaRPr lang="en-US" sz="700" dirty="0"/>
          </a:p>
        </p:txBody>
      </p:sp>
      <p:sp>
        <p:nvSpPr>
          <p:cNvPr id="17" name="Rounded Rectangle 16"/>
          <p:cNvSpPr/>
          <p:nvPr/>
        </p:nvSpPr>
        <p:spPr>
          <a:xfrm>
            <a:off x="2819400" y="2390001"/>
            <a:ext cx="15240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Hypervisor</a:t>
            </a:r>
            <a:endParaRPr lang="en-US" sz="1100" dirty="0"/>
          </a:p>
        </p:txBody>
      </p:sp>
      <p:sp>
        <p:nvSpPr>
          <p:cNvPr id="19" name="Rounded Rectangle 18"/>
          <p:cNvSpPr/>
          <p:nvPr/>
        </p:nvSpPr>
        <p:spPr>
          <a:xfrm>
            <a:off x="4953000" y="2009001"/>
            <a:ext cx="381000" cy="2286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VM</a:t>
            </a:r>
            <a:endParaRPr lang="en-US" sz="700" dirty="0"/>
          </a:p>
        </p:txBody>
      </p:sp>
      <p:sp>
        <p:nvSpPr>
          <p:cNvPr id="20" name="Rounded Rectangle 19"/>
          <p:cNvSpPr/>
          <p:nvPr/>
        </p:nvSpPr>
        <p:spPr>
          <a:xfrm>
            <a:off x="5486400" y="2009001"/>
            <a:ext cx="381000" cy="228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VM</a:t>
            </a:r>
            <a:endParaRPr lang="en-US" sz="700" dirty="0"/>
          </a:p>
        </p:txBody>
      </p:sp>
      <p:sp>
        <p:nvSpPr>
          <p:cNvPr id="21" name="Rounded Rectangle 20"/>
          <p:cNvSpPr/>
          <p:nvPr/>
        </p:nvSpPr>
        <p:spPr>
          <a:xfrm>
            <a:off x="6019800" y="2009001"/>
            <a:ext cx="381000" cy="228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VM</a:t>
            </a:r>
            <a:endParaRPr lang="en-US" sz="700" dirty="0"/>
          </a:p>
        </p:txBody>
      </p:sp>
      <p:sp>
        <p:nvSpPr>
          <p:cNvPr id="22" name="Rounded Rectangle 21"/>
          <p:cNvSpPr/>
          <p:nvPr/>
        </p:nvSpPr>
        <p:spPr>
          <a:xfrm>
            <a:off x="4953000" y="2390001"/>
            <a:ext cx="15240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Hypervisor</a:t>
            </a:r>
            <a:endParaRPr lang="en-US" sz="1100" dirty="0"/>
          </a:p>
        </p:txBody>
      </p:sp>
      <p:sp>
        <p:nvSpPr>
          <p:cNvPr id="24" name="Rounded Rectangle 23"/>
          <p:cNvSpPr/>
          <p:nvPr/>
        </p:nvSpPr>
        <p:spPr>
          <a:xfrm>
            <a:off x="6934200" y="2009001"/>
            <a:ext cx="381000" cy="2286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VM</a:t>
            </a:r>
            <a:endParaRPr lang="en-US" sz="700" dirty="0"/>
          </a:p>
        </p:txBody>
      </p:sp>
      <p:sp>
        <p:nvSpPr>
          <p:cNvPr id="25" name="Rounded Rectangle 24"/>
          <p:cNvSpPr/>
          <p:nvPr/>
        </p:nvSpPr>
        <p:spPr>
          <a:xfrm>
            <a:off x="7467600" y="2009001"/>
            <a:ext cx="381000" cy="228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VM</a:t>
            </a:r>
            <a:endParaRPr lang="en-US" sz="700" dirty="0"/>
          </a:p>
        </p:txBody>
      </p:sp>
      <p:sp>
        <p:nvSpPr>
          <p:cNvPr id="26" name="Rounded Rectangle 25"/>
          <p:cNvSpPr/>
          <p:nvPr/>
        </p:nvSpPr>
        <p:spPr>
          <a:xfrm>
            <a:off x="8001000" y="2009001"/>
            <a:ext cx="381000" cy="228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VM</a:t>
            </a:r>
            <a:endParaRPr lang="en-US" sz="700" dirty="0"/>
          </a:p>
        </p:txBody>
      </p:sp>
      <p:sp>
        <p:nvSpPr>
          <p:cNvPr id="27" name="Rounded Rectangle 26"/>
          <p:cNvSpPr/>
          <p:nvPr/>
        </p:nvSpPr>
        <p:spPr>
          <a:xfrm>
            <a:off x="6934200" y="2390001"/>
            <a:ext cx="15240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Hypervisor</a:t>
            </a:r>
            <a:endParaRPr lang="en-US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914400" y="2771001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Physical Machine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971800" y="2771001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Physical Machine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105400" y="2771001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Physical Machine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086600" y="2771001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Physical Machine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2819400" y="2694801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953000" y="2694801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934200" y="2694801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09600" y="3733800"/>
            <a:ext cx="1905000" cy="30777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Tenant 1: Need 3 VMs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609600" y="4188023"/>
            <a:ext cx="1905000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Tenant 2: Need 3 VMs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609600" y="4645223"/>
            <a:ext cx="1905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Tenant 3: Need 2 VMs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609600" y="5102423"/>
            <a:ext cx="1905000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Tenant 2: Need 3 VMs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609600" y="5559623"/>
            <a:ext cx="1905000" cy="30777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Tenant 4: Need 1 VM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152400" y="762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Physical Datacenter</a:t>
            </a:r>
            <a:endParaRPr lang="en-US" b="1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114800" y="45030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Each tenant sees a virtual private datacenter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Cloud </a:t>
            </a:r>
            <a:r>
              <a:rPr lang="en-US" dirty="0" err="1" smtClean="0"/>
              <a:t>IaaS</a:t>
            </a:r>
            <a:r>
              <a:rPr lang="en-US" dirty="0" smtClean="0"/>
              <a:t> Advantages for </a:t>
            </a:r>
            <a:br>
              <a:rPr lang="en-US" dirty="0" smtClean="0"/>
            </a:br>
            <a:r>
              <a:rPr lang="en-US" dirty="0" smtClean="0"/>
              <a:t>Cyber Incident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Virtualized resources</a:t>
            </a:r>
          </a:p>
          <a:p>
            <a:pPr lvl="1"/>
            <a:r>
              <a:rPr lang="en-US" dirty="0" smtClean="0"/>
              <a:t>Theoretically, one can take a snapshot and mobilize</a:t>
            </a:r>
          </a:p>
          <a:p>
            <a:r>
              <a:rPr lang="en-US" dirty="0" smtClean="0"/>
              <a:t>Operational efficiency</a:t>
            </a:r>
          </a:p>
          <a:p>
            <a:pPr lvl="1"/>
            <a:r>
              <a:rPr lang="en-US" dirty="0" smtClean="0"/>
              <a:t>Light-weight and agile</a:t>
            </a:r>
          </a:p>
          <a:p>
            <a:pPr lvl="1"/>
            <a:r>
              <a:rPr lang="en-US" dirty="0" smtClean="0"/>
              <a:t>Rapid deployment and configuration</a:t>
            </a:r>
          </a:p>
          <a:p>
            <a:pPr lvl="1"/>
            <a:r>
              <a:rPr lang="en-US" dirty="0" smtClean="0"/>
              <a:t>Dynamic scaling</a:t>
            </a:r>
          </a:p>
          <a:p>
            <a:pPr lvl="1"/>
            <a:r>
              <a:rPr lang="en-US" dirty="0" smtClean="0"/>
              <a:t>Self-service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Cloud </a:t>
            </a:r>
            <a:r>
              <a:rPr lang="en-US" dirty="0" err="1" smtClean="0"/>
              <a:t>IaaS</a:t>
            </a:r>
            <a:r>
              <a:rPr lang="en-US" dirty="0" smtClean="0"/>
              <a:t> Challenges for </a:t>
            </a:r>
            <a:br>
              <a:rPr lang="en-US" dirty="0" smtClean="0"/>
            </a:br>
            <a:r>
              <a:rPr lang="en-US" dirty="0" smtClean="0"/>
              <a:t>Cyber Incident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Tenants are strongly isolated</a:t>
            </a:r>
          </a:p>
          <a:p>
            <a:r>
              <a:rPr lang="en-US" dirty="0" err="1" smtClean="0"/>
              <a:t>IaaS</a:t>
            </a:r>
            <a:r>
              <a:rPr lang="en-US" dirty="0" smtClean="0"/>
              <a:t> clouds lack secure sharing models</a:t>
            </a:r>
          </a:p>
          <a:p>
            <a:pPr lvl="1"/>
            <a:r>
              <a:rPr lang="en-US" dirty="0" smtClean="0"/>
              <a:t>Storage</a:t>
            </a:r>
          </a:p>
          <a:p>
            <a:pPr lvl="1"/>
            <a:r>
              <a:rPr lang="en-US" dirty="0" smtClean="0"/>
              <a:t>Compute</a:t>
            </a:r>
          </a:p>
          <a:p>
            <a:pPr lvl="1"/>
            <a:r>
              <a:rPr lang="en-US" dirty="0" smtClean="0"/>
              <a:t>Networks</a:t>
            </a:r>
          </a:p>
          <a:p>
            <a:r>
              <a:rPr lang="en-US" dirty="0" smtClean="0"/>
              <a:t>Need ability to snapshot tenant infrastructure, share, and control who can access</a:t>
            </a:r>
          </a:p>
          <a:p>
            <a:pPr lvl="1"/>
            <a:r>
              <a:rPr lang="en-US" dirty="0" smtClean="0"/>
              <a:t>Share by copy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Sharing Model in Cloud </a:t>
            </a:r>
            <a:r>
              <a:rPr lang="en-US" dirty="0" err="1" smtClean="0"/>
              <a:t>IaaS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1828800" y="1219200"/>
            <a:ext cx="5334000" cy="38862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aque 5"/>
          <p:cNvSpPr/>
          <p:nvPr/>
        </p:nvSpPr>
        <p:spPr>
          <a:xfrm>
            <a:off x="2438400" y="2514600"/>
            <a:ext cx="838200" cy="60960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aque 6"/>
          <p:cNvSpPr/>
          <p:nvPr/>
        </p:nvSpPr>
        <p:spPr>
          <a:xfrm>
            <a:off x="5867400" y="2362200"/>
            <a:ext cx="838200" cy="60960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aque 9"/>
          <p:cNvSpPr/>
          <p:nvPr/>
        </p:nvSpPr>
        <p:spPr>
          <a:xfrm>
            <a:off x="4267200" y="3962400"/>
            <a:ext cx="838200" cy="60960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91000" y="40386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Participant B</a:t>
            </a:r>
            <a:endParaRPr lang="en-US" sz="1400" dirty="0"/>
          </a:p>
        </p:txBody>
      </p:sp>
      <p:sp>
        <p:nvSpPr>
          <p:cNvPr id="12" name="Dodecagon 11"/>
          <p:cNvSpPr/>
          <p:nvPr/>
        </p:nvSpPr>
        <p:spPr>
          <a:xfrm>
            <a:off x="3962400" y="2209800"/>
            <a:ext cx="1371600" cy="1143000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962400" y="22098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Secure Isolated Domain (SID)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257800"/>
            <a:ext cx="8191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5257800"/>
            <a:ext cx="8191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5457825"/>
            <a:ext cx="8191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>
            <a:stCxn id="19" idx="0"/>
          </p:cNvCxnSpPr>
          <p:nvPr/>
        </p:nvCxnSpPr>
        <p:spPr>
          <a:xfrm flipV="1">
            <a:off x="3533775" y="4876800"/>
            <a:ext cx="352425" cy="381000"/>
          </a:xfrm>
          <a:prstGeom prst="straightConnector1">
            <a:avLst/>
          </a:prstGeom>
          <a:ln w="28575">
            <a:solidFill>
              <a:schemeClr val="accent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0"/>
          </p:cNvCxnSpPr>
          <p:nvPr/>
        </p:nvCxnSpPr>
        <p:spPr>
          <a:xfrm flipV="1">
            <a:off x="4695825" y="5105400"/>
            <a:ext cx="28575" cy="352425"/>
          </a:xfrm>
          <a:prstGeom prst="straightConnector1">
            <a:avLst/>
          </a:prstGeom>
          <a:ln w="28575">
            <a:solidFill>
              <a:schemeClr val="accent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50" idx="0"/>
          </p:cNvCxnSpPr>
          <p:nvPr/>
        </p:nvCxnSpPr>
        <p:spPr>
          <a:xfrm flipH="1" flipV="1">
            <a:off x="5334000" y="4724400"/>
            <a:ext cx="409575" cy="533400"/>
          </a:xfrm>
          <a:prstGeom prst="straightConnector1">
            <a:avLst/>
          </a:prstGeom>
          <a:ln w="28575">
            <a:solidFill>
              <a:schemeClr val="accent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724025"/>
            <a:ext cx="8191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Arrow Connector 32"/>
          <p:cNvCxnSpPr>
            <a:stCxn id="31" idx="3"/>
          </p:cNvCxnSpPr>
          <p:nvPr/>
        </p:nvCxnSpPr>
        <p:spPr>
          <a:xfrm>
            <a:off x="1676400" y="2081213"/>
            <a:ext cx="533400" cy="433387"/>
          </a:xfrm>
          <a:prstGeom prst="straightConnector1">
            <a:avLst/>
          </a:prstGeom>
          <a:ln w="28575">
            <a:solidFill>
              <a:schemeClr val="accent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8050" y="1447800"/>
            <a:ext cx="8191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095625"/>
            <a:ext cx="8191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Straight Arrow Connector 36"/>
          <p:cNvCxnSpPr>
            <a:stCxn id="35" idx="1"/>
          </p:cNvCxnSpPr>
          <p:nvPr/>
        </p:nvCxnSpPr>
        <p:spPr>
          <a:xfrm flipH="1">
            <a:off x="6934200" y="1804988"/>
            <a:ext cx="323850" cy="252412"/>
          </a:xfrm>
          <a:prstGeom prst="straightConnector1">
            <a:avLst/>
          </a:prstGeom>
          <a:ln w="28575">
            <a:solidFill>
              <a:schemeClr val="accent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6" idx="0"/>
          </p:cNvCxnSpPr>
          <p:nvPr/>
        </p:nvCxnSpPr>
        <p:spPr>
          <a:xfrm flipH="1" flipV="1">
            <a:off x="7086600" y="2895601"/>
            <a:ext cx="638175" cy="200024"/>
          </a:xfrm>
          <a:prstGeom prst="straightConnector1">
            <a:avLst/>
          </a:prstGeom>
          <a:ln w="28575">
            <a:solidFill>
              <a:schemeClr val="accent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 48"/>
          <p:cNvSpPr/>
          <p:nvPr/>
        </p:nvSpPr>
        <p:spPr>
          <a:xfrm>
            <a:off x="4220210" y="3345180"/>
            <a:ext cx="237490" cy="617220"/>
          </a:xfrm>
          <a:custGeom>
            <a:avLst/>
            <a:gdLst>
              <a:gd name="connsiteX0" fmla="*/ 237490 w 237490"/>
              <a:gd name="connsiteY0" fmla="*/ 617220 h 617220"/>
              <a:gd name="connsiteX1" fmla="*/ 8890 w 237490"/>
              <a:gd name="connsiteY1" fmla="*/ 320040 h 617220"/>
              <a:gd name="connsiteX2" fmla="*/ 184150 w 237490"/>
              <a:gd name="connsiteY2" fmla="*/ 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490" h="617220">
                <a:moveTo>
                  <a:pt x="237490" y="617220"/>
                </a:moveTo>
                <a:cubicBezTo>
                  <a:pt x="127635" y="520065"/>
                  <a:pt x="17780" y="422910"/>
                  <a:pt x="8890" y="320040"/>
                </a:cubicBezTo>
                <a:cubicBezTo>
                  <a:pt x="0" y="217170"/>
                  <a:pt x="92075" y="108585"/>
                  <a:pt x="184150" y="0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4853940" y="3337560"/>
            <a:ext cx="232410" cy="632460"/>
          </a:xfrm>
          <a:custGeom>
            <a:avLst/>
            <a:gdLst>
              <a:gd name="connsiteX0" fmla="*/ 0 w 232410"/>
              <a:gd name="connsiteY0" fmla="*/ 632460 h 632460"/>
              <a:gd name="connsiteX1" fmla="*/ 220980 w 232410"/>
              <a:gd name="connsiteY1" fmla="*/ 335280 h 632460"/>
              <a:gd name="connsiteX2" fmla="*/ 68580 w 232410"/>
              <a:gd name="connsiteY2" fmla="*/ 0 h 63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410" h="632460">
                <a:moveTo>
                  <a:pt x="0" y="632460"/>
                </a:moveTo>
                <a:cubicBezTo>
                  <a:pt x="104775" y="536575"/>
                  <a:pt x="209550" y="440690"/>
                  <a:pt x="220980" y="335280"/>
                </a:cubicBezTo>
                <a:cubicBezTo>
                  <a:pt x="232410" y="229870"/>
                  <a:pt x="150495" y="114935"/>
                  <a:pt x="68580" y="0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352800" y="3531513"/>
            <a:ext cx="99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Add/Remove Data</a:t>
            </a:r>
            <a:endParaRPr lang="en-US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5029200" y="3531513"/>
            <a:ext cx="99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Join/Leave Users</a:t>
            </a:r>
            <a:endParaRPr lang="en-US" sz="1100" dirty="0"/>
          </a:p>
        </p:txBody>
      </p:sp>
      <p:sp>
        <p:nvSpPr>
          <p:cNvPr id="53" name="Freeform 52"/>
          <p:cNvSpPr/>
          <p:nvPr/>
        </p:nvSpPr>
        <p:spPr>
          <a:xfrm rot="5400000">
            <a:off x="3500754" y="2205355"/>
            <a:ext cx="237490" cy="685800"/>
          </a:xfrm>
          <a:custGeom>
            <a:avLst/>
            <a:gdLst>
              <a:gd name="connsiteX0" fmla="*/ 237490 w 237490"/>
              <a:gd name="connsiteY0" fmla="*/ 617220 h 617220"/>
              <a:gd name="connsiteX1" fmla="*/ 8890 w 237490"/>
              <a:gd name="connsiteY1" fmla="*/ 320040 h 617220"/>
              <a:gd name="connsiteX2" fmla="*/ 184150 w 237490"/>
              <a:gd name="connsiteY2" fmla="*/ 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490" h="617220">
                <a:moveTo>
                  <a:pt x="237490" y="617220"/>
                </a:moveTo>
                <a:cubicBezTo>
                  <a:pt x="127635" y="520065"/>
                  <a:pt x="17780" y="422910"/>
                  <a:pt x="8890" y="320040"/>
                </a:cubicBezTo>
                <a:cubicBezTo>
                  <a:pt x="0" y="217170"/>
                  <a:pt x="92075" y="108585"/>
                  <a:pt x="184150" y="0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200400" y="2083713"/>
            <a:ext cx="99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Add/Remove Data</a:t>
            </a:r>
            <a:endParaRPr lang="en-US" sz="1100" dirty="0"/>
          </a:p>
        </p:txBody>
      </p:sp>
      <p:sp>
        <p:nvSpPr>
          <p:cNvPr id="55" name="Freeform 54"/>
          <p:cNvSpPr/>
          <p:nvPr/>
        </p:nvSpPr>
        <p:spPr>
          <a:xfrm rot="16200000">
            <a:off x="3500755" y="2595246"/>
            <a:ext cx="237490" cy="685800"/>
          </a:xfrm>
          <a:custGeom>
            <a:avLst/>
            <a:gdLst>
              <a:gd name="connsiteX0" fmla="*/ 237490 w 237490"/>
              <a:gd name="connsiteY0" fmla="*/ 617220 h 617220"/>
              <a:gd name="connsiteX1" fmla="*/ 8890 w 237490"/>
              <a:gd name="connsiteY1" fmla="*/ 320040 h 617220"/>
              <a:gd name="connsiteX2" fmla="*/ 184150 w 237490"/>
              <a:gd name="connsiteY2" fmla="*/ 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490" h="617220">
                <a:moveTo>
                  <a:pt x="237490" y="617220"/>
                </a:moveTo>
                <a:cubicBezTo>
                  <a:pt x="127635" y="520065"/>
                  <a:pt x="17780" y="422910"/>
                  <a:pt x="8890" y="320040"/>
                </a:cubicBezTo>
                <a:cubicBezTo>
                  <a:pt x="0" y="217170"/>
                  <a:pt x="92075" y="108585"/>
                  <a:pt x="184150" y="0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3276600" y="3007004"/>
            <a:ext cx="99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Join/Leave Users</a:t>
            </a:r>
            <a:endParaRPr lang="en-US" sz="1100" dirty="0"/>
          </a:p>
        </p:txBody>
      </p:sp>
      <p:sp>
        <p:nvSpPr>
          <p:cNvPr id="57" name="Freeform 56"/>
          <p:cNvSpPr/>
          <p:nvPr/>
        </p:nvSpPr>
        <p:spPr>
          <a:xfrm rot="5400000">
            <a:off x="5405755" y="1967864"/>
            <a:ext cx="237490" cy="685800"/>
          </a:xfrm>
          <a:custGeom>
            <a:avLst/>
            <a:gdLst>
              <a:gd name="connsiteX0" fmla="*/ 237490 w 237490"/>
              <a:gd name="connsiteY0" fmla="*/ 617220 h 617220"/>
              <a:gd name="connsiteX1" fmla="*/ 8890 w 237490"/>
              <a:gd name="connsiteY1" fmla="*/ 320040 h 617220"/>
              <a:gd name="connsiteX2" fmla="*/ 184150 w 237490"/>
              <a:gd name="connsiteY2" fmla="*/ 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490" h="617220">
                <a:moveTo>
                  <a:pt x="237490" y="617220"/>
                </a:moveTo>
                <a:cubicBezTo>
                  <a:pt x="127635" y="520065"/>
                  <a:pt x="17780" y="422910"/>
                  <a:pt x="8890" y="320040"/>
                </a:cubicBezTo>
                <a:cubicBezTo>
                  <a:pt x="0" y="217170"/>
                  <a:pt x="92075" y="108585"/>
                  <a:pt x="184150" y="0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410200" y="1846222"/>
            <a:ext cx="99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Add/Remove Data</a:t>
            </a:r>
            <a:endParaRPr lang="en-US" sz="1100" dirty="0"/>
          </a:p>
        </p:txBody>
      </p:sp>
      <p:sp>
        <p:nvSpPr>
          <p:cNvPr id="59" name="Freeform 58"/>
          <p:cNvSpPr/>
          <p:nvPr/>
        </p:nvSpPr>
        <p:spPr>
          <a:xfrm rot="16200000">
            <a:off x="5481955" y="2738755"/>
            <a:ext cx="237490" cy="685800"/>
          </a:xfrm>
          <a:custGeom>
            <a:avLst/>
            <a:gdLst>
              <a:gd name="connsiteX0" fmla="*/ 237490 w 237490"/>
              <a:gd name="connsiteY0" fmla="*/ 617220 h 617220"/>
              <a:gd name="connsiteX1" fmla="*/ 8890 w 237490"/>
              <a:gd name="connsiteY1" fmla="*/ 320040 h 617220"/>
              <a:gd name="connsiteX2" fmla="*/ 184150 w 237490"/>
              <a:gd name="connsiteY2" fmla="*/ 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490" h="617220">
                <a:moveTo>
                  <a:pt x="237490" y="617220"/>
                </a:moveTo>
                <a:cubicBezTo>
                  <a:pt x="127635" y="520065"/>
                  <a:pt x="17780" y="422910"/>
                  <a:pt x="8890" y="320040"/>
                </a:cubicBezTo>
                <a:cubicBezTo>
                  <a:pt x="0" y="217170"/>
                  <a:pt x="92075" y="108585"/>
                  <a:pt x="184150" y="0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5715000" y="3048000"/>
            <a:ext cx="99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Join/Leave Users</a:t>
            </a:r>
            <a:endParaRPr lang="en-US" sz="1100" dirty="0"/>
          </a:p>
        </p:txBody>
      </p:sp>
      <p:sp>
        <p:nvSpPr>
          <p:cNvPr id="61" name="TextBox 60"/>
          <p:cNvSpPr txBox="1"/>
          <p:nvPr/>
        </p:nvSpPr>
        <p:spPr>
          <a:xfrm>
            <a:off x="7086600" y="221998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View #1: Org C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562600" y="46482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View #1: Org B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62000" y="244858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View #1: Org 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91200" y="24485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Participant C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2362200" y="26009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Participant A</a:t>
            </a:r>
            <a:endParaRPr lang="en-US" sz="1400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086600" y="25146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View #2: SID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5562600" y="48738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View #2: SID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762000" y="26640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View #2: SID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457200" y="4684693"/>
            <a:ext cx="205740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Can create multiple secure isolated projects (SIPs) within SID with different controls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49" grpId="0" animBg="1"/>
      <p:bldP spid="50" grpId="0" animBg="1"/>
      <p:bldP spid="51" grpId="0"/>
      <p:bldP spid="52" grpId="0"/>
      <p:bldP spid="53" grpId="0" animBg="1"/>
      <p:bldP spid="54" grpId="0"/>
      <p:bldP spid="55" grpId="0" animBg="1"/>
      <p:bldP spid="56" grpId="0"/>
      <p:bldP spid="57" grpId="0" animBg="1"/>
      <p:bldP spid="58" grpId="0"/>
      <p:bldP spid="59" grpId="0" animBg="1"/>
      <p:bldP spid="60" grpId="0"/>
      <p:bldP spid="44" grpId="0"/>
      <p:bldP spid="46" grpId="0"/>
      <p:bldP spid="47" grpId="0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419600" y="4953000"/>
            <a:ext cx="1066800" cy="304800"/>
          </a:xfrm>
          <a:prstGeom prst="roundRect">
            <a:avLst/>
          </a:prstGeom>
          <a:solidFill>
            <a:srgbClr val="F4B39B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14800" y="2590800"/>
            <a:ext cx="1752600" cy="381000"/>
          </a:xfrm>
          <a:prstGeom prst="roundRect">
            <a:avLst/>
          </a:prstGeom>
          <a:solidFill>
            <a:srgbClr val="F4B39B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791200" y="2971800"/>
            <a:ext cx="1371600" cy="2133600"/>
          </a:xfrm>
          <a:prstGeom prst="roundRect">
            <a:avLst/>
          </a:prstGeom>
          <a:solidFill>
            <a:srgbClr val="F4B39B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819400" y="2971800"/>
            <a:ext cx="1371600" cy="2057400"/>
          </a:xfrm>
          <a:prstGeom prst="roundRect">
            <a:avLst/>
          </a:prstGeom>
          <a:solidFill>
            <a:srgbClr val="F4B39B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28800" y="2819400"/>
            <a:ext cx="1066800" cy="21336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ORG A</a:t>
            </a:r>
          </a:p>
        </p:txBody>
      </p:sp>
      <p:sp>
        <p:nvSpPr>
          <p:cNvPr id="10" name="Oval 9"/>
          <p:cNvSpPr/>
          <p:nvPr/>
        </p:nvSpPr>
        <p:spPr>
          <a:xfrm>
            <a:off x="7086600" y="2819400"/>
            <a:ext cx="1066800" cy="21336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ORG B</a:t>
            </a:r>
          </a:p>
        </p:txBody>
      </p:sp>
      <p:sp>
        <p:nvSpPr>
          <p:cNvPr id="11" name="Oval 10"/>
          <p:cNvSpPr/>
          <p:nvPr/>
        </p:nvSpPr>
        <p:spPr>
          <a:xfrm>
            <a:off x="4038600" y="3048000"/>
            <a:ext cx="1905000" cy="17526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590800" y="2895600"/>
            <a:ext cx="1524000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5791200" y="2895600"/>
            <a:ext cx="1600200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267200" y="2587625"/>
            <a:ext cx="175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Perpetua" pitchFamily="18" charset="0"/>
              </a:rPr>
              <a:t>Establish/Disband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4837907" y="2932906"/>
            <a:ext cx="2286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2816225" y="3048000"/>
            <a:ext cx="1603375" cy="152400"/>
          </a:xfrm>
          <a:custGeom>
            <a:avLst/>
            <a:gdLst>
              <a:gd name="connsiteX0" fmla="*/ 0 w 1527142"/>
              <a:gd name="connsiteY0" fmla="*/ 150829 h 150829"/>
              <a:gd name="connsiteX1" fmla="*/ 669303 w 1527142"/>
              <a:gd name="connsiteY1" fmla="*/ 0 h 150829"/>
              <a:gd name="connsiteX2" fmla="*/ 1527142 w 1527142"/>
              <a:gd name="connsiteY2" fmla="*/ 150829 h 150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7142" h="150829">
                <a:moveTo>
                  <a:pt x="0" y="150829"/>
                </a:moveTo>
                <a:cubicBezTo>
                  <a:pt x="207389" y="75414"/>
                  <a:pt x="414779" y="0"/>
                  <a:pt x="669303" y="0"/>
                </a:cubicBezTo>
                <a:cubicBezTo>
                  <a:pt x="923827" y="0"/>
                  <a:pt x="1225484" y="75414"/>
                  <a:pt x="1527142" y="150829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562600" y="3048000"/>
            <a:ext cx="1676400" cy="152400"/>
          </a:xfrm>
          <a:custGeom>
            <a:avLst/>
            <a:gdLst>
              <a:gd name="connsiteX0" fmla="*/ 0 w 1527142"/>
              <a:gd name="connsiteY0" fmla="*/ 150829 h 150829"/>
              <a:gd name="connsiteX1" fmla="*/ 669303 w 1527142"/>
              <a:gd name="connsiteY1" fmla="*/ 0 h 150829"/>
              <a:gd name="connsiteX2" fmla="*/ 1527142 w 1527142"/>
              <a:gd name="connsiteY2" fmla="*/ 150829 h 150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7142" h="150829">
                <a:moveTo>
                  <a:pt x="0" y="150829"/>
                </a:moveTo>
                <a:cubicBezTo>
                  <a:pt x="207389" y="75414"/>
                  <a:pt x="414779" y="0"/>
                  <a:pt x="669303" y="0"/>
                </a:cubicBezTo>
                <a:cubicBezTo>
                  <a:pt x="923827" y="0"/>
                  <a:pt x="1225484" y="75414"/>
                  <a:pt x="1527142" y="150829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843213" y="3352800"/>
            <a:ext cx="1423987" cy="133350"/>
          </a:xfrm>
          <a:custGeom>
            <a:avLst/>
            <a:gdLst>
              <a:gd name="connsiteX0" fmla="*/ 0 w 1451727"/>
              <a:gd name="connsiteY0" fmla="*/ 0 h 124119"/>
              <a:gd name="connsiteX1" fmla="*/ 584461 w 1451727"/>
              <a:gd name="connsiteY1" fmla="*/ 122548 h 124119"/>
              <a:gd name="connsiteX2" fmla="*/ 1451727 w 1451727"/>
              <a:gd name="connsiteY2" fmla="*/ 9427 h 12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1727" h="124119">
                <a:moveTo>
                  <a:pt x="0" y="0"/>
                </a:moveTo>
                <a:cubicBezTo>
                  <a:pt x="171253" y="60488"/>
                  <a:pt x="342507" y="120977"/>
                  <a:pt x="584461" y="122548"/>
                </a:cubicBezTo>
                <a:cubicBezTo>
                  <a:pt x="826415" y="124119"/>
                  <a:pt x="1139071" y="66773"/>
                  <a:pt x="1451727" y="9427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711825" y="3352800"/>
            <a:ext cx="1450975" cy="123825"/>
          </a:xfrm>
          <a:custGeom>
            <a:avLst/>
            <a:gdLst>
              <a:gd name="connsiteX0" fmla="*/ 0 w 1451727"/>
              <a:gd name="connsiteY0" fmla="*/ 0 h 124119"/>
              <a:gd name="connsiteX1" fmla="*/ 584461 w 1451727"/>
              <a:gd name="connsiteY1" fmla="*/ 122548 h 124119"/>
              <a:gd name="connsiteX2" fmla="*/ 1451727 w 1451727"/>
              <a:gd name="connsiteY2" fmla="*/ 9427 h 12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1727" h="124119">
                <a:moveTo>
                  <a:pt x="0" y="0"/>
                </a:moveTo>
                <a:cubicBezTo>
                  <a:pt x="171253" y="60488"/>
                  <a:pt x="342507" y="120977"/>
                  <a:pt x="584461" y="122548"/>
                </a:cubicBezTo>
                <a:cubicBezTo>
                  <a:pt x="826415" y="124119"/>
                  <a:pt x="1139071" y="66773"/>
                  <a:pt x="1451727" y="9427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124200" y="3044825"/>
            <a:ext cx="83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Perpetua" pitchFamily="18" charset="0"/>
              </a:rPr>
              <a:t>Join User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943600" y="3048000"/>
            <a:ext cx="83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Perpetua" pitchFamily="18" charset="0"/>
              </a:rPr>
              <a:t>Join User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124200" y="3425825"/>
            <a:ext cx="99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Perpetua" pitchFamily="18" charset="0"/>
              </a:rPr>
              <a:t>Leave User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943600" y="3429000"/>
            <a:ext cx="99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Perpetua" pitchFamily="18" charset="0"/>
              </a:rPr>
              <a:t>Leave User</a:t>
            </a:r>
          </a:p>
        </p:txBody>
      </p:sp>
      <p:sp>
        <p:nvSpPr>
          <p:cNvPr id="24" name="Freeform 23"/>
          <p:cNvSpPr/>
          <p:nvPr/>
        </p:nvSpPr>
        <p:spPr>
          <a:xfrm>
            <a:off x="2892425" y="3733800"/>
            <a:ext cx="1146175" cy="152400"/>
          </a:xfrm>
          <a:custGeom>
            <a:avLst/>
            <a:gdLst>
              <a:gd name="connsiteX0" fmla="*/ 0 w 1527142"/>
              <a:gd name="connsiteY0" fmla="*/ 150829 h 150829"/>
              <a:gd name="connsiteX1" fmla="*/ 669303 w 1527142"/>
              <a:gd name="connsiteY1" fmla="*/ 0 h 150829"/>
              <a:gd name="connsiteX2" fmla="*/ 1527142 w 1527142"/>
              <a:gd name="connsiteY2" fmla="*/ 150829 h 150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7142" h="150829">
                <a:moveTo>
                  <a:pt x="0" y="150829"/>
                </a:moveTo>
                <a:cubicBezTo>
                  <a:pt x="207389" y="75414"/>
                  <a:pt x="414779" y="0"/>
                  <a:pt x="669303" y="0"/>
                </a:cubicBezTo>
                <a:cubicBezTo>
                  <a:pt x="923827" y="0"/>
                  <a:pt x="1225484" y="75414"/>
                  <a:pt x="1527142" y="150829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892425" y="3962400"/>
            <a:ext cx="1146175" cy="152400"/>
          </a:xfrm>
          <a:custGeom>
            <a:avLst/>
            <a:gdLst>
              <a:gd name="connsiteX0" fmla="*/ 0 w 1451727"/>
              <a:gd name="connsiteY0" fmla="*/ 0 h 124119"/>
              <a:gd name="connsiteX1" fmla="*/ 584461 w 1451727"/>
              <a:gd name="connsiteY1" fmla="*/ 122548 h 124119"/>
              <a:gd name="connsiteX2" fmla="*/ 1451727 w 1451727"/>
              <a:gd name="connsiteY2" fmla="*/ 9427 h 12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1727" h="124119">
                <a:moveTo>
                  <a:pt x="0" y="0"/>
                </a:moveTo>
                <a:cubicBezTo>
                  <a:pt x="171253" y="60488"/>
                  <a:pt x="342507" y="120977"/>
                  <a:pt x="584461" y="122548"/>
                </a:cubicBezTo>
                <a:cubicBezTo>
                  <a:pt x="826415" y="124119"/>
                  <a:pt x="1139071" y="66773"/>
                  <a:pt x="1451727" y="9427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895600" y="4038600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Perpetua" pitchFamily="18" charset="0"/>
              </a:rPr>
              <a:t>Remove Version</a:t>
            </a:r>
          </a:p>
        </p:txBody>
      </p:sp>
      <p:sp>
        <p:nvSpPr>
          <p:cNvPr id="27" name="Freeform 26"/>
          <p:cNvSpPr/>
          <p:nvPr/>
        </p:nvSpPr>
        <p:spPr>
          <a:xfrm>
            <a:off x="2819400" y="4343400"/>
            <a:ext cx="1371600" cy="152400"/>
          </a:xfrm>
          <a:custGeom>
            <a:avLst/>
            <a:gdLst>
              <a:gd name="connsiteX0" fmla="*/ 0 w 1451727"/>
              <a:gd name="connsiteY0" fmla="*/ 0 h 124119"/>
              <a:gd name="connsiteX1" fmla="*/ 584461 w 1451727"/>
              <a:gd name="connsiteY1" fmla="*/ 122548 h 124119"/>
              <a:gd name="connsiteX2" fmla="*/ 1451727 w 1451727"/>
              <a:gd name="connsiteY2" fmla="*/ 9427 h 12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1727" h="124119">
                <a:moveTo>
                  <a:pt x="0" y="0"/>
                </a:moveTo>
                <a:cubicBezTo>
                  <a:pt x="171253" y="60488"/>
                  <a:pt x="342507" y="120977"/>
                  <a:pt x="584461" y="122548"/>
                </a:cubicBezTo>
                <a:cubicBezTo>
                  <a:pt x="826415" y="124119"/>
                  <a:pt x="1139071" y="66773"/>
                  <a:pt x="1451727" y="9427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895600" y="4416425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Perpetua" pitchFamily="18" charset="0"/>
              </a:rPr>
              <a:t>Merge Version</a:t>
            </a:r>
          </a:p>
        </p:txBody>
      </p:sp>
      <p:sp>
        <p:nvSpPr>
          <p:cNvPr id="29" name="Freeform 28"/>
          <p:cNvSpPr/>
          <p:nvPr/>
        </p:nvSpPr>
        <p:spPr>
          <a:xfrm>
            <a:off x="2759075" y="4559300"/>
            <a:ext cx="1527175" cy="258763"/>
          </a:xfrm>
          <a:custGeom>
            <a:avLst/>
            <a:gdLst>
              <a:gd name="connsiteX0" fmla="*/ 1527143 w 1527143"/>
              <a:gd name="connsiteY0" fmla="*/ 0 h 259237"/>
              <a:gd name="connsiteX1" fmla="*/ 688157 w 1527143"/>
              <a:gd name="connsiteY1" fmla="*/ 254524 h 259237"/>
              <a:gd name="connsiteX2" fmla="*/ 0 w 1527143"/>
              <a:gd name="connsiteY2" fmla="*/ 28280 h 25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7143" h="259237">
                <a:moveTo>
                  <a:pt x="1527143" y="0"/>
                </a:moveTo>
                <a:cubicBezTo>
                  <a:pt x="1234912" y="124905"/>
                  <a:pt x="942681" y="249811"/>
                  <a:pt x="688157" y="254524"/>
                </a:cubicBezTo>
                <a:cubicBezTo>
                  <a:pt x="433633" y="259237"/>
                  <a:pt x="216816" y="143758"/>
                  <a:pt x="0" y="28280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048000" y="4724400"/>
            <a:ext cx="175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Perpetua" pitchFamily="18" charset="0"/>
              </a:rPr>
              <a:t>Substitute User</a:t>
            </a:r>
          </a:p>
        </p:txBody>
      </p:sp>
      <p:sp>
        <p:nvSpPr>
          <p:cNvPr id="31" name="Freeform 30"/>
          <p:cNvSpPr/>
          <p:nvPr/>
        </p:nvSpPr>
        <p:spPr>
          <a:xfrm>
            <a:off x="5921375" y="3657600"/>
            <a:ext cx="1146175" cy="152400"/>
          </a:xfrm>
          <a:custGeom>
            <a:avLst/>
            <a:gdLst>
              <a:gd name="connsiteX0" fmla="*/ 0 w 1527142"/>
              <a:gd name="connsiteY0" fmla="*/ 150829 h 150829"/>
              <a:gd name="connsiteX1" fmla="*/ 669303 w 1527142"/>
              <a:gd name="connsiteY1" fmla="*/ 0 h 150829"/>
              <a:gd name="connsiteX2" fmla="*/ 1527142 w 1527142"/>
              <a:gd name="connsiteY2" fmla="*/ 150829 h 150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7142" h="150829">
                <a:moveTo>
                  <a:pt x="0" y="150829"/>
                </a:moveTo>
                <a:cubicBezTo>
                  <a:pt x="207389" y="75414"/>
                  <a:pt x="414779" y="0"/>
                  <a:pt x="669303" y="0"/>
                </a:cubicBezTo>
                <a:cubicBezTo>
                  <a:pt x="923827" y="0"/>
                  <a:pt x="1225484" y="75414"/>
                  <a:pt x="1527142" y="150829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921375" y="3886200"/>
            <a:ext cx="1146175" cy="152400"/>
          </a:xfrm>
          <a:custGeom>
            <a:avLst/>
            <a:gdLst>
              <a:gd name="connsiteX0" fmla="*/ 0 w 1451727"/>
              <a:gd name="connsiteY0" fmla="*/ 0 h 124119"/>
              <a:gd name="connsiteX1" fmla="*/ 584461 w 1451727"/>
              <a:gd name="connsiteY1" fmla="*/ 122548 h 124119"/>
              <a:gd name="connsiteX2" fmla="*/ 1451727 w 1451727"/>
              <a:gd name="connsiteY2" fmla="*/ 9427 h 12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1727" h="124119">
                <a:moveTo>
                  <a:pt x="0" y="0"/>
                </a:moveTo>
                <a:cubicBezTo>
                  <a:pt x="171253" y="60488"/>
                  <a:pt x="342507" y="120977"/>
                  <a:pt x="584461" y="122548"/>
                </a:cubicBezTo>
                <a:cubicBezTo>
                  <a:pt x="826415" y="124119"/>
                  <a:pt x="1139071" y="66773"/>
                  <a:pt x="1451727" y="9427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000750" y="3657600"/>
            <a:ext cx="99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Perpetua" pitchFamily="18" charset="0"/>
              </a:rPr>
              <a:t>Add Version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924550" y="3962400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Perpetua" pitchFamily="18" charset="0"/>
              </a:rPr>
              <a:t>Remove Version</a:t>
            </a:r>
          </a:p>
        </p:txBody>
      </p:sp>
      <p:sp>
        <p:nvSpPr>
          <p:cNvPr id="35" name="Freeform 34"/>
          <p:cNvSpPr/>
          <p:nvPr/>
        </p:nvSpPr>
        <p:spPr>
          <a:xfrm>
            <a:off x="5848350" y="4267200"/>
            <a:ext cx="1314450" cy="152400"/>
          </a:xfrm>
          <a:custGeom>
            <a:avLst/>
            <a:gdLst>
              <a:gd name="connsiteX0" fmla="*/ 0 w 1451727"/>
              <a:gd name="connsiteY0" fmla="*/ 0 h 124119"/>
              <a:gd name="connsiteX1" fmla="*/ 584461 w 1451727"/>
              <a:gd name="connsiteY1" fmla="*/ 122548 h 124119"/>
              <a:gd name="connsiteX2" fmla="*/ 1451727 w 1451727"/>
              <a:gd name="connsiteY2" fmla="*/ 9427 h 12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1727" h="124119">
                <a:moveTo>
                  <a:pt x="0" y="0"/>
                </a:moveTo>
                <a:cubicBezTo>
                  <a:pt x="171253" y="60488"/>
                  <a:pt x="342507" y="120977"/>
                  <a:pt x="584461" y="122548"/>
                </a:cubicBezTo>
                <a:cubicBezTo>
                  <a:pt x="826415" y="124119"/>
                  <a:pt x="1139071" y="66773"/>
                  <a:pt x="1451727" y="9427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924550" y="4343400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Perpetua" pitchFamily="18" charset="0"/>
              </a:rPr>
              <a:t>Merge Version</a:t>
            </a:r>
          </a:p>
        </p:txBody>
      </p:sp>
      <p:sp>
        <p:nvSpPr>
          <p:cNvPr id="37" name="Freeform 36"/>
          <p:cNvSpPr/>
          <p:nvPr/>
        </p:nvSpPr>
        <p:spPr>
          <a:xfrm>
            <a:off x="5638800" y="4495800"/>
            <a:ext cx="1527175" cy="258763"/>
          </a:xfrm>
          <a:custGeom>
            <a:avLst/>
            <a:gdLst>
              <a:gd name="connsiteX0" fmla="*/ 1527143 w 1527143"/>
              <a:gd name="connsiteY0" fmla="*/ 0 h 259237"/>
              <a:gd name="connsiteX1" fmla="*/ 688157 w 1527143"/>
              <a:gd name="connsiteY1" fmla="*/ 254524 h 259237"/>
              <a:gd name="connsiteX2" fmla="*/ 0 w 1527143"/>
              <a:gd name="connsiteY2" fmla="*/ 28280 h 25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7143" h="259237">
                <a:moveTo>
                  <a:pt x="1527143" y="0"/>
                </a:moveTo>
                <a:cubicBezTo>
                  <a:pt x="1234912" y="124905"/>
                  <a:pt x="942681" y="249811"/>
                  <a:pt x="688157" y="254524"/>
                </a:cubicBezTo>
                <a:cubicBezTo>
                  <a:pt x="433633" y="259237"/>
                  <a:pt x="216816" y="143758"/>
                  <a:pt x="0" y="28280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735638" y="4721225"/>
            <a:ext cx="1198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Perpetua" pitchFamily="18" charset="0"/>
              </a:rPr>
              <a:t>Substitute User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114800" y="3340100"/>
            <a:ext cx="1828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Perpetua" pitchFamily="18" charset="0"/>
              </a:rPr>
              <a:t>Create RO/RW Subject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Perpetua" pitchFamily="18" charset="0"/>
              </a:rPr>
              <a:t>Kill Subject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Perpetua" pitchFamily="18" charset="0"/>
              </a:rPr>
              <a:t>Create Object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Perpetua" pitchFamily="18" charset="0"/>
              </a:rPr>
              <a:t>Read/Update Version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Perpetua" pitchFamily="18" charset="0"/>
              </a:rPr>
              <a:t>Suspend/Resume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Perpetua" pitchFamily="18" charset="0"/>
              </a:rPr>
              <a:t>Version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038600" y="2068513"/>
            <a:ext cx="1981200" cy="36988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2929B1"/>
                </a:solidFill>
                <a:latin typeface="Perpetua" pitchFamily="18" charset="0"/>
              </a:rPr>
              <a:t>Collaboration Group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838200" y="1905000"/>
            <a:ext cx="457200" cy="304800"/>
          </a:xfrm>
          <a:prstGeom prst="roundRect">
            <a:avLst/>
          </a:prstGeom>
          <a:solidFill>
            <a:srgbClr val="F4B39B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4038600" y="3200400"/>
            <a:ext cx="1905000" cy="1524000"/>
          </a:xfrm>
          <a:prstGeom prst="roundRect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Create RO/RW Subject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Kill Subject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Create Object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Read/Update Version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Suspend/Resume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Version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371600" y="18288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Perpetua" pitchFamily="18" charset="0"/>
              </a:rPr>
              <a:t>Administrative Model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38200" y="2362200"/>
            <a:ext cx="457200" cy="304800"/>
          </a:xfrm>
          <a:prstGeom prst="roundRect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371600" y="2297113"/>
            <a:ext cx="205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Perpetua" pitchFamily="18" charset="0"/>
              </a:rPr>
              <a:t>Operational Model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971800" y="3733800"/>
            <a:ext cx="99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Perpetua" pitchFamily="18" charset="0"/>
              </a:rPr>
              <a:t>Add Version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rot="5400000">
            <a:off x="4915694" y="49141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2655888" y="4791075"/>
            <a:ext cx="1809750" cy="455613"/>
          </a:xfrm>
          <a:custGeom>
            <a:avLst/>
            <a:gdLst>
              <a:gd name="connsiteX0" fmla="*/ 1809947 w 1809947"/>
              <a:gd name="connsiteY0" fmla="*/ 358219 h 455629"/>
              <a:gd name="connsiteX1" fmla="*/ 942681 w 1809947"/>
              <a:gd name="connsiteY1" fmla="*/ 395926 h 455629"/>
              <a:gd name="connsiteX2" fmla="*/ 0 w 1809947"/>
              <a:gd name="connsiteY2" fmla="*/ 0 h 45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947" h="455629">
                <a:moveTo>
                  <a:pt x="1809947" y="358219"/>
                </a:moveTo>
                <a:cubicBezTo>
                  <a:pt x="1527143" y="406924"/>
                  <a:pt x="1244339" y="455629"/>
                  <a:pt x="942681" y="395926"/>
                </a:cubicBezTo>
                <a:cubicBezTo>
                  <a:pt x="641023" y="336223"/>
                  <a:pt x="320511" y="168111"/>
                  <a:pt x="0" y="0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5521325" y="4724400"/>
            <a:ext cx="1790700" cy="446088"/>
          </a:xfrm>
          <a:custGeom>
            <a:avLst/>
            <a:gdLst>
              <a:gd name="connsiteX0" fmla="*/ 0 w 1791093"/>
              <a:gd name="connsiteY0" fmla="*/ 405352 h 444631"/>
              <a:gd name="connsiteX1" fmla="*/ 867266 w 1791093"/>
              <a:gd name="connsiteY1" fmla="*/ 377072 h 444631"/>
              <a:gd name="connsiteX2" fmla="*/ 1791093 w 1791093"/>
              <a:gd name="connsiteY2" fmla="*/ 0 h 44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1093" h="444631">
                <a:moveTo>
                  <a:pt x="0" y="405352"/>
                </a:moveTo>
                <a:cubicBezTo>
                  <a:pt x="284375" y="424991"/>
                  <a:pt x="568751" y="444631"/>
                  <a:pt x="867266" y="377072"/>
                </a:cubicBezTo>
                <a:cubicBezTo>
                  <a:pt x="1165781" y="309513"/>
                  <a:pt x="1478437" y="154756"/>
                  <a:pt x="1791093" y="0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419600" y="4953000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Perpetua" pitchFamily="18" charset="0"/>
              </a:rPr>
              <a:t>Import Version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/>
      <p:bldP spid="20" grpId="0"/>
      <p:bldP spid="21" grpId="0"/>
      <p:bldP spid="22" grpId="0"/>
      <p:bldP spid="23" grpId="0"/>
      <p:bldP spid="26" grpId="0"/>
      <p:bldP spid="28" grpId="0"/>
      <p:bldP spid="30" grpId="0"/>
      <p:bldP spid="33" grpId="0"/>
      <p:bldP spid="34" grpId="0"/>
      <p:bldP spid="36" grpId="0"/>
      <p:bldP spid="38" grpId="0"/>
      <p:bldP spid="39" grpId="0"/>
      <p:bldP spid="40" grpId="0" animBg="1"/>
      <p:bldP spid="41" grpId="0" animBg="1"/>
      <p:bldP spid="42" grpId="0" animBg="1"/>
      <p:bldP spid="43" grpId="0"/>
      <p:bldP spid="44" grpId="0" animBg="1"/>
      <p:bldP spid="45" grpId="0"/>
      <p:bldP spid="46" grpId="0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Read-only Vs Read-Write Subjects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E1C60-40DC-449F-B68E-884947E6F06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447800" y="2209800"/>
            <a:ext cx="1371600" cy="20574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15000" y="2209800"/>
            <a:ext cx="1371600" cy="20574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05200" y="2514600"/>
            <a:ext cx="1524000" cy="1447800"/>
          </a:xfrm>
          <a:prstGeom prst="ellipse">
            <a:avLst/>
          </a:prstGeom>
          <a:solidFill>
            <a:srgbClr val="C12C2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886200" y="3352800"/>
            <a:ext cx="152400" cy="152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25963" y="3048000"/>
            <a:ext cx="46037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33600" y="2743200"/>
            <a:ext cx="46038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33600" y="2971800"/>
            <a:ext cx="46038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33600" y="3200400"/>
            <a:ext cx="46038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Arrow Connector 14"/>
          <p:cNvCxnSpPr>
            <a:stCxn id="10" idx="1"/>
            <a:endCxn id="8" idx="1"/>
          </p:cNvCxnSpPr>
          <p:nvPr/>
        </p:nvCxnSpPr>
        <p:spPr>
          <a:xfrm rot="16200000" flipH="1">
            <a:off x="2675731" y="2218532"/>
            <a:ext cx="674687" cy="1746250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3"/>
            <a:endCxn id="8" idx="1"/>
          </p:cNvCxnSpPr>
          <p:nvPr/>
        </p:nvCxnSpPr>
        <p:spPr>
          <a:xfrm rot="16200000" flipH="1">
            <a:off x="2817019" y="2359819"/>
            <a:ext cx="392112" cy="1746250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3"/>
          </p:cNvCxnSpPr>
          <p:nvPr/>
        </p:nvCxnSpPr>
        <p:spPr>
          <a:xfrm rot="16200000" flipH="1">
            <a:off x="2931319" y="2474119"/>
            <a:ext cx="163512" cy="1746250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3"/>
            <a:endCxn id="9" idx="3"/>
          </p:cNvCxnSpPr>
          <p:nvPr/>
        </p:nvCxnSpPr>
        <p:spPr>
          <a:xfrm flipV="1">
            <a:off x="4038600" y="3113088"/>
            <a:ext cx="493713" cy="3159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620000" y="4572000"/>
            <a:ext cx="144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Perpetua" pitchFamily="18" charset="0"/>
              </a:rPr>
              <a:t>Malicious Group Subject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391400" y="4800600"/>
            <a:ext cx="152400" cy="152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421563" y="5334000"/>
            <a:ext cx="46037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620000" y="5192713"/>
            <a:ext cx="1447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Perpetua" pitchFamily="18" charset="0"/>
              </a:rPr>
              <a:t>Object</a:t>
            </a:r>
          </a:p>
        </p:txBody>
      </p:sp>
      <p:sp>
        <p:nvSpPr>
          <p:cNvPr id="32" name="Freeform 31"/>
          <p:cNvSpPr/>
          <p:nvPr/>
        </p:nvSpPr>
        <p:spPr>
          <a:xfrm>
            <a:off x="4543425" y="2735263"/>
            <a:ext cx="1171575" cy="357187"/>
          </a:xfrm>
          <a:custGeom>
            <a:avLst/>
            <a:gdLst>
              <a:gd name="connsiteX0" fmla="*/ 0 w 1187777"/>
              <a:gd name="connsiteY0" fmla="*/ 356648 h 356648"/>
              <a:gd name="connsiteX1" fmla="*/ 518474 w 1187777"/>
              <a:gd name="connsiteY1" fmla="*/ 36136 h 356648"/>
              <a:gd name="connsiteX2" fmla="*/ 1187777 w 1187777"/>
              <a:gd name="connsiteY2" fmla="*/ 139831 h 35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7777" h="356648">
                <a:moveTo>
                  <a:pt x="0" y="356648"/>
                </a:moveTo>
                <a:cubicBezTo>
                  <a:pt x="160255" y="214460"/>
                  <a:pt x="320511" y="72272"/>
                  <a:pt x="518474" y="36136"/>
                </a:cubicBezTo>
                <a:cubicBezTo>
                  <a:pt x="716437" y="0"/>
                  <a:pt x="952107" y="69915"/>
                  <a:pt x="1187777" y="139831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876800" y="2438400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Perpetua" pitchFamily="18" charset="0"/>
              </a:rPr>
              <a:t>Export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 rot="-2092775">
            <a:off x="3733800" y="2895600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Perpetua" pitchFamily="18" charset="0"/>
              </a:rPr>
              <a:t>Write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819400" y="2743200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Perpetua" pitchFamily="18" charset="0"/>
              </a:rPr>
              <a:t>Read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752600" y="1524000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Perpetua" pitchFamily="18" charset="0"/>
              </a:rPr>
              <a:t>Org A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019800" y="1524000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Perpetua" pitchFamily="18" charset="0"/>
              </a:rPr>
              <a:t>Org B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733800" y="1524000"/>
            <a:ext cx="144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Perpetua" pitchFamily="18" charset="0"/>
              </a:rPr>
              <a:t>Collaboration Group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09600" y="4953000"/>
            <a:ext cx="579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>
                <a:latin typeface="Perpetua" pitchFamily="18" charset="0"/>
              </a:rPr>
              <a:t> Read Only subjects can read from multiple groups/entities</a:t>
            </a:r>
          </a:p>
          <a:p>
            <a:pPr>
              <a:buFont typeface="Arial" pitchFamily="34" charset="0"/>
              <a:buChar char="•"/>
            </a:pPr>
            <a:r>
              <a:rPr lang="en-US">
                <a:latin typeface="Perpetua" pitchFamily="18" charset="0"/>
              </a:rPr>
              <a:t> Read-Write subjects restricted to one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8" grpId="0"/>
      <p:bldP spid="29" grpId="0" animBg="1"/>
      <p:bldP spid="30" grpId="0" animBg="1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Merge Vs Export of Objects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971800" y="6340475"/>
            <a:ext cx="2133600" cy="365125"/>
          </a:xfrm>
        </p:spPr>
        <p:txBody>
          <a:bodyPr/>
          <a:lstStyle/>
          <a:p>
            <a:pPr>
              <a:defRPr/>
            </a:pPr>
            <a:fld id="{D0F9F9BB-FD32-4C8F-A7DC-0F2EE0594CC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3400" y="1676400"/>
            <a:ext cx="2057400" cy="3124200"/>
          </a:xfrm>
          <a:prstGeom prst="ellipse">
            <a:avLst/>
          </a:prstGeom>
          <a:solidFill>
            <a:srgbClr val="C12C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629400" y="1676400"/>
            <a:ext cx="2057400" cy="3124200"/>
          </a:xfrm>
          <a:prstGeom prst="ellipse">
            <a:avLst/>
          </a:prstGeom>
          <a:solidFill>
            <a:srgbClr val="C12C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52800" y="2057400"/>
            <a:ext cx="2514600" cy="25146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24000" y="3124200"/>
            <a:ext cx="46038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01763" y="2819400"/>
            <a:ext cx="46037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71600" y="3429000"/>
            <a:ext cx="46038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19200" y="2514600"/>
            <a:ext cx="46038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73163" y="2819400"/>
            <a:ext cx="46037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43000" y="3124200"/>
            <a:ext cx="46038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43000" y="3429000"/>
            <a:ext cx="46038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43000" y="3657600"/>
            <a:ext cx="46038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43000" y="3962400"/>
            <a:ext cx="46038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/>
          <p:cNvCxnSpPr>
            <a:stCxn id="8" idx="1"/>
            <a:endCxn id="9" idx="4"/>
          </p:cNvCxnSpPr>
          <p:nvPr/>
        </p:nvCxnSpPr>
        <p:spPr>
          <a:xfrm rot="16200000" flipV="1">
            <a:off x="1358106" y="2963069"/>
            <a:ext cx="239713" cy="10477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3"/>
            <a:endCxn id="10" idx="6"/>
          </p:cNvCxnSpPr>
          <p:nvPr/>
        </p:nvCxnSpPr>
        <p:spPr>
          <a:xfrm rot="5400000">
            <a:off x="1335088" y="3271838"/>
            <a:ext cx="277812" cy="11271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7"/>
            <a:endCxn id="11" idx="5"/>
          </p:cNvCxnSpPr>
          <p:nvPr/>
        </p:nvCxnSpPr>
        <p:spPr>
          <a:xfrm rot="16200000" flipV="1">
            <a:off x="1224756" y="2613820"/>
            <a:ext cx="250825" cy="18256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9" idx="5"/>
            <a:endCxn id="12" idx="4"/>
          </p:cNvCxnSpPr>
          <p:nvPr/>
        </p:nvCxnSpPr>
        <p:spPr>
          <a:xfrm rot="5400000">
            <a:off x="1313657" y="2767806"/>
            <a:ext cx="11112" cy="24447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5"/>
            <a:endCxn id="13" idx="7"/>
          </p:cNvCxnSpPr>
          <p:nvPr/>
        </p:nvCxnSpPr>
        <p:spPr>
          <a:xfrm rot="5400000">
            <a:off x="1186656" y="2880520"/>
            <a:ext cx="250825" cy="25876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3"/>
          </p:cNvCxnSpPr>
          <p:nvPr/>
        </p:nvCxnSpPr>
        <p:spPr>
          <a:xfrm rot="5400000" flipH="1">
            <a:off x="1227931" y="3344069"/>
            <a:ext cx="65088" cy="2349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5" idx="3"/>
          </p:cNvCxnSpPr>
          <p:nvPr/>
        </p:nvCxnSpPr>
        <p:spPr>
          <a:xfrm rot="10800000" flipV="1">
            <a:off x="1149350" y="3505200"/>
            <a:ext cx="222250" cy="2174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0" idx="3"/>
            <a:endCxn id="16" idx="6"/>
          </p:cNvCxnSpPr>
          <p:nvPr/>
        </p:nvCxnSpPr>
        <p:spPr>
          <a:xfrm rot="5400000">
            <a:off x="1030288" y="3652838"/>
            <a:ext cx="506412" cy="18891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8" idx="5"/>
          </p:cNvCxnSpPr>
          <p:nvPr/>
        </p:nvCxnSpPr>
        <p:spPr>
          <a:xfrm rot="16200000" flipH="1">
            <a:off x="2566988" y="2185988"/>
            <a:ext cx="11112" cy="2017712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 rot="10620514">
            <a:off x="3627438" y="3200400"/>
            <a:ext cx="46037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 rot="10620514">
            <a:off x="3765550" y="3498850"/>
            <a:ext cx="4445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 rot="10620514">
            <a:off x="3763963" y="2887663"/>
            <a:ext cx="4445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 rot="10620514">
            <a:off x="3963988" y="3792538"/>
            <a:ext cx="4445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 rot="10620514">
            <a:off x="3992563" y="3486150"/>
            <a:ext cx="46037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 rot="10620514">
            <a:off x="4006850" y="3179763"/>
            <a:ext cx="46038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 rot="10620514">
            <a:off x="3990975" y="2876550"/>
            <a:ext cx="46038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 rot="10620514">
            <a:off x="3979863" y="2647950"/>
            <a:ext cx="46037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 rot="10620514">
            <a:off x="3963988" y="2343150"/>
            <a:ext cx="46037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4" name="Straight Connector 43"/>
          <p:cNvCxnSpPr>
            <a:stCxn id="35" idx="1"/>
            <a:endCxn id="36" idx="4"/>
          </p:cNvCxnSpPr>
          <p:nvPr/>
        </p:nvCxnSpPr>
        <p:spPr>
          <a:xfrm rot="5220514" flipV="1">
            <a:off x="3606800" y="3327400"/>
            <a:ext cx="239713" cy="10636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5" idx="3"/>
            <a:endCxn id="37" idx="6"/>
          </p:cNvCxnSpPr>
          <p:nvPr/>
        </p:nvCxnSpPr>
        <p:spPr>
          <a:xfrm rot="16020514">
            <a:off x="3575050" y="3013075"/>
            <a:ext cx="277813" cy="11271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6" idx="7"/>
            <a:endCxn id="38" idx="5"/>
          </p:cNvCxnSpPr>
          <p:nvPr/>
        </p:nvCxnSpPr>
        <p:spPr>
          <a:xfrm rot="5220514" flipV="1">
            <a:off x="3745706" y="3593307"/>
            <a:ext cx="250825" cy="18256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6" idx="5"/>
            <a:endCxn id="39" idx="4"/>
          </p:cNvCxnSpPr>
          <p:nvPr/>
        </p:nvCxnSpPr>
        <p:spPr>
          <a:xfrm rot="16020514">
            <a:off x="3886994" y="3375819"/>
            <a:ext cx="11113" cy="24447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6" idx="5"/>
            <a:endCxn id="40" idx="7"/>
          </p:cNvCxnSpPr>
          <p:nvPr/>
        </p:nvCxnSpPr>
        <p:spPr>
          <a:xfrm rot="16020514">
            <a:off x="3767931" y="3248820"/>
            <a:ext cx="250825" cy="25876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7" idx="3"/>
          </p:cNvCxnSpPr>
          <p:nvPr/>
        </p:nvCxnSpPr>
        <p:spPr>
          <a:xfrm rot="16020514" flipH="1">
            <a:off x="3887788" y="2806700"/>
            <a:ext cx="65088" cy="23653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42" idx="3"/>
          </p:cNvCxnSpPr>
          <p:nvPr/>
        </p:nvCxnSpPr>
        <p:spPr>
          <a:xfrm rot="21420514" flipV="1">
            <a:off x="3800475" y="2663825"/>
            <a:ext cx="222250" cy="2174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7" idx="3"/>
            <a:endCxn id="43" idx="6"/>
          </p:cNvCxnSpPr>
          <p:nvPr/>
        </p:nvCxnSpPr>
        <p:spPr>
          <a:xfrm rot="16020514">
            <a:off x="3629025" y="2546350"/>
            <a:ext cx="506413" cy="18891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 rot="10800000">
            <a:off x="7588250" y="3124200"/>
            <a:ext cx="46038" cy="76200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 rot="10800000">
            <a:off x="7710488" y="3429000"/>
            <a:ext cx="46037" cy="76200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 rot="10800000">
            <a:off x="7740650" y="2819400"/>
            <a:ext cx="46038" cy="76200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 rot="10800000">
            <a:off x="7893050" y="3733800"/>
            <a:ext cx="46038" cy="76200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>
          <a:xfrm rot="10800000">
            <a:off x="7939088" y="3429000"/>
            <a:ext cx="46037" cy="76200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>
          <a:xfrm rot="10800000">
            <a:off x="7969250" y="3124200"/>
            <a:ext cx="46038" cy="76200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 rot="10800000">
            <a:off x="7969250" y="2819400"/>
            <a:ext cx="46038" cy="76200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 rot="10800000">
            <a:off x="7969250" y="2590800"/>
            <a:ext cx="46038" cy="76200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>
          <a:xfrm rot="10800000">
            <a:off x="7969250" y="2286000"/>
            <a:ext cx="46038" cy="76200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2" name="Straight Connector 61"/>
          <p:cNvCxnSpPr>
            <a:stCxn id="53" idx="1"/>
            <a:endCxn id="54" idx="4"/>
          </p:cNvCxnSpPr>
          <p:nvPr/>
        </p:nvCxnSpPr>
        <p:spPr>
          <a:xfrm rot="5400000" flipV="1">
            <a:off x="7561263" y="3255963"/>
            <a:ext cx="239712" cy="10636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3" idx="3"/>
            <a:endCxn id="55" idx="6"/>
          </p:cNvCxnSpPr>
          <p:nvPr/>
        </p:nvCxnSpPr>
        <p:spPr>
          <a:xfrm rot="16200000">
            <a:off x="7545387" y="2940051"/>
            <a:ext cx="277813" cy="11271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4" idx="7"/>
            <a:endCxn id="56" idx="5"/>
          </p:cNvCxnSpPr>
          <p:nvPr/>
        </p:nvCxnSpPr>
        <p:spPr>
          <a:xfrm rot="5400000" flipV="1">
            <a:off x="7683500" y="3527426"/>
            <a:ext cx="250825" cy="18415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4" idx="5"/>
            <a:endCxn id="57" idx="4"/>
          </p:cNvCxnSpPr>
          <p:nvPr/>
        </p:nvCxnSpPr>
        <p:spPr>
          <a:xfrm rot="16200000">
            <a:off x="7834312" y="3311526"/>
            <a:ext cx="11113" cy="24606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4" idx="5"/>
            <a:endCxn id="58" idx="7"/>
          </p:cNvCxnSpPr>
          <p:nvPr/>
        </p:nvCxnSpPr>
        <p:spPr>
          <a:xfrm rot="16200000">
            <a:off x="7721600" y="3184526"/>
            <a:ext cx="250825" cy="26035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5" idx="3"/>
          </p:cNvCxnSpPr>
          <p:nvPr/>
        </p:nvCxnSpPr>
        <p:spPr>
          <a:xfrm rot="16200000" flipH="1">
            <a:off x="7865269" y="2745582"/>
            <a:ext cx="65087" cy="23495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60" idx="3"/>
          </p:cNvCxnSpPr>
          <p:nvPr/>
        </p:nvCxnSpPr>
        <p:spPr>
          <a:xfrm flipV="1">
            <a:off x="7786688" y="2601913"/>
            <a:ext cx="222250" cy="21748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5" idx="3"/>
            <a:endCxn id="61" idx="6"/>
          </p:cNvCxnSpPr>
          <p:nvPr/>
        </p:nvCxnSpPr>
        <p:spPr>
          <a:xfrm rot="16200000">
            <a:off x="7621587" y="2482851"/>
            <a:ext cx="506413" cy="18891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3" idx="5"/>
          </p:cNvCxnSpPr>
          <p:nvPr/>
        </p:nvCxnSpPr>
        <p:spPr>
          <a:xfrm rot="5400000" flipH="1">
            <a:off x="6580981" y="2120107"/>
            <a:ext cx="11113" cy="201930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 rot="21420514">
            <a:off x="5486400" y="3048000"/>
            <a:ext cx="4445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Oval 72"/>
          <p:cNvSpPr/>
          <p:nvPr/>
        </p:nvSpPr>
        <p:spPr>
          <a:xfrm rot="21420514">
            <a:off x="5348288" y="2749550"/>
            <a:ext cx="46037" cy="76200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Oval 73"/>
          <p:cNvSpPr/>
          <p:nvPr/>
        </p:nvSpPr>
        <p:spPr>
          <a:xfrm rot="21420514">
            <a:off x="5349875" y="3360738"/>
            <a:ext cx="46038" cy="76200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 rot="21420514">
            <a:off x="5149850" y="2455863"/>
            <a:ext cx="46038" cy="76200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75"/>
          <p:cNvSpPr/>
          <p:nvPr/>
        </p:nvSpPr>
        <p:spPr>
          <a:xfrm rot="21420514">
            <a:off x="5119688" y="2762250"/>
            <a:ext cx="46037" cy="76200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Oval 76"/>
          <p:cNvSpPr/>
          <p:nvPr/>
        </p:nvSpPr>
        <p:spPr>
          <a:xfrm rot="21420514">
            <a:off x="5105400" y="3068638"/>
            <a:ext cx="46038" cy="76200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Oval 77"/>
          <p:cNvSpPr/>
          <p:nvPr/>
        </p:nvSpPr>
        <p:spPr>
          <a:xfrm rot="21420514">
            <a:off x="5121275" y="3371850"/>
            <a:ext cx="46038" cy="76200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Oval 78"/>
          <p:cNvSpPr/>
          <p:nvPr/>
        </p:nvSpPr>
        <p:spPr>
          <a:xfrm rot="21420514">
            <a:off x="5133975" y="3600450"/>
            <a:ext cx="4445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Oval 79"/>
          <p:cNvSpPr/>
          <p:nvPr/>
        </p:nvSpPr>
        <p:spPr>
          <a:xfrm rot="21420514">
            <a:off x="5149850" y="3905250"/>
            <a:ext cx="4445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1" name="Straight Connector 80"/>
          <p:cNvCxnSpPr>
            <a:stCxn id="72" idx="1"/>
            <a:endCxn id="73" idx="4"/>
          </p:cNvCxnSpPr>
          <p:nvPr/>
        </p:nvCxnSpPr>
        <p:spPr>
          <a:xfrm rot="16020514" flipV="1">
            <a:off x="5312570" y="2891631"/>
            <a:ext cx="239712" cy="10477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2" idx="3"/>
            <a:endCxn id="74" idx="6"/>
          </p:cNvCxnSpPr>
          <p:nvPr/>
        </p:nvCxnSpPr>
        <p:spPr>
          <a:xfrm rot="5220514">
            <a:off x="5305426" y="3198812"/>
            <a:ext cx="277812" cy="11271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3" idx="7"/>
            <a:endCxn id="75" idx="5"/>
          </p:cNvCxnSpPr>
          <p:nvPr/>
        </p:nvCxnSpPr>
        <p:spPr>
          <a:xfrm rot="16020514" flipV="1">
            <a:off x="5162550" y="2547938"/>
            <a:ext cx="250825" cy="18415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3" idx="5"/>
            <a:endCxn id="76" idx="4"/>
          </p:cNvCxnSpPr>
          <p:nvPr/>
        </p:nvCxnSpPr>
        <p:spPr>
          <a:xfrm rot="5220514">
            <a:off x="5261770" y="2704306"/>
            <a:ext cx="11112" cy="24447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73" idx="5"/>
            <a:endCxn id="77" idx="7"/>
          </p:cNvCxnSpPr>
          <p:nvPr/>
        </p:nvCxnSpPr>
        <p:spPr>
          <a:xfrm rot="5220514">
            <a:off x="5140325" y="2816226"/>
            <a:ext cx="250825" cy="26035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4" idx="3"/>
          </p:cNvCxnSpPr>
          <p:nvPr/>
        </p:nvCxnSpPr>
        <p:spPr>
          <a:xfrm rot="5220514" flipH="1">
            <a:off x="5206206" y="3282157"/>
            <a:ext cx="65087" cy="23495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endCxn id="79" idx="3"/>
          </p:cNvCxnSpPr>
          <p:nvPr/>
        </p:nvCxnSpPr>
        <p:spPr>
          <a:xfrm rot="10620514" flipV="1">
            <a:off x="5135563" y="3443288"/>
            <a:ext cx="222250" cy="21748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4" idx="3"/>
            <a:endCxn id="80" idx="6"/>
          </p:cNvCxnSpPr>
          <p:nvPr/>
        </p:nvCxnSpPr>
        <p:spPr>
          <a:xfrm rot="5220514">
            <a:off x="5022851" y="3589337"/>
            <a:ext cx="506412" cy="18891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Freeform 89"/>
          <p:cNvSpPr/>
          <p:nvPr/>
        </p:nvSpPr>
        <p:spPr>
          <a:xfrm>
            <a:off x="1433513" y="2351088"/>
            <a:ext cx="2355850" cy="585787"/>
          </a:xfrm>
          <a:custGeom>
            <a:avLst/>
            <a:gdLst>
              <a:gd name="connsiteX0" fmla="*/ 2356701 w 2356701"/>
              <a:gd name="connsiteY0" fmla="*/ 586033 h 586033"/>
              <a:gd name="connsiteX1" fmla="*/ 1234912 w 2356701"/>
              <a:gd name="connsiteY1" fmla="*/ 10998 h 586033"/>
              <a:gd name="connsiteX2" fmla="*/ 0 w 2356701"/>
              <a:gd name="connsiteY2" fmla="*/ 520046 h 58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6701" h="586033">
                <a:moveTo>
                  <a:pt x="2356701" y="586033"/>
                </a:moveTo>
                <a:cubicBezTo>
                  <a:pt x="1992198" y="304014"/>
                  <a:pt x="1627695" y="21996"/>
                  <a:pt x="1234912" y="10998"/>
                </a:cubicBezTo>
                <a:cubicBezTo>
                  <a:pt x="842129" y="0"/>
                  <a:pt x="421064" y="260023"/>
                  <a:pt x="0" y="520046"/>
                </a:cubicBezTo>
              </a:path>
            </a:pathLst>
          </a:cu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364163" y="2181225"/>
            <a:ext cx="2393950" cy="660400"/>
          </a:xfrm>
          <a:custGeom>
            <a:avLst/>
            <a:gdLst>
              <a:gd name="connsiteX0" fmla="*/ 0 w 2394408"/>
              <a:gd name="connsiteY0" fmla="*/ 595460 h 661447"/>
              <a:gd name="connsiteX1" fmla="*/ 848412 w 2394408"/>
              <a:gd name="connsiteY1" fmla="*/ 10998 h 661447"/>
              <a:gd name="connsiteX2" fmla="*/ 2394408 w 2394408"/>
              <a:gd name="connsiteY2" fmla="*/ 661447 h 661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4408" h="661447">
                <a:moveTo>
                  <a:pt x="0" y="595460"/>
                </a:moveTo>
                <a:cubicBezTo>
                  <a:pt x="224672" y="297730"/>
                  <a:pt x="449344" y="0"/>
                  <a:pt x="848412" y="10998"/>
                </a:cubicBezTo>
                <a:cubicBezTo>
                  <a:pt x="1247480" y="21996"/>
                  <a:pt x="1820944" y="341721"/>
                  <a:pt x="2394408" y="661447"/>
                </a:cubicBezTo>
              </a:path>
            </a:pathLst>
          </a:cu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2438400" y="20574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Perpetua" pitchFamily="18" charset="0"/>
              </a:rPr>
              <a:t>Merge</a:t>
            </a:r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5867400" y="18288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Perpetua" pitchFamily="18" charset="0"/>
              </a:rPr>
              <a:t>Merge</a:t>
            </a: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2590800" y="28956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Perpetua" pitchFamily="18" charset="0"/>
              </a:rPr>
              <a:t>Add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6019800" y="2830513"/>
            <a:ext cx="99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Perpetua" pitchFamily="18" charset="0"/>
              </a:rPr>
              <a:t>Add</a:t>
            </a:r>
          </a:p>
        </p:txBody>
      </p:sp>
      <p:sp>
        <p:nvSpPr>
          <p:cNvPr id="97" name="Oval 96"/>
          <p:cNvSpPr/>
          <p:nvPr/>
        </p:nvSpPr>
        <p:spPr>
          <a:xfrm rot="5400000">
            <a:off x="4663281" y="4469607"/>
            <a:ext cx="46037" cy="76200"/>
          </a:xfrm>
          <a:prstGeom prst="ellipse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Oval 97"/>
          <p:cNvSpPr/>
          <p:nvPr/>
        </p:nvSpPr>
        <p:spPr>
          <a:xfrm rot="5400000">
            <a:off x="4968875" y="4348163"/>
            <a:ext cx="4445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98"/>
          <p:cNvSpPr/>
          <p:nvPr/>
        </p:nvSpPr>
        <p:spPr>
          <a:xfrm rot="5400000">
            <a:off x="4358481" y="4317207"/>
            <a:ext cx="46037" cy="76200"/>
          </a:xfrm>
          <a:prstGeom prst="ellipse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99"/>
          <p:cNvSpPr/>
          <p:nvPr/>
        </p:nvSpPr>
        <p:spPr>
          <a:xfrm rot="5400000">
            <a:off x="5272881" y="4164807"/>
            <a:ext cx="46037" cy="76200"/>
          </a:xfrm>
          <a:prstGeom prst="ellipse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Oval 100"/>
          <p:cNvSpPr/>
          <p:nvPr/>
        </p:nvSpPr>
        <p:spPr>
          <a:xfrm rot="5400000">
            <a:off x="4968875" y="4119563"/>
            <a:ext cx="4445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Oval 101"/>
          <p:cNvSpPr/>
          <p:nvPr/>
        </p:nvSpPr>
        <p:spPr>
          <a:xfrm rot="5400000">
            <a:off x="4663281" y="4088607"/>
            <a:ext cx="46037" cy="76200"/>
          </a:xfrm>
          <a:prstGeom prst="ellipse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Oval 102"/>
          <p:cNvSpPr/>
          <p:nvPr/>
        </p:nvSpPr>
        <p:spPr>
          <a:xfrm rot="5400000">
            <a:off x="4358481" y="4088607"/>
            <a:ext cx="46037" cy="76200"/>
          </a:xfrm>
          <a:prstGeom prst="ellipse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Oval 103"/>
          <p:cNvSpPr/>
          <p:nvPr/>
        </p:nvSpPr>
        <p:spPr>
          <a:xfrm rot="5400000">
            <a:off x="4129881" y="4088607"/>
            <a:ext cx="46037" cy="76200"/>
          </a:xfrm>
          <a:prstGeom prst="ellipse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Oval 104"/>
          <p:cNvSpPr/>
          <p:nvPr/>
        </p:nvSpPr>
        <p:spPr>
          <a:xfrm rot="5400000">
            <a:off x="3825081" y="4088607"/>
            <a:ext cx="46037" cy="76200"/>
          </a:xfrm>
          <a:prstGeom prst="ellipse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6" name="Straight Connector 105"/>
          <p:cNvCxnSpPr>
            <a:stCxn id="97" idx="1"/>
            <a:endCxn id="98" idx="4"/>
          </p:cNvCxnSpPr>
          <p:nvPr/>
        </p:nvCxnSpPr>
        <p:spPr>
          <a:xfrm flipV="1">
            <a:off x="4713288" y="4386263"/>
            <a:ext cx="239712" cy="10636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97" idx="3"/>
            <a:endCxn id="99" idx="6"/>
          </p:cNvCxnSpPr>
          <p:nvPr/>
        </p:nvCxnSpPr>
        <p:spPr>
          <a:xfrm rot="10800000">
            <a:off x="4381500" y="4378325"/>
            <a:ext cx="277813" cy="1143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98" idx="7"/>
            <a:endCxn id="100" idx="5"/>
          </p:cNvCxnSpPr>
          <p:nvPr/>
        </p:nvCxnSpPr>
        <p:spPr>
          <a:xfrm flipV="1">
            <a:off x="5018088" y="4219575"/>
            <a:ext cx="250825" cy="18256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98" idx="5"/>
            <a:endCxn id="101" idx="4"/>
          </p:cNvCxnSpPr>
          <p:nvPr/>
        </p:nvCxnSpPr>
        <p:spPr>
          <a:xfrm rot="10800000">
            <a:off x="4953000" y="4157663"/>
            <a:ext cx="11113" cy="24447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98" idx="5"/>
            <a:endCxn id="102" idx="7"/>
          </p:cNvCxnSpPr>
          <p:nvPr/>
        </p:nvCxnSpPr>
        <p:spPr>
          <a:xfrm rot="10800000">
            <a:off x="4713288" y="4143375"/>
            <a:ext cx="250825" cy="25876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99" idx="3"/>
          </p:cNvCxnSpPr>
          <p:nvPr/>
        </p:nvCxnSpPr>
        <p:spPr>
          <a:xfrm rot="10800000" flipH="1">
            <a:off x="4354513" y="4103688"/>
            <a:ext cx="65087" cy="23653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endCxn id="104" idx="3"/>
          </p:cNvCxnSpPr>
          <p:nvPr/>
        </p:nvCxnSpPr>
        <p:spPr>
          <a:xfrm rot="16200000" flipV="1">
            <a:off x="4124325" y="4113213"/>
            <a:ext cx="220663" cy="21748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99" idx="3"/>
            <a:endCxn id="105" idx="6"/>
          </p:cNvCxnSpPr>
          <p:nvPr/>
        </p:nvCxnSpPr>
        <p:spPr>
          <a:xfrm rot="10800000">
            <a:off x="3848100" y="4149725"/>
            <a:ext cx="506413" cy="1905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1782763" y="3886200"/>
            <a:ext cx="46037" cy="762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1819275" y="3944938"/>
            <a:ext cx="2544763" cy="661987"/>
          </a:xfrm>
          <a:custGeom>
            <a:avLst/>
            <a:gdLst>
              <a:gd name="connsiteX0" fmla="*/ 2545237 w 2545237"/>
              <a:gd name="connsiteY0" fmla="*/ 405352 h 661447"/>
              <a:gd name="connsiteX1" fmla="*/ 1404594 w 2545237"/>
              <a:gd name="connsiteY1" fmla="*/ 593888 h 661447"/>
              <a:gd name="connsiteX2" fmla="*/ 0 w 2545237"/>
              <a:gd name="connsiteY2" fmla="*/ 0 h 661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5237" h="661447">
                <a:moveTo>
                  <a:pt x="2545237" y="405352"/>
                </a:moveTo>
                <a:cubicBezTo>
                  <a:pt x="2187018" y="533399"/>
                  <a:pt x="1828800" y="661447"/>
                  <a:pt x="1404594" y="593888"/>
                </a:cubicBezTo>
                <a:cubicBezTo>
                  <a:pt x="980388" y="526329"/>
                  <a:pt x="490194" y="263164"/>
                  <a:pt x="0" y="0"/>
                </a:cubicBezTo>
              </a:path>
            </a:pathLst>
          </a:cu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Oval 116"/>
          <p:cNvSpPr/>
          <p:nvPr/>
        </p:nvSpPr>
        <p:spPr>
          <a:xfrm rot="10800000">
            <a:off x="7391400" y="4343400"/>
            <a:ext cx="46038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" name="Oval 117"/>
          <p:cNvSpPr/>
          <p:nvPr/>
        </p:nvSpPr>
        <p:spPr>
          <a:xfrm rot="10800000">
            <a:off x="7620000" y="4343400"/>
            <a:ext cx="46038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Oval 118"/>
          <p:cNvSpPr/>
          <p:nvPr/>
        </p:nvSpPr>
        <p:spPr>
          <a:xfrm rot="10800000">
            <a:off x="7620000" y="4114800"/>
            <a:ext cx="46038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Oval 119"/>
          <p:cNvSpPr/>
          <p:nvPr/>
        </p:nvSpPr>
        <p:spPr>
          <a:xfrm rot="10800000">
            <a:off x="7620000" y="3810000"/>
            <a:ext cx="46038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21" name="Straight Connector 120"/>
          <p:cNvCxnSpPr>
            <a:stCxn id="117" idx="3"/>
          </p:cNvCxnSpPr>
          <p:nvPr/>
        </p:nvCxnSpPr>
        <p:spPr>
          <a:xfrm rot="16200000" flipH="1">
            <a:off x="7516019" y="4269582"/>
            <a:ext cx="65087" cy="23495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endCxn id="119" idx="3"/>
          </p:cNvCxnSpPr>
          <p:nvPr/>
        </p:nvCxnSpPr>
        <p:spPr>
          <a:xfrm flipV="1">
            <a:off x="7437438" y="4125913"/>
            <a:ext cx="222250" cy="21748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17" idx="3"/>
            <a:endCxn id="120" idx="6"/>
          </p:cNvCxnSpPr>
          <p:nvPr/>
        </p:nvCxnSpPr>
        <p:spPr>
          <a:xfrm rot="16200000">
            <a:off x="7272337" y="4006851"/>
            <a:ext cx="506413" cy="18891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Freeform 123"/>
          <p:cNvSpPr/>
          <p:nvPr/>
        </p:nvSpPr>
        <p:spPr>
          <a:xfrm>
            <a:off x="4298950" y="4359275"/>
            <a:ext cx="3092450" cy="768350"/>
          </a:xfrm>
          <a:custGeom>
            <a:avLst/>
            <a:gdLst>
              <a:gd name="connsiteX0" fmla="*/ 94268 w 3091991"/>
              <a:gd name="connsiteY0" fmla="*/ 0 h 768284"/>
              <a:gd name="connsiteX1" fmla="*/ 499620 w 3091991"/>
              <a:gd name="connsiteY1" fmla="*/ 763571 h 768284"/>
              <a:gd name="connsiteX2" fmla="*/ 3091991 w 3091991"/>
              <a:gd name="connsiteY2" fmla="*/ 28280 h 76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91991" h="768284">
                <a:moveTo>
                  <a:pt x="94268" y="0"/>
                </a:moveTo>
                <a:cubicBezTo>
                  <a:pt x="47134" y="379429"/>
                  <a:pt x="0" y="758858"/>
                  <a:pt x="499620" y="763571"/>
                </a:cubicBezTo>
                <a:cubicBezTo>
                  <a:pt x="999240" y="768284"/>
                  <a:pt x="2045615" y="398282"/>
                  <a:pt x="3091991" y="28280"/>
                </a:cubicBezTo>
              </a:path>
            </a:pathLst>
          </a:cu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5" name="TextBox 124"/>
          <p:cNvSpPr txBox="1">
            <a:spLocks noChangeArrowheads="1"/>
          </p:cNvSpPr>
          <p:nvPr/>
        </p:nvSpPr>
        <p:spPr bwMode="auto">
          <a:xfrm>
            <a:off x="2819400" y="41148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Perpetua" pitchFamily="18" charset="0"/>
              </a:rPr>
              <a:t>Export</a:t>
            </a:r>
          </a:p>
        </p:txBody>
      </p:sp>
      <p:sp>
        <p:nvSpPr>
          <p:cNvPr id="126" name="TextBox 125"/>
          <p:cNvSpPr txBox="1">
            <a:spLocks noChangeArrowheads="1"/>
          </p:cNvSpPr>
          <p:nvPr/>
        </p:nvSpPr>
        <p:spPr bwMode="auto">
          <a:xfrm>
            <a:off x="5638800" y="44958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Perpetua" pitchFamily="18" charset="0"/>
              </a:rPr>
              <a:t>Export</a:t>
            </a:r>
          </a:p>
        </p:txBody>
      </p:sp>
      <p:cxnSp>
        <p:nvCxnSpPr>
          <p:cNvPr id="128" name="Straight Arrow Connector 127"/>
          <p:cNvCxnSpPr>
            <a:endCxn id="97" idx="3"/>
          </p:cNvCxnSpPr>
          <p:nvPr/>
        </p:nvCxnSpPr>
        <p:spPr>
          <a:xfrm flipV="1">
            <a:off x="3657600" y="4492625"/>
            <a:ext cx="1001713" cy="993775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>
            <a:spLocks noChangeArrowheads="1"/>
          </p:cNvSpPr>
          <p:nvPr/>
        </p:nvSpPr>
        <p:spPr bwMode="auto">
          <a:xfrm>
            <a:off x="2286000" y="54102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Perpetua" pitchFamily="18" charset="0"/>
              </a:rPr>
              <a:t>Newly created group object</a:t>
            </a:r>
          </a:p>
        </p:txBody>
      </p:sp>
      <p:sp>
        <p:nvSpPr>
          <p:cNvPr id="131" name="TextBox 130"/>
          <p:cNvSpPr txBox="1">
            <a:spLocks noChangeArrowheads="1"/>
          </p:cNvSpPr>
          <p:nvPr/>
        </p:nvSpPr>
        <p:spPr bwMode="auto">
          <a:xfrm>
            <a:off x="1143000" y="12954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Perpetua" pitchFamily="18" charset="0"/>
              </a:rPr>
              <a:t>Org </a:t>
            </a:r>
            <a:r>
              <a:rPr lang="en-US" dirty="0">
                <a:latin typeface="Perpetua" pitchFamily="18" charset="0"/>
              </a:rPr>
              <a:t>A</a:t>
            </a:r>
          </a:p>
        </p:txBody>
      </p:sp>
      <p:sp>
        <p:nvSpPr>
          <p:cNvPr id="132" name="TextBox 131"/>
          <p:cNvSpPr txBox="1">
            <a:spLocks noChangeArrowheads="1"/>
          </p:cNvSpPr>
          <p:nvPr/>
        </p:nvSpPr>
        <p:spPr bwMode="auto">
          <a:xfrm>
            <a:off x="7239000" y="12954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Perpetua" pitchFamily="18" charset="0"/>
              </a:rPr>
              <a:t>Org </a:t>
            </a:r>
            <a:r>
              <a:rPr lang="en-US" dirty="0">
                <a:latin typeface="Perpetua" pitchFamily="18" charset="0"/>
              </a:rPr>
              <a:t>B</a:t>
            </a:r>
          </a:p>
        </p:txBody>
      </p:sp>
      <p:sp>
        <p:nvSpPr>
          <p:cNvPr id="133" name="TextBox 132"/>
          <p:cNvSpPr txBox="1">
            <a:spLocks noChangeArrowheads="1"/>
          </p:cNvSpPr>
          <p:nvPr/>
        </p:nvSpPr>
        <p:spPr bwMode="auto">
          <a:xfrm>
            <a:off x="3733800" y="1295400"/>
            <a:ext cx="167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Perpetua" pitchFamily="18" charset="0"/>
              </a:rPr>
              <a:t>Collaboration Group</a:t>
            </a:r>
          </a:p>
        </p:txBody>
      </p:sp>
      <p:sp>
        <p:nvSpPr>
          <p:cNvPr id="135" name="Oval 134"/>
          <p:cNvSpPr/>
          <p:nvPr/>
        </p:nvSpPr>
        <p:spPr>
          <a:xfrm>
            <a:off x="6096000" y="5257800"/>
            <a:ext cx="457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6" name="TextBox 135"/>
          <p:cNvSpPr txBox="1">
            <a:spLocks noChangeArrowheads="1"/>
          </p:cNvSpPr>
          <p:nvPr/>
        </p:nvSpPr>
        <p:spPr bwMode="auto">
          <a:xfrm>
            <a:off x="6019800" y="5954713"/>
            <a:ext cx="99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Perpetua" pitchFamily="18" charset="0"/>
              </a:rPr>
              <a:t>Org </a:t>
            </a:r>
            <a:r>
              <a:rPr lang="en-US" dirty="0">
                <a:latin typeface="Perpetua" pitchFamily="18" charset="0"/>
              </a:rPr>
              <a:t>C</a:t>
            </a:r>
          </a:p>
        </p:txBody>
      </p:sp>
      <p:sp>
        <p:nvSpPr>
          <p:cNvPr id="137" name="Freeform 136"/>
          <p:cNvSpPr/>
          <p:nvPr/>
        </p:nvSpPr>
        <p:spPr>
          <a:xfrm>
            <a:off x="7391400" y="4191000"/>
            <a:ext cx="858838" cy="762000"/>
          </a:xfrm>
          <a:custGeom>
            <a:avLst/>
            <a:gdLst>
              <a:gd name="connsiteX0" fmla="*/ 226243 w 678730"/>
              <a:gd name="connsiteY0" fmla="*/ 0 h 1272619"/>
              <a:gd name="connsiteX1" fmla="*/ 641023 w 678730"/>
              <a:gd name="connsiteY1" fmla="*/ 838986 h 1272619"/>
              <a:gd name="connsiteX2" fmla="*/ 0 w 678730"/>
              <a:gd name="connsiteY2" fmla="*/ 1272619 h 1272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730" h="1272619">
                <a:moveTo>
                  <a:pt x="226243" y="0"/>
                </a:moveTo>
                <a:cubicBezTo>
                  <a:pt x="452486" y="313441"/>
                  <a:pt x="678730" y="626883"/>
                  <a:pt x="641023" y="838986"/>
                </a:cubicBezTo>
                <a:cubicBezTo>
                  <a:pt x="603316" y="1051089"/>
                  <a:pt x="301658" y="1161854"/>
                  <a:pt x="0" y="1272619"/>
                </a:cubicBezTo>
              </a:path>
            </a:pathLst>
          </a:cu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8" name="TextBox 137"/>
          <p:cNvSpPr txBox="1">
            <a:spLocks noChangeArrowheads="1"/>
          </p:cNvSpPr>
          <p:nvPr/>
        </p:nvSpPr>
        <p:spPr bwMode="auto">
          <a:xfrm>
            <a:off x="7924800" y="4887913"/>
            <a:ext cx="609600" cy="3698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Perpetua" pitchFamily="18" charset="0"/>
              </a:rPr>
              <a:t>Add?</a:t>
            </a:r>
          </a:p>
        </p:txBody>
      </p:sp>
      <p:sp>
        <p:nvSpPr>
          <p:cNvPr id="139" name="Freeform 138"/>
          <p:cNvSpPr/>
          <p:nvPr/>
        </p:nvSpPr>
        <p:spPr>
          <a:xfrm>
            <a:off x="3997325" y="2408238"/>
            <a:ext cx="1149350" cy="195262"/>
          </a:xfrm>
          <a:custGeom>
            <a:avLst/>
            <a:gdLst>
              <a:gd name="connsiteX0" fmla="*/ 0 w 1150070"/>
              <a:gd name="connsiteY0" fmla="*/ 0 h 194821"/>
              <a:gd name="connsiteX1" fmla="*/ 443060 w 1150070"/>
              <a:gd name="connsiteY1" fmla="*/ 179110 h 194821"/>
              <a:gd name="connsiteX2" fmla="*/ 1150070 w 1150070"/>
              <a:gd name="connsiteY2" fmla="*/ 94268 h 19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0070" h="194821">
                <a:moveTo>
                  <a:pt x="0" y="0"/>
                </a:moveTo>
                <a:cubicBezTo>
                  <a:pt x="125691" y="81699"/>
                  <a:pt x="251382" y="163399"/>
                  <a:pt x="443060" y="179110"/>
                </a:cubicBezTo>
                <a:cubicBezTo>
                  <a:pt x="634738" y="194821"/>
                  <a:pt x="892404" y="144544"/>
                  <a:pt x="1150070" y="94268"/>
                </a:cubicBezTo>
              </a:path>
            </a:pathLst>
          </a:custGeom>
          <a:ln w="28575">
            <a:solidFill>
              <a:schemeClr val="bg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0" name="TextBox 139"/>
          <p:cNvSpPr txBox="1">
            <a:spLocks noChangeArrowheads="1"/>
          </p:cNvSpPr>
          <p:nvPr/>
        </p:nvSpPr>
        <p:spPr bwMode="auto">
          <a:xfrm>
            <a:off x="4267200" y="22098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Perpetua" pitchFamily="18" charset="0"/>
              </a:rPr>
              <a:t>Copy?</a:t>
            </a:r>
          </a:p>
        </p:txBody>
      </p:sp>
      <p:sp>
        <p:nvSpPr>
          <p:cNvPr id="141" name="Freeform 140"/>
          <p:cNvSpPr/>
          <p:nvPr/>
        </p:nvSpPr>
        <p:spPr>
          <a:xfrm>
            <a:off x="4006850" y="3521075"/>
            <a:ext cx="347663" cy="828675"/>
          </a:xfrm>
          <a:custGeom>
            <a:avLst/>
            <a:gdLst>
              <a:gd name="connsiteX0" fmla="*/ 0 w 348792"/>
              <a:gd name="connsiteY0" fmla="*/ 0 h 829559"/>
              <a:gd name="connsiteX1" fmla="*/ 113121 w 348792"/>
              <a:gd name="connsiteY1" fmla="*/ 433633 h 829559"/>
              <a:gd name="connsiteX2" fmla="*/ 348792 w 348792"/>
              <a:gd name="connsiteY2" fmla="*/ 829559 h 82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792" h="829559">
                <a:moveTo>
                  <a:pt x="0" y="0"/>
                </a:moveTo>
                <a:cubicBezTo>
                  <a:pt x="27494" y="147686"/>
                  <a:pt x="54989" y="295373"/>
                  <a:pt x="113121" y="433633"/>
                </a:cubicBezTo>
                <a:cubicBezTo>
                  <a:pt x="171253" y="571893"/>
                  <a:pt x="260022" y="700726"/>
                  <a:pt x="348792" y="829559"/>
                </a:cubicBezTo>
              </a:path>
            </a:pathLst>
          </a:custGeom>
          <a:ln w="28575">
            <a:solidFill>
              <a:schemeClr val="bg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2" name="TextBox 141"/>
          <p:cNvSpPr txBox="1">
            <a:spLocks noChangeArrowheads="1"/>
          </p:cNvSpPr>
          <p:nvPr/>
        </p:nvSpPr>
        <p:spPr bwMode="auto">
          <a:xfrm>
            <a:off x="4191000" y="37338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Perpetua" pitchFamily="18" charset="0"/>
              </a:rPr>
              <a:t>Copy?</a:t>
            </a:r>
          </a:p>
        </p:txBody>
      </p:sp>
      <p:sp>
        <p:nvSpPr>
          <p:cNvPr id="143" name="Oval 142"/>
          <p:cNvSpPr/>
          <p:nvPr/>
        </p:nvSpPr>
        <p:spPr>
          <a:xfrm>
            <a:off x="6781800" y="4724400"/>
            <a:ext cx="6096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6561138" y="5264150"/>
            <a:ext cx="574675" cy="404813"/>
          </a:xfrm>
          <a:custGeom>
            <a:avLst/>
            <a:gdLst>
              <a:gd name="connsiteX0" fmla="*/ 0 w 575035"/>
              <a:gd name="connsiteY0" fmla="*/ 386499 h 403782"/>
              <a:gd name="connsiteX1" fmla="*/ 367645 w 575035"/>
              <a:gd name="connsiteY1" fmla="*/ 339365 h 403782"/>
              <a:gd name="connsiteX2" fmla="*/ 575035 w 575035"/>
              <a:gd name="connsiteY2" fmla="*/ 0 h 40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5035" h="403782">
                <a:moveTo>
                  <a:pt x="0" y="386499"/>
                </a:moveTo>
                <a:cubicBezTo>
                  <a:pt x="135903" y="395140"/>
                  <a:pt x="271806" y="403782"/>
                  <a:pt x="367645" y="339365"/>
                </a:cubicBezTo>
                <a:cubicBezTo>
                  <a:pt x="463484" y="274949"/>
                  <a:pt x="519259" y="137474"/>
                  <a:pt x="575035" y="0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5" name="TextBox 144"/>
          <p:cNvSpPr txBox="1">
            <a:spLocks noChangeArrowheads="1"/>
          </p:cNvSpPr>
          <p:nvPr/>
        </p:nvSpPr>
        <p:spPr bwMode="auto">
          <a:xfrm>
            <a:off x="6781800" y="5573713"/>
            <a:ext cx="609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Perpetua" pitchFamily="18" charset="0"/>
              </a:rPr>
              <a:t>Add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92" grpId="0"/>
      <p:bldP spid="93" grpId="0"/>
      <p:bldP spid="94" grpId="0"/>
      <p:bldP spid="95" grpId="0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14" grpId="0" animBg="1"/>
      <p:bldP spid="117" grpId="0" animBg="1"/>
      <p:bldP spid="118" grpId="0" animBg="1"/>
      <p:bldP spid="119" grpId="0" animBg="1"/>
      <p:bldP spid="120" grpId="0" animBg="1"/>
      <p:bldP spid="125" grpId="0"/>
      <p:bldP spid="126" grpId="0"/>
      <p:bldP spid="130" grpId="0"/>
      <p:bldP spid="131" grpId="0"/>
      <p:bldP spid="132" grpId="0"/>
      <p:bldP spid="133" grpId="0"/>
      <p:bldP spid="135" grpId="0" animBg="1"/>
      <p:bldP spid="136" grpId="0"/>
      <p:bldP spid="138" grpId="0" animBg="1"/>
      <p:bldP spid="140" grpId="0"/>
      <p:bldP spid="142" grpId="0"/>
      <p:bldP spid="143" grpId="0" animBg="1"/>
      <p:bldP spid="1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OpenStack</a:t>
            </a:r>
            <a:endParaRPr lang="en-US" dirty="0" smtClean="0"/>
          </a:p>
          <a:p>
            <a:pPr lvl="1"/>
            <a:r>
              <a:rPr lang="en-US" dirty="0" smtClean="0"/>
              <a:t>Dominant open-source cloud </a:t>
            </a:r>
            <a:r>
              <a:rPr lang="en-US" dirty="0" err="1" smtClean="0"/>
              <a:t>IaaS</a:t>
            </a:r>
            <a:r>
              <a:rPr lang="en-US" dirty="0" smtClean="0"/>
              <a:t> software</a:t>
            </a:r>
          </a:p>
          <a:p>
            <a:pPr lvl="1"/>
            <a:endParaRPr lang="en-US" dirty="0"/>
          </a:p>
        </p:txBody>
      </p:sp>
      <p:pic>
        <p:nvPicPr>
          <p:cNvPr id="1026" name="Picture 2" descr="https://www.openstack.org/themes/openstack/images/openstack-software-diagr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819400"/>
            <a:ext cx="7124700" cy="295275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172200" y="1447800"/>
            <a:ext cx="1676400" cy="7620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48400" y="1524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itchFamily="2" charset="2"/>
              <a:buChar char="Ø"/>
            </a:pPr>
            <a:r>
              <a:rPr lang="en-US" sz="1200" dirty="0" smtClean="0"/>
              <a:t>&gt; 200 companies</a:t>
            </a:r>
          </a:p>
          <a:p>
            <a:pPr marL="228600" indent="-228600">
              <a:buFont typeface="Wingdings" pitchFamily="2" charset="2"/>
              <a:buChar char="Ø"/>
            </a:pPr>
            <a:r>
              <a:rPr lang="en-US" sz="1200" dirty="0" smtClean="0"/>
              <a:t>~14000 developers</a:t>
            </a:r>
          </a:p>
          <a:p>
            <a:pPr marL="228600" indent="-228600">
              <a:buFont typeface="Wingdings" pitchFamily="2" charset="2"/>
              <a:buChar char="Ø"/>
            </a:pPr>
            <a:r>
              <a:rPr lang="en-US" sz="1200" dirty="0" smtClean="0"/>
              <a:t>&gt;130 countries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57600" y="6581745"/>
            <a:ext cx="3505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Ref: </a:t>
            </a:r>
            <a:r>
              <a:rPr lang="en-US" sz="700" dirty="0" smtClean="0">
                <a:hlinkClick r:id="rId4"/>
              </a:rPr>
              <a:t>http://www.openstack.org</a:t>
            </a:r>
            <a:endParaRPr lang="en-US" sz="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OpenStack</a:t>
            </a:r>
            <a:r>
              <a:rPr lang="en-US" dirty="0" smtClean="0"/>
              <a:t> Access Control (OSAC)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990600"/>
            <a:ext cx="6739134" cy="4825946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0894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OSAC-SID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9210" y="1181100"/>
            <a:ext cx="677799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OSAC-SID Administrative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10640"/>
            <a:ext cx="7543800" cy="463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OSAC-SID Operational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7524750" cy="342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143000"/>
          </a:xfrm>
        </p:spPr>
        <p:txBody>
          <a:bodyPr/>
          <a:lstStyle/>
          <a:p>
            <a:r>
              <a:rPr lang="en-US" dirty="0" smtClean="0"/>
              <a:t>SID and SIP in </a:t>
            </a:r>
            <a:r>
              <a:rPr lang="en-US" dirty="0" err="1" smtClean="0"/>
              <a:t>OpenStack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477000" y="849868"/>
            <a:ext cx="2590800" cy="2883932"/>
            <a:chOff x="6477000" y="762000"/>
            <a:chExt cx="2590800" cy="2883932"/>
          </a:xfrm>
        </p:grpSpPr>
        <p:sp>
          <p:nvSpPr>
            <p:cNvPr id="6" name="Oval 5"/>
            <p:cNvSpPr/>
            <p:nvPr/>
          </p:nvSpPr>
          <p:spPr>
            <a:xfrm>
              <a:off x="6477000" y="1207532"/>
              <a:ext cx="2438400" cy="243840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effectLst>
              <a:glow rad="101600">
                <a:schemeClr val="bg2">
                  <a:lumMod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91400" y="7620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2">
                      <a:lumMod val="50000"/>
                    </a:schemeClr>
                  </a:solidFill>
                </a:rPr>
                <a:t>SAWS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05600" y="1436132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Admin</a:t>
              </a:r>
              <a:r>
                <a:rPr lang="en-US" b="1" dirty="0" smtClean="0">
                  <a:solidFill>
                    <a:schemeClr val="bg1"/>
                  </a:solidFill>
                </a:rPr>
                <a:t>: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SAWSadmin</a:t>
              </a:r>
              <a:endParaRPr lang="en-US" b="1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629400" y="1817132"/>
              <a:ext cx="2133600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629400" y="1817132"/>
              <a:ext cx="2438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Users: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Harry@SAWS</a:t>
              </a:r>
              <a:endParaRPr lang="en-US" sz="1400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553200" y="2121932"/>
              <a:ext cx="2362200" cy="0"/>
            </a:xfrm>
            <a:prstGeom prst="line">
              <a:avLst/>
            </a:prstGeom>
            <a:ln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7315200" y="2743200"/>
              <a:ext cx="685800" cy="3810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39000" y="2731532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2">
                      <a:lumMod val="75000"/>
                    </a:schemeClr>
                  </a:solidFill>
                </a:rPr>
                <a:t>IT-SAWS</a:t>
              </a:r>
            </a:p>
          </p:txBody>
        </p:sp>
        <p:cxnSp>
          <p:nvCxnSpPr>
            <p:cNvPr id="14" name="Straight Arrow Connector 13"/>
            <p:cNvCxnSpPr>
              <a:endCxn id="13" idx="0"/>
            </p:cNvCxnSpPr>
            <p:nvPr/>
          </p:nvCxnSpPr>
          <p:spPr>
            <a:xfrm>
              <a:off x="7391400" y="2057400"/>
              <a:ext cx="266700" cy="674132"/>
            </a:xfrm>
            <a:prstGeom prst="straightConnector1">
              <a:avLst/>
            </a:prstGeom>
            <a:ln w="12700">
              <a:solidFill>
                <a:srgbClr val="00B0F0"/>
              </a:solidFill>
              <a:prstDash val="lgDashDotDot"/>
              <a:tailEnd type="arrow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467600" y="2149733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solidFill>
                    <a:schemeClr val="bg1"/>
                  </a:solidFill>
                </a:rPr>
                <a:t>member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81400" y="3962400"/>
            <a:ext cx="3200400" cy="2502932"/>
            <a:chOff x="3352800" y="4191000"/>
            <a:chExt cx="3200400" cy="2502932"/>
          </a:xfrm>
        </p:grpSpPr>
        <p:sp>
          <p:nvSpPr>
            <p:cNvPr id="17" name="Oval 16"/>
            <p:cNvSpPr/>
            <p:nvPr/>
          </p:nvSpPr>
          <p:spPr>
            <a:xfrm>
              <a:off x="3352800" y="4191000"/>
              <a:ext cx="2438400" cy="24384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effectLst>
              <a:glow rad="1016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86400" y="63246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SAPD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81400" y="44196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Admin</a:t>
              </a:r>
              <a:r>
                <a:rPr lang="en-US" dirty="0" smtClean="0">
                  <a:solidFill>
                    <a:schemeClr val="bg1"/>
                  </a:solidFill>
                </a:rPr>
                <a:t>: </a:t>
              </a:r>
              <a:r>
                <a:rPr lang="en-US" b="1" dirty="0" err="1" smtClean="0">
                  <a:solidFill>
                    <a:schemeClr val="bg1"/>
                  </a:solidFill>
                </a:rPr>
                <a:t>SAPDadmin</a:t>
              </a:r>
              <a:endParaRPr lang="en-US" b="1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3505200" y="4800600"/>
              <a:ext cx="2133600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505200" y="4800600"/>
              <a:ext cx="2438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Users: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Martin@SAPD</a:t>
              </a:r>
              <a:endParaRPr lang="en-US" sz="1400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3429000" y="5105400"/>
              <a:ext cx="2362200" cy="0"/>
            </a:xfrm>
            <a:prstGeom prst="line">
              <a:avLst/>
            </a:prstGeom>
            <a:ln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22"/>
            <p:cNvSpPr/>
            <p:nvPr/>
          </p:nvSpPr>
          <p:spPr>
            <a:xfrm>
              <a:off x="4191000" y="5715000"/>
              <a:ext cx="685800" cy="3810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91000" y="57150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2">
                      <a:lumMod val="75000"/>
                    </a:schemeClr>
                  </a:solidFill>
                </a:rPr>
                <a:t>IT-SAPD</a:t>
              </a:r>
            </a:p>
          </p:txBody>
        </p:sp>
        <p:cxnSp>
          <p:nvCxnSpPr>
            <p:cNvPr id="25" name="Straight Arrow Connector 24"/>
            <p:cNvCxnSpPr>
              <a:endCxn id="24" idx="0"/>
            </p:cNvCxnSpPr>
            <p:nvPr/>
          </p:nvCxnSpPr>
          <p:spPr>
            <a:xfrm>
              <a:off x="4343400" y="5029200"/>
              <a:ext cx="228600" cy="685800"/>
            </a:xfrm>
            <a:prstGeom prst="straightConnector1">
              <a:avLst/>
            </a:prstGeom>
            <a:ln w="12700">
              <a:solidFill>
                <a:srgbClr val="00B0F0"/>
              </a:solidFill>
              <a:prstDash val="lgDashDotDot"/>
              <a:tailEnd type="arrow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4648200" y="5029200"/>
              <a:ext cx="533400" cy="685800"/>
            </a:xfrm>
            <a:prstGeom prst="straightConnector1">
              <a:avLst/>
            </a:prstGeom>
            <a:ln w="12700">
              <a:solidFill>
                <a:srgbClr val="00B0F0"/>
              </a:solidFill>
              <a:prstDash val="lgDashDotDot"/>
              <a:tailEnd type="arrow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343400" y="5133201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solidFill>
                    <a:schemeClr val="bg1"/>
                  </a:solidFill>
                </a:rPr>
                <a:t>member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Freeform 27"/>
          <p:cNvSpPr/>
          <p:nvPr/>
        </p:nvSpPr>
        <p:spPr>
          <a:xfrm>
            <a:off x="5859780" y="2328148"/>
            <a:ext cx="601980" cy="175260"/>
          </a:xfrm>
          <a:custGeom>
            <a:avLst/>
            <a:gdLst>
              <a:gd name="connsiteX0" fmla="*/ 601980 w 601980"/>
              <a:gd name="connsiteY0" fmla="*/ 175260 h 175260"/>
              <a:gd name="connsiteX1" fmla="*/ 434340 w 601980"/>
              <a:gd name="connsiteY1" fmla="*/ 76200 h 175260"/>
              <a:gd name="connsiteX2" fmla="*/ 0 w 601980"/>
              <a:gd name="connsiteY2" fmla="*/ 0 h 17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980" h="175260">
                <a:moveTo>
                  <a:pt x="601980" y="175260"/>
                </a:moveTo>
                <a:cubicBezTo>
                  <a:pt x="568325" y="140335"/>
                  <a:pt x="534670" y="105410"/>
                  <a:pt x="434340" y="76200"/>
                </a:cubicBezTo>
                <a:cubicBezTo>
                  <a:pt x="334010" y="46990"/>
                  <a:pt x="167005" y="23495"/>
                  <a:pt x="0" y="0"/>
                </a:cubicBezTo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667000" y="2935069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member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91200" y="298346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member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19400" y="1944469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C00000"/>
                </a:solidFill>
              </a:rPr>
              <a:t>Create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43600" y="199286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C00000"/>
                </a:solidFill>
              </a:rPr>
              <a:t>Join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33600" y="4001869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Share objects, VMs, etc.</a:t>
            </a:r>
            <a:endParaRPr lang="en-US" i="1" dirty="0">
              <a:solidFill>
                <a:srgbClr val="FF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81000" y="861536"/>
            <a:ext cx="2590800" cy="2883932"/>
            <a:chOff x="381000" y="773668"/>
            <a:chExt cx="2590800" cy="2883932"/>
          </a:xfrm>
        </p:grpSpPr>
        <p:sp>
          <p:nvSpPr>
            <p:cNvPr id="35" name="Oval 34"/>
            <p:cNvSpPr/>
            <p:nvPr/>
          </p:nvSpPr>
          <p:spPr>
            <a:xfrm>
              <a:off x="381000" y="1219200"/>
              <a:ext cx="2438400" cy="24384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effectLst>
              <a:glow rad="101600">
                <a:schemeClr val="accent1">
                  <a:lumMod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295400" y="773668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CPS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62000" y="14478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Admin</a:t>
              </a:r>
              <a:r>
                <a:rPr lang="en-US" b="1" dirty="0" smtClean="0">
                  <a:solidFill>
                    <a:schemeClr val="bg1"/>
                  </a:solidFill>
                </a:rPr>
                <a:t>: </a:t>
              </a:r>
              <a:r>
                <a:rPr lang="en-US" b="1" dirty="0" err="1" smtClean="0">
                  <a:solidFill>
                    <a:schemeClr val="bg1"/>
                  </a:solidFill>
                </a:rPr>
                <a:t>CPSadmin</a:t>
              </a:r>
              <a:endParaRPr lang="en-US" b="1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533400" y="1828800"/>
              <a:ext cx="2133600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533400" y="1828800"/>
              <a:ext cx="2438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Users: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Alice@CPS</a:t>
              </a:r>
              <a:r>
                <a:rPr lang="en-US" sz="1400" dirty="0" smtClean="0">
                  <a:solidFill>
                    <a:schemeClr val="bg1"/>
                  </a:solidFill>
                </a:rPr>
                <a:t>,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Bob@CPS</a:t>
              </a:r>
              <a:endParaRPr lang="en-US" sz="1400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457200" y="2133600"/>
              <a:ext cx="2362200" cy="0"/>
            </a:xfrm>
            <a:prstGeom prst="line">
              <a:avLst/>
            </a:prstGeom>
            <a:ln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/>
            <p:cNvSpPr/>
            <p:nvPr/>
          </p:nvSpPr>
          <p:spPr>
            <a:xfrm>
              <a:off x="1219200" y="2743200"/>
              <a:ext cx="685800" cy="3810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19200" y="2743200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2">
                      <a:lumMod val="75000"/>
                    </a:schemeClr>
                  </a:solidFill>
                </a:rPr>
                <a:t>IT-CPS</a:t>
              </a:r>
            </a:p>
          </p:txBody>
        </p:sp>
        <p:cxnSp>
          <p:nvCxnSpPr>
            <p:cNvPr id="43" name="Straight Arrow Connector 42"/>
            <p:cNvCxnSpPr>
              <a:endCxn id="42" idx="0"/>
            </p:cNvCxnSpPr>
            <p:nvPr/>
          </p:nvCxnSpPr>
          <p:spPr>
            <a:xfrm>
              <a:off x="1371600" y="2057400"/>
              <a:ext cx="190500" cy="685800"/>
            </a:xfrm>
            <a:prstGeom prst="straightConnector1">
              <a:avLst/>
            </a:prstGeom>
            <a:ln w="12700">
              <a:solidFill>
                <a:srgbClr val="00B0F0"/>
              </a:solidFill>
              <a:prstDash val="lgDashDotDot"/>
              <a:tailEnd type="arrow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1676400" y="2057400"/>
              <a:ext cx="533400" cy="685800"/>
            </a:xfrm>
            <a:prstGeom prst="straightConnector1">
              <a:avLst/>
            </a:prstGeom>
            <a:ln w="12700">
              <a:solidFill>
                <a:srgbClr val="00B0F0"/>
              </a:solidFill>
              <a:prstDash val="lgDashDotDot"/>
              <a:tailEnd type="arrow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1219200" y="2362200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solidFill>
                    <a:schemeClr val="bg1"/>
                  </a:solidFill>
                </a:rPr>
                <a:t>member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Oval 45"/>
          <p:cNvSpPr/>
          <p:nvPr/>
        </p:nvSpPr>
        <p:spPr>
          <a:xfrm>
            <a:off x="3429000" y="1371600"/>
            <a:ext cx="2438400" cy="24384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429000" y="8498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SID-Critical-Infrastructure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3657600" y="2526268"/>
            <a:ext cx="1219200" cy="523220"/>
            <a:chOff x="3657600" y="2438400"/>
            <a:chExt cx="1219200" cy="523220"/>
          </a:xfrm>
        </p:grpSpPr>
        <p:sp>
          <p:nvSpPr>
            <p:cNvPr id="49" name="Rounded Rectangle 48"/>
            <p:cNvSpPr/>
            <p:nvPr/>
          </p:nvSpPr>
          <p:spPr>
            <a:xfrm>
              <a:off x="3657600" y="2514600"/>
              <a:ext cx="1219200" cy="3810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657600" y="24384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2">
                      <a:lumMod val="75000"/>
                    </a:schemeClr>
                  </a:solidFill>
                </a:rPr>
                <a:t>SIP-</a:t>
              </a:r>
              <a:r>
                <a:rPr lang="en-US" sz="1400" dirty="0" err="1" smtClean="0">
                  <a:solidFill>
                    <a:schemeClr val="accent2">
                      <a:lumMod val="75000"/>
                    </a:schemeClr>
                  </a:solidFill>
                </a:rPr>
                <a:t>PortScanning</a:t>
              </a:r>
              <a:endParaRPr lang="en-US" sz="1400" dirty="0" smtClean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191000" y="3135868"/>
            <a:ext cx="1295400" cy="381000"/>
            <a:chOff x="4191000" y="3048000"/>
            <a:chExt cx="1295400" cy="381000"/>
          </a:xfrm>
        </p:grpSpPr>
        <p:sp>
          <p:nvSpPr>
            <p:cNvPr id="52" name="Rounded Rectangle 51"/>
            <p:cNvSpPr/>
            <p:nvPr/>
          </p:nvSpPr>
          <p:spPr>
            <a:xfrm>
              <a:off x="4191000" y="3048000"/>
              <a:ext cx="1219200" cy="3810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343400" y="3111043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2">
                      <a:lumMod val="75000"/>
                    </a:schemeClr>
                  </a:solidFill>
                </a:rPr>
                <a:t>SIP-DOS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429000" y="2145268"/>
            <a:ext cx="2590800" cy="304800"/>
            <a:chOff x="6172200" y="2057400"/>
            <a:chExt cx="2590800" cy="304800"/>
          </a:xfrm>
        </p:grpSpPr>
        <p:sp>
          <p:nvSpPr>
            <p:cNvPr id="55" name="TextBox 54"/>
            <p:cNvSpPr txBox="1"/>
            <p:nvPr/>
          </p:nvSpPr>
          <p:spPr>
            <a:xfrm>
              <a:off x="6172200" y="2057400"/>
              <a:ext cx="259080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solidFill>
                    <a:schemeClr val="bg1"/>
                  </a:solidFill>
                </a:rPr>
                <a:t>Users: </a:t>
              </a:r>
              <a:r>
                <a:rPr lang="en-US" sz="1300" dirty="0" err="1" smtClean="0">
                  <a:solidFill>
                    <a:schemeClr val="bg1"/>
                  </a:solidFill>
                </a:rPr>
                <a:t>Alice@CPS</a:t>
              </a:r>
              <a:r>
                <a:rPr lang="en-US" sz="1300" dirty="0" smtClean="0">
                  <a:solidFill>
                    <a:schemeClr val="bg1"/>
                  </a:solidFill>
                </a:rPr>
                <a:t>, </a:t>
              </a:r>
              <a:r>
                <a:rPr lang="en-US" sz="1300" dirty="0" err="1" smtClean="0">
                  <a:solidFill>
                    <a:schemeClr val="bg1"/>
                  </a:solidFill>
                </a:rPr>
                <a:t>Harry@SAWS</a:t>
              </a:r>
              <a:endParaRPr lang="en-US" sz="1300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6248400" y="2362200"/>
              <a:ext cx="2362200" cy="0"/>
            </a:xfrm>
            <a:prstGeom prst="line">
              <a:avLst/>
            </a:prstGeom>
            <a:ln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3505200" y="1560493"/>
            <a:ext cx="2438400" cy="584775"/>
            <a:chOff x="3505200" y="1472625"/>
            <a:chExt cx="2438400" cy="584775"/>
          </a:xfrm>
        </p:grpSpPr>
        <p:sp>
          <p:nvSpPr>
            <p:cNvPr id="58" name="TextBox 57"/>
            <p:cNvSpPr txBox="1"/>
            <p:nvPr/>
          </p:nvSpPr>
          <p:spPr>
            <a:xfrm>
              <a:off x="3581400" y="1472625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>
                  <a:solidFill>
                    <a:schemeClr val="bg1"/>
                  </a:solidFill>
                </a:rPr>
                <a:t>Admins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:</a:t>
              </a:r>
            </a:p>
            <a:p>
              <a:r>
                <a:rPr lang="en-US" sz="1600" b="1" dirty="0" err="1" smtClean="0">
                  <a:solidFill>
                    <a:schemeClr val="bg1"/>
                  </a:solidFill>
                </a:rPr>
                <a:t>CPSadmin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,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SAWSadmin</a:t>
              </a:r>
              <a:endParaRPr lang="en-US" sz="2000" b="1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3505200" y="2057400"/>
              <a:ext cx="2286000" cy="0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Freeform 59"/>
          <p:cNvSpPr/>
          <p:nvPr/>
        </p:nvSpPr>
        <p:spPr>
          <a:xfrm>
            <a:off x="2811780" y="2244328"/>
            <a:ext cx="678180" cy="160020"/>
          </a:xfrm>
          <a:custGeom>
            <a:avLst/>
            <a:gdLst>
              <a:gd name="connsiteX0" fmla="*/ 0 w 678180"/>
              <a:gd name="connsiteY0" fmla="*/ 160020 h 160020"/>
              <a:gd name="connsiteX1" fmla="*/ 297180 w 678180"/>
              <a:gd name="connsiteY1" fmla="*/ 53340 h 160020"/>
              <a:gd name="connsiteX2" fmla="*/ 678180 w 678180"/>
              <a:gd name="connsiteY2" fmla="*/ 0 h 16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180" h="160020">
                <a:moveTo>
                  <a:pt x="0" y="160020"/>
                </a:moveTo>
                <a:cubicBezTo>
                  <a:pt x="92075" y="120015"/>
                  <a:pt x="184150" y="80010"/>
                  <a:pt x="297180" y="53340"/>
                </a:cubicBezTo>
                <a:cubicBezTo>
                  <a:pt x="410210" y="26670"/>
                  <a:pt x="544195" y="13335"/>
                  <a:pt x="678180" y="0"/>
                </a:cubicBezTo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4884420" y="2122408"/>
            <a:ext cx="2385060" cy="894080"/>
          </a:xfrm>
          <a:custGeom>
            <a:avLst/>
            <a:gdLst>
              <a:gd name="connsiteX0" fmla="*/ 2385060 w 2385060"/>
              <a:gd name="connsiteY0" fmla="*/ 0 h 894080"/>
              <a:gd name="connsiteX1" fmla="*/ 1470660 w 2385060"/>
              <a:gd name="connsiteY1" fmla="*/ 784860 h 894080"/>
              <a:gd name="connsiteX2" fmla="*/ 0 w 2385060"/>
              <a:gd name="connsiteY2" fmla="*/ 655320 h 89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5060" h="894080">
                <a:moveTo>
                  <a:pt x="2385060" y="0"/>
                </a:moveTo>
                <a:cubicBezTo>
                  <a:pt x="2126615" y="337820"/>
                  <a:pt x="1868170" y="675640"/>
                  <a:pt x="1470660" y="784860"/>
                </a:cubicBezTo>
                <a:cubicBezTo>
                  <a:pt x="1073150" y="894080"/>
                  <a:pt x="536575" y="774700"/>
                  <a:pt x="0" y="655320"/>
                </a:cubicBezTo>
              </a:path>
            </a:pathLst>
          </a:custGeom>
          <a:ln w="28575">
            <a:solidFill>
              <a:srgbClr val="00B05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1577340" y="2145268"/>
            <a:ext cx="2072640" cy="1264920"/>
          </a:xfrm>
          <a:custGeom>
            <a:avLst/>
            <a:gdLst>
              <a:gd name="connsiteX0" fmla="*/ 0 w 2072640"/>
              <a:gd name="connsiteY0" fmla="*/ 0 h 1264920"/>
              <a:gd name="connsiteX1" fmla="*/ 1249680 w 2072640"/>
              <a:gd name="connsiteY1" fmla="*/ 1150620 h 1264920"/>
              <a:gd name="connsiteX2" fmla="*/ 2072640 w 2072640"/>
              <a:gd name="connsiteY2" fmla="*/ 68580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2640" h="1264920">
                <a:moveTo>
                  <a:pt x="0" y="0"/>
                </a:moveTo>
                <a:cubicBezTo>
                  <a:pt x="452120" y="518160"/>
                  <a:pt x="904240" y="1036320"/>
                  <a:pt x="1249680" y="1150620"/>
                </a:cubicBezTo>
                <a:cubicBezTo>
                  <a:pt x="1595120" y="1264920"/>
                  <a:pt x="1833880" y="975360"/>
                  <a:pt x="2072640" y="685800"/>
                </a:cubicBezTo>
              </a:path>
            </a:pathLst>
          </a:custGeom>
          <a:ln w="28575">
            <a:solidFill>
              <a:srgbClr val="00B05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1501140" y="2998708"/>
            <a:ext cx="2590800" cy="1041400"/>
          </a:xfrm>
          <a:custGeom>
            <a:avLst/>
            <a:gdLst>
              <a:gd name="connsiteX0" fmla="*/ 0 w 2590800"/>
              <a:gd name="connsiteY0" fmla="*/ 213360 h 1041400"/>
              <a:gd name="connsiteX1" fmla="*/ 1021080 w 2590800"/>
              <a:gd name="connsiteY1" fmla="*/ 1005840 h 1041400"/>
              <a:gd name="connsiteX2" fmla="*/ 2590800 w 2590800"/>
              <a:gd name="connsiteY2" fmla="*/ 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0800" h="1041400">
                <a:moveTo>
                  <a:pt x="0" y="213360"/>
                </a:moveTo>
                <a:cubicBezTo>
                  <a:pt x="294640" y="627380"/>
                  <a:pt x="589280" y="1041400"/>
                  <a:pt x="1021080" y="1005840"/>
                </a:cubicBezTo>
                <a:cubicBezTo>
                  <a:pt x="1452880" y="970280"/>
                  <a:pt x="2021840" y="485140"/>
                  <a:pt x="2590800" y="0"/>
                </a:cubicBezTo>
              </a:path>
            </a:pathLst>
          </a:cu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1" grpId="0"/>
      <p:bldP spid="32" grpId="0"/>
      <p:bldP spid="33" grpId="0"/>
      <p:bldP spid="46" grpId="0" animBg="1"/>
      <p:bldP spid="47" grpId="0"/>
      <p:bldP spid="60" grpId="0" animBg="1"/>
      <p:bldP spid="61" grpId="0" animBg="1"/>
      <p:bldP spid="62" grpId="0" animBg="1"/>
      <p:bldP spid="6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Accomplishments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Developed sharing models </a:t>
            </a:r>
          </a:p>
          <a:p>
            <a:pPr lvl="1"/>
            <a:r>
              <a:rPr lang="en-US" dirty="0" smtClean="0"/>
              <a:t>Formal specification</a:t>
            </a:r>
          </a:p>
          <a:p>
            <a:pPr lvl="1"/>
            <a:r>
              <a:rPr lang="en-US" dirty="0" smtClean="0"/>
              <a:t>Cloud-based instantiation</a:t>
            </a:r>
          </a:p>
          <a:p>
            <a:r>
              <a:rPr lang="en-US" dirty="0" smtClean="0"/>
              <a:t>Enhanced </a:t>
            </a:r>
            <a:r>
              <a:rPr lang="en-US" dirty="0" err="1" smtClean="0"/>
              <a:t>OpenStack</a:t>
            </a:r>
            <a:r>
              <a:rPr lang="en-US" dirty="0" smtClean="0"/>
              <a:t> with SID/SIP capabilities</a:t>
            </a:r>
          </a:p>
          <a:p>
            <a:pPr lvl="1"/>
            <a:r>
              <a:rPr lang="en-US" dirty="0" smtClean="0"/>
              <a:t>Cyber incident response capabilities out of the box</a:t>
            </a:r>
          </a:p>
          <a:p>
            <a:pPr lvl="2"/>
            <a:r>
              <a:rPr lang="en-US" dirty="0" smtClean="0"/>
              <a:t>Self-service</a:t>
            </a:r>
          </a:p>
          <a:p>
            <a:pPr lvl="2"/>
            <a:r>
              <a:rPr lang="en-US" dirty="0" smtClean="0"/>
              <a:t>SID/SIP specific security</a:t>
            </a:r>
          </a:p>
          <a:p>
            <a:pPr lvl="2"/>
            <a:r>
              <a:rPr lang="en-US" dirty="0" smtClean="0"/>
              <a:t>Share data, tools, etc. in an isolated environment</a:t>
            </a:r>
          </a:p>
          <a:p>
            <a:pPr lvl="2"/>
            <a:r>
              <a:rPr lang="en-US" dirty="0" smtClean="0"/>
              <a:t>Ability to execute and analyze malicious code in an isolated environment</a:t>
            </a:r>
          </a:p>
          <a:p>
            <a:pPr lvl="1"/>
            <a:r>
              <a:rPr lang="en-US" dirty="0" smtClean="0"/>
              <a:t>Practitioners can deploy a “cyber incident response” cloud</a:t>
            </a:r>
          </a:p>
          <a:p>
            <a:pPr lvl="1"/>
            <a:r>
              <a:rPr lang="en-US" dirty="0" smtClean="0"/>
              <a:t>Potential blueprint for official </a:t>
            </a:r>
            <a:r>
              <a:rPr lang="en-US" dirty="0" err="1" smtClean="0"/>
              <a:t>OpenStack</a:t>
            </a:r>
            <a:r>
              <a:rPr lang="en-US" dirty="0" smtClean="0"/>
              <a:t> adoption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Accomplishments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work published in Association for Computing Machinery (ACM) Workshop on Information Sharing and Collaborative Security (WISCS ‘14)</a:t>
            </a:r>
          </a:p>
          <a:p>
            <a:pPr lvl="1"/>
            <a:r>
              <a:rPr lang="en-US" dirty="0" smtClean="0"/>
              <a:t>To be presented on November 3, 2014 in Scottsdale, AZ</a:t>
            </a:r>
          </a:p>
          <a:p>
            <a:pPr lvl="1"/>
            <a:r>
              <a:rPr lang="en-US" dirty="0" smtClean="0"/>
              <a:t>Potential dissertation topic for Amy Zhang, PhD Candidate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Integrate STIX-TAXII in SID</a:t>
            </a:r>
          </a:p>
          <a:p>
            <a:pPr lvl="1"/>
            <a:r>
              <a:rPr lang="en-US" sz="2000" dirty="0" smtClean="0"/>
              <a:t>Information Sharing Specifications for </a:t>
            </a:r>
            <a:r>
              <a:rPr lang="en-US" sz="2000" dirty="0" err="1" smtClean="0"/>
              <a:t>Cybersecurity</a:t>
            </a:r>
            <a:endParaRPr lang="en-US" sz="2000" dirty="0" smtClean="0"/>
          </a:p>
          <a:p>
            <a:r>
              <a:rPr lang="en-US" sz="2400" dirty="0" smtClean="0"/>
              <a:t>Trusted Automated </a:t>
            </a:r>
            <a:r>
              <a:rPr lang="en-US" sz="2400" dirty="0" err="1" smtClean="0"/>
              <a:t>eXchange</a:t>
            </a:r>
            <a:r>
              <a:rPr lang="en-US" sz="2400" dirty="0" smtClean="0"/>
              <a:t> of Indicator Information (TAXII)</a:t>
            </a:r>
          </a:p>
          <a:p>
            <a:r>
              <a:rPr lang="en-US" sz="2400" dirty="0" smtClean="0"/>
              <a:t>Structured Threat Information </a:t>
            </a:r>
            <a:r>
              <a:rPr lang="en-US" sz="2400" dirty="0" err="1" smtClean="0"/>
              <a:t>eXpression</a:t>
            </a:r>
            <a:r>
              <a:rPr lang="en-US" sz="2400" dirty="0" smtClean="0"/>
              <a:t> (STIX)</a:t>
            </a:r>
          </a:p>
          <a:p>
            <a:r>
              <a:rPr lang="en-US" sz="2400" dirty="0" smtClean="0"/>
              <a:t>Cyber Observable </a:t>
            </a:r>
            <a:r>
              <a:rPr lang="en-US" sz="2400" dirty="0" err="1" smtClean="0"/>
              <a:t>eXpression</a:t>
            </a:r>
            <a:r>
              <a:rPr lang="en-US" sz="2400" dirty="0" smtClean="0"/>
              <a:t> (</a:t>
            </a:r>
            <a:r>
              <a:rPr lang="en-US" sz="2400" dirty="0" err="1" smtClean="0"/>
              <a:t>CybOX</a:t>
            </a:r>
            <a:r>
              <a:rPr lang="en-US" sz="24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9698" name="Picture 2" descr="TAXII STIX CYBOX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0"/>
            <a:ext cx="4218214" cy="4724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Incidents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638800" y="2667000"/>
            <a:ext cx="3505200" cy="2681288"/>
            <a:chOff x="3886200" y="1143000"/>
            <a:chExt cx="3505200" cy="2681288"/>
          </a:xfrm>
        </p:grpSpPr>
        <p:grpSp>
          <p:nvGrpSpPr>
            <p:cNvPr id="8" name="Group 7"/>
            <p:cNvGrpSpPr/>
            <p:nvPr/>
          </p:nvGrpSpPr>
          <p:grpSpPr>
            <a:xfrm>
              <a:off x="3886200" y="1143000"/>
              <a:ext cx="3467100" cy="2681288"/>
              <a:chOff x="3886200" y="1143000"/>
              <a:chExt cx="3467100" cy="2681288"/>
            </a:xfrm>
          </p:grpSpPr>
          <p:pic>
            <p:nvPicPr>
              <p:cNvPr id="1028" name="Picture 4" descr="http://image.slidesharecdn.com/co3ash-cyberresponse-120828131411-phpapp02/95/craft-your-cyber-incident-response-plan-before-its-too-late-1-728.jpg?cb=134617770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86200" y="1143000"/>
                <a:ext cx="3467100" cy="2681288"/>
              </a:xfrm>
              <a:prstGeom prst="rect">
                <a:avLst/>
              </a:prstGeom>
              <a:noFill/>
            </p:spPr>
          </p:pic>
          <p:sp>
            <p:nvSpPr>
              <p:cNvPr id="7" name="Rectangle 6"/>
              <p:cNvSpPr/>
              <p:nvPr/>
            </p:nvSpPr>
            <p:spPr>
              <a:xfrm>
                <a:off x="3962400" y="3429000"/>
                <a:ext cx="32766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4114800" y="1524000"/>
              <a:ext cx="3276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2" name="Picture 8" descr="http://www.cyberinvestigationservices.com/wp-content/uploads/2013/04/Computer-Password-Security-Hack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724400"/>
            <a:ext cx="2304485" cy="1295400"/>
          </a:xfrm>
          <a:prstGeom prst="rect">
            <a:avLst/>
          </a:prstGeom>
          <a:noFill/>
        </p:spPr>
      </p:pic>
      <p:pic>
        <p:nvPicPr>
          <p:cNvPr id="1026" name="Picture 2" descr="http://www.nato.int/nato_static_fl2014/assets/pictures/stock_2010/20101116_101116-cyber-defen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2700" y="1433512"/>
            <a:ext cx="2628900" cy="1971676"/>
          </a:xfrm>
          <a:prstGeom prst="rect">
            <a:avLst/>
          </a:prstGeom>
          <a:noFill/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Recent incidents</a:t>
            </a:r>
          </a:p>
          <a:p>
            <a:pPr lvl="1"/>
            <a:r>
              <a:rPr lang="en-US" dirty="0" smtClean="0"/>
              <a:t>JPMorgan Chase and 9 other financial institutions</a:t>
            </a:r>
            <a:endParaRPr lang="en-US" sz="2400" dirty="0" smtClean="0"/>
          </a:p>
          <a:p>
            <a:pPr lvl="2"/>
            <a:r>
              <a:rPr lang="en-US" dirty="0" smtClean="0"/>
              <a:t>&gt;76M households compromised</a:t>
            </a:r>
          </a:p>
          <a:p>
            <a:pPr lvl="1"/>
            <a:r>
              <a:rPr lang="en-US" dirty="0" smtClean="0"/>
              <a:t>Target, Home Depot, Michaels, </a:t>
            </a:r>
            <a:r>
              <a:rPr lang="en-US" dirty="0" err="1" smtClean="0"/>
              <a:t>Nieman</a:t>
            </a:r>
            <a:r>
              <a:rPr lang="en-US" dirty="0" smtClean="0"/>
              <a:t> Marcus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Fine-grained and expressive access control</a:t>
            </a:r>
          </a:p>
          <a:p>
            <a:r>
              <a:rPr lang="en-US" dirty="0" smtClean="0"/>
              <a:t>Hardened SID/SIP</a:t>
            </a:r>
          </a:p>
          <a:p>
            <a:r>
              <a:rPr lang="en-US" dirty="0" smtClean="0"/>
              <a:t>User-friendly interface for management</a:t>
            </a:r>
          </a:p>
          <a:p>
            <a:r>
              <a:rPr lang="en-US" dirty="0" smtClean="0"/>
              <a:t>Develop cyber incident response lifecycle management in cloud</a:t>
            </a:r>
          </a:p>
          <a:p>
            <a:pPr lvl="1"/>
            <a:r>
              <a:rPr lang="en-US" dirty="0" smtClean="0"/>
              <a:t>Prepare, share, detect &amp; analyze, contain/eradicate, post-incident activity,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Comments, Q&amp;A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Incident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sharing</a:t>
            </a:r>
          </a:p>
          <a:p>
            <a:r>
              <a:rPr lang="en-US" dirty="0" smtClean="0"/>
              <a:t>Two major challenges</a:t>
            </a:r>
          </a:p>
          <a:p>
            <a:pPr lvl="1"/>
            <a:r>
              <a:rPr lang="en-US" dirty="0" smtClean="0"/>
              <a:t>Policy</a:t>
            </a:r>
          </a:p>
          <a:p>
            <a:pPr lvl="1"/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57600" y="6581745"/>
            <a:ext cx="3505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Ref: </a:t>
            </a:r>
            <a:r>
              <a:rPr lang="en-US" sz="700" dirty="0" smtClean="0">
                <a:hlinkClick r:id="rId3"/>
              </a:rPr>
              <a:t>http://www.whitehouse.gov/issues/foreign-policy/cybersecurity/national-initiative</a:t>
            </a:r>
            <a:endParaRPr lang="en-US" sz="700" dirty="0" smtClean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578292"/>
            <a:ext cx="5366385" cy="266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National Information Sharing and Coordination Initiatives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000" dirty="0" smtClean="0"/>
              <a:t>Inter-agency collaboration and coordination to enhance situational awareness</a:t>
            </a:r>
            <a:endParaRPr lang="en-US" dirty="0" smtClean="0"/>
          </a:p>
          <a:p>
            <a:pPr lvl="1"/>
            <a:r>
              <a:rPr lang="en-US" dirty="0" smtClean="0"/>
              <a:t>Share malicious activities on federal systems</a:t>
            </a:r>
          </a:p>
          <a:p>
            <a:pPr lvl="1"/>
            <a:r>
              <a:rPr lang="en-US" u="sng" dirty="0" smtClean="0"/>
              <a:t>Technologies, tools, procedures, analytics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57600" y="6581745"/>
            <a:ext cx="3505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Ref: </a:t>
            </a:r>
            <a:r>
              <a:rPr lang="en-US" sz="700" dirty="0" smtClean="0">
                <a:hlinkClick r:id="rId3"/>
              </a:rPr>
              <a:t>http://www.whitehouse.gov/files/documents/cyber/CybersecurityCentersGraphic.pdf</a:t>
            </a:r>
            <a:endParaRPr lang="en-US" sz="7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National </a:t>
            </a:r>
            <a:r>
              <a:rPr lang="en-US" dirty="0" err="1" smtClean="0"/>
              <a:t>Cybersecurity</a:t>
            </a:r>
            <a:r>
              <a:rPr lang="en-US" dirty="0" smtClean="0"/>
              <a:t> Center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979" y="990600"/>
            <a:ext cx="8628221" cy="499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Focus on technical challenges</a:t>
            </a:r>
          </a:p>
          <a:p>
            <a:r>
              <a:rPr lang="en-US" dirty="0" smtClean="0"/>
              <a:t>Sharing amongst </a:t>
            </a:r>
            <a:r>
              <a:rPr lang="en-US" u="sng" dirty="0" smtClean="0"/>
              <a:t>a set</a:t>
            </a:r>
            <a:r>
              <a:rPr lang="en-US" dirty="0" smtClean="0"/>
              <a:t> of organizations</a:t>
            </a:r>
          </a:p>
          <a:p>
            <a:pPr lvl="1"/>
            <a:r>
              <a:rPr lang="en-US" dirty="0" smtClean="0"/>
              <a:t>Information, infrastructure, tools, analytics, etc.</a:t>
            </a:r>
          </a:p>
          <a:p>
            <a:pPr lvl="1"/>
            <a:r>
              <a:rPr lang="en-US" dirty="0" smtClean="0"/>
              <a:t>May want to share malicious or infected code/systems (e.g. virus, worms, etc.)</a:t>
            </a:r>
          </a:p>
          <a:p>
            <a:pPr lvl="1"/>
            <a:r>
              <a:rPr lang="en-US" dirty="0" smtClean="0"/>
              <a:t>Sensitive</a:t>
            </a:r>
          </a:p>
          <a:p>
            <a:pPr lvl="1"/>
            <a:r>
              <a:rPr lang="en-US" dirty="0" smtClean="0"/>
              <a:t>Often ad hoc</a:t>
            </a:r>
          </a:p>
          <a:p>
            <a:r>
              <a:rPr lang="en-US" dirty="0" smtClean="0"/>
              <a:t>What are the effective ways to facilitate sharing in such circumstances?</a:t>
            </a:r>
          </a:p>
          <a:p>
            <a:pPr lvl="1"/>
            <a:r>
              <a:rPr lang="en-US" dirty="0" smtClean="0"/>
              <a:t>Information sharing models</a:t>
            </a:r>
          </a:p>
          <a:p>
            <a:pPr lvl="1"/>
            <a:r>
              <a:rPr lang="en-US" dirty="0" smtClean="0"/>
              <a:t>Infrastructure, technologies, platforms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1" y="1691352"/>
            <a:ext cx="5029200" cy="394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Grid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Cyber incidents in electricity providers</a:t>
            </a:r>
          </a:p>
          <a:p>
            <a:pPr lvl="1"/>
            <a:r>
              <a:rPr lang="en-US" dirty="0" smtClean="0"/>
              <a:t>Local utilities, regional, state, national operators</a:t>
            </a:r>
          </a:p>
          <a:p>
            <a:r>
              <a:rPr lang="en-US" dirty="0" smtClean="0"/>
              <a:t>Need a standing platform that facilitates sharing</a:t>
            </a:r>
          </a:p>
          <a:p>
            <a:pPr lvl="1"/>
            <a:r>
              <a:rPr lang="en-US" dirty="0" smtClean="0"/>
              <a:t>Controlled access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Cyber incidents across critical infrastructure providers in a community</a:t>
            </a:r>
          </a:p>
          <a:p>
            <a:pPr lvl="1"/>
            <a:r>
              <a:rPr lang="en-US" dirty="0" smtClean="0"/>
              <a:t>Emergency response, healthcare, banks, utility</a:t>
            </a:r>
          </a:p>
          <a:p>
            <a:r>
              <a:rPr lang="en-US" dirty="0" smtClean="0"/>
              <a:t>Need a community information sharing platform</a:t>
            </a:r>
          </a:p>
          <a:p>
            <a:pPr lvl="1"/>
            <a:r>
              <a:rPr lang="en-US" dirty="0" smtClean="0"/>
              <a:t>Controlled access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2" descr="http://cias.utsa.edu/images/cub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575526"/>
            <a:ext cx="4572000" cy="330127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67200" y="4953000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Community Cyber Security Maturity Model</a:t>
            </a:r>
          </a:p>
          <a:p>
            <a:r>
              <a:rPr lang="en-US" sz="2000" i="1" dirty="0" smtClean="0"/>
              <a:t>“Yardstick” to determine current cyber security posture</a:t>
            </a:r>
            <a:endParaRPr lang="en-US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1055</Words>
  <Application>Microsoft Office PowerPoint</Application>
  <PresentationFormat>On-screen Show (4:3)</PresentationFormat>
  <Paragraphs>306</Paragraphs>
  <Slides>31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Cyber Incident Response  Models and Platforms for Information and Resource Sharing</vt:lpstr>
      <vt:lpstr>THANKS!</vt:lpstr>
      <vt:lpstr>Cyber Incidents</vt:lpstr>
      <vt:lpstr>Cyber Incident Response</vt:lpstr>
      <vt:lpstr>National Information Sharing and Coordination Initiatives</vt:lpstr>
      <vt:lpstr>National Cybersecurity Center</vt:lpstr>
      <vt:lpstr>Project Scope</vt:lpstr>
      <vt:lpstr>Electric Grid Scenario</vt:lpstr>
      <vt:lpstr>Community Scenario</vt:lpstr>
      <vt:lpstr>Data Exfiltration Scenario</vt:lpstr>
      <vt:lpstr>Key Requirements for Information Sharing</vt:lpstr>
      <vt:lpstr>Cyber Infrastructure for Sharing</vt:lpstr>
      <vt:lpstr>Cloud Service Models</vt:lpstr>
      <vt:lpstr>IaaS Cloud</vt:lpstr>
      <vt:lpstr>Cloud IaaS Advantages for  Cyber Incident Sharing</vt:lpstr>
      <vt:lpstr>Cloud IaaS Challenges for  Cyber Incident Sharing</vt:lpstr>
      <vt:lpstr>Sharing Model in Cloud IaaS</vt:lpstr>
      <vt:lpstr>Conceptual Model</vt:lpstr>
      <vt:lpstr>Read-only Vs Read-Write Subjects</vt:lpstr>
      <vt:lpstr>Merge Vs Export of Objects</vt:lpstr>
      <vt:lpstr>OpenStack</vt:lpstr>
      <vt:lpstr>OpenStack Access Control (OSAC)</vt:lpstr>
      <vt:lpstr>OSAC-SID</vt:lpstr>
      <vt:lpstr>OSAC-SID Administrative Model</vt:lpstr>
      <vt:lpstr>OSAC-SID Operational Model</vt:lpstr>
      <vt:lpstr>SID and SIP in OpenStack</vt:lpstr>
      <vt:lpstr>Key Accomplishments (1)</vt:lpstr>
      <vt:lpstr>Key Accomplishments (2)</vt:lpstr>
      <vt:lpstr>Next Steps (1)</vt:lpstr>
      <vt:lpstr>Next Steps (2)</vt:lpstr>
      <vt:lpstr>Thanks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UTSA-LMI Academic Partnership Group-Centric Secure Information Sharing Models for Cyber Response Teams</dc:title>
  <dc:creator>Ram Krishnan</dc:creator>
  <cp:lastModifiedBy>Ram Krishnan</cp:lastModifiedBy>
  <cp:revision>399</cp:revision>
  <dcterms:created xsi:type="dcterms:W3CDTF">2006-08-16T00:00:00Z</dcterms:created>
  <dcterms:modified xsi:type="dcterms:W3CDTF">2014-10-07T17:29:59Z</dcterms:modified>
</cp:coreProperties>
</file>