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0"/>
  </p:notesMasterIdLst>
  <p:handoutMasterIdLst>
    <p:handoutMasterId r:id="rId31"/>
  </p:handoutMasterIdLst>
  <p:sldIdLst>
    <p:sldId id="256" r:id="rId2"/>
    <p:sldId id="261" r:id="rId3"/>
    <p:sldId id="287" r:id="rId4"/>
    <p:sldId id="282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91" r:id="rId14"/>
    <p:sldId id="283" r:id="rId15"/>
    <p:sldId id="284" r:id="rId16"/>
    <p:sldId id="285" r:id="rId17"/>
    <p:sldId id="286" r:id="rId18"/>
    <p:sldId id="272" r:id="rId19"/>
    <p:sldId id="273" r:id="rId20"/>
    <p:sldId id="292" r:id="rId21"/>
    <p:sldId id="293" r:id="rId22"/>
    <p:sldId id="294" r:id="rId23"/>
    <p:sldId id="295" r:id="rId24"/>
    <p:sldId id="296" r:id="rId25"/>
    <p:sldId id="297" r:id="rId26"/>
    <p:sldId id="298" r:id="rId27"/>
    <p:sldId id="299" r:id="rId28"/>
    <p:sldId id="300" r:id="rId29"/>
  </p:sldIdLst>
  <p:sldSz cx="9144000" cy="6858000" type="letter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5A22"/>
    <a:srgbClr val="FF950E"/>
    <a:srgbClr val="FF8B02"/>
    <a:srgbClr val="FF9002"/>
    <a:srgbClr val="FFDE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9974" autoAdjust="0"/>
    <p:restoredTop sz="95856"/>
  </p:normalViewPr>
  <p:slideViewPr>
    <p:cSldViewPr snapToGrid="0" snapToObjects="1">
      <p:cViewPr varScale="1">
        <p:scale>
          <a:sx n="125" d="100"/>
          <a:sy n="125" d="100"/>
        </p:scale>
        <p:origin x="948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95" d="100"/>
          <a:sy n="95" d="100"/>
        </p:scale>
        <p:origin x="3720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r">
              <a:defRPr sz="1200"/>
            </a:lvl1pPr>
          </a:lstStyle>
          <a:p>
            <a:fld id="{119E405A-2F73-244F-8FE1-027F8A2BDFFE}" type="datetimeFigureOut">
              <a:rPr lang="en-US" smtClean="0"/>
              <a:t>6/9/2019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r">
              <a:defRPr sz="1200"/>
            </a:lvl1pPr>
          </a:lstStyle>
          <a:p>
            <a:fld id="{A66106D5-64BA-C849-A80D-7D2FDDB9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5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r">
              <a:defRPr sz="1200"/>
            </a:lvl1pPr>
          </a:lstStyle>
          <a:p>
            <a:fld id="{325433DC-0F38-3E4B-A547-C4FDF825D5D8}" type="datetimeFigureOut">
              <a:rPr lang="en-US" smtClean="0"/>
              <a:t>6/9/2019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8588" y="1154113"/>
            <a:ext cx="4152900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87" tIns="46244" rIns="92487" bIns="4624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1"/>
            <a:ext cx="5560060" cy="3636705"/>
          </a:xfrm>
          <a:prstGeom prst="rect">
            <a:avLst/>
          </a:prstGeom>
        </p:spPr>
        <p:txBody>
          <a:bodyPr vert="horz" lIns="92487" tIns="46244" rIns="92487" bIns="4624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r">
              <a:defRPr sz="1200"/>
            </a:lvl1pPr>
          </a:lstStyle>
          <a:p>
            <a:fld id="{851ABA11-A19C-3E46-B99A-9DEC51A1F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765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0224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3671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0009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2792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3405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9047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3460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4462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203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0805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613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94786"/>
            <a:ext cx="6858000" cy="1929283"/>
          </a:xfrm>
        </p:spPr>
        <p:txBody>
          <a:bodyPr anchor="b"/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924069"/>
            <a:ext cx="6858000" cy="2333731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964642"/>
            <a:ext cx="7886700" cy="521232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034979"/>
            <a:ext cx="1971675" cy="514198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034979"/>
            <a:ext cx="5800725" cy="514198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55077"/>
            <a:ext cx="7886700" cy="51218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964643"/>
            <a:ext cx="7886700" cy="521232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981004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04916"/>
            <a:ext cx="3868340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981004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4916"/>
            <a:ext cx="3887391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87426"/>
            <a:ext cx="2949178" cy="488156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64642"/>
            <a:ext cx="2949178" cy="490434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287270"/>
            <a:ext cx="7886700" cy="20855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376246"/>
            <a:ext cx="7886700" cy="2800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  <p:pic>
        <p:nvPicPr>
          <p:cNvPr id="8" name="Content Placeholder 3"/>
          <p:cNvPicPr>
            <a:picLocks noChangeAspect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7046" y="6235089"/>
            <a:ext cx="1269547" cy="457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265" y="246124"/>
            <a:ext cx="1887192" cy="75915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12" y="179355"/>
            <a:ext cx="1471275" cy="796072"/>
          </a:xfrm>
          <a:prstGeom prst="rect">
            <a:avLst/>
          </a:prstGeom>
        </p:spPr>
      </p:pic>
      <p:cxnSp>
        <p:nvCxnSpPr>
          <p:cNvPr id="17" name="Straight Connector 16"/>
          <p:cNvCxnSpPr/>
          <p:nvPr userDrawn="1"/>
        </p:nvCxnSpPr>
        <p:spPr>
          <a:xfrm>
            <a:off x="1850065" y="980743"/>
            <a:ext cx="5029200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479024" y="6206025"/>
            <a:ext cx="8413185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27824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1.bin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1.emf"/><Relationship Id="rId4" Type="http://schemas.openxmlformats.org/officeDocument/2006/relationships/oleObject" Target="../embeddings/oleObject2.bin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b="1" dirty="0">
                <a:solidFill>
                  <a:prstClr val="black"/>
                </a:solidFill>
              </a:rPr>
              <a:t>Access Control</a:t>
            </a:r>
            <a:br>
              <a:rPr lang="en-US" sz="4400" b="1" dirty="0">
                <a:solidFill>
                  <a:prstClr val="black"/>
                </a:solidFill>
              </a:rPr>
            </a:br>
            <a:r>
              <a:rPr lang="en-US" sz="4400" b="1" dirty="0">
                <a:solidFill>
                  <a:prstClr val="black"/>
                </a:solidFill>
              </a:rPr>
              <a:t>Evolution and Prospects</a:t>
            </a:r>
            <a:br>
              <a:rPr lang="en-US" sz="4400" b="1" dirty="0">
                <a:solidFill>
                  <a:prstClr val="black"/>
                </a:solidFill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Ravi Sandhu</a:t>
            </a:r>
            <a:br>
              <a:rPr lang="en-US" dirty="0"/>
            </a:br>
            <a:r>
              <a:rPr lang="en-US" dirty="0"/>
              <a:t>Executive Director</a:t>
            </a:r>
            <a:br>
              <a:rPr lang="en-US" dirty="0"/>
            </a:br>
            <a:br>
              <a:rPr lang="en-US" dirty="0"/>
            </a:br>
            <a:r>
              <a:rPr lang="en-US" dirty="0"/>
              <a:t>Professor of Computer Science</a:t>
            </a:r>
            <a:br>
              <a:rPr lang="en-US" dirty="0"/>
            </a:br>
            <a:r>
              <a:rPr lang="en-US" dirty="0"/>
              <a:t>Lutcher Brown Chair in Cyber Security</a:t>
            </a:r>
          </a:p>
          <a:p>
            <a:endParaRPr lang="en-US" dirty="0"/>
          </a:p>
          <a:p>
            <a:r>
              <a:rPr lang="en-US" dirty="0"/>
              <a:t>June 2019</a:t>
            </a:r>
          </a:p>
          <a:p>
            <a:endParaRPr lang="en-US" sz="1200" dirty="0"/>
          </a:p>
          <a:p>
            <a:r>
              <a:rPr lang="en-US" sz="1200" dirty="0"/>
              <a:t>ravi.sandhu@utsa.edu</a:t>
            </a:r>
            <a:br>
              <a:rPr lang="en-US" sz="1200" dirty="0"/>
            </a:br>
            <a:r>
              <a:rPr lang="en-US" sz="1200" dirty="0"/>
              <a:t>www.ics.utsa.edu</a:t>
            </a:r>
            <a:br>
              <a:rPr lang="en-US" sz="1200" dirty="0"/>
            </a:br>
            <a:r>
              <a:rPr lang="en-US" sz="1200" dirty="0"/>
              <a:t>www.profsandhu.com</a:t>
            </a:r>
          </a:p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4F9D99-3E73-486F-A7E4-9C456EA65B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C8E156-4BDA-425A-AE15-14F9D157E6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</a:t>
            </a:fld>
            <a:endParaRPr lang="en-US" dirty="0"/>
          </a:p>
        </p:txBody>
      </p:sp>
      <p:sp>
        <p:nvSpPr>
          <p:cNvPr id="8" name="Date Placeholder 5">
            <a:extLst>
              <a:ext uri="{FF2B5EF4-FFF2-40B4-BE49-F238E27FC236}">
                <a16:creationId xmlns:a16="http://schemas.microsoft.com/office/drawing/2014/main" id="{BFB925B1-2B03-4A39-8903-7E05198BB7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</p:spTree>
    <p:extLst>
      <p:ext uri="{BB962C8B-B14F-4D97-AF65-F5344CB8AC3E}">
        <p14:creationId xmlns:p14="http://schemas.microsoft.com/office/powerpoint/2010/main" val="14909748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10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Access Control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62B1CB-8997-BD4F-9CE7-876E16D6D864}"/>
              </a:ext>
            </a:extLst>
          </p:cNvPr>
          <p:cNvSpPr/>
          <p:nvPr/>
        </p:nvSpPr>
        <p:spPr>
          <a:xfrm>
            <a:off x="224204" y="1364415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Discretionary Access Control (DAC), 1970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C325A3C-CA03-E843-A42F-F512086D1C87}"/>
              </a:ext>
            </a:extLst>
          </p:cNvPr>
          <p:cNvSpPr/>
          <p:nvPr/>
        </p:nvSpPr>
        <p:spPr>
          <a:xfrm>
            <a:off x="5440094" y="1368224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Mandatory Access Control (MAC), 1970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12482CB-6CB2-5149-88FC-E750C64C7120}"/>
              </a:ext>
            </a:extLst>
          </p:cNvPr>
          <p:cNvSpPr/>
          <p:nvPr/>
        </p:nvSpPr>
        <p:spPr>
          <a:xfrm>
            <a:off x="2975024" y="3120824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Role Based Access Control (RBAC), 1995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F952EE8-D4FC-6248-A833-678A64158780}"/>
              </a:ext>
            </a:extLst>
          </p:cNvPr>
          <p:cNvSpPr/>
          <p:nvPr/>
        </p:nvSpPr>
        <p:spPr>
          <a:xfrm>
            <a:off x="2773629" y="4896284"/>
            <a:ext cx="3760470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Attribute Based Access Control (ABAC), ????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A4306CB-BF1E-0849-AADA-BC26135B8DEC}"/>
              </a:ext>
            </a:extLst>
          </p:cNvPr>
          <p:cNvCxnSpPr/>
          <p:nvPr/>
        </p:nvCxnSpPr>
        <p:spPr bwMode="auto">
          <a:xfrm>
            <a:off x="2110373" y="2198804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F157CC6-0054-4645-A33E-5C99C4CF3501}"/>
              </a:ext>
            </a:extLst>
          </p:cNvPr>
          <p:cNvCxnSpPr/>
          <p:nvPr/>
        </p:nvCxnSpPr>
        <p:spPr bwMode="auto">
          <a:xfrm>
            <a:off x="4354463" y="2202613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42D333C-8A48-A344-A311-2E93986766E2}"/>
              </a:ext>
            </a:extLst>
          </p:cNvPr>
          <p:cNvCxnSpPr/>
          <p:nvPr/>
        </p:nvCxnSpPr>
        <p:spPr bwMode="auto">
          <a:xfrm>
            <a:off x="4533849" y="3767155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4629797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11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Role-Based Access Control (RBAC)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0" name="Rectangle 3">
            <a:extLst>
              <a:ext uri="{FF2B5EF4-FFF2-40B4-BE49-F238E27FC236}">
                <a16:creationId xmlns:a16="http://schemas.microsoft.com/office/drawing/2014/main" id="{36163DD9-27E2-774A-A7B1-6474F745B4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1053" y="5351369"/>
            <a:ext cx="2496940" cy="348252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defTabSz="986944">
              <a:lnSpc>
                <a:spcPct val="90000"/>
              </a:lnSpc>
            </a:pPr>
            <a:r>
              <a:rPr lang="en-US" b="1" dirty="0">
                <a:latin typeface="Arial" charset="0"/>
              </a:rPr>
              <a:t>Health-Care Provider</a:t>
            </a:r>
          </a:p>
        </p:txBody>
      </p:sp>
      <p:sp>
        <p:nvSpPr>
          <p:cNvPr id="21" name="Rectangle 4">
            <a:extLst>
              <a:ext uri="{FF2B5EF4-FFF2-40B4-BE49-F238E27FC236}">
                <a16:creationId xmlns:a16="http://schemas.microsoft.com/office/drawing/2014/main" id="{23E6372C-8835-8E4E-ACE6-6F4072591E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23098" y="3788687"/>
            <a:ext cx="1278658" cy="348252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defTabSz="986944">
              <a:lnSpc>
                <a:spcPct val="90000"/>
              </a:lnSpc>
            </a:pPr>
            <a:r>
              <a:rPr lang="en-US" b="1">
                <a:latin typeface="Arial" charset="0"/>
              </a:rPr>
              <a:t>Physician</a:t>
            </a:r>
          </a:p>
        </p:txBody>
      </p:sp>
      <p:sp>
        <p:nvSpPr>
          <p:cNvPr id="22" name="Rectangle 5">
            <a:extLst>
              <a:ext uri="{FF2B5EF4-FFF2-40B4-BE49-F238E27FC236}">
                <a16:creationId xmlns:a16="http://schemas.microsoft.com/office/drawing/2014/main" id="{35D64B43-5F1E-7D44-A0C4-5C6169EF1A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357" y="1400038"/>
            <a:ext cx="1650555" cy="597551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algn="ctr" defTabSz="986944">
              <a:lnSpc>
                <a:spcPct val="90000"/>
              </a:lnSpc>
            </a:pPr>
            <a:r>
              <a:rPr lang="en-US" b="1">
                <a:latin typeface="Arial" charset="0"/>
              </a:rPr>
              <a:t>Primary-Care</a:t>
            </a:r>
          </a:p>
          <a:p>
            <a:pPr algn="ctr" defTabSz="986944">
              <a:lnSpc>
                <a:spcPct val="90000"/>
              </a:lnSpc>
            </a:pPr>
            <a:r>
              <a:rPr lang="en-US" b="1">
                <a:latin typeface="Arial" charset="0"/>
              </a:rPr>
              <a:t>Physician</a:t>
            </a:r>
          </a:p>
        </p:txBody>
      </p:sp>
      <p:sp>
        <p:nvSpPr>
          <p:cNvPr id="23" name="Rectangle 6">
            <a:extLst>
              <a:ext uri="{FF2B5EF4-FFF2-40B4-BE49-F238E27FC236}">
                <a16:creationId xmlns:a16="http://schemas.microsoft.com/office/drawing/2014/main" id="{1F084142-3087-2243-89A3-5F6F2BBBD0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4089" y="1400038"/>
            <a:ext cx="1278658" cy="597551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algn="ctr" defTabSz="986944">
              <a:lnSpc>
                <a:spcPct val="90000"/>
              </a:lnSpc>
            </a:pPr>
            <a:r>
              <a:rPr lang="en-US" b="1">
                <a:latin typeface="Arial" charset="0"/>
              </a:rPr>
              <a:t>Specialist</a:t>
            </a:r>
          </a:p>
          <a:p>
            <a:pPr algn="ctr" defTabSz="986944">
              <a:lnSpc>
                <a:spcPct val="90000"/>
              </a:lnSpc>
            </a:pPr>
            <a:r>
              <a:rPr lang="en-US" b="1">
                <a:latin typeface="Arial" charset="0"/>
              </a:rPr>
              <a:t>Physician</a:t>
            </a:r>
          </a:p>
        </p:txBody>
      </p:sp>
      <p:sp>
        <p:nvSpPr>
          <p:cNvPr id="24" name="Line 7">
            <a:extLst>
              <a:ext uri="{FF2B5EF4-FFF2-40B4-BE49-F238E27FC236}">
                <a16:creationId xmlns:a16="http://schemas.microsoft.com/office/drawing/2014/main" id="{4D914FCA-A61D-9841-9965-4B1EA97539D5}"/>
              </a:ext>
            </a:extLst>
          </p:cNvPr>
          <p:cNvSpPr>
            <a:spLocks noChangeShapeType="1"/>
          </p:cNvSpPr>
          <p:nvPr/>
        </p:nvSpPr>
        <p:spPr bwMode="auto">
          <a:xfrm>
            <a:off x="4306532" y="4465907"/>
            <a:ext cx="0" cy="684221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8">
            <a:extLst>
              <a:ext uri="{FF2B5EF4-FFF2-40B4-BE49-F238E27FC236}">
                <a16:creationId xmlns:a16="http://schemas.microsoft.com/office/drawing/2014/main" id="{65A15FFF-0312-1049-B44A-7A278A94FFB2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2632" y="2309999"/>
            <a:ext cx="2295901" cy="111995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9">
            <a:extLst>
              <a:ext uri="{FF2B5EF4-FFF2-40B4-BE49-F238E27FC236}">
                <a16:creationId xmlns:a16="http://schemas.microsoft.com/office/drawing/2014/main" id="{6BE17154-65F4-E148-963A-FECB28B2F6F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78533" y="2309999"/>
            <a:ext cx="2407896" cy="111995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3212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12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Role-Based Access Control (RBAC)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75240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concept: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Roles determine everything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drawback: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Roles are a natural concept for human users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	But not so natural for: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	Information objects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	IoT things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	Contextual attributes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800" dirty="0">
                <a:ea typeface="ＭＳ Ｐゴシック" pitchFamily="34" charset="-128"/>
              </a:rPr>
              <a:t> </a:t>
            </a:r>
            <a:r>
              <a:rPr lang="en-US" sz="3200" dirty="0">
                <a:ea typeface="ＭＳ Ｐゴシック" pitchFamily="34" charset="-128"/>
              </a:rPr>
              <a:t>Sophistication: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Role hierarchies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Role constraints</a:t>
            </a:r>
          </a:p>
          <a:p>
            <a:pPr marL="0" indent="0">
              <a:buSzPct val="90000"/>
              <a:buNone/>
              <a:defRPr/>
            </a:pP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129729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13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Role-Based Access Control (RBAC)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107244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Fundamental theorem of RBAC: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RBAC can be configured to do DAC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RBAC can be configured to do MAC</a:t>
            </a:r>
          </a:p>
          <a:p>
            <a:pPr marL="0" indent="0">
              <a:buSzPct val="90000"/>
              <a:buNone/>
              <a:defRPr/>
            </a:pP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786612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14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Access Control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62B1CB-8997-BD4F-9CE7-876E16D6D864}"/>
              </a:ext>
            </a:extLst>
          </p:cNvPr>
          <p:cNvSpPr/>
          <p:nvPr/>
        </p:nvSpPr>
        <p:spPr>
          <a:xfrm>
            <a:off x="224204" y="1364415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Discretionary Access Control (DAC), 1970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C325A3C-CA03-E843-A42F-F512086D1C87}"/>
              </a:ext>
            </a:extLst>
          </p:cNvPr>
          <p:cNvSpPr/>
          <p:nvPr/>
        </p:nvSpPr>
        <p:spPr>
          <a:xfrm>
            <a:off x="5440094" y="1368224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Mandatory Access Control (MAC), 1970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12482CB-6CB2-5149-88FC-E750C64C7120}"/>
              </a:ext>
            </a:extLst>
          </p:cNvPr>
          <p:cNvSpPr/>
          <p:nvPr/>
        </p:nvSpPr>
        <p:spPr>
          <a:xfrm>
            <a:off x="2975024" y="3120824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Role Based Access Control (RBAC), 1995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F952EE8-D4FC-6248-A833-678A64158780}"/>
              </a:ext>
            </a:extLst>
          </p:cNvPr>
          <p:cNvSpPr/>
          <p:nvPr/>
        </p:nvSpPr>
        <p:spPr>
          <a:xfrm>
            <a:off x="2773629" y="4896284"/>
            <a:ext cx="3760470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Attribute Based Access Control (ABAC), ????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A4306CB-BF1E-0849-AADA-BC26135B8DEC}"/>
              </a:ext>
            </a:extLst>
          </p:cNvPr>
          <p:cNvCxnSpPr/>
          <p:nvPr/>
        </p:nvCxnSpPr>
        <p:spPr bwMode="auto">
          <a:xfrm>
            <a:off x="2110373" y="2198804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F157CC6-0054-4645-A33E-5C99C4CF3501}"/>
              </a:ext>
            </a:extLst>
          </p:cNvPr>
          <p:cNvCxnSpPr/>
          <p:nvPr/>
        </p:nvCxnSpPr>
        <p:spPr bwMode="auto">
          <a:xfrm>
            <a:off x="4354463" y="2202613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42D333C-8A48-A344-A311-2E93986766E2}"/>
              </a:ext>
            </a:extLst>
          </p:cNvPr>
          <p:cNvCxnSpPr/>
          <p:nvPr/>
        </p:nvCxnSpPr>
        <p:spPr bwMode="auto">
          <a:xfrm>
            <a:off x="4533849" y="3767155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09058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15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Attribute-Based Access Control (ABAC)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3" name="Diamond 2">
            <a:extLst>
              <a:ext uri="{FF2B5EF4-FFF2-40B4-BE49-F238E27FC236}">
                <a16:creationId xmlns:a16="http://schemas.microsoft.com/office/drawing/2014/main" id="{EC3BE2F2-773E-BD43-8094-006C458138BF}"/>
              </a:ext>
            </a:extLst>
          </p:cNvPr>
          <p:cNvSpPr/>
          <p:nvPr/>
        </p:nvSpPr>
        <p:spPr>
          <a:xfrm>
            <a:off x="3397953" y="2483555"/>
            <a:ext cx="2201333" cy="2201333"/>
          </a:xfrm>
          <a:prstGeom prst="diamond">
            <a:avLst/>
          </a:prstGeom>
          <a:noFill/>
          <a:ln w="349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rgbClr val="C00000"/>
                </a:solidFill>
              </a:rPr>
              <a:t>Access</a:t>
            </a:r>
          </a:p>
          <a:p>
            <a:pPr algn="ctr"/>
            <a:r>
              <a:rPr lang="en-US" dirty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rgbClr val="C00000"/>
                </a:solidFill>
              </a:rPr>
              <a:t>Decision?</a:t>
            </a:r>
          </a:p>
          <a:p>
            <a:pPr algn="ctr"/>
            <a:r>
              <a:rPr lang="en-US" dirty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rgbClr val="C00000"/>
                </a:solidFill>
              </a:rPr>
              <a:t>Yes/No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21C2C3-C915-AF4B-AB83-EB16596A27EC}"/>
              </a:ext>
            </a:extLst>
          </p:cNvPr>
          <p:cNvSpPr txBox="1"/>
          <p:nvPr/>
        </p:nvSpPr>
        <p:spPr>
          <a:xfrm>
            <a:off x="1840086" y="3399555"/>
            <a:ext cx="8466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Actor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CF82DF6-2210-F745-9F50-246299FA8ED3}"/>
              </a:ext>
            </a:extLst>
          </p:cNvPr>
          <p:cNvSpPr txBox="1"/>
          <p:nvPr/>
        </p:nvSpPr>
        <p:spPr>
          <a:xfrm>
            <a:off x="6654800" y="3405198"/>
            <a:ext cx="8466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Target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181C12B-653D-2841-8B42-97FC3166A29B}"/>
              </a:ext>
            </a:extLst>
          </p:cNvPr>
          <p:cNvSpPr txBox="1"/>
          <p:nvPr/>
        </p:nvSpPr>
        <p:spPr>
          <a:xfrm>
            <a:off x="3860799" y="1339332"/>
            <a:ext cx="1292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Operation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B8E224-87FC-1C4F-A17F-3CC437E953C4}"/>
              </a:ext>
            </a:extLst>
          </p:cNvPr>
          <p:cNvSpPr txBox="1"/>
          <p:nvPr/>
        </p:nvSpPr>
        <p:spPr>
          <a:xfrm>
            <a:off x="3843864" y="5431560"/>
            <a:ext cx="1292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Context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975EDC6-6010-BA43-ACBB-F45C17060A13}"/>
              </a:ext>
            </a:extLst>
          </p:cNvPr>
          <p:cNvCxnSpPr>
            <a:endCxn id="3" idx="0"/>
          </p:cNvCxnSpPr>
          <p:nvPr/>
        </p:nvCxnSpPr>
        <p:spPr>
          <a:xfrm flipH="1">
            <a:off x="4498620" y="1739442"/>
            <a:ext cx="8561" cy="744113"/>
          </a:xfrm>
          <a:prstGeom prst="line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5B5353F0-750D-3C47-8763-3D016C6C9AF0}"/>
              </a:ext>
            </a:extLst>
          </p:cNvPr>
          <p:cNvCxnSpPr>
            <a:cxnSpLocks/>
          </p:cNvCxnSpPr>
          <p:nvPr/>
        </p:nvCxnSpPr>
        <p:spPr>
          <a:xfrm flipH="1">
            <a:off x="5599287" y="3584221"/>
            <a:ext cx="887575" cy="0"/>
          </a:xfrm>
          <a:prstGeom prst="line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FF06E0C-E97C-7749-A78C-22BD5CB3C6C1}"/>
              </a:ext>
            </a:extLst>
          </p:cNvPr>
          <p:cNvCxnSpPr>
            <a:cxnSpLocks/>
          </p:cNvCxnSpPr>
          <p:nvPr/>
        </p:nvCxnSpPr>
        <p:spPr>
          <a:xfrm flipH="1" flipV="1">
            <a:off x="4507181" y="4636624"/>
            <a:ext cx="1" cy="729751"/>
          </a:xfrm>
          <a:prstGeom prst="line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D8D6D51D-F04D-DF44-96D5-74A9212F026A}"/>
              </a:ext>
            </a:extLst>
          </p:cNvPr>
          <p:cNvCxnSpPr>
            <a:cxnSpLocks/>
            <a:endCxn id="3" idx="1"/>
          </p:cNvCxnSpPr>
          <p:nvPr/>
        </p:nvCxnSpPr>
        <p:spPr>
          <a:xfrm flipV="1">
            <a:off x="2638871" y="3584222"/>
            <a:ext cx="759082" cy="15388"/>
          </a:xfrm>
          <a:prstGeom prst="line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85654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16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Attribute-Based Access Control (ABAC)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81336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concept: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Attributes determine everything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drawback: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Flexibility at the cost of complexity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No fixed access decision rule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 Sophistication: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Chained attributes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Group attributes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Distributed decision rules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Automation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Adaptation</a:t>
            </a:r>
          </a:p>
          <a:p>
            <a:pPr marL="0" indent="0">
              <a:buSzPct val="90000"/>
              <a:buNone/>
              <a:defRPr/>
            </a:pP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70392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17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Access Control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62B1CB-8997-BD4F-9CE7-876E16D6D864}"/>
              </a:ext>
            </a:extLst>
          </p:cNvPr>
          <p:cNvSpPr/>
          <p:nvPr/>
        </p:nvSpPr>
        <p:spPr>
          <a:xfrm>
            <a:off x="224204" y="1364415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Discretionary Access Control (DAC), 1970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C325A3C-CA03-E843-A42F-F512086D1C87}"/>
              </a:ext>
            </a:extLst>
          </p:cNvPr>
          <p:cNvSpPr/>
          <p:nvPr/>
        </p:nvSpPr>
        <p:spPr>
          <a:xfrm>
            <a:off x="5440094" y="1368224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Mandatory Access Control (MAC), 1970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12482CB-6CB2-5149-88FC-E750C64C7120}"/>
              </a:ext>
            </a:extLst>
          </p:cNvPr>
          <p:cNvSpPr/>
          <p:nvPr/>
        </p:nvSpPr>
        <p:spPr>
          <a:xfrm>
            <a:off x="2975024" y="3120824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Role Based Access Control (RBAC), 1995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F952EE8-D4FC-6248-A833-678A64158780}"/>
              </a:ext>
            </a:extLst>
          </p:cNvPr>
          <p:cNvSpPr/>
          <p:nvPr/>
        </p:nvSpPr>
        <p:spPr>
          <a:xfrm>
            <a:off x="2773629" y="4896284"/>
            <a:ext cx="3760470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Attribute Based Access Control (ABAC), ????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A4306CB-BF1E-0849-AADA-BC26135B8DEC}"/>
              </a:ext>
            </a:extLst>
          </p:cNvPr>
          <p:cNvCxnSpPr/>
          <p:nvPr/>
        </p:nvCxnSpPr>
        <p:spPr bwMode="auto">
          <a:xfrm>
            <a:off x="2110373" y="2198804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F157CC6-0054-4645-A33E-5C99C4CF3501}"/>
              </a:ext>
            </a:extLst>
          </p:cNvPr>
          <p:cNvCxnSpPr/>
          <p:nvPr/>
        </p:nvCxnSpPr>
        <p:spPr bwMode="auto">
          <a:xfrm>
            <a:off x="4354463" y="2202613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42D333C-8A48-A344-A311-2E93986766E2}"/>
              </a:ext>
            </a:extLst>
          </p:cNvPr>
          <p:cNvCxnSpPr/>
          <p:nvPr/>
        </p:nvCxnSpPr>
        <p:spPr bwMode="auto">
          <a:xfrm>
            <a:off x="4533849" y="3767155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2808661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18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2800" dirty="0">
                <a:solidFill>
                  <a:srgbClr val="131F49"/>
                </a:solidFill>
              </a:rPr>
              <a:t>ABAC Research Space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257514" y="4582583"/>
            <a:ext cx="8706790" cy="92396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0" name="Text Box 6"/>
          <p:cNvSpPr txBox="1">
            <a:spLocks noChangeArrowheads="1"/>
          </p:cNvSpPr>
          <p:nvPr/>
        </p:nvSpPr>
        <p:spPr bwMode="auto">
          <a:xfrm>
            <a:off x="929556" y="4815323"/>
            <a:ext cx="7383708" cy="439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1. Foundational Principles and Theory</a:t>
            </a:r>
          </a:p>
        </p:txBody>
      </p:sp>
      <p:sp>
        <p:nvSpPr>
          <p:cNvPr id="24" name="Line 9"/>
          <p:cNvSpPr>
            <a:spLocks noChangeShapeType="1"/>
          </p:cNvSpPr>
          <p:nvPr/>
        </p:nvSpPr>
        <p:spPr bwMode="auto">
          <a:xfrm flipH="1">
            <a:off x="4541779" y="2650667"/>
            <a:ext cx="0" cy="92396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lIns="100794" tIns="50397" rIns="100794" bIns="50397"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2349010" y="2669915"/>
            <a:ext cx="4621920" cy="1660679"/>
            <a:chOff x="2189633" y="2669915"/>
            <a:chExt cx="5040314" cy="1660679"/>
          </a:xfrm>
        </p:grpSpPr>
        <p:sp>
          <p:nvSpPr>
            <p:cNvPr id="19" name="Rectangle 5"/>
            <p:cNvSpPr>
              <a:spLocks noChangeArrowheads="1"/>
            </p:cNvSpPr>
            <p:nvPr/>
          </p:nvSpPr>
          <p:spPr bwMode="auto">
            <a:xfrm>
              <a:off x="2189633" y="2669915"/>
              <a:ext cx="5040314" cy="1660679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100794" tIns="50397" rIns="100794" bIns="50397" anchor="ctr"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1" name="Line 7"/>
            <p:cNvSpPr>
              <a:spLocks noChangeShapeType="1"/>
            </p:cNvSpPr>
            <p:nvPr/>
          </p:nvSpPr>
          <p:spPr bwMode="auto">
            <a:xfrm>
              <a:off x="2189633" y="3574625"/>
              <a:ext cx="5040313" cy="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lIns="100794" tIns="50397" rIns="100794" bIns="50397"/>
            <a:lstStyle/>
            <a:p>
              <a:endParaRPr lang="en-US"/>
            </a:p>
          </p:txBody>
        </p:sp>
        <p:sp>
          <p:nvSpPr>
            <p:cNvPr id="22" name="Text Box 8"/>
            <p:cNvSpPr txBox="1">
              <a:spLocks noChangeArrowheads="1"/>
            </p:cNvSpPr>
            <p:nvPr/>
          </p:nvSpPr>
          <p:spPr bwMode="auto">
            <a:xfrm>
              <a:off x="2357644" y="3658623"/>
              <a:ext cx="4452276" cy="441047"/>
            </a:xfrm>
            <a:prstGeom prst="rect">
              <a:avLst/>
            </a:prstGeom>
            <a:solidFill>
              <a:srgbClr val="FFC000"/>
            </a:solidFill>
            <a:ln w="9525">
              <a:noFill/>
              <a:miter lim="800000"/>
              <a:headEnd/>
              <a:tailEnd/>
            </a:ln>
          </p:spPr>
          <p:txBody>
            <a:bodyPr wrap="square" lIns="100794" tIns="50397" rIns="100794" bIns="50397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200" dirty="0">
                  <a:latin typeface="Times New Roman" pitchFamily="18" charset="0"/>
                  <a:cs typeface="Times New Roman" pitchFamily="18" charset="0"/>
                </a:rPr>
                <a:t>2. Core ABAC Models</a:t>
              </a:r>
            </a:p>
          </p:txBody>
        </p:sp>
        <p:sp>
          <p:nvSpPr>
            <p:cNvPr id="23" name="Text Box 15"/>
            <p:cNvSpPr txBox="1">
              <a:spLocks noChangeArrowheads="1"/>
            </p:cNvSpPr>
            <p:nvPr/>
          </p:nvSpPr>
          <p:spPr bwMode="auto">
            <a:xfrm>
              <a:off x="2280639" y="2710317"/>
              <a:ext cx="2261140" cy="717331"/>
            </a:xfrm>
            <a:prstGeom prst="rect">
              <a:avLst/>
            </a:prstGeom>
            <a:solidFill>
              <a:srgbClr val="FFC000"/>
            </a:solidFill>
            <a:ln w="9525">
              <a:noFill/>
              <a:miter lim="800000"/>
              <a:headEnd/>
              <a:tailEnd/>
            </a:ln>
          </p:spPr>
          <p:txBody>
            <a:bodyPr wrap="square" lIns="100794" tIns="50397" rIns="100794" bIns="50397">
              <a:spAutoFit/>
            </a:bodyPr>
            <a:lstStyle/>
            <a:p>
              <a:pPr algn="ctr">
                <a:spcBef>
                  <a:spcPts val="0"/>
                </a:spcBef>
              </a:pP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3. Administrative</a:t>
              </a:r>
            </a:p>
            <a:p>
              <a:pPr algn="ctr">
                <a:spcBef>
                  <a:spcPts val="0"/>
                </a:spcBef>
              </a:pP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ABAC Models</a:t>
              </a:r>
            </a:p>
          </p:txBody>
        </p:sp>
        <p:sp>
          <p:nvSpPr>
            <p:cNvPr id="25" name="Text Box 15"/>
            <p:cNvSpPr txBox="1">
              <a:spLocks noChangeArrowheads="1"/>
            </p:cNvSpPr>
            <p:nvPr/>
          </p:nvSpPr>
          <p:spPr bwMode="auto">
            <a:xfrm>
              <a:off x="4877800" y="2710317"/>
              <a:ext cx="2093130" cy="717331"/>
            </a:xfrm>
            <a:prstGeom prst="rect">
              <a:avLst/>
            </a:prstGeom>
            <a:solidFill>
              <a:srgbClr val="FFC000"/>
            </a:solidFill>
            <a:ln w="9525">
              <a:noFill/>
              <a:miter lim="800000"/>
              <a:headEnd/>
              <a:tailEnd/>
            </a:ln>
          </p:spPr>
          <p:txBody>
            <a:bodyPr lIns="100794" tIns="50397" rIns="100794" bIns="50397">
              <a:spAutoFit/>
            </a:bodyPr>
            <a:lstStyle/>
            <a:p>
              <a:pPr algn="ctr">
                <a:spcBef>
                  <a:spcPts val="0"/>
                </a:spcBef>
              </a:pP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4. Extended</a:t>
              </a:r>
            </a:p>
            <a:p>
              <a:pPr algn="ctr">
                <a:spcBef>
                  <a:spcPts val="0"/>
                </a:spcBef>
              </a:pP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ABAC Models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-10245" y="2650666"/>
            <a:ext cx="2167320" cy="1660679"/>
            <a:chOff x="-229701" y="2650666"/>
            <a:chExt cx="2167320" cy="1660679"/>
          </a:xfrm>
        </p:grpSpPr>
        <p:sp>
          <p:nvSpPr>
            <p:cNvPr id="26" name="Rectangle 5"/>
            <p:cNvSpPr>
              <a:spLocks noChangeArrowheads="1"/>
            </p:cNvSpPr>
            <p:nvPr/>
          </p:nvSpPr>
          <p:spPr bwMode="auto">
            <a:xfrm>
              <a:off x="-229701" y="2650666"/>
              <a:ext cx="2167320" cy="1660679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100794" tIns="50397" rIns="100794" bIns="50397" anchor="ctr"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7" name="Text Box 15"/>
            <p:cNvSpPr txBox="1">
              <a:spLocks noChangeArrowheads="1"/>
            </p:cNvSpPr>
            <p:nvPr/>
          </p:nvSpPr>
          <p:spPr bwMode="auto">
            <a:xfrm>
              <a:off x="-191197" y="2922285"/>
              <a:ext cx="2090313" cy="1117441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wrap="square" lIns="100794" tIns="50397" rIns="100794" bIns="50397">
              <a:spAutoFit/>
            </a:bodyPr>
            <a:lstStyle/>
            <a:p>
              <a:pPr algn="ctr">
                <a:spcBef>
                  <a:spcPts val="0"/>
                </a:spcBef>
              </a:pPr>
              <a:r>
                <a:rPr lang="en-US" sz="2200" dirty="0">
                  <a:latin typeface="Times New Roman" pitchFamily="18" charset="0"/>
                  <a:cs typeface="Times New Roman" pitchFamily="18" charset="0"/>
                </a:rPr>
                <a:t>5. ABAC Policy</a:t>
              </a:r>
            </a:p>
            <a:p>
              <a:pPr algn="ctr">
                <a:spcBef>
                  <a:spcPts val="0"/>
                </a:spcBef>
              </a:pPr>
              <a:r>
                <a:rPr lang="en-US" sz="2200" dirty="0">
                  <a:latin typeface="Times New Roman" pitchFamily="18" charset="0"/>
                  <a:cs typeface="Times New Roman" pitchFamily="18" charset="0"/>
                </a:rPr>
                <a:t>Architectures and  Languages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7178500" y="2669915"/>
            <a:ext cx="1932120" cy="1660679"/>
            <a:chOff x="7397956" y="2669915"/>
            <a:chExt cx="1932120" cy="1660679"/>
          </a:xfrm>
        </p:grpSpPr>
        <p:sp>
          <p:nvSpPr>
            <p:cNvPr id="28" name="Rectangle 5"/>
            <p:cNvSpPr>
              <a:spLocks noChangeArrowheads="1"/>
            </p:cNvSpPr>
            <p:nvPr/>
          </p:nvSpPr>
          <p:spPr bwMode="auto">
            <a:xfrm>
              <a:off x="7397956" y="2669915"/>
              <a:ext cx="1932120" cy="1660679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100794" tIns="50397" rIns="100794" bIns="50397" anchor="ctr"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9" name="Text Box 15"/>
            <p:cNvSpPr txBox="1">
              <a:spLocks noChangeArrowheads="1"/>
            </p:cNvSpPr>
            <p:nvPr/>
          </p:nvSpPr>
          <p:spPr bwMode="auto">
            <a:xfrm>
              <a:off x="7481962" y="2894278"/>
              <a:ext cx="1764109" cy="111958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wrap="square" lIns="100794" tIns="50397" rIns="100794" bIns="50397">
              <a:spAutoFit/>
            </a:bodyPr>
            <a:lstStyle/>
            <a:p>
              <a:pPr algn="ctr">
                <a:spcBef>
                  <a:spcPts val="0"/>
                </a:spcBef>
              </a:pPr>
              <a:r>
                <a:rPr lang="en-US" sz="2200" dirty="0">
                  <a:latin typeface="Times New Roman" pitchFamily="18" charset="0"/>
                  <a:cs typeface="Times New Roman" pitchFamily="18" charset="0"/>
                </a:rPr>
                <a:t>6. ABAC Enforcement Architectures</a:t>
              </a:r>
            </a:p>
          </p:txBody>
        </p:sp>
      </p:grpSp>
      <p:sp>
        <p:nvSpPr>
          <p:cNvPr id="30" name="Rectangle 3"/>
          <p:cNvSpPr>
            <a:spLocks noChangeArrowheads="1"/>
          </p:cNvSpPr>
          <p:nvPr/>
        </p:nvSpPr>
        <p:spPr bwMode="auto">
          <a:xfrm>
            <a:off x="257514" y="1558713"/>
            <a:ext cx="8820546" cy="923960"/>
          </a:xfrm>
          <a:prstGeom prst="rect">
            <a:avLst/>
          </a:prstGeom>
          <a:solidFill>
            <a:srgbClr val="FFFDB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31" name="Text Box 23"/>
          <p:cNvSpPr txBox="1">
            <a:spLocks noChangeArrowheads="1"/>
          </p:cNvSpPr>
          <p:nvPr/>
        </p:nvSpPr>
        <p:spPr bwMode="auto">
          <a:xfrm>
            <a:off x="845551" y="1810703"/>
            <a:ext cx="7383708" cy="441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7. ABAC Design, Engineering and Applications</a:t>
            </a:r>
          </a:p>
        </p:txBody>
      </p:sp>
      <p:cxnSp>
        <p:nvCxnSpPr>
          <p:cNvPr id="10" name="Straight Connector 9"/>
          <p:cNvCxnSpPr>
            <a:stCxn id="19" idx="0"/>
          </p:cNvCxnSpPr>
          <p:nvPr/>
        </p:nvCxnSpPr>
        <p:spPr>
          <a:xfrm flipH="1">
            <a:off x="4645152" y="2669915"/>
            <a:ext cx="14818" cy="904710"/>
          </a:xfrm>
          <a:prstGeom prst="line">
            <a:avLst/>
          </a:prstGeom>
          <a:ln>
            <a:solidFill>
              <a:schemeClr val="tx1"/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95484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19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2800" dirty="0">
                <a:solidFill>
                  <a:srgbClr val="131F49"/>
                </a:solidFill>
              </a:rPr>
              <a:t>Core ABAC Models: </a:t>
            </a:r>
            <a:r>
              <a:rPr lang="en-US" sz="2800" dirty="0"/>
              <a:t>ABAC</a:t>
            </a:r>
            <a:r>
              <a:rPr lang="el-GR" sz="2800" baseline="-25000" dirty="0"/>
              <a:t>α</a:t>
            </a:r>
            <a:endParaRPr lang="en-US" sz="2800" dirty="0">
              <a:solidFill>
                <a:srgbClr val="131F49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© Ravi Sandhu</a:t>
            </a:r>
          </a:p>
        </p:txBody>
      </p:sp>
      <p:pic>
        <p:nvPicPr>
          <p:cNvPr id="32" name="内容占位符 6" descr="未命名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9064" y="1815779"/>
            <a:ext cx="7969823" cy="3286574"/>
          </a:xfrm>
          <a:prstGeom prst="rect">
            <a:avLst/>
          </a:prstGeom>
        </p:spPr>
      </p:pic>
      <p:sp>
        <p:nvSpPr>
          <p:cNvPr id="35" name="Text Box 5"/>
          <p:cNvSpPr txBox="1">
            <a:spLocks noChangeArrowheads="1"/>
          </p:cNvSpPr>
          <p:nvPr/>
        </p:nvSpPr>
        <p:spPr bwMode="auto">
          <a:xfrm>
            <a:off x="1542370" y="5430015"/>
            <a:ext cx="5664864" cy="73864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sz="2100" b="1" dirty="0">
                <a:solidFill>
                  <a:srgbClr val="CC3300"/>
                </a:solidFill>
              </a:rPr>
              <a:t>Can be configured to do simple forms of DAC, MAC, RBAC (Jin, Krishnan, Sandhu 2012)</a:t>
            </a:r>
          </a:p>
        </p:txBody>
      </p:sp>
    </p:spTree>
    <p:extLst>
      <p:ext uri="{BB962C8B-B14F-4D97-AF65-F5344CB8AC3E}">
        <p14:creationId xmlns:p14="http://schemas.microsoft.com/office/powerpoint/2010/main" val="172045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Holistic Cyber Security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FC392265-9B6C-435B-82A5-6C3B0CA7B2DA}"/>
              </a:ext>
            </a:extLst>
          </p:cNvPr>
          <p:cNvGrpSpPr/>
          <p:nvPr/>
        </p:nvGrpSpPr>
        <p:grpSpPr>
          <a:xfrm>
            <a:off x="2652918" y="3714658"/>
            <a:ext cx="4618229" cy="2373479"/>
            <a:chOff x="2785637" y="3737604"/>
            <a:chExt cx="4618229" cy="2373479"/>
          </a:xfrm>
        </p:grpSpPr>
        <p:sp>
          <p:nvSpPr>
            <p:cNvPr id="16" name="Rounded Rectangle 45">
              <a:extLst>
                <a:ext uri="{FF2B5EF4-FFF2-40B4-BE49-F238E27FC236}">
                  <a16:creationId xmlns:a16="http://schemas.microsoft.com/office/drawing/2014/main" id="{DAA035FD-94DB-45A7-92EE-C912F5837806}"/>
                </a:ext>
              </a:extLst>
            </p:cNvPr>
            <p:cNvSpPr/>
            <p:nvPr/>
          </p:nvSpPr>
          <p:spPr bwMode="auto">
            <a:xfrm>
              <a:off x="2785637" y="3739105"/>
              <a:ext cx="527569" cy="2371978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wordArtVert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PROTECT</a:t>
              </a:r>
            </a:p>
          </p:txBody>
        </p:sp>
        <p:sp>
          <p:nvSpPr>
            <p:cNvPr id="17" name="Rounded Rectangle 46">
              <a:extLst>
                <a:ext uri="{FF2B5EF4-FFF2-40B4-BE49-F238E27FC236}">
                  <a16:creationId xmlns:a16="http://schemas.microsoft.com/office/drawing/2014/main" id="{25D878C0-A178-4527-B9D9-38521A88EF79}"/>
                </a:ext>
              </a:extLst>
            </p:cNvPr>
            <p:cNvSpPr/>
            <p:nvPr/>
          </p:nvSpPr>
          <p:spPr bwMode="auto">
            <a:xfrm>
              <a:off x="6876297" y="3737604"/>
              <a:ext cx="527569" cy="2371978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wordArtVert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DETECT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34B11BB-D8F7-4988-8753-6A7D4CB0EE3D}"/>
                </a:ext>
              </a:extLst>
            </p:cNvPr>
            <p:cNvCxnSpPr/>
            <p:nvPr/>
          </p:nvCxnSpPr>
          <p:spPr bwMode="auto">
            <a:xfrm>
              <a:off x="3684394" y="4780230"/>
              <a:ext cx="2806574" cy="0"/>
            </a:xfrm>
            <a:prstGeom prst="line">
              <a:avLst/>
            </a:prstGeom>
            <a:solidFill>
              <a:srgbClr val="00B8FF"/>
            </a:solidFill>
            <a:ln w="31750" cap="flat" cmpd="sng" algn="ctr">
              <a:solidFill>
                <a:schemeClr val="tx1"/>
              </a:solidFill>
              <a:prstDash val="solid"/>
              <a:round/>
              <a:headEnd type="triangle" w="lg" len="lg"/>
              <a:tailEnd type="triangle" w="lg" len="lg"/>
            </a:ln>
            <a:effectLst/>
          </p:spPr>
        </p:cxn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722942D-1858-47B5-BD53-77D7839A5286}"/>
                </a:ext>
              </a:extLst>
            </p:cNvPr>
            <p:cNvSpPr txBox="1"/>
            <p:nvPr/>
          </p:nvSpPr>
          <p:spPr>
            <a:xfrm>
              <a:off x="4341323" y="4925095"/>
              <a:ext cx="1492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Complement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E6B89F3-A7AF-4137-9A72-63B7DD24052C}"/>
                </a:ext>
              </a:extLst>
            </p:cNvPr>
            <p:cNvSpPr txBox="1"/>
            <p:nvPr/>
          </p:nvSpPr>
          <p:spPr>
            <a:xfrm>
              <a:off x="4700396" y="3746639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How?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91F28F92-3932-4E19-8267-01C554641A45}"/>
              </a:ext>
            </a:extLst>
          </p:cNvPr>
          <p:cNvGrpSpPr/>
          <p:nvPr/>
        </p:nvGrpSpPr>
        <p:grpSpPr>
          <a:xfrm>
            <a:off x="2890295" y="1243069"/>
            <a:ext cx="4125368" cy="1164539"/>
            <a:chOff x="2915225" y="1510429"/>
            <a:chExt cx="4125368" cy="1164539"/>
          </a:xfrm>
        </p:grpSpPr>
        <p:sp>
          <p:nvSpPr>
            <p:cNvPr id="25" name="Rounded Rectangle 51">
              <a:extLst>
                <a:ext uri="{FF2B5EF4-FFF2-40B4-BE49-F238E27FC236}">
                  <a16:creationId xmlns:a16="http://schemas.microsoft.com/office/drawing/2014/main" id="{8B8382B7-6582-43CF-A97C-D9652BFA9E7B}"/>
                </a:ext>
              </a:extLst>
            </p:cNvPr>
            <p:cNvSpPr/>
            <p:nvPr/>
          </p:nvSpPr>
          <p:spPr bwMode="auto">
            <a:xfrm>
              <a:off x="2915225" y="1511930"/>
              <a:ext cx="1374622" cy="447395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POLICY</a:t>
              </a:r>
            </a:p>
          </p:txBody>
        </p:sp>
        <p:sp>
          <p:nvSpPr>
            <p:cNvPr id="28" name="Rounded Rectangle 52">
              <a:extLst>
                <a:ext uri="{FF2B5EF4-FFF2-40B4-BE49-F238E27FC236}">
                  <a16:creationId xmlns:a16="http://schemas.microsoft.com/office/drawing/2014/main" id="{1127ACBF-6750-4621-B0DC-56A9105A9FB7}"/>
                </a:ext>
              </a:extLst>
            </p:cNvPr>
            <p:cNvSpPr/>
            <p:nvPr/>
          </p:nvSpPr>
          <p:spPr bwMode="auto">
            <a:xfrm>
              <a:off x="5665971" y="1510429"/>
              <a:ext cx="1374622" cy="447395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ATTACKS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B496A023-CF15-48E0-A09A-D37A77A55988}"/>
                </a:ext>
              </a:extLst>
            </p:cNvPr>
            <p:cNvSpPr txBox="1"/>
            <p:nvPr/>
          </p:nvSpPr>
          <p:spPr>
            <a:xfrm>
              <a:off x="3176779" y="2305636"/>
              <a:ext cx="8515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What?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75636544-FBCB-4BE6-95FD-F2BBF50F4267}"/>
                </a:ext>
              </a:extLst>
            </p:cNvPr>
            <p:cNvSpPr txBox="1"/>
            <p:nvPr/>
          </p:nvSpPr>
          <p:spPr>
            <a:xfrm>
              <a:off x="5965997" y="2287091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Why?</a:t>
              </a:r>
            </a:p>
          </p:txBody>
        </p:sp>
      </p:grp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054028F-67AC-4C37-85B3-540FC19860AD}"/>
              </a:ext>
            </a:extLst>
          </p:cNvPr>
          <p:cNvCxnSpPr/>
          <p:nvPr/>
        </p:nvCxnSpPr>
        <p:spPr bwMode="auto">
          <a:xfrm>
            <a:off x="2248342" y="3389554"/>
            <a:ext cx="5427380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5" name="Group 34">
            <a:extLst>
              <a:ext uri="{FF2B5EF4-FFF2-40B4-BE49-F238E27FC236}">
                <a16:creationId xmlns:a16="http://schemas.microsoft.com/office/drawing/2014/main" id="{633C2010-740B-4993-AA5C-495956442BF7}"/>
              </a:ext>
            </a:extLst>
          </p:cNvPr>
          <p:cNvGrpSpPr/>
          <p:nvPr/>
        </p:nvGrpSpPr>
        <p:grpSpPr>
          <a:xfrm>
            <a:off x="1099173" y="2042818"/>
            <a:ext cx="7725718" cy="1396878"/>
            <a:chOff x="1310668" y="2074799"/>
            <a:chExt cx="7725718" cy="1396878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40859FAC-B99B-4AA5-926C-B0AAA926BFAD}"/>
                </a:ext>
              </a:extLst>
            </p:cNvPr>
            <p:cNvGrpSpPr/>
            <p:nvPr/>
          </p:nvGrpSpPr>
          <p:grpSpPr>
            <a:xfrm>
              <a:off x="1310668" y="2074799"/>
              <a:ext cx="979755" cy="1396878"/>
              <a:chOff x="1310668" y="2076300"/>
              <a:chExt cx="979755" cy="1396878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92B9EA5C-7EB0-4F83-9DBE-016762120857}"/>
                  </a:ext>
                </a:extLst>
              </p:cNvPr>
              <p:cNvCxnSpPr/>
              <p:nvPr/>
            </p:nvCxnSpPr>
            <p:spPr bwMode="auto">
              <a:xfrm flipV="1">
                <a:off x="1800545" y="2409401"/>
                <a:ext cx="0" cy="730677"/>
              </a:xfrm>
              <a:prstGeom prst="line">
                <a:avLst/>
              </a:prstGeom>
              <a:solidFill>
                <a:srgbClr val="00B8FF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grpSp>
            <p:nvGrpSpPr>
              <p:cNvPr id="44" name="Group 43">
                <a:extLst>
                  <a:ext uri="{FF2B5EF4-FFF2-40B4-BE49-F238E27FC236}">
                    <a16:creationId xmlns:a16="http://schemas.microsoft.com/office/drawing/2014/main" id="{108E8E37-58DB-44D4-992C-442FB335461E}"/>
                  </a:ext>
                </a:extLst>
              </p:cNvPr>
              <p:cNvGrpSpPr/>
              <p:nvPr/>
            </p:nvGrpSpPr>
            <p:grpSpPr>
              <a:xfrm>
                <a:off x="1310668" y="2076300"/>
                <a:ext cx="979755" cy="1396878"/>
                <a:chOff x="1310668" y="2076300"/>
                <a:chExt cx="979755" cy="1396878"/>
              </a:xfrm>
            </p:grpSpPr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3E04D7C1-EA5C-4814-B5C3-14B008A0CDEB}"/>
                    </a:ext>
                  </a:extLst>
                </p:cNvPr>
                <p:cNvSpPr txBox="1"/>
                <p:nvPr/>
              </p:nvSpPr>
              <p:spPr>
                <a:xfrm>
                  <a:off x="1310668" y="3103846"/>
                  <a:ext cx="97975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Enforce</a:t>
                  </a:r>
                </a:p>
              </p:txBody>
            </p:sp>
            <p:sp>
              <p:nvSpPr>
                <p:cNvPr id="46" name="TextBox 45">
                  <a:extLst>
                    <a:ext uri="{FF2B5EF4-FFF2-40B4-BE49-F238E27FC236}">
                      <a16:creationId xmlns:a16="http://schemas.microsoft.com/office/drawing/2014/main" id="{C55A050B-E548-4B64-AA89-3CC9B269D38F}"/>
                    </a:ext>
                  </a:extLst>
                </p:cNvPr>
                <p:cNvSpPr txBox="1"/>
                <p:nvPr/>
              </p:nvSpPr>
              <p:spPr>
                <a:xfrm>
                  <a:off x="1349140" y="2076300"/>
                  <a:ext cx="90281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Enable</a:t>
                  </a:r>
                </a:p>
              </p:txBody>
            </p:sp>
          </p:grpSp>
        </p:grp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DAA8AD1F-DA74-49F1-8CD9-A9C2B7D81C2E}"/>
                </a:ext>
              </a:extLst>
            </p:cNvPr>
            <p:cNvGrpSpPr/>
            <p:nvPr/>
          </p:nvGrpSpPr>
          <p:grpSpPr>
            <a:xfrm>
              <a:off x="7928390" y="2074799"/>
              <a:ext cx="1107996" cy="1396878"/>
              <a:chOff x="1329904" y="2076300"/>
              <a:chExt cx="1107996" cy="1396878"/>
            </a:xfrm>
          </p:grpSpPr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F81ADEC8-246D-4B90-BC86-E8F7422F1DE7}"/>
                  </a:ext>
                </a:extLst>
              </p:cNvPr>
              <p:cNvCxnSpPr/>
              <p:nvPr/>
            </p:nvCxnSpPr>
            <p:spPr bwMode="auto">
              <a:xfrm flipV="1">
                <a:off x="1883902" y="2409401"/>
                <a:ext cx="0" cy="730677"/>
              </a:xfrm>
              <a:prstGeom prst="line">
                <a:avLst/>
              </a:prstGeom>
              <a:solidFill>
                <a:srgbClr val="00B8FF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AC437D91-89CF-4D3A-8F2F-A1759F81C7D7}"/>
                  </a:ext>
                </a:extLst>
              </p:cNvPr>
              <p:cNvGrpSpPr/>
              <p:nvPr/>
            </p:nvGrpSpPr>
            <p:grpSpPr>
              <a:xfrm>
                <a:off x="1329904" y="2076300"/>
                <a:ext cx="1107996" cy="1396878"/>
                <a:chOff x="1329904" y="2076300"/>
                <a:chExt cx="1107996" cy="1396878"/>
              </a:xfrm>
            </p:grpSpPr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73D77354-07B1-4E1B-979E-1E9D22A9FE94}"/>
                    </a:ext>
                  </a:extLst>
                </p:cNvPr>
                <p:cNvSpPr txBox="1"/>
                <p:nvPr/>
              </p:nvSpPr>
              <p:spPr>
                <a:xfrm>
                  <a:off x="1419673" y="3103846"/>
                  <a:ext cx="92845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Defend</a:t>
                  </a:r>
                </a:p>
              </p:txBody>
            </p:sp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37DEC285-8358-4A8F-B2D5-96EF12123F04}"/>
                    </a:ext>
                  </a:extLst>
                </p:cNvPr>
                <p:cNvSpPr txBox="1"/>
                <p:nvPr/>
              </p:nvSpPr>
              <p:spPr>
                <a:xfrm>
                  <a:off x="1329904" y="2076300"/>
                  <a:ext cx="110799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Respond</a:t>
                  </a:r>
                </a:p>
              </p:txBody>
            </p:sp>
          </p:grpSp>
        </p:grpSp>
      </p:grpSp>
      <p:sp>
        <p:nvSpPr>
          <p:cNvPr id="47" name="Rounded Rectangle 67">
            <a:extLst>
              <a:ext uri="{FF2B5EF4-FFF2-40B4-BE49-F238E27FC236}">
                <a16:creationId xmlns:a16="http://schemas.microsoft.com/office/drawing/2014/main" id="{FA7A623D-1004-4FB4-A7CE-A82C7624CB5F}"/>
              </a:ext>
            </a:extLst>
          </p:cNvPr>
          <p:cNvSpPr/>
          <p:nvPr/>
        </p:nvSpPr>
        <p:spPr bwMode="auto">
          <a:xfrm>
            <a:off x="653858" y="1243514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Objectives</a:t>
            </a:r>
          </a:p>
        </p:txBody>
      </p:sp>
      <p:sp>
        <p:nvSpPr>
          <p:cNvPr id="48" name="Rounded Rectangle 68">
            <a:extLst>
              <a:ext uri="{FF2B5EF4-FFF2-40B4-BE49-F238E27FC236}">
                <a16:creationId xmlns:a16="http://schemas.microsoft.com/office/drawing/2014/main" id="{B51296F0-AD5B-4C9A-B5DD-EA3504D10412}"/>
              </a:ext>
            </a:extLst>
          </p:cNvPr>
          <p:cNvSpPr/>
          <p:nvPr/>
        </p:nvSpPr>
        <p:spPr bwMode="auto">
          <a:xfrm>
            <a:off x="653858" y="4951199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Mechanisms</a:t>
            </a:r>
          </a:p>
        </p:txBody>
      </p:sp>
    </p:spTree>
    <p:extLst>
      <p:ext uri="{BB962C8B-B14F-4D97-AF65-F5344CB8AC3E}">
        <p14:creationId xmlns:p14="http://schemas.microsoft.com/office/powerpoint/2010/main" val="21861743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20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2800" dirty="0">
                <a:solidFill>
                  <a:srgbClr val="131F49"/>
                </a:solidFill>
              </a:rPr>
              <a:t>Core ABAC Models: </a:t>
            </a:r>
            <a:r>
              <a:rPr lang="en-US" sz="2800" dirty="0"/>
              <a:t>ABAC</a:t>
            </a:r>
            <a:r>
              <a:rPr lang="el-GR" sz="2800" baseline="-25000" dirty="0"/>
              <a:t>α</a:t>
            </a:r>
            <a:endParaRPr lang="en-US" sz="2800" dirty="0">
              <a:solidFill>
                <a:srgbClr val="131F49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© Ravi Sandhu</a:t>
            </a:r>
          </a:p>
        </p:txBody>
      </p:sp>
      <p:pic>
        <p:nvPicPr>
          <p:cNvPr id="32" name="内容占位符 6" descr="未命名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9064" y="1815779"/>
            <a:ext cx="7969823" cy="3286574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3133658" y="1014448"/>
            <a:ext cx="3211101" cy="369314"/>
          </a:xfrm>
          <a:prstGeom prst="rect">
            <a:avLst/>
          </a:prstGeom>
          <a:noFill/>
        </p:spPr>
        <p:txBody>
          <a:bodyPr wrap="none" lIns="91423" tIns="45711" rIns="91423" bIns="45711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Policy Configuration Points</a:t>
            </a:r>
          </a:p>
        </p:txBody>
      </p:sp>
      <p:cxnSp>
        <p:nvCxnSpPr>
          <p:cNvPr id="34" name="Straight Arrow Connector 33"/>
          <p:cNvCxnSpPr/>
          <p:nvPr/>
        </p:nvCxnSpPr>
        <p:spPr bwMode="auto">
          <a:xfrm flipH="1">
            <a:off x="3304032" y="1405955"/>
            <a:ext cx="1289944" cy="434601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 Box 5"/>
          <p:cNvSpPr txBox="1">
            <a:spLocks noChangeArrowheads="1"/>
          </p:cNvSpPr>
          <p:nvPr/>
        </p:nvSpPr>
        <p:spPr bwMode="auto">
          <a:xfrm>
            <a:off x="1542370" y="5430015"/>
            <a:ext cx="5664864" cy="73864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sz="2100" b="1" dirty="0">
                <a:solidFill>
                  <a:srgbClr val="CC3300"/>
                </a:solidFill>
              </a:rPr>
              <a:t>Can be configured to do simple forms of DAC, MAC, RBAC (Jin, Krishnan, Sandhu 2012)</a:t>
            </a:r>
          </a:p>
        </p:txBody>
      </p:sp>
      <p:cxnSp>
        <p:nvCxnSpPr>
          <p:cNvPr id="36" name="Straight Arrow Connector 35"/>
          <p:cNvCxnSpPr/>
          <p:nvPr/>
        </p:nvCxnSpPr>
        <p:spPr bwMode="auto">
          <a:xfrm>
            <a:off x="4571999" y="1405955"/>
            <a:ext cx="737617" cy="418808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7" name="Straight Arrow Connector 36"/>
          <p:cNvCxnSpPr/>
          <p:nvPr/>
        </p:nvCxnSpPr>
        <p:spPr bwMode="auto">
          <a:xfrm>
            <a:off x="4571999" y="1405955"/>
            <a:ext cx="1158241" cy="2117533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554718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21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2800" dirty="0">
                <a:solidFill>
                  <a:srgbClr val="131F49"/>
                </a:solidFill>
              </a:rPr>
              <a:t>Core ABAC Models: </a:t>
            </a:r>
            <a:r>
              <a:rPr lang="en-US" sz="28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ABAC</a:t>
            </a:r>
            <a:r>
              <a:rPr lang="el-GR" sz="2800" baseline="-25000" dirty="0"/>
              <a:t>β</a:t>
            </a:r>
            <a:endParaRPr lang="en-US" sz="2800" dirty="0">
              <a:solidFill>
                <a:srgbClr val="131F49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© Ravi Sandhu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0553" y="1248709"/>
            <a:ext cx="6154274" cy="4172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1718227" y="5432633"/>
            <a:ext cx="5038927" cy="58475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sz="1600" b="1" dirty="0">
                <a:solidFill>
                  <a:srgbClr val="CC3300"/>
                </a:solidFill>
              </a:rPr>
              <a:t>Can further be configured to do many </a:t>
            </a:r>
          </a:p>
          <a:p>
            <a:pPr algn="ctr"/>
            <a:r>
              <a:rPr lang="en-US" sz="1600" b="1" dirty="0">
                <a:solidFill>
                  <a:srgbClr val="CC3300"/>
                </a:solidFill>
              </a:rPr>
              <a:t>RBAC extensions (Jin, Krishnan, Sandhu 2014)</a:t>
            </a:r>
          </a:p>
        </p:txBody>
      </p:sp>
    </p:spTree>
    <p:extLst>
      <p:ext uri="{BB962C8B-B14F-4D97-AF65-F5344CB8AC3E}">
        <p14:creationId xmlns:p14="http://schemas.microsoft.com/office/powerpoint/2010/main" val="11578140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22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2800" dirty="0">
                <a:solidFill>
                  <a:srgbClr val="131F49"/>
                </a:solidFill>
              </a:rPr>
              <a:t>Administrative ABAC Models: HGABAC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© Ravi Sandhu</a:t>
            </a:r>
          </a:p>
        </p:txBody>
      </p:sp>
      <p:pic>
        <p:nvPicPr>
          <p:cNvPr id="8" name="Picture 2" descr="F:\PhD Courses\Research Material\HGABAC material and paper\Final HGABAC--NSS submission\Camera Ready Submission\GURA-G latex\Images\hgabac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2019" y="1332741"/>
            <a:ext cx="6262874" cy="3454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445192" y="5089362"/>
            <a:ext cx="653410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/>
              <a:t> </a:t>
            </a:r>
            <a:r>
              <a:rPr lang="en-US" dirty="0"/>
              <a:t>Hierarchical Group and Attribute Based Access Control (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HGABAC)</a:t>
            </a:r>
            <a:endParaRPr lang="en-US" dirty="0"/>
          </a:p>
          <a:p>
            <a:pPr marL="1121686" lvl="1" indent="-503972" algn="just">
              <a:buFont typeface="Wingdings" pitchFamily="2" charset="2"/>
              <a:buChar char="v"/>
            </a:pPr>
            <a:r>
              <a:rPr lang="en-US" sz="1600" dirty="0"/>
              <a:t>Introduces User and Object Groups</a:t>
            </a:r>
          </a:p>
          <a:p>
            <a:pPr marL="1121686" lvl="1" indent="-503972" algn="just">
              <a:buFont typeface="Wingdings" pitchFamily="2" charset="2"/>
              <a:buChar char="v"/>
            </a:pPr>
            <a:r>
              <a:rPr lang="en-US" sz="1600" dirty="0"/>
              <a:t>Simplifies administration of attributes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4189" y="5652813"/>
            <a:ext cx="2721186" cy="369314"/>
          </a:xfrm>
          <a:prstGeom prst="rect">
            <a:avLst/>
          </a:prstGeom>
          <a:noFill/>
          <a:ln w="31750">
            <a:noFill/>
          </a:ln>
        </p:spPr>
        <p:txBody>
          <a:bodyPr wrap="square" lIns="91423" tIns="45711" rIns="91423" bIns="45711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Servos and Osborn, 2015</a:t>
            </a:r>
          </a:p>
        </p:txBody>
      </p:sp>
    </p:spTree>
    <p:extLst>
      <p:ext uri="{BB962C8B-B14F-4D97-AF65-F5344CB8AC3E}">
        <p14:creationId xmlns:p14="http://schemas.microsoft.com/office/powerpoint/2010/main" val="41624443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23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2800" dirty="0">
                <a:solidFill>
                  <a:srgbClr val="131F49"/>
                </a:solidFill>
              </a:rPr>
              <a:t>ABAC Applications: </a:t>
            </a:r>
            <a:br>
              <a:rPr lang="en-US" sz="2800" dirty="0">
                <a:solidFill>
                  <a:srgbClr val="131F49"/>
                </a:solidFill>
              </a:rPr>
            </a:br>
            <a:r>
              <a:rPr lang="en-US" sz="2800" dirty="0">
                <a:solidFill>
                  <a:srgbClr val="131F49"/>
                </a:solidFill>
              </a:rPr>
              <a:t>Cloud Enabled IoT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38950" y="4734344"/>
            <a:ext cx="2181225" cy="923312"/>
          </a:xfrm>
          <a:prstGeom prst="rect">
            <a:avLst/>
          </a:prstGeom>
          <a:noFill/>
          <a:ln w="31750">
            <a:noFill/>
          </a:ln>
        </p:spPr>
        <p:txBody>
          <a:bodyPr wrap="square" lIns="91423" tIns="45711" rIns="91423" bIns="45711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Alsheri</a:t>
            </a:r>
            <a:r>
              <a:rPr lang="en-US" dirty="0">
                <a:solidFill>
                  <a:srgbClr val="FF0000"/>
                </a:solidFill>
              </a:rPr>
              <a:t>, Bhatt, Patwa, Benson, Sandhu</a:t>
            </a:r>
          </a:p>
          <a:p>
            <a:r>
              <a:rPr lang="en-US" dirty="0">
                <a:solidFill>
                  <a:srgbClr val="FF0000"/>
                </a:solidFill>
              </a:rPr>
              <a:t>2016 onwards</a:t>
            </a:r>
          </a:p>
        </p:txBody>
      </p:sp>
      <p:pic>
        <p:nvPicPr>
          <p:cNvPr id="12" name="Picture 11" descr="IoT_basic2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5620" y="1148204"/>
            <a:ext cx="4846503" cy="4941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54195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24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2800" dirty="0">
                <a:solidFill>
                  <a:srgbClr val="131F49"/>
                </a:solidFill>
              </a:rPr>
              <a:t>Policy Architecture: </a:t>
            </a:r>
            <a:br>
              <a:rPr lang="en-US" sz="2800" dirty="0">
                <a:solidFill>
                  <a:srgbClr val="131F49"/>
                </a:solidFill>
              </a:rPr>
            </a:br>
            <a:r>
              <a:rPr lang="en-US" sz="2800" dirty="0">
                <a:solidFill>
                  <a:srgbClr val="131F49"/>
                </a:solidFill>
              </a:rPr>
              <a:t>Amazon </a:t>
            </a:r>
            <a:r>
              <a:rPr lang="en-US" sz="2800" dirty="0"/>
              <a:t>AWS</a:t>
            </a:r>
            <a:r>
              <a:rPr lang="en-US" sz="2800" baseline="-25000" dirty="0"/>
              <a:t> </a:t>
            </a:r>
            <a:r>
              <a:rPr lang="en-US" sz="2800" dirty="0"/>
              <a:t>style</a:t>
            </a:r>
            <a:endParaRPr lang="en-US" sz="2800" dirty="0">
              <a:solidFill>
                <a:srgbClr val="131F49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© Ravi Sandhu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624320" y="1397042"/>
          <a:ext cx="5961231" cy="3833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Acrobat Document" r:id="rId4" imgW="4724298" imgH="3038339" progId="Acrobat.Document.11">
                  <p:embed/>
                </p:oleObj>
              </mc:Choice>
              <mc:Fallback>
                <p:oleObj name="Acrobat Document" r:id="rId4" imgW="4724298" imgH="3038339" progId="Acrobat.Document.11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24320" y="1397042"/>
                        <a:ext cx="5961231" cy="3833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18986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25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2800" dirty="0">
                <a:solidFill>
                  <a:srgbClr val="131F49"/>
                </a:solidFill>
              </a:rPr>
              <a:t>ABAC Research Space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257514" y="4582583"/>
            <a:ext cx="8706790" cy="92396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0" name="Text Box 6"/>
          <p:cNvSpPr txBox="1">
            <a:spLocks noChangeArrowheads="1"/>
          </p:cNvSpPr>
          <p:nvPr/>
        </p:nvSpPr>
        <p:spPr bwMode="auto">
          <a:xfrm>
            <a:off x="929556" y="4815323"/>
            <a:ext cx="7383708" cy="439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1. Foundational Principles and Theory</a:t>
            </a:r>
          </a:p>
        </p:txBody>
      </p:sp>
      <p:sp>
        <p:nvSpPr>
          <p:cNvPr id="24" name="Line 9"/>
          <p:cNvSpPr>
            <a:spLocks noChangeShapeType="1"/>
          </p:cNvSpPr>
          <p:nvPr/>
        </p:nvSpPr>
        <p:spPr bwMode="auto">
          <a:xfrm flipH="1">
            <a:off x="4541779" y="2650667"/>
            <a:ext cx="0" cy="92396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lIns="100794" tIns="50397" rIns="100794" bIns="50397"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2349010" y="2669915"/>
            <a:ext cx="4621920" cy="1660679"/>
            <a:chOff x="2189633" y="2669915"/>
            <a:chExt cx="5040314" cy="1660679"/>
          </a:xfrm>
        </p:grpSpPr>
        <p:sp>
          <p:nvSpPr>
            <p:cNvPr id="19" name="Rectangle 5"/>
            <p:cNvSpPr>
              <a:spLocks noChangeArrowheads="1"/>
            </p:cNvSpPr>
            <p:nvPr/>
          </p:nvSpPr>
          <p:spPr bwMode="auto">
            <a:xfrm>
              <a:off x="2189633" y="2669915"/>
              <a:ext cx="5040314" cy="1660679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100794" tIns="50397" rIns="100794" bIns="50397" anchor="ctr"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1" name="Line 7"/>
            <p:cNvSpPr>
              <a:spLocks noChangeShapeType="1"/>
            </p:cNvSpPr>
            <p:nvPr/>
          </p:nvSpPr>
          <p:spPr bwMode="auto">
            <a:xfrm>
              <a:off x="2189633" y="3574625"/>
              <a:ext cx="5040313" cy="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lIns="100794" tIns="50397" rIns="100794" bIns="50397"/>
            <a:lstStyle/>
            <a:p>
              <a:endParaRPr lang="en-US"/>
            </a:p>
          </p:txBody>
        </p:sp>
        <p:sp>
          <p:nvSpPr>
            <p:cNvPr id="22" name="Text Box 8"/>
            <p:cNvSpPr txBox="1">
              <a:spLocks noChangeArrowheads="1"/>
            </p:cNvSpPr>
            <p:nvPr/>
          </p:nvSpPr>
          <p:spPr bwMode="auto">
            <a:xfrm>
              <a:off x="2357644" y="3658623"/>
              <a:ext cx="4452276" cy="441047"/>
            </a:xfrm>
            <a:prstGeom prst="rect">
              <a:avLst/>
            </a:prstGeom>
            <a:solidFill>
              <a:srgbClr val="FFC000"/>
            </a:solidFill>
            <a:ln w="9525">
              <a:noFill/>
              <a:miter lim="800000"/>
              <a:headEnd/>
              <a:tailEnd/>
            </a:ln>
          </p:spPr>
          <p:txBody>
            <a:bodyPr wrap="square" lIns="100794" tIns="50397" rIns="100794" bIns="50397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200" dirty="0">
                  <a:latin typeface="Times New Roman" pitchFamily="18" charset="0"/>
                  <a:cs typeface="Times New Roman" pitchFamily="18" charset="0"/>
                </a:rPr>
                <a:t>2. Core ABAC Models</a:t>
              </a:r>
            </a:p>
          </p:txBody>
        </p:sp>
        <p:sp>
          <p:nvSpPr>
            <p:cNvPr id="23" name="Text Box 15"/>
            <p:cNvSpPr txBox="1">
              <a:spLocks noChangeArrowheads="1"/>
            </p:cNvSpPr>
            <p:nvPr/>
          </p:nvSpPr>
          <p:spPr bwMode="auto">
            <a:xfrm>
              <a:off x="2280639" y="2710317"/>
              <a:ext cx="2261140" cy="717331"/>
            </a:xfrm>
            <a:prstGeom prst="rect">
              <a:avLst/>
            </a:prstGeom>
            <a:solidFill>
              <a:srgbClr val="FFC000"/>
            </a:solidFill>
            <a:ln w="9525">
              <a:noFill/>
              <a:miter lim="800000"/>
              <a:headEnd/>
              <a:tailEnd/>
            </a:ln>
          </p:spPr>
          <p:txBody>
            <a:bodyPr wrap="square" lIns="100794" tIns="50397" rIns="100794" bIns="50397">
              <a:spAutoFit/>
            </a:bodyPr>
            <a:lstStyle/>
            <a:p>
              <a:pPr algn="ctr">
                <a:spcBef>
                  <a:spcPts val="0"/>
                </a:spcBef>
              </a:pP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3. Administrative</a:t>
              </a:r>
            </a:p>
            <a:p>
              <a:pPr algn="ctr">
                <a:spcBef>
                  <a:spcPts val="0"/>
                </a:spcBef>
              </a:pP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ABAC Models</a:t>
              </a:r>
            </a:p>
          </p:txBody>
        </p:sp>
        <p:sp>
          <p:nvSpPr>
            <p:cNvPr id="25" name="Text Box 15"/>
            <p:cNvSpPr txBox="1">
              <a:spLocks noChangeArrowheads="1"/>
            </p:cNvSpPr>
            <p:nvPr/>
          </p:nvSpPr>
          <p:spPr bwMode="auto">
            <a:xfrm>
              <a:off x="4877800" y="2710317"/>
              <a:ext cx="2093130" cy="717331"/>
            </a:xfrm>
            <a:prstGeom prst="rect">
              <a:avLst/>
            </a:prstGeom>
            <a:solidFill>
              <a:srgbClr val="FFC000"/>
            </a:solidFill>
            <a:ln w="9525">
              <a:noFill/>
              <a:miter lim="800000"/>
              <a:headEnd/>
              <a:tailEnd/>
            </a:ln>
          </p:spPr>
          <p:txBody>
            <a:bodyPr lIns="100794" tIns="50397" rIns="100794" bIns="50397">
              <a:spAutoFit/>
            </a:bodyPr>
            <a:lstStyle/>
            <a:p>
              <a:pPr algn="ctr">
                <a:spcBef>
                  <a:spcPts val="0"/>
                </a:spcBef>
              </a:pP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4. Extended</a:t>
              </a:r>
            </a:p>
            <a:p>
              <a:pPr algn="ctr">
                <a:spcBef>
                  <a:spcPts val="0"/>
                </a:spcBef>
              </a:pP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ABAC Models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-10245" y="2650666"/>
            <a:ext cx="2167320" cy="1660679"/>
            <a:chOff x="-229701" y="2650666"/>
            <a:chExt cx="2167320" cy="1660679"/>
          </a:xfrm>
        </p:grpSpPr>
        <p:sp>
          <p:nvSpPr>
            <p:cNvPr id="26" name="Rectangle 5"/>
            <p:cNvSpPr>
              <a:spLocks noChangeArrowheads="1"/>
            </p:cNvSpPr>
            <p:nvPr/>
          </p:nvSpPr>
          <p:spPr bwMode="auto">
            <a:xfrm>
              <a:off x="-229701" y="2650666"/>
              <a:ext cx="2167320" cy="1660679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100794" tIns="50397" rIns="100794" bIns="50397" anchor="ctr"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7" name="Text Box 15"/>
            <p:cNvSpPr txBox="1">
              <a:spLocks noChangeArrowheads="1"/>
            </p:cNvSpPr>
            <p:nvPr/>
          </p:nvSpPr>
          <p:spPr bwMode="auto">
            <a:xfrm>
              <a:off x="-191197" y="2922285"/>
              <a:ext cx="2090313" cy="1117441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wrap="square" lIns="100794" tIns="50397" rIns="100794" bIns="50397">
              <a:spAutoFit/>
            </a:bodyPr>
            <a:lstStyle/>
            <a:p>
              <a:pPr algn="ctr">
                <a:spcBef>
                  <a:spcPts val="0"/>
                </a:spcBef>
              </a:pPr>
              <a:r>
                <a:rPr lang="en-US" sz="2200" dirty="0">
                  <a:latin typeface="Times New Roman" pitchFamily="18" charset="0"/>
                  <a:cs typeface="Times New Roman" pitchFamily="18" charset="0"/>
                </a:rPr>
                <a:t>5. ABAC Policy</a:t>
              </a:r>
            </a:p>
            <a:p>
              <a:pPr algn="ctr">
                <a:spcBef>
                  <a:spcPts val="0"/>
                </a:spcBef>
              </a:pPr>
              <a:r>
                <a:rPr lang="en-US" sz="2200" dirty="0">
                  <a:latin typeface="Times New Roman" pitchFamily="18" charset="0"/>
                  <a:cs typeface="Times New Roman" pitchFamily="18" charset="0"/>
                </a:rPr>
                <a:t>Architectures and  Languages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7178500" y="2669915"/>
            <a:ext cx="1932120" cy="1660679"/>
            <a:chOff x="7397956" y="2669915"/>
            <a:chExt cx="1932120" cy="1660679"/>
          </a:xfrm>
        </p:grpSpPr>
        <p:sp>
          <p:nvSpPr>
            <p:cNvPr id="28" name="Rectangle 5"/>
            <p:cNvSpPr>
              <a:spLocks noChangeArrowheads="1"/>
            </p:cNvSpPr>
            <p:nvPr/>
          </p:nvSpPr>
          <p:spPr bwMode="auto">
            <a:xfrm>
              <a:off x="7397956" y="2669915"/>
              <a:ext cx="1932120" cy="1660679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100794" tIns="50397" rIns="100794" bIns="50397" anchor="ctr"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9" name="Text Box 15"/>
            <p:cNvSpPr txBox="1">
              <a:spLocks noChangeArrowheads="1"/>
            </p:cNvSpPr>
            <p:nvPr/>
          </p:nvSpPr>
          <p:spPr bwMode="auto">
            <a:xfrm>
              <a:off x="7481962" y="2894278"/>
              <a:ext cx="1764109" cy="111958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wrap="square" lIns="100794" tIns="50397" rIns="100794" bIns="50397">
              <a:spAutoFit/>
            </a:bodyPr>
            <a:lstStyle/>
            <a:p>
              <a:pPr algn="ctr">
                <a:spcBef>
                  <a:spcPts val="0"/>
                </a:spcBef>
              </a:pPr>
              <a:r>
                <a:rPr lang="en-US" sz="2200" dirty="0">
                  <a:latin typeface="Times New Roman" pitchFamily="18" charset="0"/>
                  <a:cs typeface="Times New Roman" pitchFamily="18" charset="0"/>
                </a:rPr>
                <a:t>6. ABAC Enforcement Architectures</a:t>
              </a:r>
            </a:p>
          </p:txBody>
        </p:sp>
      </p:grpSp>
      <p:sp>
        <p:nvSpPr>
          <p:cNvPr id="30" name="Rectangle 3"/>
          <p:cNvSpPr>
            <a:spLocks noChangeArrowheads="1"/>
          </p:cNvSpPr>
          <p:nvPr/>
        </p:nvSpPr>
        <p:spPr bwMode="auto">
          <a:xfrm>
            <a:off x="257514" y="1558713"/>
            <a:ext cx="8820546" cy="923960"/>
          </a:xfrm>
          <a:prstGeom prst="rect">
            <a:avLst/>
          </a:prstGeom>
          <a:solidFill>
            <a:srgbClr val="FFFDB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31" name="Text Box 23"/>
          <p:cNvSpPr txBox="1">
            <a:spLocks noChangeArrowheads="1"/>
          </p:cNvSpPr>
          <p:nvPr/>
        </p:nvSpPr>
        <p:spPr bwMode="auto">
          <a:xfrm>
            <a:off x="845551" y="1810703"/>
            <a:ext cx="7383708" cy="441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7. ABAC Design, Engineering and Applications</a:t>
            </a:r>
          </a:p>
        </p:txBody>
      </p:sp>
      <p:cxnSp>
        <p:nvCxnSpPr>
          <p:cNvPr id="10" name="Straight Connector 9"/>
          <p:cNvCxnSpPr>
            <a:stCxn id="19" idx="0"/>
          </p:cNvCxnSpPr>
          <p:nvPr/>
        </p:nvCxnSpPr>
        <p:spPr>
          <a:xfrm flipH="1">
            <a:off x="4645152" y="2669915"/>
            <a:ext cx="14818" cy="904710"/>
          </a:xfrm>
          <a:prstGeom prst="line">
            <a:avLst/>
          </a:prstGeom>
          <a:ln>
            <a:solidFill>
              <a:schemeClr val="tx1"/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407916" y="172454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*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407916" y="2645183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*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320973" y="2978463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*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805678" y="370244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32616959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26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2800" dirty="0">
                <a:solidFill>
                  <a:srgbClr val="131F49"/>
                </a:solidFill>
              </a:rPr>
              <a:t>Extended ABAC Models: </a:t>
            </a:r>
            <a:r>
              <a:rPr lang="en-US" sz="2800" dirty="0" err="1">
                <a:solidFill>
                  <a:srgbClr val="131F49"/>
                </a:solidFill>
              </a:rPr>
              <a:t>ReBAC</a:t>
            </a:r>
            <a:r>
              <a:rPr lang="en-US" sz="2800" dirty="0">
                <a:solidFill>
                  <a:srgbClr val="131F49"/>
                </a:solidFill>
              </a:rPr>
              <a:t> versus ABAC 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© Ravi Sandhu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070" y="1182095"/>
            <a:ext cx="7182259" cy="4157474"/>
          </a:xfrm>
          <a:prstGeom prst="rect">
            <a:avLst/>
          </a:prstGeom>
        </p:spPr>
      </p:pic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1511767" y="5430015"/>
            <a:ext cx="5664864" cy="73864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sz="2100" b="1" dirty="0" err="1">
                <a:solidFill>
                  <a:srgbClr val="CC3300"/>
                </a:solidFill>
              </a:rPr>
              <a:t>ReBAC</a:t>
            </a:r>
            <a:r>
              <a:rPr lang="en-US" sz="2100" b="1" dirty="0">
                <a:solidFill>
                  <a:srgbClr val="CC3300"/>
                </a:solidFill>
              </a:rPr>
              <a:t> and ABAC are not that different</a:t>
            </a:r>
          </a:p>
          <a:p>
            <a:pPr algn="ctr"/>
            <a:r>
              <a:rPr lang="en-US" sz="2100" b="1" dirty="0">
                <a:solidFill>
                  <a:srgbClr val="CC3300"/>
                </a:solidFill>
              </a:rPr>
              <a:t>(Tahmina, Sandhu 2017)</a:t>
            </a:r>
          </a:p>
        </p:txBody>
      </p:sp>
    </p:spTree>
    <p:extLst>
      <p:ext uri="{BB962C8B-B14F-4D97-AF65-F5344CB8AC3E}">
        <p14:creationId xmlns:p14="http://schemas.microsoft.com/office/powerpoint/2010/main" val="19709432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27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2400" dirty="0">
                <a:solidFill>
                  <a:srgbClr val="131F49"/>
                </a:solidFill>
              </a:rPr>
              <a:t>ABAC Enforcement Architecture: Federated ABAC 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© Ravi Sandhu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209675" y="1221272"/>
          <a:ext cx="6769308" cy="43912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Acrobat Document" r:id="rId4" imgW="5476614" imgH="3552689" progId="Acrobat.Document.11">
                  <p:embed/>
                </p:oleObj>
              </mc:Choice>
              <mc:Fallback>
                <p:oleObj name="Acrobat Document" r:id="rId4" imgW="5476614" imgH="3552689" progId="Acrobat.Document.11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09675" y="1221272"/>
                        <a:ext cx="6769308" cy="43912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666032" y="5487813"/>
            <a:ext cx="6356810" cy="707868"/>
          </a:xfrm>
          <a:prstGeom prst="rect">
            <a:avLst/>
          </a:prstGeom>
          <a:noFill/>
          <a:ln w="31750">
            <a:noFill/>
          </a:ln>
        </p:spPr>
        <p:txBody>
          <a:bodyPr wrap="square" lIns="91423" tIns="45711" rIns="91423" bIns="45711" rtlCol="0">
            <a:spAutoFit/>
          </a:bodyPr>
          <a:lstStyle/>
          <a:p>
            <a:pPr algn="r"/>
            <a:r>
              <a:rPr lang="en-US" sz="2000" dirty="0">
                <a:solidFill>
                  <a:srgbClr val="FF0000"/>
                </a:solidFill>
              </a:rPr>
              <a:t>Fisher 2015</a:t>
            </a:r>
          </a:p>
          <a:p>
            <a:pPr algn="r"/>
            <a:r>
              <a:rPr lang="en-US" sz="2000" dirty="0">
                <a:solidFill>
                  <a:srgbClr val="FF0000"/>
                </a:solidFill>
              </a:rPr>
              <a:t>NCCOE, NIST, Building Block </a:t>
            </a:r>
          </a:p>
        </p:txBody>
      </p:sp>
    </p:spTree>
    <p:extLst>
      <p:ext uri="{BB962C8B-B14F-4D97-AF65-F5344CB8AC3E}">
        <p14:creationId xmlns:p14="http://schemas.microsoft.com/office/powerpoint/2010/main" val="3362585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28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2400" dirty="0">
                <a:solidFill>
                  <a:srgbClr val="131F49"/>
                </a:solidFill>
              </a:rPr>
              <a:t>Foundations: Safety Analysis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© Ravi Sandhu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88295" y="1549127"/>
            <a:ext cx="8304432" cy="4178150"/>
            <a:chOff x="1131554" y="1714503"/>
            <a:chExt cx="8304432" cy="4178150"/>
          </a:xfrm>
        </p:grpSpPr>
        <p:sp>
          <p:nvSpPr>
            <p:cNvPr id="10" name="Rectangle 9"/>
            <p:cNvSpPr/>
            <p:nvPr/>
          </p:nvSpPr>
          <p:spPr>
            <a:xfrm>
              <a:off x="1131554" y="1714503"/>
              <a:ext cx="3383817" cy="646282"/>
            </a:xfrm>
            <a:prstGeom prst="rect">
              <a:avLst/>
            </a:prstGeom>
          </p:spPr>
          <p:txBody>
            <a:bodyPr wrap="square" lIns="91395" tIns="45696" rIns="91395" bIns="45696">
              <a:spAutoFit/>
            </a:bodyPr>
            <a:lstStyle/>
            <a:p>
              <a:pPr algn="ctr"/>
              <a:r>
                <a:rPr lang="en-US" b="1" dirty="0"/>
                <a:t>Discretionary Access Control (DAC), 1970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052169" y="1718311"/>
              <a:ext cx="3383817" cy="646282"/>
            </a:xfrm>
            <a:prstGeom prst="rect">
              <a:avLst/>
            </a:prstGeom>
          </p:spPr>
          <p:txBody>
            <a:bodyPr wrap="square" lIns="91395" tIns="45696" rIns="91395" bIns="45696">
              <a:spAutoFit/>
            </a:bodyPr>
            <a:lstStyle/>
            <a:p>
              <a:pPr algn="ctr"/>
              <a:r>
                <a:rPr lang="en-US" b="1" dirty="0"/>
                <a:t>Mandatory Access Control (MAC), 1970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882374" y="3470911"/>
              <a:ext cx="3383817" cy="646282"/>
            </a:xfrm>
            <a:prstGeom prst="rect">
              <a:avLst/>
            </a:prstGeom>
          </p:spPr>
          <p:txBody>
            <a:bodyPr wrap="square" lIns="91395" tIns="45696" rIns="91395" bIns="45696">
              <a:spAutoFit/>
            </a:bodyPr>
            <a:lstStyle/>
            <a:p>
              <a:pPr algn="ctr"/>
              <a:r>
                <a:rPr lang="en-US" b="1" dirty="0"/>
                <a:t>Role Based Access Control (RBAC), 1995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680976" y="5246371"/>
              <a:ext cx="3760470" cy="646282"/>
            </a:xfrm>
            <a:prstGeom prst="rect">
              <a:avLst/>
            </a:prstGeom>
          </p:spPr>
          <p:txBody>
            <a:bodyPr wrap="square" lIns="91395" tIns="45696" rIns="91395" bIns="45696">
              <a:spAutoFit/>
            </a:bodyPr>
            <a:lstStyle/>
            <a:p>
              <a:pPr algn="ctr"/>
              <a:r>
                <a:rPr lang="en-US" b="1" dirty="0"/>
                <a:t>Attribute Based Access Control (ABAC), ????</a:t>
              </a:r>
            </a:p>
          </p:txBody>
        </p:sp>
        <p:cxnSp>
          <p:nvCxnSpPr>
            <p:cNvPr id="15" name="Straight Arrow Connector 14"/>
            <p:cNvCxnSpPr/>
            <p:nvPr/>
          </p:nvCxnSpPr>
          <p:spPr bwMode="auto">
            <a:xfrm>
              <a:off x="3017720" y="2548890"/>
              <a:ext cx="2423478" cy="899160"/>
            </a:xfrm>
            <a:prstGeom prst="straightConnector1">
              <a:avLst/>
            </a:prstGeom>
            <a:solidFill>
              <a:srgbClr val="00B8FF"/>
            </a:solidFill>
            <a:ln w="317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6" name="Straight Arrow Connector 15"/>
            <p:cNvCxnSpPr/>
            <p:nvPr/>
          </p:nvCxnSpPr>
          <p:spPr bwMode="auto">
            <a:xfrm>
              <a:off x="5261810" y="2552699"/>
              <a:ext cx="2423478" cy="899160"/>
            </a:xfrm>
            <a:prstGeom prst="straightConnector1">
              <a:avLst/>
            </a:prstGeom>
            <a:solidFill>
              <a:srgbClr val="00B8FF"/>
            </a:solidFill>
            <a:ln w="317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scene3d>
              <a:camera prst="orthographicFront">
                <a:rot lat="0" lon="10800000" rev="0"/>
              </a:camera>
              <a:lightRig rig="threePt" dir="t"/>
            </a:scene3d>
          </p:spPr>
        </p:cxnSp>
        <p:cxnSp>
          <p:nvCxnSpPr>
            <p:cNvPr id="17" name="Straight Arrow Connector 16"/>
            <p:cNvCxnSpPr/>
            <p:nvPr/>
          </p:nvCxnSpPr>
          <p:spPr bwMode="auto">
            <a:xfrm>
              <a:off x="5441196" y="4117244"/>
              <a:ext cx="0" cy="1129129"/>
            </a:xfrm>
            <a:prstGeom prst="straightConnector1">
              <a:avLst/>
            </a:prstGeom>
            <a:solidFill>
              <a:srgbClr val="00B8FF"/>
            </a:solidFill>
            <a:ln w="317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cxnSp>
        <p:nvCxnSpPr>
          <p:cNvPr id="18" name="Straight Arrow Connector 17"/>
          <p:cNvCxnSpPr/>
          <p:nvPr/>
        </p:nvCxnSpPr>
        <p:spPr bwMode="auto">
          <a:xfrm>
            <a:off x="8862506" y="1692607"/>
            <a:ext cx="0" cy="3686783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9" name="Rectangle 18"/>
          <p:cNvSpPr/>
          <p:nvPr/>
        </p:nvSpPr>
        <p:spPr>
          <a:xfrm>
            <a:off x="321127" y="3407066"/>
            <a:ext cx="2471836" cy="1200329"/>
          </a:xfrm>
          <a:prstGeom prst="rect">
            <a:avLst/>
          </a:prstGeom>
          <a:ln w="254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Can subject s obtain a right r on object o?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C00000"/>
                </a:solidFill>
              </a:rPr>
              <a:t>Current state?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C00000"/>
                </a:solidFill>
              </a:rPr>
              <a:t>Some future state?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1377" y="5425288"/>
            <a:ext cx="2925673" cy="707868"/>
          </a:xfrm>
          <a:prstGeom prst="rect">
            <a:avLst/>
          </a:prstGeom>
          <a:noFill/>
          <a:ln w="31750">
            <a:noFill/>
          </a:ln>
        </p:spPr>
        <p:txBody>
          <a:bodyPr wrap="square" lIns="91423" tIns="45711" rIns="91423" bIns="45711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ea typeface="ＭＳ Ｐゴシック" pitchFamily="34" charset="-128"/>
              </a:rPr>
              <a:t>Ahmed, Rajkumar, Sandhu</a:t>
            </a:r>
          </a:p>
          <a:p>
            <a:r>
              <a:rPr lang="en-US" sz="2000" dirty="0">
                <a:solidFill>
                  <a:srgbClr val="FF0000"/>
                </a:solidFill>
                <a:ea typeface="ＭＳ Ｐゴシック" pitchFamily="34" charset="-128"/>
              </a:rPr>
              <a:t>2016 onwards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170501" y="4815186"/>
            <a:ext cx="14285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Safety</a:t>
            </a:r>
          </a:p>
          <a:p>
            <a:pPr algn="ctr"/>
            <a:r>
              <a:rPr lang="en-US" b="1" dirty="0">
                <a:solidFill>
                  <a:srgbClr val="C00000"/>
                </a:solidFill>
              </a:rPr>
              <a:t>Complexity</a:t>
            </a:r>
          </a:p>
        </p:txBody>
      </p:sp>
    </p:spTree>
    <p:extLst>
      <p:ext uri="{BB962C8B-B14F-4D97-AF65-F5344CB8AC3E}">
        <p14:creationId xmlns:p14="http://schemas.microsoft.com/office/powerpoint/2010/main" val="2950996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3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Access Control</a:t>
            </a:r>
            <a:br>
              <a:rPr lang="en-US" sz="36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</a:br>
            <a:r>
              <a:rPr lang="en-US" sz="36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PEI Layers</a:t>
            </a:r>
          </a:p>
        </p:txBody>
      </p:sp>
      <p:pic>
        <p:nvPicPr>
          <p:cNvPr id="16" name="Picture 5">
            <a:extLst>
              <a:ext uri="{FF2B5EF4-FFF2-40B4-BE49-F238E27FC236}">
                <a16:creationId xmlns:a16="http://schemas.microsoft.com/office/drawing/2014/main" id="{6726F1B8-F2EC-4749-B4F9-6DE7E468AD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56" y="1506030"/>
            <a:ext cx="6938962" cy="401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 Box 7">
            <a:extLst>
              <a:ext uri="{FF2B5EF4-FFF2-40B4-BE49-F238E27FC236}">
                <a16:creationId xmlns:a16="http://schemas.microsoft.com/office/drawing/2014/main" id="{4163847C-3453-9046-97DA-BF3F92FF03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9906" y="2533142"/>
            <a:ext cx="1098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en-US" altLang="en-US"/>
              <a:t>Idealized</a:t>
            </a:r>
          </a:p>
        </p:txBody>
      </p:sp>
      <p:sp>
        <p:nvSpPr>
          <p:cNvPr id="19" name="Text Box 8">
            <a:extLst>
              <a:ext uri="{FF2B5EF4-FFF2-40B4-BE49-F238E27FC236}">
                <a16:creationId xmlns:a16="http://schemas.microsoft.com/office/drawing/2014/main" id="{A4F25B26-46F8-DA48-9285-DEDBD53758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5756" y="3258630"/>
            <a:ext cx="1619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en-US" altLang="en-US"/>
              <a:t>Enforceable</a:t>
            </a:r>
          </a:p>
          <a:p>
            <a:pPr eaLnBrk="1"/>
            <a:r>
              <a:rPr lang="en-US" altLang="en-US"/>
              <a:t>(Approximate)</a:t>
            </a:r>
          </a:p>
        </p:txBody>
      </p:sp>
      <p:sp>
        <p:nvSpPr>
          <p:cNvPr id="20" name="Text Box 9">
            <a:extLst>
              <a:ext uri="{FF2B5EF4-FFF2-40B4-BE49-F238E27FC236}">
                <a16:creationId xmlns:a16="http://schemas.microsoft.com/office/drawing/2014/main" id="{4747AE3F-3A12-1647-9477-B75BA2258F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1956" y="4173030"/>
            <a:ext cx="1162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en-US" altLang="en-US"/>
              <a:t>Codeable</a:t>
            </a:r>
          </a:p>
        </p:txBody>
      </p:sp>
    </p:spTree>
    <p:extLst>
      <p:ext uri="{BB962C8B-B14F-4D97-AF65-F5344CB8AC3E}">
        <p14:creationId xmlns:p14="http://schemas.microsoft.com/office/powerpoint/2010/main" val="2053576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4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Access Control </a:t>
            </a:r>
            <a:br>
              <a:rPr lang="en-US" sz="3200" b="1" dirty="0"/>
            </a:br>
            <a:r>
              <a:rPr lang="en-US" sz="3200" b="1" dirty="0"/>
              <a:t>Fundamental Limits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107244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Copy control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Inference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Trusting humans vs trusting software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Trusted computing base vulnerabilities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Side channels and covert channels </a:t>
            </a:r>
          </a:p>
          <a:p>
            <a:pPr marL="0" indent="0">
              <a:buSzPct val="90000"/>
              <a:buNone/>
              <a:defRPr/>
            </a:pP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73987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5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Cryptography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0550F89-C108-414B-860A-F5EF04D7966D}"/>
              </a:ext>
            </a:extLst>
          </p:cNvPr>
          <p:cNvSpPr/>
          <p:nvPr/>
        </p:nvSpPr>
        <p:spPr>
          <a:xfrm>
            <a:off x="2537343" y="1398282"/>
            <a:ext cx="3659173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Symmetric Key Cryptography, 1977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341FCBF-1A12-A847-AEA2-9ED384CD74CE}"/>
              </a:ext>
            </a:extLst>
          </p:cNvPr>
          <p:cNvSpPr/>
          <p:nvPr/>
        </p:nvSpPr>
        <p:spPr>
          <a:xfrm>
            <a:off x="2502664" y="3154691"/>
            <a:ext cx="3728531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Asymmetric Key Cryptography, 1996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F1997C9-7000-E947-B4EF-DB45AA49D463}"/>
              </a:ext>
            </a:extLst>
          </p:cNvPr>
          <p:cNvSpPr/>
          <p:nvPr/>
        </p:nvSpPr>
        <p:spPr>
          <a:xfrm>
            <a:off x="2486694" y="4930151"/>
            <a:ext cx="3760470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err="1"/>
              <a:t>BlockChain</a:t>
            </a:r>
            <a:r>
              <a:rPr lang="en-US" b="1" dirty="0"/>
              <a:t> Applications, ????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6A2F142B-5EC2-4742-B6C4-8DBA0A1849DF}"/>
              </a:ext>
            </a:extLst>
          </p:cNvPr>
          <p:cNvCxnSpPr>
            <a:cxnSpLocks/>
          </p:cNvCxnSpPr>
          <p:nvPr/>
        </p:nvCxnSpPr>
        <p:spPr bwMode="auto">
          <a:xfrm>
            <a:off x="4366928" y="1786647"/>
            <a:ext cx="2" cy="1345184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13604D8-E654-2648-99F4-2F7D68555DD3}"/>
              </a:ext>
            </a:extLst>
          </p:cNvPr>
          <p:cNvCxnSpPr>
            <a:cxnSpLocks/>
          </p:cNvCxnSpPr>
          <p:nvPr/>
        </p:nvCxnSpPr>
        <p:spPr bwMode="auto">
          <a:xfrm>
            <a:off x="4366928" y="3564653"/>
            <a:ext cx="2" cy="1345184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6197736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6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Access Control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62B1CB-8997-BD4F-9CE7-876E16D6D864}"/>
              </a:ext>
            </a:extLst>
          </p:cNvPr>
          <p:cNvSpPr/>
          <p:nvPr/>
        </p:nvSpPr>
        <p:spPr>
          <a:xfrm>
            <a:off x="224204" y="1364415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Discretionary Access Control (DAC), 1970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C325A3C-CA03-E843-A42F-F512086D1C87}"/>
              </a:ext>
            </a:extLst>
          </p:cNvPr>
          <p:cNvSpPr/>
          <p:nvPr/>
        </p:nvSpPr>
        <p:spPr>
          <a:xfrm>
            <a:off x="5440094" y="1368224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Mandatory Access Control (MAC), 1970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12482CB-6CB2-5149-88FC-E750C64C7120}"/>
              </a:ext>
            </a:extLst>
          </p:cNvPr>
          <p:cNvSpPr/>
          <p:nvPr/>
        </p:nvSpPr>
        <p:spPr>
          <a:xfrm>
            <a:off x="2975024" y="3120824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Role Based Access Control (RBAC), 1995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F952EE8-D4FC-6248-A833-678A64158780}"/>
              </a:ext>
            </a:extLst>
          </p:cNvPr>
          <p:cNvSpPr/>
          <p:nvPr/>
        </p:nvSpPr>
        <p:spPr>
          <a:xfrm>
            <a:off x="2773629" y="4896284"/>
            <a:ext cx="3760470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Attribute Based Access Control (ABAC), ????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A4306CB-BF1E-0849-AADA-BC26135B8DEC}"/>
              </a:ext>
            </a:extLst>
          </p:cNvPr>
          <p:cNvCxnSpPr/>
          <p:nvPr/>
        </p:nvCxnSpPr>
        <p:spPr bwMode="auto">
          <a:xfrm>
            <a:off x="2110373" y="2198804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F157CC6-0054-4645-A33E-5C99C4CF3501}"/>
              </a:ext>
            </a:extLst>
          </p:cNvPr>
          <p:cNvCxnSpPr/>
          <p:nvPr/>
        </p:nvCxnSpPr>
        <p:spPr bwMode="auto">
          <a:xfrm>
            <a:off x="4354463" y="2202613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42D333C-8A48-A344-A311-2E93986766E2}"/>
              </a:ext>
            </a:extLst>
          </p:cNvPr>
          <p:cNvCxnSpPr/>
          <p:nvPr/>
        </p:nvCxnSpPr>
        <p:spPr bwMode="auto">
          <a:xfrm>
            <a:off x="4533849" y="3767155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968110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7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Discretionary Access Control (DAC)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70527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concept: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Custodian of information determines access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drawback: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Does not protect copies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	Therefore OK for integrity but not for 	confidentiality</a:t>
            </a: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Sophistication: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Delegation of custody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Denials or negative rights</a:t>
            </a: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16762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8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Mandatory Access Control (MAC)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5E84E797-9E48-004C-9318-A36735F5E3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9823" y="4762500"/>
            <a:ext cx="1790554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Unclassified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2B641420-357A-9A45-9D00-08FC8EE25D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6655" y="3784600"/>
            <a:ext cx="1756891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Confidential</a:t>
            </a:r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4088D6EE-2EFB-9348-BFA4-CC32207194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6147" y="2819400"/>
            <a:ext cx="1017907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Secret</a:t>
            </a:r>
          </a:p>
        </p:txBody>
      </p:sp>
      <p:sp>
        <p:nvSpPr>
          <p:cNvPr id="14" name="Rectangle 6">
            <a:extLst>
              <a:ext uri="{FF2B5EF4-FFF2-40B4-BE49-F238E27FC236}">
                <a16:creationId xmlns:a16="http://schemas.microsoft.com/office/drawing/2014/main" id="{377D8505-F91A-264D-9E05-164A00C30A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5426" y="1790700"/>
            <a:ext cx="1599349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 dirty="0"/>
              <a:t>Top Secret</a:t>
            </a:r>
          </a:p>
        </p:txBody>
      </p:sp>
      <p:sp>
        <p:nvSpPr>
          <p:cNvPr id="15" name="Line 7">
            <a:extLst>
              <a:ext uri="{FF2B5EF4-FFF2-40B4-BE49-F238E27FC236}">
                <a16:creationId xmlns:a16="http://schemas.microsoft.com/office/drawing/2014/main" id="{A2581E69-387A-C844-AB02-5F6EBD507C9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35100" y="4191000"/>
            <a:ext cx="0" cy="5715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6" name="Line 8">
            <a:extLst>
              <a:ext uri="{FF2B5EF4-FFF2-40B4-BE49-F238E27FC236}">
                <a16:creationId xmlns:a16="http://schemas.microsoft.com/office/drawing/2014/main" id="{4F02DDE1-2E58-7A44-BB50-598CDA648C2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35100" y="3263900"/>
            <a:ext cx="0" cy="520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7" name="Line 9">
            <a:extLst>
              <a:ext uri="{FF2B5EF4-FFF2-40B4-BE49-F238E27FC236}">
                <a16:creationId xmlns:a16="http://schemas.microsoft.com/office/drawing/2014/main" id="{F64E0860-8E4C-924C-943D-EC6DDA72438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35100" y="2197100"/>
            <a:ext cx="0" cy="6731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8" name="Line 11">
            <a:extLst>
              <a:ext uri="{FF2B5EF4-FFF2-40B4-BE49-F238E27FC236}">
                <a16:creationId xmlns:a16="http://schemas.microsoft.com/office/drawing/2014/main" id="{ACDB4B74-8C52-7649-BB84-A19792D5D52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23619" y="187642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Rectangle 12">
            <a:extLst>
              <a:ext uri="{FF2B5EF4-FFF2-40B4-BE49-F238E27FC236}">
                <a16:creationId xmlns:a16="http://schemas.microsoft.com/office/drawing/2014/main" id="{3B7CFB2D-2666-8841-81DD-E9DF11DF00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7182" y="5305425"/>
            <a:ext cx="1412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can-flow</a:t>
            </a:r>
          </a:p>
        </p:txBody>
      </p:sp>
    </p:spTree>
    <p:extLst>
      <p:ext uri="{BB962C8B-B14F-4D97-AF65-F5344CB8AC3E}">
        <p14:creationId xmlns:p14="http://schemas.microsoft.com/office/powerpoint/2010/main" val="3072685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9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Mandatory Access Control (MAC)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67479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concept: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Extend control to copies by means of 	security labels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drawback: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Covert/side channels enable copies that 	bypass this control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Inference not prevented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Too strict</a:t>
            </a: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Sophistication: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Dynamic labels</a:t>
            </a: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41722928"/>
      </p:ext>
    </p:extLst>
  </p:cSld>
  <p:clrMapOvr>
    <a:masterClrMapping/>
  </p:clrMapOvr>
</p:sld>
</file>

<file path=ppt/theme/theme1.xml><?xml version="1.0" encoding="utf-8"?>
<a:theme xmlns:a="http://schemas.openxmlformats.org/drawingml/2006/main" name="ICS-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2018.03.06" id="{5733BD8E-F99F-4212-A1AD-F4FC5E1A7E9E}" vid="{A7AF9A3A-02CA-46E0-AD92-27A1093FEDA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ICS-Theme</Template>
  <TotalTime>888</TotalTime>
  <Words>903</Words>
  <Application>Microsoft Office PowerPoint</Application>
  <PresentationFormat>Letter Paper (8.5x11 in)</PresentationFormat>
  <Paragraphs>326</Paragraphs>
  <Slides>28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6" baseType="lpstr">
      <vt:lpstr>Arial</vt:lpstr>
      <vt:lpstr>Calibri</vt:lpstr>
      <vt:lpstr>Calibri Light</vt:lpstr>
      <vt:lpstr>Gill Sans MT</vt:lpstr>
      <vt:lpstr>Times New Roman</vt:lpstr>
      <vt:lpstr>Wingdings</vt:lpstr>
      <vt:lpstr>ICS-Theme</vt:lpstr>
      <vt:lpstr>Acrobat Document</vt:lpstr>
      <vt:lpstr>Access Control Evolution and Prospects </vt:lpstr>
      <vt:lpstr>Holistic Cyber Security</vt:lpstr>
      <vt:lpstr>Access Control PEI Layers</vt:lpstr>
      <vt:lpstr>Access Control  Fundamental Limits</vt:lpstr>
      <vt:lpstr>Cryptography</vt:lpstr>
      <vt:lpstr>Access Control</vt:lpstr>
      <vt:lpstr>Discretionary Access Control (DAC)</vt:lpstr>
      <vt:lpstr>Mandatory Access Control (MAC)</vt:lpstr>
      <vt:lpstr>Mandatory Access Control (MAC)</vt:lpstr>
      <vt:lpstr>Access Control</vt:lpstr>
      <vt:lpstr>Role-Based Access Control (RBAC)</vt:lpstr>
      <vt:lpstr>Role-Based Access Control (RBAC)</vt:lpstr>
      <vt:lpstr>Role-Based Access Control (RBAC)</vt:lpstr>
      <vt:lpstr>Access Control</vt:lpstr>
      <vt:lpstr>Attribute-Based Access Control (ABAC)</vt:lpstr>
      <vt:lpstr>Attribute-Based Access Control (ABAC)</vt:lpstr>
      <vt:lpstr>Access Control</vt:lpstr>
      <vt:lpstr>ABAC Research Space</vt:lpstr>
      <vt:lpstr>Core ABAC Models: ABACα</vt:lpstr>
      <vt:lpstr>Core ABAC Models: ABACα</vt:lpstr>
      <vt:lpstr>Core ABAC Models: ABACβ</vt:lpstr>
      <vt:lpstr>Administrative ABAC Models: HGABAC</vt:lpstr>
      <vt:lpstr>ABAC Applications:  Cloud Enabled IoT</vt:lpstr>
      <vt:lpstr>Policy Architecture:  Amazon AWS style</vt:lpstr>
      <vt:lpstr>ABAC Research Space</vt:lpstr>
      <vt:lpstr>Extended ABAC Models: ReBAC versus ABAC </vt:lpstr>
      <vt:lpstr>ABAC Enforcement Architecture: Federated ABAC </vt:lpstr>
      <vt:lpstr>Foundations: Safety Analysis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Benson</dc:creator>
  <cp:lastModifiedBy>Ravi Sandhu</cp:lastModifiedBy>
  <cp:revision>95</cp:revision>
  <cp:lastPrinted>2019-04-09T18:45:46Z</cp:lastPrinted>
  <dcterms:created xsi:type="dcterms:W3CDTF">2018-03-06T17:13:20Z</dcterms:created>
  <dcterms:modified xsi:type="dcterms:W3CDTF">2019-06-10T04:07:17Z</dcterms:modified>
</cp:coreProperties>
</file>