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8" r:id="rId3"/>
    <p:sldId id="259" r:id="rId4"/>
    <p:sldId id="264" r:id="rId5"/>
    <p:sldId id="261" r:id="rId6"/>
    <p:sldId id="262" r:id="rId7"/>
    <p:sldId id="263" r:id="rId8"/>
    <p:sldId id="266" r:id="rId9"/>
    <p:sldId id="268" r:id="rId10"/>
    <p:sldId id="267" r:id="rId11"/>
    <p:sldId id="269" r:id="rId12"/>
    <p:sldId id="265" r:id="rId13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50E"/>
    <a:srgbClr val="FF8B02"/>
    <a:srgbClr val="FF9002"/>
    <a:srgbClr val="FFDEAE"/>
    <a:srgbClr val="F15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7387"/>
    <p:restoredTop sz="95856"/>
  </p:normalViewPr>
  <p:slideViewPr>
    <p:cSldViewPr snapToGrid="0" snapToObjects="1">
      <p:cViewPr varScale="1">
        <p:scale>
          <a:sx n="163" d="100"/>
          <a:sy n="163" d="100"/>
        </p:scale>
        <p:origin x="2364" y="15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67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599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9562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4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54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545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27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67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270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15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7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41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22702"/>
            <a:ext cx="1887192" cy="7527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b="1" dirty="0" smtClean="0"/>
              <a:t>UTSA's </a:t>
            </a:r>
            <a:r>
              <a:rPr lang="en-US" sz="2400" b="1" dirty="0"/>
              <a:t>New </a:t>
            </a:r>
            <a:r>
              <a:rPr lang="en-US" sz="2400" b="1" dirty="0" smtClean="0"/>
              <a:t>Center</a:t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err="1" smtClean="0"/>
              <a:t>Center</a:t>
            </a:r>
            <a:r>
              <a:rPr lang="en-US" sz="2400" b="1" dirty="0" smtClean="0"/>
              <a:t> for Security </a:t>
            </a:r>
            <a:r>
              <a:rPr lang="en-US" sz="2400" b="1" dirty="0"/>
              <a:t>and Privacy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Enhanced </a:t>
            </a:r>
            <a:r>
              <a:rPr lang="en-US" sz="2400" b="1" dirty="0"/>
              <a:t>Cloud Computing (C-SPECC)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sz="1100" dirty="0" smtClean="0"/>
          </a:p>
          <a:p>
            <a:r>
              <a:rPr lang="en-US" sz="1600" dirty="0" smtClean="0"/>
              <a:t>Ravi Sandhu</a:t>
            </a:r>
            <a:br>
              <a:rPr lang="en-US" sz="1600" dirty="0" smtClean="0"/>
            </a:br>
            <a:r>
              <a:rPr lang="en-US" sz="1600" dirty="0" smtClean="0"/>
              <a:t>Executive Director of ICS and C-SPECC</a:t>
            </a:r>
            <a:br>
              <a:rPr lang="en-US" sz="1600" dirty="0" smtClean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Professor of Computer Science</a:t>
            </a:r>
            <a:br>
              <a:rPr lang="en-US" sz="1600" dirty="0" smtClean="0"/>
            </a:br>
            <a:r>
              <a:rPr lang="en-US" sz="1600" dirty="0" smtClean="0"/>
              <a:t>Lutcher Brown Chair in Cyber Security</a:t>
            </a:r>
            <a:endParaRPr lang="en-US" sz="1600" dirty="0"/>
          </a:p>
          <a:p>
            <a:r>
              <a:rPr lang="en-US" sz="1600" dirty="0" smtClean="0"/>
              <a:t>College of Science, Research Conference, UTSA Campus</a:t>
            </a:r>
            <a:br>
              <a:rPr lang="en-US" sz="1600" dirty="0" smtClean="0"/>
            </a:br>
            <a:r>
              <a:rPr lang="en-US" sz="1600" dirty="0" smtClean="0"/>
              <a:t>October 6, 2017</a:t>
            </a:r>
          </a:p>
          <a:p>
            <a:endParaRPr lang="en-US" sz="1100" dirty="0"/>
          </a:p>
          <a:p>
            <a:r>
              <a:rPr lang="en-US" sz="1100" dirty="0" smtClean="0"/>
              <a:t>ravi.sandhu@utsa.edu</a:t>
            </a:r>
            <a:br>
              <a:rPr lang="en-US" sz="1100" dirty="0" smtClean="0"/>
            </a:br>
            <a:r>
              <a:rPr lang="en-US" sz="1100" dirty="0" smtClean="0"/>
              <a:t>www.ics.utsa.edu</a:t>
            </a:r>
            <a:r>
              <a:rPr lang="en-US" sz="1100" dirty="0"/>
              <a:t/>
            </a:r>
            <a:br>
              <a:rPr lang="en-US" sz="1100" dirty="0"/>
            </a:br>
            <a:r>
              <a:rPr lang="en-US" sz="1100" dirty="0" smtClean="0"/>
              <a:t>www.cspecc.utsa.edu</a:t>
            </a:r>
            <a:br>
              <a:rPr lang="en-US" sz="1100" dirty="0" smtClean="0"/>
            </a:br>
            <a:r>
              <a:rPr lang="en-US" sz="1100" dirty="0" smtClean="0"/>
              <a:t>www.profsandhu.com</a:t>
            </a:r>
          </a:p>
          <a:p>
            <a:endParaRPr lang="en-US" sz="1100" dirty="0" smtClean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284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 smtClean="0">
                <a:solidFill>
                  <a:srgbClr val="131F49"/>
                </a:solidFill>
              </a:rPr>
              <a:t>C-SPECC Overview</a:t>
            </a:r>
            <a:endParaRPr lang="en-US" sz="2800" dirty="0">
              <a:solidFill>
                <a:srgbClr val="131F49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4172276"/>
              </p:ext>
            </p:extLst>
          </p:nvPr>
        </p:nvGraphicFramePr>
        <p:xfrm>
          <a:off x="1485896" y="1128354"/>
          <a:ext cx="5867400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Acrobat Document" r:id="rId4" imgW="5867272" imgH="4952864" progId="AcroExch.Document.11">
                  <p:embed/>
                </p:oleObj>
              </mc:Choice>
              <mc:Fallback>
                <p:oleObj name="Acrobat Document" r:id="rId4" imgW="5867272" imgH="4952864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85896" y="1128354"/>
                        <a:ext cx="5867400" cy="495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378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 smtClean="0">
                <a:solidFill>
                  <a:srgbClr val="131F49"/>
                </a:solidFill>
              </a:rPr>
              <a:t>C-SPECC Goals</a:t>
            </a:r>
            <a:endParaRPr lang="en-US" sz="2800" dirty="0">
              <a:solidFill>
                <a:srgbClr val="131F49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4294967295"/>
          </p:nvPr>
        </p:nvSpPr>
        <p:spPr>
          <a:xfrm>
            <a:off x="476078" y="1237066"/>
            <a:ext cx="8163829" cy="5425541"/>
          </a:xfrm>
        </p:spPr>
        <p:txBody>
          <a:bodyPr>
            <a:normAutofit/>
          </a:bodyPr>
          <a:lstStyle/>
          <a:p>
            <a:pPr marL="857250" indent="-857250">
              <a:buSzPct val="90000"/>
              <a:buFont typeface="+mj-lt"/>
              <a:buAutoNum type="romanLcPeriod"/>
            </a:pPr>
            <a:r>
              <a:rPr lang="en-US" sz="3600" dirty="0" smtClean="0">
                <a:ea typeface="ＭＳ Ｐゴシック" pitchFamily="34" charset="-128"/>
              </a:rPr>
              <a:t>Achieve national recognition </a:t>
            </a:r>
            <a:r>
              <a:rPr lang="en-US" sz="3600" dirty="0">
                <a:ea typeface="ＭＳ Ｐゴシック" pitchFamily="34" charset="-128"/>
              </a:rPr>
              <a:t>for </a:t>
            </a:r>
            <a:r>
              <a:rPr lang="en-US" sz="3600" dirty="0" smtClean="0">
                <a:ea typeface="ＭＳ Ｐゴシック" pitchFamily="34" charset="-128"/>
              </a:rPr>
              <a:t>research</a:t>
            </a:r>
            <a:r>
              <a:rPr lang="en-US" sz="3600" dirty="0">
                <a:ea typeface="ＭＳ Ｐゴシック" pitchFamily="34" charset="-128"/>
              </a:rPr>
              <a:t>, innovation and education in </a:t>
            </a:r>
            <a:r>
              <a:rPr lang="en-US" sz="3600" dirty="0" smtClean="0">
                <a:ea typeface="ＭＳ Ｐゴシック" pitchFamily="34" charset="-128"/>
              </a:rPr>
              <a:t>secure cloud computing</a:t>
            </a:r>
          </a:p>
          <a:p>
            <a:pPr marL="857250" indent="-857250">
              <a:buSzPct val="90000"/>
              <a:buFont typeface="+mj-lt"/>
              <a:buAutoNum type="romanLcPeriod"/>
            </a:pPr>
            <a:r>
              <a:rPr lang="en-US" sz="3600" dirty="0">
                <a:ea typeface="ＭＳ Ｐゴシック" pitchFamily="34" charset="-128"/>
              </a:rPr>
              <a:t>I</a:t>
            </a:r>
            <a:r>
              <a:rPr lang="en-US" sz="3600" dirty="0" smtClean="0">
                <a:ea typeface="ＭＳ Ｐゴシック" pitchFamily="34" charset="-128"/>
              </a:rPr>
              <a:t>ncrease participation </a:t>
            </a:r>
            <a:r>
              <a:rPr lang="en-US" sz="3600" dirty="0">
                <a:ea typeface="ＭＳ Ｐゴシック" pitchFamily="34" charset="-128"/>
              </a:rPr>
              <a:t>of underrepresented groups in </a:t>
            </a:r>
            <a:r>
              <a:rPr lang="en-US" sz="3600" dirty="0" smtClean="0">
                <a:ea typeface="ＭＳ Ｐゴシック" pitchFamily="34" charset="-128"/>
              </a:rPr>
              <a:t>high tech computing</a:t>
            </a:r>
          </a:p>
          <a:p>
            <a:pPr marL="857250" indent="-857250">
              <a:buSzPct val="90000"/>
              <a:buFont typeface="+mj-lt"/>
              <a:buAutoNum type="romanLcPeriod"/>
            </a:pPr>
            <a:r>
              <a:rPr lang="en-US" sz="3600" dirty="0">
                <a:ea typeface="ＭＳ Ｐゴシック" pitchFamily="34" charset="-128"/>
              </a:rPr>
              <a:t>P</a:t>
            </a:r>
            <a:r>
              <a:rPr lang="en-US" sz="3600" dirty="0" smtClean="0">
                <a:ea typeface="ＭＳ Ｐゴシック" pitchFamily="34" charset="-128"/>
              </a:rPr>
              <a:t>ursue </a:t>
            </a:r>
            <a:r>
              <a:rPr lang="en-US" sz="3600" dirty="0">
                <a:ea typeface="ＭＳ Ｐゴシック" pitchFamily="34" charset="-128"/>
              </a:rPr>
              <a:t>innovative research-based educational strategies for </a:t>
            </a:r>
            <a:r>
              <a:rPr lang="en-US" sz="3600" dirty="0" smtClean="0">
                <a:ea typeface="ＭＳ Ｐゴシック" pitchFamily="34" charset="-128"/>
              </a:rPr>
              <a:t>high school through doctoral level 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18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20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 smtClean="0"/>
              <a:t>C-SPECC Scholarships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6096629"/>
              </p:ext>
            </p:extLst>
          </p:nvPr>
        </p:nvGraphicFramePr>
        <p:xfrm>
          <a:off x="2362199" y="1062097"/>
          <a:ext cx="3915509" cy="5067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Acrobat Document" r:id="rId4" imgW="5829287" imgH="7543800" progId="AcroExch.Document.11">
                  <p:embed/>
                </p:oleObj>
              </mc:Choice>
              <mc:Fallback>
                <p:oleObj name="Acrobat Document" r:id="rId4" imgW="5829287" imgH="7543800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62199" y="1062097"/>
                        <a:ext cx="3915509" cy="50675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734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Mission and History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1308" y="1312965"/>
            <a:ext cx="5817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MISSION</a:t>
            </a:r>
            <a:endParaRPr lang="en-US" b="1" dirty="0">
              <a:solidFill>
                <a:srgbClr val="C00000"/>
              </a:solidFill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Sustained excellence in graduate-level sponsored </a:t>
            </a:r>
            <a:r>
              <a:rPr lang="en-US" b="1" dirty="0">
                <a:solidFill>
                  <a:srgbClr val="C00000"/>
                </a:solidFill>
              </a:rPr>
              <a:t>r</a:t>
            </a:r>
            <a:r>
              <a:rPr lang="en-US" b="1" dirty="0" smtClean="0">
                <a:solidFill>
                  <a:srgbClr val="C00000"/>
                </a:solidFill>
              </a:rPr>
              <a:t>esearch</a:t>
            </a:r>
            <a:endParaRPr lang="en-US" b="1" dirty="0">
              <a:solidFill>
                <a:srgbClr val="C00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39255" y="2772478"/>
            <a:ext cx="8039077" cy="3011602"/>
            <a:chOff x="410291" y="3006948"/>
            <a:chExt cx="8039077" cy="3011602"/>
          </a:xfrm>
        </p:grpSpPr>
        <p:sp>
          <p:nvSpPr>
            <p:cNvPr id="9" name="TextBox 8"/>
            <p:cNvSpPr txBox="1"/>
            <p:nvPr/>
          </p:nvSpPr>
          <p:spPr>
            <a:xfrm>
              <a:off x="3091924" y="3006960"/>
              <a:ext cx="1869838" cy="120032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2012-2017</a:t>
              </a:r>
            </a:p>
            <a:p>
              <a:r>
                <a:rPr lang="en-US" dirty="0" smtClean="0"/>
                <a:t>Graduated to a self-sustaining operation</a:t>
              </a:r>
              <a:endParaRPr lang="en-US" dirty="0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410291" y="3006948"/>
              <a:ext cx="7473475" cy="3011602"/>
              <a:chOff x="410291" y="3006948"/>
              <a:chExt cx="7473475" cy="3011602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410291" y="3006972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2007-2012</a:t>
                </a:r>
              </a:p>
              <a:p>
                <a:r>
                  <a:rPr lang="en-US" dirty="0" smtClean="0"/>
                  <a:t>Founded by start-up funding from State of Texas</a:t>
                </a:r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773557" y="3006948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2017-2022</a:t>
                </a:r>
              </a:p>
              <a:p>
                <a:r>
                  <a:rPr lang="en-US" dirty="0" smtClean="0"/>
                  <a:t>Major expansion by winning NSF </a:t>
                </a:r>
                <a:br>
                  <a:rPr lang="en-US" dirty="0" smtClean="0"/>
                </a:br>
                <a:r>
                  <a:rPr lang="en-US" dirty="0" smtClean="0"/>
                  <a:t>C-SPECC grant</a:t>
                </a:r>
                <a:endParaRPr lang="en-US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404335" y="4448890"/>
                <a:ext cx="2479431" cy="1569660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/>
                  <a:t>In collaboration with:</a:t>
                </a:r>
              </a:p>
              <a:p>
                <a:r>
                  <a:rPr lang="en-US" sz="1200" dirty="0" smtClean="0"/>
                  <a:t>College of Science</a:t>
                </a:r>
              </a:p>
              <a:p>
                <a:r>
                  <a:rPr lang="en-US" sz="1200" dirty="0" smtClean="0"/>
                  <a:t>College of Engineering</a:t>
                </a:r>
              </a:p>
              <a:p>
                <a:r>
                  <a:rPr lang="en-US" sz="1200" dirty="0" smtClean="0"/>
                  <a:t>College of Business</a:t>
                </a:r>
              </a:p>
              <a:p>
                <a:r>
                  <a:rPr lang="en-US" sz="1200" dirty="0" smtClean="0"/>
                  <a:t>College of Education and </a:t>
                </a:r>
              </a:p>
              <a:p>
                <a:pPr algn="r"/>
                <a:r>
                  <a:rPr lang="en-US" sz="1200" dirty="0" smtClean="0"/>
                  <a:t>Human Development</a:t>
                </a:r>
              </a:p>
              <a:p>
                <a:r>
                  <a:rPr lang="en-US" sz="1200" dirty="0" smtClean="0"/>
                  <a:t>Open Cloud Institute</a:t>
                </a:r>
              </a:p>
              <a:p>
                <a:r>
                  <a:rPr lang="en-US" sz="1200" dirty="0" smtClean="0"/>
                  <a:t>Cyber Center for Security &amp; Analytics</a:t>
                </a:r>
                <a:endParaRPr lang="en-US" sz="1200" dirty="0"/>
              </a:p>
            </p:txBody>
          </p:sp>
        </p:grpSp>
        <p:cxnSp>
          <p:nvCxnSpPr>
            <p:cNvPr id="13" name="Straight Arrow Connector 12"/>
            <p:cNvCxnSpPr>
              <a:stCxn id="7" idx="3"/>
              <a:endCxn id="9" idx="1"/>
            </p:cNvCxnSpPr>
            <p:nvPr/>
          </p:nvCxnSpPr>
          <p:spPr>
            <a:xfrm flipV="1">
              <a:off x="2280129" y="3607125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4952989" y="3607113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7637573" y="3607101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own Arrow 1"/>
          <p:cNvSpPr/>
          <p:nvPr/>
        </p:nvSpPr>
        <p:spPr>
          <a:xfrm>
            <a:off x="6840418" y="2274277"/>
            <a:ext cx="198519" cy="400784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2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Natural Science</a:t>
            </a:r>
            <a:endParaRPr lang="en-US" sz="32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89451" y="1011113"/>
            <a:ext cx="34807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The Elephant Problem</a:t>
            </a:r>
            <a:endParaRPr lang="en-US" sz="2800" b="1" dirty="0">
              <a:solidFill>
                <a:srgbClr val="C0000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420" y="1568655"/>
            <a:ext cx="7689694" cy="4325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9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Science</a:t>
            </a:r>
            <a:endParaRPr lang="en-US" sz="32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02941" y="1011113"/>
            <a:ext cx="4453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The Cyber-Elephant Problem</a:t>
            </a:r>
            <a:endParaRPr lang="en-US" sz="2800" b="1" dirty="0">
              <a:solidFill>
                <a:srgbClr val="C0000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669000" y="1651869"/>
            <a:ext cx="5584055" cy="4261198"/>
            <a:chOff x="1458912" y="1128077"/>
            <a:chExt cx="7307915" cy="5576677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1129600"/>
              <a:ext cx="3177095" cy="2318287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8200" y="1128077"/>
              <a:ext cx="3093080" cy="231981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3845368"/>
              <a:ext cx="3177095" cy="285938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9376" y="3985577"/>
              <a:ext cx="3087451" cy="24517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365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4294967295"/>
          </p:nvPr>
        </p:nvSpPr>
        <p:spPr>
          <a:xfrm>
            <a:off x="476078" y="1330858"/>
            <a:ext cx="8163829" cy="5425541"/>
          </a:xfrm>
        </p:spPr>
        <p:txBody>
          <a:bodyPr/>
          <a:lstStyle/>
          <a:p>
            <a:pPr marL="0" indent="0" algn="ctr">
              <a:buSzPct val="90000"/>
              <a:buNone/>
            </a:pPr>
            <a:r>
              <a:rPr lang="en-US" sz="4000" dirty="0">
                <a:ea typeface="ＭＳ Ｐゴシック" pitchFamily="34" charset="-128"/>
              </a:rPr>
              <a:t>Applied and Basic Research Combined (ABC)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Software:</a:t>
            </a:r>
            <a:b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</a:b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Waterfall -&gt; Agile and DevOps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Security:</a:t>
            </a:r>
            <a:r>
              <a:rPr lang="en-US" sz="2800" dirty="0">
                <a:ea typeface="ＭＳ Ｐゴシック" pitchFamily="34" charset="-128"/>
              </a:rPr>
              <a:t/>
            </a:r>
            <a:br>
              <a:rPr lang="en-US" sz="2800" dirty="0">
                <a:ea typeface="ＭＳ Ｐゴシック" pitchFamily="34" charset="-128"/>
              </a:rPr>
            </a:br>
            <a:r>
              <a:rPr lang="en-US" sz="2800" dirty="0" smtClean="0">
                <a:ea typeface="ＭＳ Ｐゴシック" pitchFamily="34" charset="-128"/>
              </a:rPr>
              <a:t>   </a:t>
            </a:r>
            <a:r>
              <a:rPr lang="en-US" sz="3200" dirty="0">
                <a:ea typeface="ＭＳ Ｐゴシック" pitchFamily="34" charset="-128"/>
              </a:rPr>
              <a:t>Waterfall -&gt; ???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Tech transfer:</a:t>
            </a:r>
            <a:r>
              <a:rPr lang="en-US" sz="2800" dirty="0">
                <a:ea typeface="ＭＳ Ｐゴシック" pitchFamily="34" charset="-128"/>
              </a:rPr>
              <a:t/>
            </a:r>
            <a:br>
              <a:rPr lang="en-US" sz="2800" dirty="0">
                <a:ea typeface="ＭＳ Ｐゴシック" pitchFamily="34" charset="-128"/>
              </a:rPr>
            </a:br>
            <a:r>
              <a:rPr lang="en-US" sz="2800" dirty="0" smtClean="0">
                <a:ea typeface="ＭＳ Ｐゴシック" pitchFamily="34" charset="-128"/>
              </a:rPr>
              <a:t>   </a:t>
            </a:r>
            <a:r>
              <a:rPr lang="en-US" sz="3200" dirty="0">
                <a:ea typeface="ＭＳ Ｐゴシック" pitchFamily="34" charset="-128"/>
              </a:rPr>
              <a:t>Technology Readiness Levels (TRLs) -&gt; ???</a:t>
            </a:r>
          </a:p>
          <a:p>
            <a:pPr marL="576206" lvl="1" indent="0">
              <a:buSzPct val="90000"/>
              <a:buNone/>
            </a:pPr>
            <a:endParaRPr lang="en-US" sz="31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85702" y="1911631"/>
            <a:ext cx="3288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* The New ABCs of Research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by Ben </a:t>
            </a:r>
            <a:r>
              <a:rPr lang="en-US" dirty="0" err="1" smtClean="0">
                <a:solidFill>
                  <a:srgbClr val="C00000"/>
                </a:solidFill>
              </a:rPr>
              <a:t>Schneiderman</a:t>
            </a:r>
            <a:r>
              <a:rPr lang="en-US" dirty="0" smtClean="0">
                <a:solidFill>
                  <a:srgbClr val="C00000"/>
                </a:solidFill>
              </a:rPr>
              <a:t>, 2016</a:t>
            </a:r>
          </a:p>
        </p:txBody>
      </p:sp>
      <p:sp>
        <p:nvSpPr>
          <p:cNvPr id="20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</a:t>
            </a:r>
            <a:r>
              <a:rPr lang="en-US" sz="32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Research Philosophy</a:t>
            </a:r>
            <a:endParaRPr lang="en-US" sz="32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44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1318851" y="1441938"/>
            <a:ext cx="3235562" cy="47350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TECHNOLOGIES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Access Control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Policy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Malware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Detection and Forensics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Security Dynamics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828440" y="1441938"/>
            <a:ext cx="2943958" cy="47350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APPLICATION DOMAINS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Cloud Computing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Internet of Things (IoT)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Social Networks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Enterprise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smtClean="0"/>
              <a:t>World-Leading Research with Real-World Impact!</a:t>
            </a:r>
            <a:endParaRPr lang="en-US" i="1" dirty="0"/>
          </a:p>
        </p:txBody>
      </p:sp>
      <p:sp>
        <p:nvSpPr>
          <p:cNvPr id="10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8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Major Research Areas</a:t>
            </a:r>
            <a:endParaRPr lang="en-US" sz="28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Date Placeholder 5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>
            <a:normAutofit/>
          </a:bodyPr>
          <a:lstStyle/>
          <a:p>
            <a:pPr marL="0" indent="0" defTabSz="914400">
              <a:buNone/>
            </a:pPr>
            <a:r>
              <a:rPr lang="en-US" sz="900" dirty="0">
                <a:solidFill>
                  <a:schemeClr val="tx1">
                    <a:tint val="75000"/>
                  </a:schemeClr>
                </a:solidFill>
              </a:rPr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676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000" dirty="0"/>
              <a:t>NIST Cloud Computing 3-4-5 Definition</a:t>
            </a:r>
            <a:endParaRPr lang="en-US" sz="2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13" name="Isosceles Triangle 12"/>
          <p:cNvSpPr/>
          <p:nvPr/>
        </p:nvSpPr>
        <p:spPr bwMode="auto">
          <a:xfrm>
            <a:off x="3230419" y="1688118"/>
            <a:ext cx="2638425" cy="2333625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2009-2011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16 versions</a:t>
            </a: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86622" y="1068993"/>
            <a:ext cx="32063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5 Essential Characteristics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88678" y="4364643"/>
            <a:ext cx="21515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3 Service Models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97194" y="4364643"/>
            <a:ext cx="26645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4 Deployment Models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77108" y="4887205"/>
            <a:ext cx="14013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Public</a:t>
            </a:r>
          </a:p>
          <a:p>
            <a:r>
              <a:rPr lang="en-US" dirty="0" smtClean="0"/>
              <a:t>Private</a:t>
            </a:r>
          </a:p>
          <a:p>
            <a:r>
              <a:rPr lang="en-US" dirty="0" smtClean="0"/>
              <a:t>Community</a:t>
            </a:r>
          </a:p>
          <a:p>
            <a:r>
              <a:rPr lang="en-US" dirty="0" smtClean="0"/>
              <a:t>Hybrid/Multi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499142" y="4893067"/>
            <a:ext cx="35702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Software as a Service (</a:t>
            </a:r>
            <a:r>
              <a:rPr lang="en-US" dirty="0" err="1" smtClean="0"/>
              <a:t>SaaS</a:t>
            </a:r>
            <a:r>
              <a:rPr lang="en-US" dirty="0" smtClean="0"/>
              <a:t>)</a:t>
            </a:r>
          </a:p>
          <a:p>
            <a:r>
              <a:rPr lang="en-US" dirty="0" smtClean="0"/>
              <a:t>Platform as a Service (</a:t>
            </a:r>
            <a:r>
              <a:rPr lang="en-US" dirty="0" err="1" smtClean="0"/>
              <a:t>PaaS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Infrastructure as a Service (</a:t>
            </a:r>
            <a:r>
              <a:rPr lang="en-US" dirty="0" err="1" smtClean="0"/>
              <a:t>IaaS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40328" y="1533061"/>
            <a:ext cx="340349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On-demand self service</a:t>
            </a:r>
          </a:p>
          <a:p>
            <a:r>
              <a:rPr lang="en-US" dirty="0" smtClean="0"/>
              <a:t>Broad network access</a:t>
            </a:r>
          </a:p>
          <a:p>
            <a:r>
              <a:rPr lang="en-US" dirty="0" smtClean="0"/>
              <a:t>Resource pooling (multi-tenant)</a:t>
            </a:r>
          </a:p>
          <a:p>
            <a:r>
              <a:rPr lang="en-US" dirty="0" smtClean="0"/>
              <a:t>Rapid elasticity</a:t>
            </a:r>
          </a:p>
          <a:p>
            <a:r>
              <a:rPr lang="en-US" dirty="0" smtClean="0"/>
              <a:t>Measured service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53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Cyber Security Landscape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46" name="Rounded Rectangle 45"/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</a:rPr>
                <a:t>PROTECT</a:t>
              </a:r>
            </a:p>
          </p:txBody>
        </p:sp>
        <p:sp>
          <p:nvSpPr>
            <p:cNvPr id="47" name="Rounded Rectangle 46"/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</a:rPr>
                <a:t>DETECT</a:t>
              </a:r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49" name="TextBox 48"/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Complement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How?</a:t>
              </a:r>
              <a:endParaRPr lang="en-US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52" name="Rounded Rectangle 51"/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</a:rPr>
                <a:t>POLICY</a:t>
              </a:r>
            </a:p>
          </p:txBody>
        </p:sp>
        <p:sp>
          <p:nvSpPr>
            <p:cNvPr id="53" name="Rounded Rectangle 52"/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</a:rPr>
                <a:t>ATTACKS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What?</a:t>
              </a:r>
              <a:endParaRPr lang="en-US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Why?</a:t>
              </a:r>
              <a:endParaRPr lang="en-US" dirty="0"/>
            </a:p>
          </p:txBody>
        </p:sp>
      </p:grpSp>
      <p:cxnSp>
        <p:nvCxnSpPr>
          <p:cNvPr id="56" name="Straight Connector 55"/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7" name="Group 56"/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58" name="Group 57"/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64" name="Straight Connector 63"/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65" name="Group 64"/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66" name="TextBox 65"/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Enforce</a:t>
                  </a:r>
                </a:p>
              </p:txBody>
            </p:sp>
            <p:sp>
              <p:nvSpPr>
                <p:cNvPr id="67" name="TextBox 66"/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Enable</a:t>
                  </a:r>
                </a:p>
              </p:txBody>
            </p:sp>
          </p:grpSp>
        </p:grpSp>
        <p:grpSp>
          <p:nvGrpSpPr>
            <p:cNvPr id="59" name="Group 58"/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60" name="Straight Connector 59"/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61" name="Group 60"/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62" name="TextBox 61"/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Defend</a:t>
                  </a:r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Respond</a:t>
                  </a:r>
                </a:p>
              </p:txBody>
            </p:sp>
          </p:grpSp>
        </p:grpSp>
      </p:grpSp>
      <p:sp>
        <p:nvSpPr>
          <p:cNvPr id="68" name="Rounded Rectangle 67"/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Objectives</a:t>
            </a:r>
          </a:p>
        </p:txBody>
      </p:sp>
      <p:sp>
        <p:nvSpPr>
          <p:cNvPr id="69" name="Rounded Rectangle 68"/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Mechanisms</a:t>
            </a:r>
          </a:p>
        </p:txBody>
      </p:sp>
    </p:spTree>
    <p:extLst>
      <p:ext uri="{BB962C8B-B14F-4D97-AF65-F5344CB8AC3E}">
        <p14:creationId xmlns:p14="http://schemas.microsoft.com/office/powerpoint/2010/main" val="184470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Cyber Security Landscape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548026"/>
              </p:ext>
            </p:extLst>
          </p:nvPr>
        </p:nvGraphicFramePr>
        <p:xfrm>
          <a:off x="2212727" y="1431678"/>
          <a:ext cx="4343400" cy="331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Acrobat Document" r:id="rId4" imgW="4343374" imgH="3314700" progId="AcroExch.Document.11">
                  <p:embed/>
                </p:oleObj>
              </mc:Choice>
              <mc:Fallback>
                <p:oleObj name="Acrobat Document" r:id="rId4" imgW="4343374" imgH="3314700" progId="AcroExch.Document.11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12727" y="1431678"/>
                        <a:ext cx="4343400" cy="331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102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s-template-final" id="{1EF59169-DF8D-9342-81E5-99D43CA67610}" vid="{F25DF2F7-3555-7B4C-881D-C8E18D2103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ICS-Template</Template>
  <TotalTime>138</TotalTime>
  <Words>384</Words>
  <Application>Microsoft Office PowerPoint</Application>
  <PresentationFormat>Letter Paper (8.5x11 in)</PresentationFormat>
  <Paragraphs>145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ＭＳ Ｐゴシック</vt:lpstr>
      <vt:lpstr>Wingdings</vt:lpstr>
      <vt:lpstr>ICS-Theme</vt:lpstr>
      <vt:lpstr>Acrobat Document</vt:lpstr>
      <vt:lpstr>Adobe Acrobat Document</vt:lpstr>
      <vt:lpstr>UTSA's New Center  Center for Security and Privacy  Enhanced Cloud Computing (C-SPECC)</vt:lpstr>
      <vt:lpstr>ICS Mission and History</vt:lpstr>
      <vt:lpstr>Natural Science</vt:lpstr>
      <vt:lpstr>Cyber Science</vt:lpstr>
      <vt:lpstr>ICS Research Philosophy</vt:lpstr>
      <vt:lpstr>ICS Major Research Areas</vt:lpstr>
      <vt:lpstr>NIST Cloud Computing 3-4-5 Definition</vt:lpstr>
      <vt:lpstr>Cyber Security Landscape</vt:lpstr>
      <vt:lpstr>Cyber Security Landscape</vt:lpstr>
      <vt:lpstr>C-SPECC Overview</vt:lpstr>
      <vt:lpstr>C-SPECC Goals</vt:lpstr>
      <vt:lpstr>C-SPECC Scholarships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Institute for Cyber Security (ICS) &amp; Center for Security and Privacy Enhanced  Cloud Computing (C-SPECC)</dc:title>
  <dc:creator>James Benson</dc:creator>
  <cp:lastModifiedBy>Ravi Sandhu</cp:lastModifiedBy>
  <cp:revision>26</cp:revision>
  <cp:lastPrinted>2017-10-05T18:32:30Z</cp:lastPrinted>
  <dcterms:created xsi:type="dcterms:W3CDTF">2017-09-29T21:23:01Z</dcterms:created>
  <dcterms:modified xsi:type="dcterms:W3CDTF">2017-10-05T21:27:41Z</dcterms:modified>
</cp:coreProperties>
</file>