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7" r:id="rId4"/>
    <p:sldId id="268" r:id="rId5"/>
    <p:sldId id="269" r:id="rId6"/>
    <p:sldId id="270" r:id="rId7"/>
    <p:sldId id="273" r:id="rId8"/>
    <p:sldId id="271" r:id="rId9"/>
    <p:sldId id="272" r:id="rId10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125" d="100"/>
          <a:sy n="125" d="100"/>
        </p:scale>
        <p:origin x="94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1818" y="1194579"/>
            <a:ext cx="7193280" cy="1144761"/>
          </a:xfrm>
        </p:spPr>
        <p:txBody>
          <a:bodyPr anchor="t" anchorCtr="0"/>
          <a:lstStyle/>
          <a:p>
            <a:r>
              <a:rPr lang="en-US" sz="3200" b="1" dirty="0">
                <a:solidFill>
                  <a:prstClr val="black"/>
                </a:solidFill>
              </a:rPr>
              <a:t>University of Texas at San Antonio</a:t>
            </a:r>
            <a:br>
              <a:rPr lang="en-US" sz="3200" b="1" dirty="0">
                <a:solidFill>
                  <a:prstClr val="black"/>
                </a:solidFill>
              </a:rPr>
            </a:br>
            <a:r>
              <a:rPr lang="en-US" sz="3200" b="1" dirty="0">
                <a:solidFill>
                  <a:prstClr val="black"/>
                </a:solidFill>
              </a:rPr>
              <a:t>NSF CREST Center for Security and Privacy Enhanced Cloud Computing (C-SPECC)</a:t>
            </a:r>
            <a:br>
              <a:rPr lang="en-US" sz="3200" b="1" dirty="0">
                <a:solidFill>
                  <a:prstClr val="black"/>
                </a:solidFill>
              </a:rPr>
            </a:br>
            <a:r>
              <a:rPr lang="en-US" sz="3200" b="1" dirty="0">
                <a:solidFill>
                  <a:prstClr val="black"/>
                </a:solidFill>
              </a:rPr>
              <a:t>Research Briefing</a:t>
            </a:r>
            <a:br>
              <a:rPr lang="en-US" sz="3200" b="1" dirty="0">
                <a:solidFill>
                  <a:prstClr val="black"/>
                </a:solidFill>
              </a:rPr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458" y="3235564"/>
            <a:ext cx="6858000" cy="1481714"/>
          </a:xfrm>
        </p:spPr>
        <p:txBody>
          <a:bodyPr>
            <a:noAutofit/>
          </a:bodyPr>
          <a:lstStyle/>
          <a:p>
            <a:r>
              <a:rPr lang="en-US" sz="1600" dirty="0"/>
              <a:t>Ravi Sandhu</a:t>
            </a:r>
          </a:p>
          <a:p>
            <a:r>
              <a:rPr lang="en-US" sz="1600" dirty="0"/>
              <a:t>Executive Director</a:t>
            </a:r>
            <a:br>
              <a:rPr lang="en-US" sz="1600" dirty="0"/>
            </a:br>
            <a:r>
              <a:rPr lang="en-US" sz="1600" dirty="0"/>
              <a:t>Professor of Computer Science</a:t>
            </a:r>
            <a:br>
              <a:rPr lang="en-US" sz="1600" dirty="0"/>
            </a:br>
            <a:r>
              <a:rPr lang="en-US" sz="1600" dirty="0"/>
              <a:t>Lutcher Brown Chair in Cyber Security</a:t>
            </a:r>
            <a:br>
              <a:rPr lang="en-US" sz="1600" dirty="0"/>
            </a:br>
            <a:endParaRPr lang="en-US" sz="1600" dirty="0"/>
          </a:p>
          <a:p>
            <a:r>
              <a:rPr lang="en-US" sz="1600" dirty="0"/>
              <a:t>Workshop on the Role of NSF Research Centers in Broadening Participation and Closing the Gap in Science and Engineering</a:t>
            </a:r>
          </a:p>
          <a:p>
            <a:r>
              <a:rPr lang="en-US" sz="1600" dirty="0"/>
              <a:t>April 5, 2019</a:t>
            </a:r>
          </a:p>
          <a:p>
            <a:r>
              <a:rPr lang="en-US" sz="1600" dirty="0"/>
              <a:t>ravi.sandhu@utsa.edu</a:t>
            </a:r>
            <a:br>
              <a:rPr lang="en-US" sz="1600" dirty="0"/>
            </a:br>
            <a:r>
              <a:rPr lang="en-US" sz="1600" dirty="0"/>
              <a:t>www.profsandhu.com, ics.utsa.edu, cspecc.ics.utsa.edu</a:t>
            </a:r>
          </a:p>
          <a:p>
            <a:br>
              <a:rPr lang="en-US" sz="1600" dirty="0"/>
            </a:br>
            <a:endParaRPr lang="en-US" sz="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503AE4-26D9-495C-A4D9-F31D1012A75D}"/>
              </a:ext>
            </a:extLst>
          </p:cNvPr>
          <p:cNvSpPr txBox="1"/>
          <p:nvPr/>
        </p:nvSpPr>
        <p:spPr>
          <a:xfrm>
            <a:off x="2305673" y="1090209"/>
            <a:ext cx="4517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Sustained excellence in leading edge research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8C7DF00-A86D-47E8-9761-A060FE1892CD}"/>
              </a:ext>
            </a:extLst>
          </p:cNvPr>
          <p:cNvGrpSpPr/>
          <p:nvPr/>
        </p:nvGrpSpPr>
        <p:grpSpPr>
          <a:xfrm>
            <a:off x="539255" y="2227352"/>
            <a:ext cx="8039077" cy="3442462"/>
            <a:chOff x="410291" y="3006948"/>
            <a:chExt cx="8039077" cy="344246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3A11FBC-E1DE-4196-A9C1-6BB6A09E8E2B}"/>
                </a:ext>
              </a:extLst>
            </p:cNvPr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2012-2017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Graduated to a self-sustaining operation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B08DC25-D005-4DF8-A8F9-90F073F03CD2}"/>
                </a:ext>
              </a:extLst>
            </p:cNvPr>
            <p:cNvGrpSpPr/>
            <p:nvPr/>
          </p:nvGrpSpPr>
          <p:grpSpPr>
            <a:xfrm>
              <a:off x="410291" y="3006948"/>
              <a:ext cx="7854938" cy="3442462"/>
              <a:chOff x="410291" y="3006948"/>
              <a:chExt cx="7854938" cy="3442462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B6A408-BF02-4665-A5AE-78203052C7B8}"/>
                  </a:ext>
                </a:extLst>
              </p:cNvPr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2007-2012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Founded by start-up funding from State of Texas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C5182CD-7FE3-4895-A8EA-0A7F966488F7}"/>
                  </a:ext>
                </a:extLst>
              </p:cNvPr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2017-2022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Major expansion by winning NSF </a:t>
                </a:r>
                <a:b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C-SPECC grant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768CD70-E363-4B34-8AA7-93CE2C33EFE2}"/>
                  </a:ext>
                </a:extLst>
              </p:cNvPr>
              <p:cNvSpPr txBox="1"/>
              <p:nvPr/>
            </p:nvSpPr>
            <p:spPr>
              <a:xfrm>
                <a:off x="5589084" y="4695084"/>
                <a:ext cx="2676145" cy="1754326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collaboration with: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Engineering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Business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Education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Open Cloud Institute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Cyber Center for Security &amp; Analytics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200" dirty="0">
                    <a:solidFill>
                      <a:prstClr val="black"/>
                    </a:solidFill>
                    <a:latin typeface="Calibri" panose="020F0502020204030204"/>
                  </a:rPr>
                  <a:t>National Security Collaboration Center</a:t>
                </a: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Partnership with 4 NISD High Schools: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Harlan, Woodson, Taft, Business Careers 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DA1926B-F399-4A6F-BE11-9530EDED21EA}"/>
                  </a:ext>
                </a:extLst>
              </p:cNvPr>
              <p:cNvSpPr txBox="1"/>
              <p:nvPr/>
            </p:nvSpPr>
            <p:spPr>
              <a:xfrm>
                <a:off x="1025782" y="4700934"/>
                <a:ext cx="2538019" cy="1015663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Ø"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Established world class laboratories for:</a:t>
                </a:r>
                <a:b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Secure cloud computing &amp;</a:t>
                </a:r>
                <a:b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Malware research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ACEE25F-3B11-459C-B5DE-8A8630E6CE98}"/>
                </a:ext>
              </a:extLst>
            </p:cNvPr>
            <p:cNvCxnSpPr>
              <a:stCxn id="29" idx="3"/>
              <a:endCxn id="22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0C8206E-2EDE-4F78-9142-F22BAE286397}"/>
                </a:ext>
              </a:extLst>
            </p:cNvPr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0B895D4-FF44-40BE-82B8-C3D32762FC2B}"/>
                </a:ext>
              </a:extLst>
            </p:cNvPr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8E0BAC6-B389-4085-9151-94A51BFA5968}"/>
              </a:ext>
            </a:extLst>
          </p:cNvPr>
          <p:cNvCxnSpPr>
            <a:stCxn id="30" idx="2"/>
          </p:cNvCxnSpPr>
          <p:nvPr/>
        </p:nvCxnSpPr>
        <p:spPr>
          <a:xfrm>
            <a:off x="6837440" y="3427681"/>
            <a:ext cx="2975" cy="4292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56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Faculty (12)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35120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Ravi Sandhu, Director (1)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Sciences (4)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21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Palden</a:t>
            </a:r>
            <a:r>
              <a:rPr lang="en-US" sz="2400" dirty="0">
                <a:ea typeface="ＭＳ Ｐゴシック" pitchFamily="34" charset="-128"/>
              </a:rPr>
              <a:t> Lama, </a:t>
            </a:r>
            <a:r>
              <a:rPr lang="en-US" sz="2400" dirty="0" err="1">
                <a:ea typeface="ＭＳ Ｐゴシック" pitchFamily="34" charset="-128"/>
              </a:rPr>
              <a:t>Jianwei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Niu</a:t>
            </a:r>
            <a:r>
              <a:rPr lang="en-US" sz="2400" dirty="0">
                <a:ea typeface="ＭＳ Ｐゴシック" pitchFamily="34" charset="-128"/>
              </a:rPr>
              <a:t>, </a:t>
            </a:r>
            <a:r>
              <a:rPr lang="en-US" sz="2400" dirty="0" err="1">
                <a:ea typeface="ＭＳ Ｐゴシック" pitchFamily="34" charset="-128"/>
              </a:rPr>
              <a:t>Xiaoying</a:t>
            </a:r>
            <a:r>
              <a:rPr lang="en-US" sz="2400" dirty="0">
                <a:ea typeface="ＭＳ Ｐゴシック" pitchFamily="34" charset="-128"/>
              </a:rPr>
              <a:t> Wang, </a:t>
            </a:r>
            <a:r>
              <a:rPr lang="en-US" sz="2400" dirty="0" err="1">
                <a:ea typeface="ＭＳ Ｐゴシック" pitchFamily="34" charset="-128"/>
              </a:rPr>
              <a:t>Shouhuai</a:t>
            </a:r>
            <a:r>
              <a:rPr lang="en-US" sz="2400" dirty="0">
                <a:ea typeface="ＭＳ Ｐゴシック" pitchFamily="34" charset="-128"/>
              </a:rPr>
              <a:t> Xu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Engineering (3)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Ram Krishnan, Jeff Prevost, Yusheng Feng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Business (2)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Nicole Beebe, Raymond Choo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Education and Human Development (2)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Guadalupe Carmona, Elizabeth Pate</a:t>
            </a: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491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PhD Students (11)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129540" y="1394460"/>
            <a:ext cx="890778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Sciences (4)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2100" dirty="0">
                <a:ea typeface="ＭＳ Ｐゴシック" pitchFamily="34" charset="-128"/>
              </a:rPr>
              <a:t> </a:t>
            </a:r>
            <a:r>
              <a:rPr lang="en-US" sz="2400" dirty="0">
                <a:ea typeface="ＭＳ Ｐゴシック" pitchFamily="34" charset="-128"/>
              </a:rPr>
              <a:t>Safwa Ameer, John Heaps, Rodney Rodriguez, </a:t>
            </a:r>
            <a:r>
              <a:rPr lang="en-US" sz="2400" dirty="0" err="1">
                <a:ea typeface="ＭＳ Ｐゴシック" pitchFamily="34" charset="-128"/>
              </a:rPr>
              <a:t>Mehrnoosh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Shakarami</a:t>
            </a:r>
            <a:endParaRPr lang="en-US" sz="24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Engineering (4)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Kyle Everett, Randy </a:t>
            </a:r>
            <a:r>
              <a:rPr lang="en-US" sz="2400" dirty="0" err="1">
                <a:ea typeface="ＭＳ Ｐゴシック" pitchFamily="34" charset="-128"/>
              </a:rPr>
              <a:t>Klepetko</a:t>
            </a:r>
            <a:r>
              <a:rPr lang="en-US" sz="2400" dirty="0">
                <a:ea typeface="ＭＳ Ｐゴシック" pitchFamily="34" charset="-128"/>
              </a:rPr>
              <a:t>, David Rodriguez, Van Trieu-Do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Business (2)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Richard Alvarez, Patricia </a:t>
            </a:r>
            <a:r>
              <a:rPr lang="en-US" sz="2400" dirty="0" err="1">
                <a:ea typeface="ＭＳ Ｐゴシック" pitchFamily="34" charset="-128"/>
              </a:rPr>
              <a:t>Akello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Education and Human Development (1)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Beatriz Galarza</a:t>
            </a: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620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Research Thrusts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516B58E-B2A4-4302-AE99-10C237272A00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8" name="Rounded Rectangle 45">
              <a:extLst>
                <a:ext uri="{FF2B5EF4-FFF2-40B4-BE49-F238E27FC236}">
                  <a16:creationId xmlns:a16="http://schemas.microsoft.com/office/drawing/2014/main" id="{075560E6-606A-435C-8FA3-3852F63128EC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4" name="Rounded Rectangle 46">
              <a:extLst>
                <a:ext uri="{FF2B5EF4-FFF2-40B4-BE49-F238E27FC236}">
                  <a16:creationId xmlns:a16="http://schemas.microsoft.com/office/drawing/2014/main" id="{1009B3F0-A57D-4465-80CD-83D9F002C90A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8F66F29-51F6-45DC-9870-46C05709CEBB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24D9F0F-77B2-49D6-8D94-14CAC89DDA9C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6154887-E646-4E95-A79D-065B71BBD2D6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2CF9C66-FD74-464E-B3BF-559EDB9958AF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19" name="Rounded Rectangle 51">
              <a:extLst>
                <a:ext uri="{FF2B5EF4-FFF2-40B4-BE49-F238E27FC236}">
                  <a16:creationId xmlns:a16="http://schemas.microsoft.com/office/drawing/2014/main" id="{2175559E-9B83-44CA-8EF8-5B8590A4320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0" name="Rounded Rectangle 52">
              <a:extLst>
                <a:ext uri="{FF2B5EF4-FFF2-40B4-BE49-F238E27FC236}">
                  <a16:creationId xmlns:a16="http://schemas.microsoft.com/office/drawing/2014/main" id="{1340236B-952B-4F8D-B618-ECE3F6E75E7D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FD9346F-F2C7-42D7-BA64-38D30EA79AD0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240946B-21D8-417A-B33D-BCB7142451E1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EB4BFE4-D797-41E8-AAAD-0CA461E411FB}"/>
              </a:ext>
            </a:extLst>
          </p:cNvPr>
          <p:cNvCxnSpPr>
            <a:cxnSpLocks/>
          </p:cNvCxnSpPr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E859B17-ECC1-415C-8B84-92DC2E3F9E6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7E1C31DC-FF2F-4488-92BB-48A6D529298A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32023220-808C-4A50-941B-2BE0C160707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A49FF7E7-A2A8-4004-8BCC-9C25EEE6EC1A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CC5519B6-8F69-4762-AEED-F82164FCCEF3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1636D002-1AA2-434E-9F56-72CE25A25FF3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2A797685-0768-4F6E-9674-CA0454F6A402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623D7BDF-CE5F-42E6-AD8A-E048FF4965BE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C80E8488-69AC-4BFD-8BF0-171B9809C800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77C4F6E1-BB95-4A49-8F3F-75DDF2F66530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758E758E-B792-4A74-98D7-3EFE2CED2072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35" name="Rounded Rectangle 67">
            <a:extLst>
              <a:ext uri="{FF2B5EF4-FFF2-40B4-BE49-F238E27FC236}">
                <a16:creationId xmlns:a16="http://schemas.microsoft.com/office/drawing/2014/main" id="{F6625608-A674-4668-8FBE-48D38F0894BE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36" name="Rounded Rectangle 68">
            <a:extLst>
              <a:ext uri="{FF2B5EF4-FFF2-40B4-BE49-F238E27FC236}">
                <a16:creationId xmlns:a16="http://schemas.microsoft.com/office/drawing/2014/main" id="{BCDC6922-C3A1-47B9-8875-28AB23FA6490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3123583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Technology Thrusts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094B64-22DE-47C7-941B-2C9786C14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431" y="1956435"/>
            <a:ext cx="3259548" cy="183070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F17D66C-DE12-41C5-82C3-E93820A07B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7725" y="2145029"/>
            <a:ext cx="3896400" cy="1453516"/>
          </a:xfrm>
          <a:prstGeom prst="rect">
            <a:avLst/>
          </a:prstGeom>
        </p:spPr>
      </p:pic>
      <p:sp>
        <p:nvSpPr>
          <p:cNvPr id="38" name="Rounded Rectangle 68">
            <a:extLst>
              <a:ext uri="{FF2B5EF4-FFF2-40B4-BE49-F238E27FC236}">
                <a16:creationId xmlns:a16="http://schemas.microsoft.com/office/drawing/2014/main" id="{FA6B1896-AE8F-4758-BA36-A6B167CA9943}"/>
              </a:ext>
            </a:extLst>
          </p:cNvPr>
          <p:cNvSpPr/>
          <p:nvPr/>
        </p:nvSpPr>
        <p:spPr bwMode="auto">
          <a:xfrm>
            <a:off x="1560638" y="4809532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Cloud</a:t>
            </a:r>
          </a:p>
        </p:txBody>
      </p:sp>
      <p:sp>
        <p:nvSpPr>
          <p:cNvPr id="39" name="Rounded Rectangle 68">
            <a:extLst>
              <a:ext uri="{FF2B5EF4-FFF2-40B4-BE49-F238E27FC236}">
                <a16:creationId xmlns:a16="http://schemas.microsoft.com/office/drawing/2014/main" id="{73D4AB3C-02BF-4171-A5BC-6B72220AC1C2}"/>
              </a:ext>
            </a:extLst>
          </p:cNvPr>
          <p:cNvSpPr/>
          <p:nvPr/>
        </p:nvSpPr>
        <p:spPr bwMode="auto">
          <a:xfrm>
            <a:off x="1659894" y="4687172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Cloud</a:t>
            </a:r>
          </a:p>
        </p:txBody>
      </p:sp>
      <p:sp>
        <p:nvSpPr>
          <p:cNvPr id="40" name="Rounded Rectangle 68">
            <a:extLst>
              <a:ext uri="{FF2B5EF4-FFF2-40B4-BE49-F238E27FC236}">
                <a16:creationId xmlns:a16="http://schemas.microsoft.com/office/drawing/2014/main" id="{8E16342E-418E-47EB-912E-7E8D29F37873}"/>
              </a:ext>
            </a:extLst>
          </p:cNvPr>
          <p:cNvSpPr/>
          <p:nvPr/>
        </p:nvSpPr>
        <p:spPr bwMode="auto">
          <a:xfrm>
            <a:off x="5942334" y="4732892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Cloud-Enabled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lang="en-US" b="1" dirty="0">
                <a:solidFill>
                  <a:srgbClr val="C00000"/>
                </a:solidFill>
                <a:latin typeface="Arial" charset="0"/>
              </a:rPr>
              <a:t>IoT (Internet of Things)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7548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1818" y="1194579"/>
            <a:ext cx="7193280" cy="1144761"/>
          </a:xfrm>
        </p:spPr>
        <p:txBody>
          <a:bodyPr anchor="t" anchorCtr="0"/>
          <a:lstStyle/>
          <a:p>
            <a:r>
              <a:rPr lang="en-US" sz="3200" b="1" dirty="0">
                <a:solidFill>
                  <a:prstClr val="black"/>
                </a:solidFill>
              </a:rPr>
              <a:t>University of Texas at San Antonio</a:t>
            </a:r>
            <a:br>
              <a:rPr lang="en-US" sz="3200" b="1" dirty="0">
                <a:solidFill>
                  <a:prstClr val="black"/>
                </a:solidFill>
              </a:rPr>
            </a:br>
            <a:r>
              <a:rPr lang="en-US" sz="3200" b="1" dirty="0">
                <a:solidFill>
                  <a:prstClr val="black"/>
                </a:solidFill>
              </a:rPr>
              <a:t>NSF CREST Center for Security and Privacy Enhanced Cloud Computing (C-SPECC)</a:t>
            </a:r>
            <a:br>
              <a:rPr lang="en-US" sz="3200" b="1" dirty="0">
                <a:solidFill>
                  <a:prstClr val="black"/>
                </a:solidFill>
              </a:rPr>
            </a:br>
            <a:r>
              <a:rPr lang="en-US" sz="3200" b="1" dirty="0">
                <a:solidFill>
                  <a:prstClr val="black"/>
                </a:solidFill>
              </a:rPr>
              <a:t>Broadening Participation Briefing</a:t>
            </a:r>
            <a:br>
              <a:rPr lang="en-US" sz="3200" b="1" dirty="0">
                <a:solidFill>
                  <a:prstClr val="black"/>
                </a:solidFill>
              </a:rPr>
            </a:b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458" y="3235564"/>
            <a:ext cx="6858000" cy="1481714"/>
          </a:xfrm>
        </p:spPr>
        <p:txBody>
          <a:bodyPr>
            <a:noAutofit/>
          </a:bodyPr>
          <a:lstStyle/>
          <a:p>
            <a:r>
              <a:rPr lang="en-US" sz="1600" dirty="0"/>
              <a:t>Ravi Sandhu</a:t>
            </a:r>
          </a:p>
          <a:p>
            <a:r>
              <a:rPr lang="en-US" sz="1600" dirty="0"/>
              <a:t>Executive Director</a:t>
            </a:r>
            <a:br>
              <a:rPr lang="en-US" sz="1600" dirty="0"/>
            </a:br>
            <a:r>
              <a:rPr lang="en-US" sz="1600" dirty="0"/>
              <a:t>Professor of Computer Science</a:t>
            </a:r>
            <a:br>
              <a:rPr lang="en-US" sz="1600" dirty="0"/>
            </a:br>
            <a:r>
              <a:rPr lang="en-US" sz="1600" dirty="0"/>
              <a:t>Lutcher Brown Chair in Cyber Security</a:t>
            </a:r>
            <a:br>
              <a:rPr lang="en-US" sz="1600" dirty="0"/>
            </a:br>
            <a:endParaRPr lang="en-US" sz="1600" dirty="0"/>
          </a:p>
          <a:p>
            <a:r>
              <a:rPr lang="en-US" sz="1600" dirty="0"/>
              <a:t>Workshop on the Role of NSF Research Centers in Broadening Participation and Closing the Gap in Science and Engineering</a:t>
            </a:r>
          </a:p>
          <a:p>
            <a:r>
              <a:rPr lang="en-US" sz="1600" dirty="0"/>
              <a:t>April 5, 2019</a:t>
            </a:r>
          </a:p>
          <a:p>
            <a:r>
              <a:rPr lang="en-US" sz="1600" dirty="0"/>
              <a:t>ravi.sandhu@utsa.edu</a:t>
            </a:r>
            <a:br>
              <a:rPr lang="en-US" sz="1600" dirty="0"/>
            </a:br>
            <a:r>
              <a:rPr lang="en-US" sz="1600" dirty="0"/>
              <a:t>www.profsandhu.com, ics.utsa.edu, cspecc.ics.utsa.edu</a:t>
            </a:r>
          </a:p>
          <a:p>
            <a:br>
              <a:rPr lang="en-US" sz="1600" dirty="0"/>
            </a:br>
            <a:endParaRPr lang="en-US" sz="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3021798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PhD Students (11)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129540" y="1394460"/>
            <a:ext cx="8907780" cy="419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Sciences (4)</a:t>
            </a: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en-US" sz="2100" dirty="0">
                <a:ea typeface="ＭＳ Ｐゴシック" pitchFamily="34" charset="-128"/>
              </a:rPr>
              <a:t> </a:t>
            </a:r>
            <a:r>
              <a:rPr lang="en-US" sz="2400" dirty="0">
                <a:ea typeface="ＭＳ Ｐゴシック" pitchFamily="34" charset="-128"/>
              </a:rPr>
              <a:t>Safwa Ameer, </a:t>
            </a:r>
            <a:r>
              <a:rPr lang="en-US" sz="2400" dirty="0">
                <a:solidFill>
                  <a:srgbClr val="FF0000"/>
                </a:solidFill>
                <a:ea typeface="ＭＳ Ｐゴシック" pitchFamily="34" charset="-128"/>
              </a:rPr>
              <a:t>John Heaps, Rodney Rodriguez, </a:t>
            </a:r>
            <a:r>
              <a:rPr lang="en-US" sz="2400" dirty="0" err="1">
                <a:ea typeface="ＭＳ Ｐゴシック" pitchFamily="34" charset="-128"/>
              </a:rPr>
              <a:t>Mehrnoosh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 err="1">
                <a:ea typeface="ＭＳ Ｐゴシック" pitchFamily="34" charset="-128"/>
              </a:rPr>
              <a:t>Shakarami</a:t>
            </a:r>
            <a:endParaRPr lang="en-US" sz="24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Engineering (4)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>
                <a:solidFill>
                  <a:srgbClr val="FF0000"/>
                </a:solidFill>
                <a:ea typeface="ＭＳ Ｐゴシック" pitchFamily="34" charset="-128"/>
              </a:rPr>
              <a:t>Kyle Everett, </a:t>
            </a:r>
            <a:r>
              <a:rPr lang="en-US" sz="2400" dirty="0">
                <a:ea typeface="ＭＳ Ｐゴシック" pitchFamily="34" charset="-128"/>
              </a:rPr>
              <a:t>Randy </a:t>
            </a:r>
            <a:r>
              <a:rPr lang="en-US" sz="2400" dirty="0" err="1">
                <a:ea typeface="ＭＳ Ｐゴシック" pitchFamily="34" charset="-128"/>
              </a:rPr>
              <a:t>Klepetko</a:t>
            </a:r>
            <a:r>
              <a:rPr lang="en-US" sz="2400" dirty="0">
                <a:ea typeface="ＭＳ Ｐゴシック" pitchFamily="34" charset="-128"/>
              </a:rPr>
              <a:t>, David Rodriguez, </a:t>
            </a:r>
            <a:r>
              <a:rPr lang="en-US" sz="2400" dirty="0">
                <a:solidFill>
                  <a:srgbClr val="FF0000"/>
                </a:solidFill>
                <a:ea typeface="ＭＳ Ｐゴシック" pitchFamily="34" charset="-128"/>
              </a:rPr>
              <a:t>Van Trieu-Do</a:t>
            </a:r>
            <a:endParaRPr lang="en-US" sz="2800" dirty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Business (2)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Richard Alvarez, Patricia </a:t>
            </a:r>
            <a:r>
              <a:rPr lang="en-US" sz="2400" dirty="0" err="1">
                <a:ea typeface="ＭＳ Ｐゴシック" pitchFamily="34" charset="-128"/>
              </a:rPr>
              <a:t>Akello</a:t>
            </a:r>
            <a:r>
              <a:rPr lang="en-US" sz="2400" dirty="0">
                <a:ea typeface="ＭＳ Ｐゴシック" pitchFamily="34" charset="-128"/>
              </a:rPr>
              <a:t> </a:t>
            </a:r>
            <a:br>
              <a:rPr lang="en-US" sz="2400" dirty="0">
                <a:ea typeface="ＭＳ Ｐゴシック" pitchFamily="34" charset="-128"/>
              </a:rPr>
            </a:br>
            <a:r>
              <a:rPr lang="en-US" sz="2400" dirty="0">
                <a:solidFill>
                  <a:srgbClr val="FF0000"/>
                </a:solidFill>
                <a:ea typeface="ＭＳ Ｐゴシック" pitchFamily="34" charset="-128"/>
              </a:rPr>
              <a:t>+ 2 current under-graduate prospects</a:t>
            </a:r>
            <a:endParaRPr lang="en-US" sz="2800" dirty="0">
              <a:solidFill>
                <a:srgbClr val="FF0000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College of Education and Human Development (1)</a:t>
            </a:r>
          </a:p>
          <a:p>
            <a:pPr lvl="1">
              <a:buSzPct val="79000"/>
              <a:buFont typeface="Wingdings" pitchFamily="2" charset="2"/>
              <a:buChar char="v"/>
            </a:pP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>
                <a:solidFill>
                  <a:srgbClr val="FF0000"/>
                </a:solidFill>
                <a:ea typeface="ＭＳ Ｐゴシック" pitchFamily="34" charset="-128"/>
              </a:rPr>
              <a:t>Beatriz Galarza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7497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High School Pipeline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129540" y="1394460"/>
            <a:ext cx="890778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</a:t>
            </a:r>
            <a:r>
              <a:rPr lang="en-US" sz="3200" dirty="0" err="1">
                <a:ea typeface="ＭＳ Ｐゴシック" pitchFamily="34" charset="-128"/>
              </a:rPr>
              <a:t>NorthSide</a:t>
            </a:r>
            <a:r>
              <a:rPr lang="en-US" sz="3200" dirty="0">
                <a:ea typeface="ＭＳ Ｐゴシック" pitchFamily="34" charset="-128"/>
              </a:rPr>
              <a:t> Independent School District (NISD)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500" dirty="0">
                <a:ea typeface="ＭＳ Ｐゴシック" pitchFamily="34" charset="-128"/>
              </a:rPr>
              <a:t> 4</a:t>
            </a:r>
            <a:r>
              <a:rPr lang="en-US" sz="2500" baseline="30000" dirty="0">
                <a:ea typeface="ＭＳ Ｐゴシック" pitchFamily="34" charset="-128"/>
              </a:rPr>
              <a:t>th</a:t>
            </a:r>
            <a:r>
              <a:rPr lang="en-US" sz="2500" dirty="0">
                <a:ea typeface="ＭＳ Ｐゴシック" pitchFamily="34" charset="-128"/>
              </a:rPr>
              <a:t> largest in Texas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500" dirty="0">
                <a:ea typeface="ＭＳ Ｐゴシック" pitchFamily="34" charset="-128"/>
              </a:rPr>
              <a:t> Largest in San Antonio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500" dirty="0">
                <a:ea typeface="ＭＳ Ｐゴシック" pitchFamily="34" charset="-128"/>
              </a:rPr>
              <a:t> Covers UTSA area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500" dirty="0">
                <a:ea typeface="ＭＳ Ｐゴシック" pitchFamily="34" charset="-128"/>
              </a:rPr>
              <a:t> Diverse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200" dirty="0">
                <a:ea typeface="ＭＳ Ｐゴシック" pitchFamily="34" charset="-128"/>
              </a:rPr>
              <a:t> Partnered with 4 High Schools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500" dirty="0">
                <a:ea typeface="ＭＳ Ｐゴシック" pitchFamily="34" charset="-128"/>
              </a:rPr>
              <a:t> 5 teachers enrolled in </a:t>
            </a:r>
            <a:r>
              <a:rPr lang="en-US" sz="2500" dirty="0" err="1">
                <a:ea typeface="ＭＳ Ｐゴシック" pitchFamily="34" charset="-128"/>
              </a:rPr>
              <a:t>iStem</a:t>
            </a:r>
            <a:r>
              <a:rPr lang="en-US" sz="2500" dirty="0">
                <a:ea typeface="ＭＳ Ｐゴシック" pitchFamily="34" charset="-128"/>
              </a:rPr>
              <a:t> Certificate </a:t>
            </a:r>
            <a:br>
              <a:rPr lang="en-US" sz="2500" dirty="0">
                <a:ea typeface="ＭＳ Ｐゴシック" pitchFamily="34" charset="-128"/>
              </a:rPr>
            </a:br>
            <a:r>
              <a:rPr lang="en-US" sz="2500" dirty="0">
                <a:ea typeface="ＭＳ Ｐゴシック" pitchFamily="34" charset="-128"/>
              </a:rPr>
              <a:t>(1 course/semester for 4 semesters)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500" dirty="0">
                <a:ea typeface="ＭＳ Ｐゴシック" pitchFamily="34" charset="-128"/>
              </a:rPr>
              <a:t> 2 year Cyber Security strand at each High School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2500" dirty="0">
                <a:ea typeface="ＭＳ Ｐゴシック" pitchFamily="34" charset="-128"/>
              </a:rPr>
              <a:t> 2 cohorts over life of the grant</a:t>
            </a:r>
          </a:p>
          <a:p>
            <a:pPr marL="0" indent="0">
              <a:buSzPct val="90000"/>
              <a:buNone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8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16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0175996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607</TotalTime>
  <Words>460</Words>
  <Application>Microsoft Office PowerPoint</Application>
  <PresentationFormat>Letter Paper (8.5x11 in)</PresentationFormat>
  <Paragraphs>139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ICS-Theme</vt:lpstr>
      <vt:lpstr>University of Texas at San Antonio NSF CREST Center for Security and Privacy Enhanced Cloud Computing (C-SPECC) Research Briefing </vt:lpstr>
      <vt:lpstr>ICS Mission and History</vt:lpstr>
      <vt:lpstr>Faculty (12)</vt:lpstr>
      <vt:lpstr>PhD Students (11)</vt:lpstr>
      <vt:lpstr>Research Thrusts</vt:lpstr>
      <vt:lpstr>Technology Thrusts</vt:lpstr>
      <vt:lpstr>University of Texas at San Antonio NSF CREST Center for Security and Privacy Enhanced Cloud Computing (C-SPECC) Broadening Participation Briefing </vt:lpstr>
      <vt:lpstr>PhD Students (11)</vt:lpstr>
      <vt:lpstr>High School Pipeline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70</cp:revision>
  <cp:lastPrinted>2019-03-18T22:40:01Z</cp:lastPrinted>
  <dcterms:created xsi:type="dcterms:W3CDTF">2018-03-06T17:13:20Z</dcterms:created>
  <dcterms:modified xsi:type="dcterms:W3CDTF">2019-04-08T23:37:13Z</dcterms:modified>
</cp:coreProperties>
</file>