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11"/>
  </p:notesMasterIdLst>
  <p:handoutMasterIdLst>
    <p:handoutMasterId r:id="rId12"/>
  </p:handoutMasterIdLst>
  <p:sldIdLst>
    <p:sldId id="392" r:id="rId6"/>
    <p:sldId id="383" r:id="rId7"/>
    <p:sldId id="394" r:id="rId8"/>
    <p:sldId id="393" r:id="rId9"/>
    <p:sldId id="395" r:id="rId10"/>
  </p:sldIdLst>
  <p:sldSz cx="10080625" cy="7559675"/>
  <p:notesSz cx="7019925" cy="9305925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177E6EE-A581-4826-A7C3-A133DEEB2861}">
          <p14:sldIdLst>
            <p14:sldId id="392"/>
            <p14:sldId id="383"/>
            <p14:sldId id="394"/>
            <p14:sldId id="393"/>
            <p14:sldId id="395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664">
          <p15:clr>
            <a:srgbClr val="A4A3A4"/>
          </p15:clr>
        </p15:guide>
        <p15:guide id="2" pos="195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-1254" y="-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664"/>
        <p:guide pos="195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2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t" anchorCtr="0" compatLnSpc="1">
            <a:prstTxWarp prst="textNoShape">
              <a:avLst/>
            </a:prstTxWarp>
          </a:bodyPr>
          <a:lstStyle>
            <a:lvl1pPr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6129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t" anchorCtr="0" compatLnSpc="1">
            <a:prstTxWarp prst="textNoShape">
              <a:avLst/>
            </a:prstTxWarp>
          </a:bodyPr>
          <a:lstStyle>
            <a:lvl1pPr algn="r"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10/9/2013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2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b" anchorCtr="0" compatLnSpc="1">
            <a:prstTxWarp prst="textNoShape">
              <a:avLst/>
            </a:prstTxWarp>
          </a:bodyPr>
          <a:lstStyle>
            <a:lvl1pPr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6129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b" anchorCtr="0" compatLnSpc="1">
            <a:prstTxWarp prst="textNoShape">
              <a:avLst/>
            </a:prstTxWarp>
          </a:bodyPr>
          <a:lstStyle>
            <a:lvl1pPr algn="r"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49788" cy="3487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2300" y="4419083"/>
            <a:ext cx="5615331" cy="41867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2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73083" y="2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9708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73083" y="8839708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1054">
              <a:tabLst>
                <a:tab pos="656987" algn="l"/>
                <a:tab pos="1321630" algn="l"/>
                <a:tab pos="1983211" algn="l"/>
                <a:tab pos="2646322" algn="l"/>
              </a:tabLst>
            </a:pPr>
            <a:fld id="{0C137A8E-DCD0-4026-8679-7DAC59B2E3EE}" type="slidenum">
              <a:rPr lang="en-GB" smtClean="0"/>
              <a:pPr defTabSz="441054">
                <a:tabLst>
                  <a:tab pos="656987" algn="l"/>
                  <a:tab pos="1321630" algn="l"/>
                  <a:tab pos="1983211" algn="l"/>
                  <a:tab pos="2646322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69609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21803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Panel on Data Usage Management: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Technology or Regulation?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Prof</a:t>
            </a:r>
            <a:r>
              <a:rPr lang="en-US" sz="24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</a:t>
            </a:r>
            <a:r>
              <a:rPr lang="en-US" sz="24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DUMA </a:t>
            </a:r>
            <a:r>
              <a:rPr lang="en-US" sz="2000" dirty="0" smtClean="0">
                <a:solidFill>
                  <a:schemeClr val="tx2"/>
                </a:solidFill>
              </a:rPr>
              <a:t>2013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May 23, 2013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ravi.sandhu@utsa.edu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www.ics.utsa.edu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dirty="0">
                <a:solidFill>
                  <a:srgbClr val="131F49"/>
                </a:solidFill>
              </a:rPr>
              <a:t>Institute for Cyber Security</a:t>
            </a: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277938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Who should care about data usage management</a:t>
            </a:r>
          </a:p>
          <a:p>
            <a:pPr lvl="1"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Users</a:t>
            </a:r>
          </a:p>
          <a:p>
            <a:pPr lvl="1"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Enterprises</a:t>
            </a:r>
          </a:p>
          <a:p>
            <a:pPr lvl="1"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Researchers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What can be done</a:t>
            </a:r>
          </a:p>
          <a:p>
            <a:pPr lvl="1"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Technical</a:t>
            </a:r>
          </a:p>
          <a:p>
            <a:pPr lvl="1"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Regulatory</a:t>
            </a:r>
          </a:p>
          <a:p>
            <a:pPr lvl="1"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Hybrid</a:t>
            </a:r>
          </a:p>
          <a:p>
            <a:pPr lvl="1">
              <a:buSzPct val="90000"/>
              <a:buFont typeface="Wingdings" panose="05000000000000000000" pitchFamily="2" charset="2"/>
              <a:buChar char="v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Panel Questions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277938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Who should care about data usage management</a:t>
            </a:r>
          </a:p>
          <a:p>
            <a:pPr lvl="1"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Users</a:t>
            </a:r>
          </a:p>
          <a:p>
            <a:pPr lvl="1"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Enterprises</a:t>
            </a:r>
          </a:p>
          <a:p>
            <a:pPr lvl="1"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Researchers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What can be done</a:t>
            </a:r>
          </a:p>
          <a:p>
            <a:pPr lvl="1"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Technical</a:t>
            </a:r>
          </a:p>
          <a:p>
            <a:pPr lvl="1"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Regulatory</a:t>
            </a:r>
          </a:p>
          <a:p>
            <a:pPr lvl="1"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Hybrid</a:t>
            </a:r>
          </a:p>
          <a:p>
            <a:pPr lvl="1">
              <a:buSzPct val="90000"/>
              <a:buFont typeface="Wingdings" panose="05000000000000000000" pitchFamily="2" charset="2"/>
              <a:buChar char="v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Panel Questions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199529" y="2393569"/>
            <a:ext cx="8044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Yes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99524" y="4303059"/>
            <a:ext cx="8044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Yes</a:t>
            </a:r>
            <a:endParaRPr lang="en-US" sz="2800" b="1" dirty="0">
              <a:solidFill>
                <a:srgbClr val="FF0000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 bwMode="auto">
          <a:xfrm>
            <a:off x="3442447" y="3200400"/>
            <a:ext cx="1246094" cy="8965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rgbClr val="FF0000"/>
            </a:solidFill>
            <a:prstDash val="solid"/>
            <a:round/>
            <a:headEnd type="triangle" w="med" len="med"/>
            <a:tailEnd type="none"/>
          </a:ln>
          <a:effectLst/>
        </p:spPr>
      </p:cxnSp>
    </p:spTree>
    <p:extLst>
      <p:ext uri="{BB962C8B-B14F-4D97-AF65-F5344CB8AC3E}">
        <p14:creationId xmlns:p14="http://schemas.microsoft.com/office/powerpoint/2010/main" val="1024156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277938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Andrew </a:t>
            </a:r>
            <a:r>
              <a:rPr lang="en-US" sz="3200" dirty="0" err="1" smtClean="0">
                <a:ea typeface="ＭＳ Ｐゴシック" pitchFamily="34" charset="-128"/>
              </a:rPr>
              <a:t>Odlyzko</a:t>
            </a:r>
            <a:r>
              <a:rPr lang="en-US" sz="3200" dirty="0" smtClean="0">
                <a:ea typeface="ＭＳ Ｐゴシック" pitchFamily="34" charset="-128"/>
              </a:rPr>
              <a:t>, Web History and Economics, 2012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Success often comes by accident.</a:t>
            </a:r>
          </a:p>
          <a:p>
            <a:pPr lvl="1">
              <a:buSzPct val="90000"/>
              <a:buFont typeface="Wingdings" panose="05000000000000000000" pitchFamily="2" charset="2"/>
              <a:buChar char="v"/>
              <a:defRPr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In general, the hardest predictions about technologies are about what society will do with them.</a:t>
            </a:r>
          </a:p>
          <a:p>
            <a:pPr lvl="1">
              <a:buSzPct val="90000"/>
              <a:buFont typeface="Wingdings" panose="05000000000000000000" pitchFamily="2" charset="2"/>
              <a:buChar char="v"/>
              <a:defRPr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anose="05000000000000000000" pitchFamily="2" charset="2"/>
              <a:buChar char="v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anose="05000000000000000000" pitchFamily="2" charset="2"/>
              <a:buChar char="v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Perspective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29762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277938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Nudge the research community towards “real” problems away from “pretend</a:t>
            </a:r>
            <a:r>
              <a:rPr lang="en-US" sz="3200" smtClean="0">
                <a:ea typeface="ＭＳ Ｐゴシック" pitchFamily="34" charset="-128"/>
              </a:rPr>
              <a:t>” problems</a:t>
            </a: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Synergy between technical and regulatory</a:t>
            </a: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anose="05000000000000000000" pitchFamily="2" charset="2"/>
              <a:buChar char="v"/>
              <a:defRPr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anose="05000000000000000000" pitchFamily="2" charset="2"/>
              <a:buChar char="v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anose="05000000000000000000" pitchFamily="2" charset="2"/>
              <a:buChar char="v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Research Challenges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6155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7576</TotalTime>
  <Words>185</Words>
  <Application>Microsoft Office PowerPoint</Application>
  <PresentationFormat>Custom</PresentationFormat>
  <Paragraphs>92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1_Custom Design</vt:lpstr>
      <vt:lpstr>2_Custom Design</vt:lpstr>
      <vt:lpstr>3_Custom Design</vt:lpstr>
      <vt:lpstr>Custom Design</vt:lpstr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</cp:lastModifiedBy>
  <cp:revision>969</cp:revision>
  <cp:lastPrinted>2013-05-23T21:46:01Z</cp:lastPrinted>
  <dcterms:created xsi:type="dcterms:W3CDTF">2010-02-19T20:53:39Z</dcterms:created>
  <dcterms:modified xsi:type="dcterms:W3CDTF">2013-10-09T21:12:04Z</dcterms:modified>
</cp:coreProperties>
</file>