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2" r:id="rId4"/>
    <p:sldId id="266" r:id="rId5"/>
    <p:sldId id="270" r:id="rId6"/>
    <p:sldId id="260" r:id="rId7"/>
    <p:sldId id="267" r:id="rId8"/>
    <p:sldId id="263" r:id="rId9"/>
    <p:sldId id="264" r:id="rId10"/>
    <p:sldId id="271" r:id="rId11"/>
    <p:sldId id="274" r:id="rId12"/>
    <p:sldId id="275" r:id="rId13"/>
    <p:sldId id="276" r:id="rId14"/>
    <p:sldId id="273" r:id="rId15"/>
    <p:sldId id="277" r:id="rId16"/>
    <p:sldId id="278" r:id="rId17"/>
  </p:sldIdLst>
  <p:sldSz cx="9144000" cy="6858000" type="letter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FF950E"/>
    <a:srgbClr val="FF8B02"/>
    <a:srgbClr val="FF9002"/>
    <a:srgbClr val="FFD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65" autoAdjust="0"/>
    <p:restoredTop sz="95856"/>
  </p:normalViewPr>
  <p:slideViewPr>
    <p:cSldViewPr snapToGrid="0" snapToObjects="1">
      <p:cViewPr varScale="1">
        <p:scale>
          <a:sx n="125" d="100"/>
          <a:sy n="125" d="100"/>
        </p:scale>
        <p:origin x="9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18" y="1194579"/>
            <a:ext cx="7193280" cy="1929283"/>
          </a:xfrm>
        </p:spPr>
        <p:txBody>
          <a:bodyPr anchor="t" anchorCtr="0"/>
          <a:lstStyle/>
          <a:p>
            <a:r>
              <a:rPr lang="en-US" sz="4800" b="1" dirty="0">
                <a:solidFill>
                  <a:prstClr val="black"/>
                </a:solidFill>
              </a:rPr>
              <a:t>Cyber Security</a:t>
            </a:r>
            <a:br>
              <a:rPr lang="en-US" sz="4800" b="1" dirty="0">
                <a:solidFill>
                  <a:prstClr val="black"/>
                </a:solidFill>
              </a:rPr>
            </a:br>
            <a:r>
              <a:rPr lang="en-US" sz="4800" b="1" dirty="0">
                <a:solidFill>
                  <a:prstClr val="black"/>
                </a:solidFill>
              </a:rPr>
              <a:t>Trends and Challenges</a:t>
            </a:r>
            <a:br>
              <a:rPr lang="en-US" sz="4800" b="1" dirty="0">
                <a:solidFill>
                  <a:prstClr val="black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458" y="2816464"/>
            <a:ext cx="6858000" cy="1481714"/>
          </a:xfrm>
        </p:spPr>
        <p:txBody>
          <a:bodyPr>
            <a:noAutofit/>
          </a:bodyPr>
          <a:lstStyle/>
          <a:p>
            <a:r>
              <a:rPr lang="en-US" dirty="0"/>
              <a:t>Ravi Sandhu</a:t>
            </a:r>
          </a:p>
          <a:p>
            <a:r>
              <a:rPr lang="en-US" dirty="0"/>
              <a:t>Executive Director</a:t>
            </a:r>
            <a:br>
              <a:rPr lang="en-US" dirty="0"/>
            </a:br>
            <a:r>
              <a:rPr lang="en-US" dirty="0"/>
              <a:t>Professor of Computer Science</a:t>
            </a:r>
            <a:br>
              <a:rPr lang="en-US" dirty="0"/>
            </a:br>
            <a:r>
              <a:rPr lang="en-US" dirty="0"/>
              <a:t>Lutcher Brown Chair in Cyber Security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Financial Executives International</a:t>
            </a:r>
            <a:br>
              <a:rPr lang="en-US" dirty="0"/>
            </a:br>
            <a:r>
              <a:rPr lang="en-US" dirty="0"/>
              <a:t>San Antonio Chapter</a:t>
            </a:r>
          </a:p>
          <a:p>
            <a:r>
              <a:rPr lang="en-US" dirty="0"/>
              <a:t>March 19, 2019</a:t>
            </a:r>
          </a:p>
          <a:p>
            <a:r>
              <a:rPr lang="en-US" dirty="0"/>
              <a:t>ravi.sandhu@utsa.edu</a:t>
            </a:r>
            <a:br>
              <a:rPr lang="en-US" dirty="0"/>
            </a:br>
            <a:r>
              <a:rPr lang="en-US" dirty="0"/>
              <a:t>www.profsandhu.com</a:t>
            </a:r>
            <a:br>
              <a:rPr lang="en-US" dirty="0"/>
            </a:br>
            <a:r>
              <a:rPr lang="en-US" dirty="0"/>
              <a:t>www.ics.utsa.edu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5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18" y="2056225"/>
            <a:ext cx="7193280" cy="1929283"/>
          </a:xfrm>
        </p:spPr>
        <p:txBody>
          <a:bodyPr anchor="t" anchorCtr="0"/>
          <a:lstStyle/>
          <a:p>
            <a:r>
              <a:rPr lang="en-US" sz="4800" dirty="0"/>
              <a:t>What can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/>
              <a:t>Security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/>
              <a:t>Technologists learn from </a:t>
            </a:r>
            <a:br>
              <a:rPr lang="en-US" sz="4800" dirty="0"/>
            </a:br>
            <a:r>
              <a:rPr lang="en-US" sz="4800" dirty="0"/>
              <a:t>the History of the Internet?</a:t>
            </a:r>
            <a:br>
              <a:rPr lang="en-US" sz="4800" dirty="0"/>
            </a:br>
            <a:r>
              <a:rPr lang="en-US" sz="4800" b="1" dirty="0">
                <a:solidFill>
                  <a:prstClr val="black"/>
                </a:solidFill>
              </a:rPr>
              <a:t/>
            </a:r>
            <a:br>
              <a:rPr lang="en-US" sz="4800" b="1" dirty="0">
                <a:solidFill>
                  <a:prstClr val="black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458" y="2816464"/>
            <a:ext cx="6858000" cy="1481714"/>
          </a:xfrm>
        </p:spPr>
        <p:txBody>
          <a:bodyPr>
            <a:noAutofit/>
          </a:bodyPr>
          <a:lstStyle/>
          <a:p>
            <a:endParaRPr lang="en-US" sz="5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407640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Internet Protocols</a:t>
            </a:r>
          </a:p>
        </p:txBody>
      </p:sp>
      <p:pic>
        <p:nvPicPr>
          <p:cNvPr id="21" name="Picture 20" descr="kWm9f5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276" y="1451885"/>
            <a:ext cx="3539487" cy="41396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005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Sept. 1981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 bwMode="auto">
          <a:xfrm>
            <a:off x="263664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9855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Sept. 1981</a:t>
            </a: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62814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126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The TCP/IP Lesson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85663" y="1209340"/>
            <a:ext cx="4366856" cy="211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Agility trumps perfection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7940" indent="0" algn="ctr">
              <a:buSzPct val="100000"/>
              <a:buFont typeface="Arial"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 quite the same as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Good enough trumps perfect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7940" indent="0">
              <a:buSzPct val="100000"/>
              <a:buFont typeface="Arial"/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76788" y="4112916"/>
            <a:ext cx="5590413" cy="1857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758" indent="-323818" algn="l" defTabSz="45715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516" indent="-287310" algn="l" defTabSz="45715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3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273" indent="-215878" algn="l" defTabSz="457155" rtl="0" eaLnBrk="0" fontAlgn="base" hangingPunct="0">
              <a:spcBef>
                <a:spcPct val="0"/>
              </a:spcBef>
              <a:spcAft>
                <a:spcPts val="849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3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031" indent="-215878" algn="l" defTabSz="457155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789" indent="-215878" algn="l" defTabSz="457155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945" indent="-215878" algn="l" defTabSz="457155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101" indent="-215878" algn="l" defTabSz="457155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256" indent="-215878" algn="l" defTabSz="457155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411" indent="-215878" algn="l" defTabSz="457155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40" indent="0" algn="ctr">
              <a:buSzPct val="100000"/>
              <a:buFont typeface="Wingdings" pitchFamily="2" charset="2"/>
              <a:buNone/>
            </a:pPr>
            <a:r>
              <a:rPr lang="en-US" alt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Agility =</a:t>
            </a:r>
          </a:p>
          <a:p>
            <a:pPr marL="107940" indent="0" algn="ctr">
              <a:buSzPct val="100000"/>
              <a:buFont typeface="Wingdings" pitchFamily="2" charset="2"/>
              <a:buNone/>
            </a:pPr>
            <a:r>
              <a:rPr lang="en-US" alt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Good enough for now</a:t>
            </a:r>
          </a:p>
          <a:p>
            <a:pPr marL="107940" indent="0" algn="ctr">
              <a:buSzPct val="100000"/>
              <a:buFont typeface="Wingdings" pitchFamily="2" charset="2"/>
              <a:buNone/>
            </a:pPr>
            <a:r>
              <a:rPr lang="en-US" alt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</a:p>
          <a:p>
            <a:pPr marL="107940" indent="0" algn="ctr">
              <a:buSzPct val="100000"/>
              <a:buFont typeface="Wingdings" pitchFamily="2" charset="2"/>
              <a:buNone/>
            </a:pPr>
            <a:r>
              <a:rPr lang="en-US" alt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Future-proof for uncertain future</a:t>
            </a:r>
            <a:endParaRPr lang="en-US" altLang="en-US" sz="2300" kern="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90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IP Spoofing Story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12031" y="1467732"/>
            <a:ext cx="6301763" cy="384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40" indent="0" algn="ctr">
              <a:buSzPct val="100000"/>
              <a:buFont typeface="Arial"/>
              <a:buNone/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ALLOW GOOD GUYS IN</a:t>
            </a:r>
          </a:p>
          <a:p>
            <a:pPr marL="107940" indent="0" algn="ctr">
              <a:buSzPct val="100000"/>
              <a:buFont typeface="Arial"/>
              <a:buNone/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KEEP BAD GUYS OUT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IP Spoofing predicted in Bell Labs report ≈ 1985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Unencrypted Telnet with passwords in clear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1st Generation firewalls deployed ≈ 1992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IP Spoofing attacks proliferate in the wild ≈ 1993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Virtual Private Networks emerge ≈ late 1990’s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Vulnerability shifts to the client PC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Network Admission Control ≈ 2000’s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Persists as a Distributed Denial of Service mechanism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Most of these fixes have not changed or extended IPv4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7940" indent="0">
              <a:buSzPct val="100000"/>
              <a:buFont typeface="Arial"/>
              <a:buNone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93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18" y="2056225"/>
            <a:ext cx="7193280" cy="1929283"/>
          </a:xfrm>
        </p:spPr>
        <p:txBody>
          <a:bodyPr anchor="t" anchorCtr="0"/>
          <a:lstStyle/>
          <a:p>
            <a:r>
              <a:rPr lang="en-US" sz="4800" dirty="0"/>
              <a:t>Laws and Principles of</a:t>
            </a:r>
            <a:br>
              <a:rPr lang="en-US" sz="4800" dirty="0"/>
            </a:br>
            <a:r>
              <a:rPr lang="en-US" sz="4800" dirty="0"/>
              <a:t>Cyber Security</a:t>
            </a:r>
            <a:br>
              <a:rPr lang="en-US" sz="4800" dirty="0"/>
            </a:br>
            <a:r>
              <a:rPr lang="en-US" sz="4800" b="1" dirty="0">
                <a:solidFill>
                  <a:prstClr val="black"/>
                </a:solidFill>
              </a:rPr>
              <a:t/>
            </a:r>
            <a:br>
              <a:rPr lang="en-US" sz="4800" b="1" dirty="0">
                <a:solidFill>
                  <a:prstClr val="black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458" y="2816464"/>
            <a:ext cx="6858000" cy="1481714"/>
          </a:xfrm>
        </p:spPr>
        <p:txBody>
          <a:bodyPr>
            <a:noAutofit/>
          </a:bodyPr>
          <a:lstStyle/>
          <a:p>
            <a:endParaRPr lang="en-US" sz="5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54318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Laws of Attackers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13179" y="1221647"/>
            <a:ext cx="7615713" cy="4340958"/>
          </a:xfrm>
          <a:prstGeom prst="rect">
            <a:avLst/>
          </a:prstGeom>
        </p:spPr>
        <p:txBody>
          <a:bodyPr/>
          <a:lstStyle/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exist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You will be attacked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have sharply escalating incentive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Money, terrorism, war, espionage, sabotage, …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are lazy (follow path of least resistance)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Attacks will escalate BUT no faster than necessary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are innovative (and stealthy)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Eventually all feasible attacks will manifest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are copycats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Known attacks will proliferate widely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have asymmetrical advantage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Need one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81520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kern="0" dirty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Principles of Defense</a:t>
            </a:r>
            <a:endParaRPr lang="en-US" sz="3200" dirty="0">
              <a:solidFill>
                <a:srgbClr val="131F49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3213" y="1174750"/>
            <a:ext cx="8401172" cy="5711825"/>
          </a:xfrm>
          <a:prstGeom prst="rect">
            <a:avLst/>
          </a:prstGeom>
        </p:spPr>
        <p:txBody>
          <a:bodyPr/>
          <a:lstStyle/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Prepare for tomorrow’s attacks, not just yesterday’s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Good defenders strive to stay ahead of the curve, bad defenders forever lag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Take care of tomorrow’s attacks before next year’s attacks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Researchers will and should pursue defense against attacks that will manifest far in the future BUT these solutions will deploy only as attacks catch up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Use future-proof barriers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Defenders need a roadmap and need to make adjustments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It’s all about trade-offs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Security, Convenience,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AB1A0-8E35-4A43-A17C-65F26D14A907}"/>
              </a:ext>
            </a:extLst>
          </p:cNvPr>
          <p:cNvSpPr txBox="1"/>
          <p:nvPr/>
        </p:nvSpPr>
        <p:spPr>
          <a:xfrm>
            <a:off x="6168224" y="5575097"/>
            <a:ext cx="2608262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Beware of “silver bullets”</a:t>
            </a:r>
          </a:p>
        </p:txBody>
      </p:sp>
    </p:spTree>
    <p:extLst>
      <p:ext uri="{BB962C8B-B14F-4D97-AF65-F5344CB8AC3E}">
        <p14:creationId xmlns:p14="http://schemas.microsoft.com/office/powerpoint/2010/main" val="387473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ICS Mission and History</a:t>
            </a:r>
            <a:endParaRPr lang="en-US" sz="3200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503AE4-26D9-495C-A4D9-F31D1012A75D}"/>
              </a:ext>
            </a:extLst>
          </p:cNvPr>
          <p:cNvSpPr txBox="1"/>
          <p:nvPr/>
        </p:nvSpPr>
        <p:spPr>
          <a:xfrm>
            <a:off x="2305673" y="1090209"/>
            <a:ext cx="451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Sustained excellence in leading edge research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C7DF00-A86D-47E8-9761-A060FE1892CD}"/>
              </a:ext>
            </a:extLst>
          </p:cNvPr>
          <p:cNvGrpSpPr/>
          <p:nvPr/>
        </p:nvGrpSpPr>
        <p:grpSpPr>
          <a:xfrm>
            <a:off x="539255" y="2227352"/>
            <a:ext cx="8039077" cy="3442462"/>
            <a:chOff x="410291" y="3006948"/>
            <a:chExt cx="8039077" cy="3442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A11FBC-E1DE-4196-A9C1-6BB6A09E8E2B}"/>
                </a:ext>
              </a:extLst>
            </p:cNvPr>
            <p:cNvSpPr txBox="1"/>
            <p:nvPr/>
          </p:nvSpPr>
          <p:spPr>
            <a:xfrm>
              <a:off x="3091924" y="3006960"/>
              <a:ext cx="1869838" cy="1200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2012-2017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Graduated to a self-sustaining operation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08DC25-D005-4DF8-A8F9-90F073F03CD2}"/>
                </a:ext>
              </a:extLst>
            </p:cNvPr>
            <p:cNvGrpSpPr/>
            <p:nvPr/>
          </p:nvGrpSpPr>
          <p:grpSpPr>
            <a:xfrm>
              <a:off x="410291" y="3006948"/>
              <a:ext cx="7854938" cy="3442462"/>
              <a:chOff x="410291" y="3006948"/>
              <a:chExt cx="7854938" cy="344246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6A408-BF02-4665-A5AE-78203052C7B8}"/>
                  </a:ext>
                </a:extLst>
              </p:cNvPr>
              <p:cNvSpPr txBox="1"/>
              <p:nvPr/>
            </p:nvSpPr>
            <p:spPr>
              <a:xfrm>
                <a:off x="410291" y="3006972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2007-2012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Founded by start-up funding from State of Texas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5182CD-7FE3-4895-A8EA-0A7F966488F7}"/>
                  </a:ext>
                </a:extLst>
              </p:cNvPr>
              <p:cNvSpPr txBox="1"/>
              <p:nvPr/>
            </p:nvSpPr>
            <p:spPr>
              <a:xfrm>
                <a:off x="5773557" y="3006948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2017-2022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Major expansion by winning NSF 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C-SPECC grant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68CD70-E363-4B34-8AA7-93CE2C33EFE2}"/>
                  </a:ext>
                </a:extLst>
              </p:cNvPr>
              <p:cNvSpPr txBox="1"/>
              <p:nvPr/>
            </p:nvSpPr>
            <p:spPr>
              <a:xfrm>
                <a:off x="5589084" y="4695084"/>
                <a:ext cx="2676145" cy="175432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collaboration with: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College of Engineering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College of Business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College of Education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Open Cloud Institute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Cyber Center for Security &amp; Analytics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/>
                  </a:rPr>
                  <a:t>National Security Collaboration Center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Partnership with 4 NISD High Schools: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Harlan, Woodson, Taft, Business Careers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A1926B-F399-4A6F-BE11-9530EDED21EA}"/>
                  </a:ext>
                </a:extLst>
              </p:cNvPr>
              <p:cNvSpPr txBox="1"/>
              <p:nvPr/>
            </p:nvSpPr>
            <p:spPr>
              <a:xfrm>
                <a:off x="1025782" y="4700934"/>
                <a:ext cx="2538019" cy="10156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Established world class laboratories for: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Secure cloud computing &amp;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Malware research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ACEE25F-3B11-459C-B5DE-8A8630E6CE98}"/>
                </a:ext>
              </a:extLst>
            </p:cNvPr>
            <p:cNvCxnSpPr>
              <a:stCxn id="29" idx="3"/>
              <a:endCxn id="22" idx="1"/>
            </p:cNvCxnSpPr>
            <p:nvPr/>
          </p:nvCxnSpPr>
          <p:spPr>
            <a:xfrm flipV="1">
              <a:off x="2280129" y="3607125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0C8206E-2EDE-4F78-9142-F22BAE286397}"/>
                </a:ext>
              </a:extLst>
            </p:cNvPr>
            <p:cNvCxnSpPr/>
            <p:nvPr/>
          </p:nvCxnSpPr>
          <p:spPr>
            <a:xfrm flipV="1">
              <a:off x="4952989" y="3607113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0B895D4-FF44-40BE-82B8-C3D32762FC2B}"/>
                </a:ext>
              </a:extLst>
            </p:cNvPr>
            <p:cNvCxnSpPr/>
            <p:nvPr/>
          </p:nvCxnSpPr>
          <p:spPr>
            <a:xfrm flipV="1">
              <a:off x="7637573" y="3607101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E0BAC6-B389-4085-9151-94A51BFA5968}"/>
              </a:ext>
            </a:extLst>
          </p:cNvPr>
          <p:cNvCxnSpPr>
            <a:stCxn id="30" idx="2"/>
          </p:cNvCxnSpPr>
          <p:nvPr/>
        </p:nvCxnSpPr>
        <p:spPr>
          <a:xfrm>
            <a:off x="6837440" y="3427681"/>
            <a:ext cx="2975" cy="429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6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18" y="2056225"/>
            <a:ext cx="7193280" cy="1929283"/>
          </a:xfrm>
        </p:spPr>
        <p:txBody>
          <a:bodyPr anchor="t" anchorCtr="0"/>
          <a:lstStyle/>
          <a:p>
            <a:r>
              <a:rPr lang="en-US" sz="4800" dirty="0"/>
              <a:t>Cyber Security</a:t>
            </a:r>
            <a:br>
              <a:rPr lang="en-US" sz="4800" dirty="0"/>
            </a:br>
            <a:r>
              <a:rPr lang="en-US" sz="4800" dirty="0"/>
              <a:t>Perspective</a:t>
            </a:r>
            <a:r>
              <a:rPr lang="en-US" sz="4800" b="1" dirty="0">
                <a:solidFill>
                  <a:prstClr val="black"/>
                </a:solidFill>
              </a:rPr>
              <a:t/>
            </a:r>
            <a:br>
              <a:rPr lang="en-US" sz="4800" b="1" dirty="0">
                <a:solidFill>
                  <a:prstClr val="black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458" y="2816464"/>
            <a:ext cx="6858000" cy="1481714"/>
          </a:xfrm>
        </p:spPr>
        <p:txBody>
          <a:bodyPr>
            <a:noAutofit/>
          </a:bodyPr>
          <a:lstStyle/>
          <a:p>
            <a:endParaRPr lang="en-US" sz="5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11774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Cyber Security in a Nutshell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FD707-C730-416C-B28F-B6C7C9A0B6F5}"/>
              </a:ext>
            </a:extLst>
          </p:cNvPr>
          <p:cNvSpPr txBox="1"/>
          <p:nvPr/>
        </p:nvSpPr>
        <p:spPr>
          <a:xfrm>
            <a:off x="306705" y="1936065"/>
            <a:ext cx="2301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“My dear, here we must run as fast as we can, just to stay in place. And if you wish to go anywhere you must run twice as fast as that.”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― Lewis Carroll, Alice in Wonderland</a:t>
            </a:r>
          </a:p>
        </p:txBody>
      </p:sp>
      <p:pic>
        <p:nvPicPr>
          <p:cNvPr id="18" name="Picture 17" descr="alice_red-queen_running_fixed.gif">
            <a:extLst>
              <a:ext uri="{FF2B5EF4-FFF2-40B4-BE49-F238E27FC236}">
                <a16:creationId xmlns:a16="http://schemas.microsoft.com/office/drawing/2014/main" id="{48ACD6A8-CBE5-4384-9758-B3868AD09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1295" y="124618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Cyber Security in a Nutshell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FD707-C730-416C-B28F-B6C7C9A0B6F5}"/>
              </a:ext>
            </a:extLst>
          </p:cNvPr>
          <p:cNvSpPr txBox="1"/>
          <p:nvPr/>
        </p:nvSpPr>
        <p:spPr>
          <a:xfrm>
            <a:off x="306705" y="1936065"/>
            <a:ext cx="2301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“My dear, here we must run as fast as we can, just to stay in place. And if you wish to go anywhere you must run twice as fast as that.”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― Lewis Carroll, Alice in Wonderland</a:t>
            </a:r>
          </a:p>
        </p:txBody>
      </p:sp>
      <p:pic>
        <p:nvPicPr>
          <p:cNvPr id="18" name="Picture 17" descr="alice_red-queen_running_fixed.gif">
            <a:extLst>
              <a:ext uri="{FF2B5EF4-FFF2-40B4-BE49-F238E27FC236}">
                <a16:creationId xmlns:a16="http://schemas.microsoft.com/office/drawing/2014/main" id="{48ACD6A8-CBE5-4384-9758-B3868AD09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1295" y="1246187"/>
            <a:ext cx="6096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3637" y="1714498"/>
            <a:ext cx="614128" cy="463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6755" y="4070837"/>
            <a:ext cx="614128" cy="463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8665" y="2747553"/>
            <a:ext cx="614128" cy="4630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958" y="2284491"/>
            <a:ext cx="614128" cy="4630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895" y="1471245"/>
            <a:ext cx="614128" cy="4630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167" y="1422120"/>
            <a:ext cx="614128" cy="463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1411" y="5046784"/>
            <a:ext cx="614128" cy="463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1092" y="5225561"/>
            <a:ext cx="614128" cy="463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6310" y="4762499"/>
            <a:ext cx="614128" cy="4630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955" y="3588277"/>
            <a:ext cx="614128" cy="4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Natural vs Cyber Science</a:t>
            </a:r>
            <a:endParaRPr lang="en-US" sz="3200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D2BE-D8A7-45C5-BA62-FFAF1A96D285}"/>
              </a:ext>
            </a:extLst>
          </p:cNvPr>
          <p:cNvSpPr txBox="1"/>
          <p:nvPr/>
        </p:nvSpPr>
        <p:spPr>
          <a:xfrm>
            <a:off x="745263" y="1163525"/>
            <a:ext cx="284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Elephant Problem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721BC0-F452-46BF-AA6B-EEB3E9EF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2" y="1931127"/>
            <a:ext cx="3989236" cy="22439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37F12F-7421-403B-B24C-1809B2517F80}"/>
              </a:ext>
            </a:extLst>
          </p:cNvPr>
          <p:cNvSpPr txBox="1"/>
          <p:nvPr/>
        </p:nvSpPr>
        <p:spPr>
          <a:xfrm>
            <a:off x="4830185" y="1163525"/>
            <a:ext cx="394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Cyber-Elephant Problem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2AB343-0C4B-4CB2-B0E9-E3328F85533D}"/>
              </a:ext>
            </a:extLst>
          </p:cNvPr>
          <p:cNvGrpSpPr/>
          <p:nvPr/>
        </p:nvGrpSpPr>
        <p:grpSpPr>
          <a:xfrm>
            <a:off x="4664013" y="1931127"/>
            <a:ext cx="4279855" cy="3265962"/>
            <a:chOff x="1458912" y="1128077"/>
            <a:chExt cx="7307915" cy="557667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B133454-9C07-4B40-BE24-E93C84BA2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1129600"/>
              <a:ext cx="3177095" cy="231828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14B9832-B026-46A2-9013-6857660A8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0" y="1128077"/>
              <a:ext cx="3093080" cy="231981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239D541-8F42-4386-AB27-7D61FFB1B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3845368"/>
              <a:ext cx="3177095" cy="285938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A1FC9C-F872-4D23-8071-05F5443E4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76" y="3985577"/>
              <a:ext cx="3087451" cy="245179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AD46811-C60F-42A0-B27E-5983E237AA1D}"/>
              </a:ext>
            </a:extLst>
          </p:cNvPr>
          <p:cNvSpPr txBox="1"/>
          <p:nvPr/>
        </p:nvSpPr>
        <p:spPr>
          <a:xfrm>
            <a:off x="249936" y="4426180"/>
            <a:ext cx="3877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srgbClr val="C00000"/>
                </a:solidFill>
              </a:rPr>
              <a:t>Applied vs Foundational Science</a:t>
            </a:r>
            <a:r>
              <a:rPr lang="en-US" sz="1400" b="1" dirty="0">
                <a:solidFill>
                  <a:srgbClr val="C00000"/>
                </a:solidFill>
              </a:rPr>
              <a:t>: C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-elephants require applied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/>
              </a:rPr>
              <a:t>foundational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combined</a:t>
            </a:r>
          </a:p>
          <a:p>
            <a:pPr lvl="0">
              <a:defRPr/>
            </a:pPr>
            <a:endParaRPr lang="en-US" sz="1400" b="1" dirty="0">
              <a:solidFill>
                <a:srgbClr val="C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u="sng" dirty="0">
                <a:solidFill>
                  <a:srgbClr val="C00000"/>
                </a:solidFill>
              </a:rPr>
              <a:t>Present vs Future Focus</a:t>
            </a:r>
            <a:r>
              <a:rPr lang="en-US" sz="1400" b="1" dirty="0">
                <a:solidFill>
                  <a:srgbClr val="C00000"/>
                </a:solidFill>
              </a:rPr>
              <a:t>: Rapidly evolving cyber-elephants require future focus</a:t>
            </a:r>
          </a:p>
        </p:txBody>
      </p:sp>
    </p:spTree>
    <p:extLst>
      <p:ext uri="{BB962C8B-B14F-4D97-AF65-F5344CB8AC3E}">
        <p14:creationId xmlns:p14="http://schemas.microsoft.com/office/powerpoint/2010/main" val="8608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Success Stories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FE0A5-579A-4D1D-9659-8D2447872F83}"/>
              </a:ext>
            </a:extLst>
          </p:cNvPr>
          <p:cNvSpPr txBox="1">
            <a:spLocks/>
          </p:cNvSpPr>
          <p:nvPr/>
        </p:nvSpPr>
        <p:spPr>
          <a:xfrm>
            <a:off x="503238" y="1394460"/>
            <a:ext cx="824452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>
                <a:ea typeface="ＭＳ Ｐゴシック" pitchFamily="34" charset="-128"/>
              </a:rPr>
              <a:t> The ATM (Automatic Teller Machine) system is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>
                <a:ea typeface="ＭＳ Ｐゴシック" pitchFamily="34" charset="-128"/>
              </a:rPr>
              <a:t> secure enough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>
                <a:ea typeface="ＭＳ Ｐゴシック" pitchFamily="34" charset="-128"/>
              </a:rPr>
              <a:t> global in scope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>
                <a:ea typeface="ＭＳ Ｐゴシック" pitchFamily="34" charset="-128"/>
              </a:rPr>
              <a:t> US President’s nuclear football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91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Security Objectives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78EFB79-08C4-4BD5-A250-850CE12B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64BF14F-8156-43EE-8D15-6E9BF675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00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CA5C10BC-01B5-4C64-BE2A-CE3A936136DD}"/>
              </a:ext>
            </a:extLst>
          </p:cNvPr>
          <p:cNvGrpSpPr>
            <a:grpSpLocks/>
          </p:cNvGrpSpPr>
          <p:nvPr/>
        </p:nvGrpSpPr>
        <p:grpSpPr bwMode="auto">
          <a:xfrm>
            <a:off x="2537143" y="2274888"/>
            <a:ext cx="2973387" cy="1765300"/>
            <a:chOff x="1917" y="1988"/>
            <a:chExt cx="1873" cy="1112"/>
          </a:xfrm>
        </p:grpSpPr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CF2E09A0-DE07-4B57-A0AA-C9DB36F8B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46FD54A-A5AC-447E-AEA8-0A8A4A896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7D27333C-856F-4A07-9162-4C7CE699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80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B08E0692-28FA-4076-AE05-1118F8E9B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04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Security Objectives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D252D3-EECE-49DC-B80B-0277FB40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 dirty="0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E6BFDA-462E-41F2-9148-C67435B3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84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2B930605-76BB-484B-8A84-771FC9196CB0}"/>
              </a:ext>
            </a:extLst>
          </p:cNvPr>
          <p:cNvGrpSpPr>
            <a:grpSpLocks/>
          </p:cNvGrpSpPr>
          <p:nvPr/>
        </p:nvGrpSpPr>
        <p:grpSpPr bwMode="auto">
          <a:xfrm>
            <a:off x="2399983" y="2274888"/>
            <a:ext cx="2973387" cy="1765300"/>
            <a:chOff x="1917" y="1988"/>
            <a:chExt cx="1873" cy="1112"/>
          </a:xfrm>
        </p:grpSpPr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C4C6B9F0-3C37-47D1-AA96-D22740D7F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472F2195-A73D-40C8-A492-9984069B6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id="{37CB4946-8CAB-4D83-B70A-74B42D02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64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8DA8DD81-08E2-4CE4-B628-27194CAD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8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AAC9A533-A509-4B72-B562-374062D5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3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62BA6DD-4F06-4A8D-B2B0-09E5DC85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983" y="1055688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purpose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000CF7-DC2A-41F6-BFF7-97EC3335DB95}"/>
              </a:ext>
            </a:extLst>
          </p:cNvPr>
          <p:cNvSpPr txBox="1"/>
          <p:nvPr/>
        </p:nvSpPr>
        <p:spPr>
          <a:xfrm>
            <a:off x="6302059" y="1789797"/>
            <a:ext cx="2608262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Covers privacy and intellectual property protection</a:t>
            </a:r>
          </a:p>
        </p:txBody>
      </p:sp>
    </p:spTree>
    <p:extLst>
      <p:ext uri="{BB962C8B-B14F-4D97-AF65-F5344CB8AC3E}">
        <p14:creationId xmlns:p14="http://schemas.microsoft.com/office/powerpoint/2010/main" val="1213377730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ICS-Theme</Template>
  <TotalTime>567</TotalTime>
  <Words>693</Words>
  <Application>Microsoft Office PowerPoint</Application>
  <PresentationFormat>Letter Paper (8.5x11 in)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Wingdings</vt:lpstr>
      <vt:lpstr>ICS-Theme</vt:lpstr>
      <vt:lpstr>Cyber Security Trends and Challenges </vt:lpstr>
      <vt:lpstr>ICS Mission and History</vt:lpstr>
      <vt:lpstr>Cyber Security Perspective </vt:lpstr>
      <vt:lpstr>Cyber Security in a Nutshell</vt:lpstr>
      <vt:lpstr>Cyber Security in a Nutshell</vt:lpstr>
      <vt:lpstr>Natural vs Cyber Science</vt:lpstr>
      <vt:lpstr>Success Stories</vt:lpstr>
      <vt:lpstr>Security Objectives</vt:lpstr>
      <vt:lpstr>Security Objectives</vt:lpstr>
      <vt:lpstr>What can Security Technologists learn from  the History of the Internet?  </vt:lpstr>
      <vt:lpstr>Internet Protocols</vt:lpstr>
      <vt:lpstr>The TCP/IP Lesson</vt:lpstr>
      <vt:lpstr>IP Spoofing Story</vt:lpstr>
      <vt:lpstr>Laws and Principles of Cyber Security  </vt:lpstr>
      <vt:lpstr>Laws of Attackers</vt:lpstr>
      <vt:lpstr>Principles of Defense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Benson</dc:creator>
  <cp:lastModifiedBy>Ravi Sandhu</cp:lastModifiedBy>
  <cp:revision>59</cp:revision>
  <cp:lastPrinted>2019-03-18T22:40:01Z</cp:lastPrinted>
  <dcterms:created xsi:type="dcterms:W3CDTF">2018-03-06T17:13:20Z</dcterms:created>
  <dcterms:modified xsi:type="dcterms:W3CDTF">2019-03-19T21:07:32Z</dcterms:modified>
</cp:coreProperties>
</file>