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8"/>
  </p:notesMasterIdLst>
  <p:handoutMasterIdLst>
    <p:handoutMasterId r:id="rId39"/>
  </p:handoutMasterIdLst>
  <p:sldIdLst>
    <p:sldId id="414" r:id="rId6"/>
    <p:sldId id="375" r:id="rId7"/>
    <p:sldId id="419" r:id="rId8"/>
    <p:sldId id="390" r:id="rId9"/>
    <p:sldId id="394" r:id="rId10"/>
    <p:sldId id="404" r:id="rId11"/>
    <p:sldId id="430" r:id="rId12"/>
    <p:sldId id="395" r:id="rId13"/>
    <p:sldId id="379" r:id="rId14"/>
    <p:sldId id="396" r:id="rId15"/>
    <p:sldId id="339" r:id="rId16"/>
    <p:sldId id="381" r:id="rId17"/>
    <p:sldId id="343" r:id="rId18"/>
    <p:sldId id="382" r:id="rId19"/>
    <p:sldId id="384" r:id="rId20"/>
    <p:sldId id="420" r:id="rId21"/>
    <p:sldId id="422" r:id="rId22"/>
    <p:sldId id="423" r:id="rId23"/>
    <p:sldId id="424" r:id="rId24"/>
    <p:sldId id="425" r:id="rId25"/>
    <p:sldId id="427" r:id="rId26"/>
    <p:sldId id="428" r:id="rId27"/>
    <p:sldId id="429" r:id="rId28"/>
    <p:sldId id="341" r:id="rId29"/>
    <p:sldId id="386" r:id="rId30"/>
    <p:sldId id="397" r:id="rId31"/>
    <p:sldId id="398" r:id="rId32"/>
    <p:sldId id="412" r:id="rId33"/>
    <p:sldId id="415" r:id="rId34"/>
    <p:sldId id="417" r:id="rId35"/>
    <p:sldId id="421" r:id="rId36"/>
    <p:sldId id="418" r:id="rId37"/>
  </p:sldIdLst>
  <p:sldSz cx="10080625" cy="7559675"/>
  <p:notesSz cx="6858000" cy="9144000"/>
  <p:defaultTextStyle>
    <a:defPPr>
      <a:defRPr lang="en-GB"/>
    </a:defPPr>
    <a:lvl1pPr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18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576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43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29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56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678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791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0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86" y="-8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18"/>
        <p:guide pos="19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101" y="4342190"/>
            <a:ext cx="5485805" cy="4113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09" indent="-285695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783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896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009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56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7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597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31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25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2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11/10/2014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408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521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634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746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18" indent="-323788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435" indent="-287284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154" indent="-215859" algn="l" defTabSz="457112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872" indent="-215859" algn="l" defTabSz="457112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589" indent="-215859" algn="l" defTabSz="457112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703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2815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29929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041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638582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Attribute-Based Access Control Models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and Beyond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Director, Institute for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Future of Identity Workshop,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November 13 2014</a:t>
            </a:r>
            <a:r>
              <a:rPr lang="en-US" dirty="0" smtClean="0">
                <a:solidFill>
                  <a:schemeClr val="tx2"/>
                </a:solidFill>
              </a:rPr>
              <a:t>, City University London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1500" dirty="0">
                <a:solidFill>
                  <a:schemeClr val="tx2"/>
                </a:solidFill>
              </a:rPr>
              <a:t>ravi.sandhu@utsa.edu,  www.profsandhu.com, www.ics.utsa.edu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>
                <a:solidFill>
                  <a:srgbClr val="131F49"/>
                </a:solidFill>
              </a:rPr>
              <a:t>Institute for Cyber Security</a:t>
            </a:r>
            <a:endParaRPr lang="en-US" sz="21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Access Control Models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315" y="1743978"/>
            <a:ext cx="2733406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512" y="3288233"/>
            <a:ext cx="1527948" cy="107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3"/>
            <a:ext cx="2690160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44" y="5266422"/>
            <a:ext cx="3076450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8" y="2821178"/>
            <a:ext cx="1425426" cy="29838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21" y="2257913"/>
            <a:ext cx="3482744" cy="246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894" y="2796513"/>
            <a:ext cx="1692651" cy="30085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8" y="2821198"/>
            <a:ext cx="818760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80" y="2796533"/>
            <a:ext cx="1135987" cy="4917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6" y="4365433"/>
            <a:ext cx="14183" cy="900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909560" y="3199174"/>
            <a:ext cx="1955800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Main focus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520" y="3199174"/>
            <a:ext cx="2103755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Initial focus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648" y="4999958"/>
            <a:ext cx="2103755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Next step focus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7047" y="524059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Easy (relatively)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RBAC96 Model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RBAC Policy Configuration Points</a:t>
            </a:r>
            <a:endParaRPr lang="en-US" sz="28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44613" y="893710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380" y="1731997"/>
            <a:ext cx="1949538" cy="73864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Administrator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692" y="4311280"/>
            <a:ext cx="780968" cy="415487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2060"/>
                </a:solidFill>
              </a:rPr>
              <a:t>User</a:t>
            </a:r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301" y="4759721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5482" y="6051728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653" y="1826010"/>
            <a:ext cx="1949538" cy="73864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Administrator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2560" y="3769119"/>
            <a:ext cx="1350015" cy="738646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Fundamental Theorem of RBAC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14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39619" y="3473434"/>
            <a:ext cx="4141191" cy="44033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2200" dirty="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9505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granularity is not adequate leading to role explosion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Researchers have suggested several extensions such as parameterized privileges, role templates, parameterized roles (1997-)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design and engineering is difficult and expensive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Substantial research on role engineering top down or bottom up (1996-), and on role mining (2003-)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Assignment of users/permissions to roles is cumbersome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Researchers have investigated decentralized administration (1997-), attribute-based implicit user-role assignment (2002-), role-delegation (2000-), role-based trust management (2003-), attribute-based implicit permission-role assignment (2012-)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Adjustment based on local/global situational factors is difficult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Temporal (2001-) and spatial (2005-) extensions to RBAC proposed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RBAC does not offer an extension framework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>Every shortcoming seems to need a custom extension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>Can ABAC unify these extensions in a common open-ended framework?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1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131F49"/>
                </a:solidFill>
              </a:rPr>
              <a:t>Cyber Security Technologies</a:t>
            </a:r>
            <a:endParaRPr lang="en-US" sz="2800" b="1" dirty="0">
              <a:solidFill>
                <a:srgbClr val="131F49"/>
              </a:solidFill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2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4" name="Oval 3" descr="10%"/>
          <p:cNvSpPr>
            <a:spLocks noChangeArrowheads="1"/>
          </p:cNvSpPr>
          <p:nvPr/>
        </p:nvSpPr>
        <p:spPr bwMode="auto">
          <a:xfrm>
            <a:off x="336022" y="1046582"/>
            <a:ext cx="9464587" cy="5496514"/>
          </a:xfrm>
          <a:prstGeom prst="ellipse">
            <a:avLst/>
          </a:prstGeom>
          <a:pattFill prst="pct10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40712" y="1373817"/>
            <a:ext cx="3326956" cy="988707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AUTHENTICATION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36240" y="4465115"/>
            <a:ext cx="2721417" cy="899461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INTRUSION/MALWARE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DETECTION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AND AUDIT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96054" y="2959248"/>
            <a:ext cx="2912181" cy="1041205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CRYPTOGRAPHY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12398" y="2936498"/>
            <a:ext cx="2478154" cy="1063954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ACCESS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3850237" y="2423772"/>
            <a:ext cx="1293330" cy="92571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58990" y="3473727"/>
            <a:ext cx="1228577" cy="97295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5143567" y="3417728"/>
            <a:ext cx="1204075" cy="1105952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143570" y="2423772"/>
            <a:ext cx="1226827" cy="97295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115566" y="2401021"/>
            <a:ext cx="0" cy="206666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3836238" y="3422977"/>
            <a:ext cx="2558659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041313" y="2199779"/>
            <a:ext cx="1663338" cy="375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ASSURANCE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209751" y="1877795"/>
            <a:ext cx="1347226" cy="65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RISK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ANALYSIS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659991" y="5605135"/>
            <a:ext cx="3044165" cy="65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SECURITY ENGINEERING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&amp;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578821"/>
            <a:ext cx="2622165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Usage Control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Attribute-Based 			Encryption</a:t>
            </a: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2014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01203"/>
            <a:ext cx="957738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Attributes are </a:t>
            </a:r>
            <a:r>
              <a:rPr lang="en-US" dirty="0" err="1" smtClean="0">
                <a:ea typeface="ＭＳ Ｐゴシック" pitchFamily="34" charset="-128"/>
              </a:rPr>
              <a:t>name:value</a:t>
            </a:r>
            <a:r>
              <a:rPr lang="en-US" dirty="0" smtClean="0">
                <a:ea typeface="ＭＳ Ｐゴシック" pitchFamily="34" charset="-128"/>
              </a:rPr>
              <a:t> pairs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possibly chained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values can be complex data structures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Associated with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actions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users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subjects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contexts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</a:t>
            </a:r>
          </a:p>
          <a:p>
            <a:pPr marL="431718" lvl="1" indent="-323788">
              <a:buSzPct val="9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ＭＳ Ｐゴシック" charset="-128"/>
              </a:rPr>
              <a:t>Converted by policies into rights just in time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 specified by security architects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 maintained by security administrators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but also possibly by users OR reputation and trust mechanisms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Inherently extensible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Attribute-Based Access Control (ABAC)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An ABAC model requires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identification of policy configuration points (PCPs)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languages and formalisms for each PCP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 core set of PCPs can be discovered by building the ABAC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α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model to unify simple forms of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Additional ABAC models can then be developed by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increasing the sophistication of the ABAC</a:t>
            </a:r>
            <a:r>
              <a:rPr lang="el-GR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PCPs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discovering additional PCPs driven by requirements beyond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Hypothesis (DBSEC 2012)</a:t>
            </a:r>
            <a:endParaRPr lang="en-US" sz="2800" b="1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1314" y="5707849"/>
            <a:ext cx="4348202" cy="461647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 small but crucial first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02870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02870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69436" y="6028003"/>
            <a:ext cx="5664864" cy="4154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r>
              <a:rPr lang="en-US" sz="2100" b="1" dirty="0" smtClean="0">
                <a:solidFill>
                  <a:srgbClr val="CC3300"/>
                </a:solidFill>
              </a:rPr>
              <a:t>Can be configured to do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8"/>
            <a:ext cx="9069388" cy="5201239"/>
          </a:xfrm>
        </p:spPr>
        <p:txBody>
          <a:bodyPr/>
          <a:lstStyle/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500" baseline="-25000" dirty="0" smtClean="0"/>
              <a:t>β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Scope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8" y="939078"/>
            <a:ext cx="9616118" cy="388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6" y="6138043"/>
            <a:ext cx="4860388" cy="58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6" y="5968765"/>
            <a:ext cx="2299467" cy="34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6" y="5553269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7" y="5178288"/>
            <a:ext cx="2592239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6" y="5553266"/>
            <a:ext cx="2150670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80"/>
            <a:ext cx="110397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100" y="4542680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6" y="754415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1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6" y="3496429"/>
            <a:ext cx="147960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718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946470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Phishing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Social Engineering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Security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080" y="1543053"/>
            <a:ext cx="249682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manage Cannot eliminate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30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434365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Beyond ABAC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1243706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182938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187110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GURA model for user-attribute assignment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Safety analysis of ABAC</a:t>
            </a:r>
            <a:r>
              <a:rPr lang="el-GR" baseline="-25000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and ABAC</a:t>
            </a:r>
            <a:r>
              <a:rPr lang="el-GR" baseline="-25000" dirty="0" smtClean="0">
                <a:ea typeface="ＭＳ Ｐゴシック" pitchFamily="34" charset="-128"/>
              </a:rPr>
              <a:t>β</a:t>
            </a:r>
            <a:endParaRPr lang="en-US" baseline="-250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baseline="-25000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Undecidable</a:t>
            </a:r>
            <a:r>
              <a:rPr lang="en-US" dirty="0" smtClean="0">
                <a:ea typeface="ＭＳ Ｐゴシック" pitchFamily="34" charset="-128"/>
              </a:rPr>
              <a:t> safety for ABAC models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Decidable safety for ABAC with finite fixed attributes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Constraints in ABAC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ABAC Cloud </a:t>
            </a:r>
            <a:r>
              <a:rPr lang="en-US" dirty="0" err="1" smtClean="0">
                <a:ea typeface="ＭＳ Ｐゴシック" pitchFamily="34" charset="-128"/>
              </a:rPr>
              <a:t>IaaS</a:t>
            </a:r>
            <a:r>
              <a:rPr lang="en-US" dirty="0" smtClean="0">
                <a:ea typeface="ＭＳ Ｐゴシック" pitchFamily="34" charset="-128"/>
              </a:rPr>
              <a:t> implementations (</a:t>
            </a:r>
            <a:r>
              <a:rPr lang="en-US" dirty="0" err="1" smtClean="0">
                <a:ea typeface="ＭＳ Ｐゴシック" pitchFamily="34" charset="-128"/>
              </a:rPr>
              <a:t>OpenStack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Engineering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Mining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Unification of Attributes, Relationships and Provenance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baseline="-250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Research at ICS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82028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-24614" y="1127763"/>
            <a:ext cx="1813284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Administration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Driven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983" y="5852162"/>
            <a:ext cx="139009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Adaptive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76230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3245" y="1127763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Oriented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5" y="5852162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Beyond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15760" y="4171952"/>
            <a:ext cx="178816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Messy or Chaotic?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10080625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Discretionary Access Control (DAC),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Owner controls access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But only to the original, not to copies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policies of researchers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Mandatory Access Control (MAC),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Synonymous to Lattice-Based Access Control (LBAC)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security labels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Labels propagate to copies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military and national security policies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Role-Based Access Control (RBAC), 1995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roles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Can be configured to do DAC or MAC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enterprise policies</a:t>
            </a:r>
          </a:p>
          <a:p>
            <a:pPr>
              <a:buSzPct val="90000"/>
              <a:buNone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683748" cy="3385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Models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18522" y="6028004"/>
            <a:ext cx="7163503" cy="41548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r>
              <a:rPr lang="en-US" sz="2100" b="1" dirty="0">
                <a:solidFill>
                  <a:srgbClr val="CC3300"/>
                </a:solidFill>
              </a:rPr>
              <a:t>Numerous other models but only 3 </a:t>
            </a:r>
            <a:r>
              <a:rPr lang="en-US" sz="2100" b="1" dirty="0" smtClean="0">
                <a:solidFill>
                  <a:srgbClr val="CC3300"/>
                </a:solidFill>
              </a:rPr>
              <a:t>successes: SO FAR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7774</TotalTime>
  <Words>1453</Words>
  <Application>Microsoft Office PowerPoint</Application>
  <PresentationFormat>Custom</PresentationFormat>
  <Paragraphs>440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Cyber Security Technologies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Fundamental Theorem of RBAC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1023</cp:revision>
  <cp:lastPrinted>2012-11-13T22:38:33Z</cp:lastPrinted>
  <dcterms:created xsi:type="dcterms:W3CDTF">2010-02-19T20:53:39Z</dcterms:created>
  <dcterms:modified xsi:type="dcterms:W3CDTF">2014-11-10T16:00:01Z</dcterms:modified>
</cp:coreProperties>
</file>