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50E"/>
    <a:srgbClr val="FF8B02"/>
    <a:srgbClr val="FF9002"/>
    <a:srgbClr val="FFDEAE"/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7387"/>
    <p:restoredTop sz="95856"/>
  </p:normalViewPr>
  <p:slideViewPr>
    <p:cSldViewPr snapToGrid="0" snapToObjects="1">
      <p:cViewPr varScale="1">
        <p:scale>
          <a:sx n="163" d="100"/>
          <a:sy n="163" d="100"/>
        </p:scale>
        <p:origin x="1572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49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5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241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67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12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92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2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22702"/>
            <a:ext cx="1887192" cy="7527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Institute for Cyber Security (ICS)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&amp;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2400" b="1" dirty="0"/>
              <a:t>Center for Security and Privacy Enhanced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Cloud </a:t>
            </a:r>
            <a:r>
              <a:rPr lang="en-US" sz="2400" b="1" dirty="0"/>
              <a:t>Computing (C-SPECC</a:t>
            </a:r>
            <a:r>
              <a:rPr lang="en-US" sz="2400" b="1" dirty="0" smtClean="0"/>
              <a:t>)</a:t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1100" dirty="0" smtClean="0"/>
          </a:p>
          <a:p>
            <a:r>
              <a:rPr lang="en-US" sz="1600" dirty="0" smtClean="0"/>
              <a:t>Ravi Sandhu</a:t>
            </a:r>
            <a:br>
              <a:rPr lang="en-US" sz="1600" dirty="0" smtClean="0"/>
            </a:br>
            <a:r>
              <a:rPr lang="en-US" sz="1600" dirty="0" smtClean="0"/>
              <a:t>Executive Director</a:t>
            </a:r>
            <a:br>
              <a:rPr lang="en-US" sz="1600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Professor of Computer Science</a:t>
            </a:r>
            <a:br>
              <a:rPr lang="en-US" sz="1600" dirty="0" smtClean="0"/>
            </a:br>
            <a:r>
              <a:rPr lang="en-US" sz="1600" dirty="0" smtClean="0"/>
              <a:t>Lutcher Brown Chair in Cyber Security</a:t>
            </a:r>
          </a:p>
          <a:p>
            <a:endParaRPr lang="en-US" sz="1600" dirty="0"/>
          </a:p>
          <a:p>
            <a:r>
              <a:rPr lang="en-US" sz="1600" dirty="0" smtClean="0"/>
              <a:t>UTSA-NSA Briefing, UTSA Campus</a:t>
            </a:r>
            <a:br>
              <a:rPr lang="en-US" sz="1600" dirty="0" smtClean="0"/>
            </a:br>
            <a:r>
              <a:rPr lang="en-US" sz="1600" dirty="0" smtClean="0"/>
              <a:t>September 28, 2017</a:t>
            </a:r>
          </a:p>
          <a:p>
            <a:endParaRPr lang="en-US" sz="1100" dirty="0"/>
          </a:p>
          <a:p>
            <a:r>
              <a:rPr lang="en-US" sz="1100" dirty="0" smtClean="0"/>
              <a:t>ravi.sandhu@utsa.edu</a:t>
            </a:r>
            <a:br>
              <a:rPr lang="en-US" sz="1100" dirty="0" smtClean="0"/>
            </a:br>
            <a:r>
              <a:rPr lang="en-US" sz="1100" dirty="0" smtClean="0"/>
              <a:t>www.ics.utsa.edu</a:t>
            </a:r>
            <a:br>
              <a:rPr lang="en-US" sz="1100" dirty="0" smtClean="0"/>
            </a:br>
            <a:r>
              <a:rPr lang="en-US" sz="1100" dirty="0" smtClean="0"/>
              <a:t>www.profsandhu.com</a:t>
            </a:r>
          </a:p>
          <a:p>
            <a:endParaRPr lang="en-US" sz="1100" dirty="0" smtClean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284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576761" y="1441938"/>
            <a:ext cx="2473558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Security Dynamics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494332" y="1441938"/>
            <a:ext cx="2943958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Major Research Areas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34540" y="4108919"/>
            <a:ext cx="4849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ICS and UTSA can dig a lot DEEPER and BROADER</a:t>
            </a:r>
          </a:p>
        </p:txBody>
      </p:sp>
    </p:spTree>
    <p:extLst>
      <p:ext uri="{BB962C8B-B14F-4D97-AF65-F5344CB8AC3E}">
        <p14:creationId xmlns:p14="http://schemas.microsoft.com/office/powerpoint/2010/main" val="46858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1308" y="1312965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MISSION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Sustained excellence in graduate-level sponsored </a:t>
            </a:r>
            <a:r>
              <a:rPr lang="en-US" b="1" dirty="0">
                <a:solidFill>
                  <a:srgbClr val="C00000"/>
                </a:solidFill>
              </a:rPr>
              <a:t>r</a:t>
            </a:r>
            <a:r>
              <a:rPr lang="en-US" b="1" dirty="0" smtClean="0">
                <a:solidFill>
                  <a:srgbClr val="C00000"/>
                </a:solidFill>
              </a:rPr>
              <a:t>esearch</a:t>
            </a:r>
            <a:endParaRPr lang="en-US" b="1" dirty="0">
              <a:solidFill>
                <a:srgbClr val="C0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539255" y="2772478"/>
            <a:ext cx="8039077" cy="3011602"/>
            <a:chOff x="410291" y="3006948"/>
            <a:chExt cx="8039077" cy="3011602"/>
          </a:xfrm>
        </p:grpSpPr>
        <p:sp>
          <p:nvSpPr>
            <p:cNvPr id="9" name="TextBox 8"/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2012-2017</a:t>
              </a:r>
            </a:p>
            <a:p>
              <a:r>
                <a:rPr lang="en-US" dirty="0" smtClean="0"/>
                <a:t>Graduated to a self-sustaining operation</a:t>
              </a:r>
              <a:endParaRPr lang="en-US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10291" y="3006948"/>
              <a:ext cx="7473475" cy="3011602"/>
              <a:chOff x="410291" y="3006948"/>
              <a:chExt cx="7473475" cy="3011602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2007-2012</a:t>
                </a:r>
              </a:p>
              <a:p>
                <a:r>
                  <a:rPr lang="en-US" dirty="0" smtClean="0"/>
                  <a:t>Founded by start-up funding from State of Texas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2017-2022</a:t>
                </a:r>
              </a:p>
              <a:p>
                <a:r>
                  <a:rPr lang="en-US" dirty="0" smtClean="0"/>
                  <a:t>Major expansion by winning NSF </a:t>
                </a:r>
                <a:br>
                  <a:rPr lang="en-US" dirty="0" smtClean="0"/>
                </a:br>
                <a:r>
                  <a:rPr lang="en-US" dirty="0" smtClean="0"/>
                  <a:t>C-SPECC grant</a:t>
                </a:r>
                <a:endParaRPr lang="en-US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404335" y="4448890"/>
                <a:ext cx="2479431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b="1" dirty="0" smtClean="0"/>
                  <a:t>In collaboration with:</a:t>
                </a:r>
              </a:p>
              <a:p>
                <a:r>
                  <a:rPr lang="en-US" sz="1200" dirty="0" smtClean="0"/>
                  <a:t>College of Science</a:t>
                </a:r>
              </a:p>
              <a:p>
                <a:r>
                  <a:rPr lang="en-US" sz="1200" dirty="0" smtClean="0"/>
                  <a:t>College of Engineering</a:t>
                </a:r>
              </a:p>
              <a:p>
                <a:r>
                  <a:rPr lang="en-US" sz="1200" dirty="0" smtClean="0"/>
                  <a:t>College of Business</a:t>
                </a:r>
              </a:p>
              <a:p>
                <a:r>
                  <a:rPr lang="en-US" sz="1200" dirty="0" smtClean="0"/>
                  <a:t>College of Education and </a:t>
                </a:r>
              </a:p>
              <a:p>
                <a:pPr algn="r"/>
                <a:r>
                  <a:rPr lang="en-US" sz="1200" dirty="0" smtClean="0"/>
                  <a:t>Human Development</a:t>
                </a:r>
              </a:p>
              <a:p>
                <a:r>
                  <a:rPr lang="en-US" sz="1200" dirty="0" smtClean="0"/>
                  <a:t>Open Cloud Institute</a:t>
                </a:r>
              </a:p>
              <a:p>
                <a:r>
                  <a:rPr lang="en-US" sz="1200" dirty="0" smtClean="0"/>
                  <a:t>Cyber Center for Security &amp; Analytics</a:t>
                </a:r>
                <a:endParaRPr lang="en-US" sz="1200" dirty="0"/>
              </a:p>
            </p:txBody>
          </p:sp>
        </p:grpSp>
        <p:cxnSp>
          <p:nvCxnSpPr>
            <p:cNvPr id="13" name="Straight Arrow Connector 12"/>
            <p:cNvCxnSpPr>
              <a:stCxn id="7" idx="3"/>
              <a:endCxn id="9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43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89451" y="1011113"/>
            <a:ext cx="34807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The 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420" y="1568655"/>
            <a:ext cx="7689694" cy="432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Science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2941" y="1011113"/>
            <a:ext cx="4453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The Cyber-Elephant Problem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69000" y="1651869"/>
            <a:ext cx="5584055" cy="4261198"/>
            <a:chOff x="1458912" y="1128077"/>
            <a:chExt cx="7307915" cy="5576677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60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 smtClean="0"/>
              <a:t>World-Leading Research with Real-World Impact!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 smtClean="0"/>
              <a:t>© Ravi Sandhu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4294967295"/>
          </p:nvPr>
        </p:nvSpPr>
        <p:spPr>
          <a:xfrm>
            <a:off x="476078" y="1330858"/>
            <a:ext cx="8163829" cy="5425541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4000" dirty="0">
                <a:ea typeface="ＭＳ Ｐゴシック" pitchFamily="34" charset="-128"/>
              </a:rPr>
              <a:t>Applied and Basic Research Combined (ABC)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Software:</a:t>
            </a:r>
            <a:b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</a:b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Waterfall -&gt; Agile and DevOps</a:t>
            </a:r>
            <a:endParaRPr lang="en-US" sz="32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 Security: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Waterfall -&gt; ???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 smtClean="0">
                <a:solidFill>
                  <a:schemeClr val="tx1"/>
                </a:solidFill>
                <a:ea typeface="ＭＳ Ｐゴシック" pitchFamily="34" charset="-128"/>
              </a:rPr>
              <a:t>Tech transfer:</a:t>
            </a:r>
            <a:r>
              <a:rPr lang="en-US" sz="2800" dirty="0">
                <a:ea typeface="ＭＳ Ｐゴシック" pitchFamily="34" charset="-128"/>
              </a:rPr>
              <a:t/>
            </a:r>
            <a:br>
              <a:rPr lang="en-US" sz="2800" dirty="0">
                <a:ea typeface="ＭＳ Ｐゴシック" pitchFamily="34" charset="-128"/>
              </a:rPr>
            </a:br>
            <a:r>
              <a:rPr lang="en-US" sz="2800" dirty="0" smtClean="0">
                <a:ea typeface="ＭＳ Ｐゴシック" pitchFamily="34" charset="-128"/>
              </a:rPr>
              <a:t>   </a:t>
            </a:r>
            <a:r>
              <a:rPr lang="en-US" sz="3200" dirty="0">
                <a:ea typeface="ＭＳ Ｐゴシック" pitchFamily="34" charset="-128"/>
              </a:rPr>
              <a:t>Technology Readiness Levels (TRLs) -&gt; ???</a:t>
            </a:r>
          </a:p>
          <a:p>
            <a:pPr marL="576206" lvl="1" indent="0">
              <a:buSzPct val="90000"/>
              <a:buNone/>
            </a:pPr>
            <a:endParaRPr lang="en-US" sz="31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85702" y="1911631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* The New ABCs of Research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   by Ben </a:t>
            </a:r>
            <a:r>
              <a:rPr lang="en-US" dirty="0" err="1" smtClean="0">
                <a:solidFill>
                  <a:srgbClr val="C00000"/>
                </a:solidFill>
              </a:rPr>
              <a:t>Schneiderman</a:t>
            </a:r>
            <a:r>
              <a:rPr lang="en-US" dirty="0" smtClean="0">
                <a:solidFill>
                  <a:srgbClr val="C00000"/>
                </a:solidFill>
              </a:rPr>
              <a:t>, 2016</a:t>
            </a:r>
          </a:p>
        </p:txBody>
      </p:sp>
      <p:sp>
        <p:nvSpPr>
          <p:cNvPr id="2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</a:t>
            </a: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Research Philosophy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4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1576761" y="1441938"/>
            <a:ext cx="2473558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TECHNOLOGIES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Access Control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Policy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Malware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Security Dynamics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494332" y="1441938"/>
            <a:ext cx="2943958" cy="47350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APPLICATION DOMAINS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Cloud Computing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Internet of Things (IoT)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Social Networks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Enterprise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Major Research Areas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676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Evolution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8337" y="1298331"/>
            <a:ext cx="8599707" cy="4178150"/>
            <a:chOff x="1131554" y="1714503"/>
            <a:chExt cx="8599707" cy="4178150"/>
          </a:xfrm>
        </p:grpSpPr>
        <p:sp>
          <p:nvSpPr>
            <p:cNvPr id="14" name="Rectangle 13"/>
            <p:cNvSpPr/>
            <p:nvPr/>
          </p:nvSpPr>
          <p:spPr>
            <a:xfrm>
              <a:off x="1131554" y="1714503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 smtClean="0"/>
                <a:t>Discretionary Access Control (DAC), 1970</a:t>
              </a:r>
              <a:endParaRPr lang="en-US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347444" y="17183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 smtClean="0"/>
                <a:t>Mandatory Access Control (MAC), 1970</a:t>
              </a:r>
              <a:endParaRPr lang="en-US" b="1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82374" y="3470911"/>
              <a:ext cx="3383817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 smtClean="0"/>
                <a:t>Role Based Access Control (RBAC), 1995</a:t>
              </a:r>
              <a:endParaRPr lang="en-US" b="1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80976" y="5246371"/>
              <a:ext cx="3760470" cy="646282"/>
            </a:xfrm>
            <a:prstGeom prst="rect">
              <a:avLst/>
            </a:prstGeom>
          </p:spPr>
          <p:txBody>
            <a:bodyPr wrap="square" lIns="91395" tIns="45696" rIns="91395" bIns="45696">
              <a:spAutoFit/>
            </a:bodyPr>
            <a:lstStyle/>
            <a:p>
              <a:pPr algn="ctr"/>
              <a:r>
                <a:rPr lang="en-US" b="1" dirty="0" smtClean="0"/>
                <a:t>Attribute Based Access Control (ABAC), ????</a:t>
              </a:r>
              <a:endParaRPr lang="en-US" b="1" dirty="0"/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>
              <a:off x="3017720" y="2548890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/>
            <p:nvPr/>
          </p:nvCxnSpPr>
          <p:spPr bwMode="auto">
            <a:xfrm>
              <a:off x="5261810" y="2552699"/>
              <a:ext cx="2423478" cy="899160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scene3d>
              <a:camera prst="orthographicFront">
                <a:rot lat="0" lon="10800000" rev="0"/>
              </a:camera>
              <a:lightRig rig="threePt" dir="t"/>
            </a:scene3d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5441196" y="4117244"/>
              <a:ext cx="0" cy="1129129"/>
            </a:xfrm>
            <a:prstGeom prst="straightConnector1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1" name="TextBox 20"/>
          <p:cNvSpPr txBox="1"/>
          <p:nvPr/>
        </p:nvSpPr>
        <p:spPr>
          <a:xfrm>
            <a:off x="5164017" y="5459328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Born 1990s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Evolution</a:t>
            </a:r>
            <a:endParaRPr lang="en-US" sz="3200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962" y="1356937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5703852" y="1360745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>
          <a:xfrm>
            <a:off x="3238782" y="3113345"/>
            <a:ext cx="3383817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25" name="Rectangle 24"/>
          <p:cNvSpPr/>
          <p:nvPr/>
        </p:nvSpPr>
        <p:spPr>
          <a:xfrm>
            <a:off x="3037384" y="4888805"/>
            <a:ext cx="3760470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374128" y="219132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4618218" y="219513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797604" y="3759678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Rectangle 28"/>
          <p:cNvSpPr/>
          <p:nvPr/>
        </p:nvSpPr>
        <p:spPr>
          <a:xfrm>
            <a:off x="75134" y="3004649"/>
            <a:ext cx="2898954" cy="646282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Relationship Based 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Access Control (</a:t>
            </a:r>
            <a:r>
              <a:rPr lang="en-US" b="1" dirty="0" err="1" smtClean="0">
                <a:solidFill>
                  <a:schemeClr val="accent1"/>
                </a:solidFill>
              </a:rPr>
              <a:t>ReBAC</a:t>
            </a:r>
            <a:r>
              <a:rPr lang="en-US" b="1" dirty="0" smtClean="0">
                <a:solidFill>
                  <a:schemeClr val="accent1"/>
                </a:solidFill>
              </a:rPr>
              <a:t>) ????</a:t>
            </a:r>
            <a:endParaRPr lang="en-US" b="1" dirty="0">
              <a:solidFill>
                <a:schemeClr val="accent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>
            <a:off x="1532635" y="3943925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Rectangle 30"/>
          <p:cNvSpPr/>
          <p:nvPr/>
        </p:nvSpPr>
        <p:spPr>
          <a:xfrm>
            <a:off x="6564970" y="3088843"/>
            <a:ext cx="2730366" cy="923281"/>
          </a:xfrm>
          <a:prstGeom prst="rect">
            <a:avLst/>
          </a:prstGeom>
        </p:spPr>
        <p:txBody>
          <a:bodyPr wrap="square" lIns="91395" tIns="45696" rIns="91395" bIns="45696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Provenance Based</a:t>
            </a:r>
          </a:p>
          <a:p>
            <a:pPr algn="ctr"/>
            <a:r>
              <a:rPr lang="en-US" b="1" dirty="0">
                <a:solidFill>
                  <a:schemeClr val="accent1"/>
                </a:solidFill>
              </a:rPr>
              <a:t>Access Control (PBAC)</a:t>
            </a:r>
          </a:p>
          <a:p>
            <a:pPr algn="ctr"/>
            <a:r>
              <a:rPr lang="en-US" b="1" dirty="0">
                <a:solidFill>
                  <a:schemeClr val="accent1"/>
                </a:solidFill>
              </a:rPr>
              <a:t> ????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33642" y="5517934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Born 1990s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5832480" y="3940677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accent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19303" y="4094924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Born mid 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2000s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590706" y="4102815"/>
            <a:ext cx="11849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Born late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</a:rPr>
              <a:t>2000s</a:t>
            </a:r>
          </a:p>
        </p:txBody>
      </p:sp>
    </p:spTree>
    <p:extLst>
      <p:ext uri="{BB962C8B-B14F-4D97-AF65-F5344CB8AC3E}">
        <p14:creationId xmlns:p14="http://schemas.microsoft.com/office/powerpoint/2010/main" val="136649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</p:spPr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smtClean="0"/>
              <a:t>World-Leading Research with Real-World Impact!</a:t>
            </a:r>
            <a:endParaRPr lang="en-US" i="1" dirty="0"/>
          </a:p>
        </p:txBody>
      </p:sp>
      <p:sp>
        <p:nvSpPr>
          <p:cNvPr id="10" name="Title 4"/>
          <p:cNvSpPr>
            <a:spLocks noGrp="1"/>
          </p:cNvSpPr>
          <p:nvPr>
            <p:ph type="ctrTitle"/>
          </p:nvPr>
        </p:nvSpPr>
        <p:spPr>
          <a:xfrm>
            <a:off x="198690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ABAC Research Landscape</a:t>
            </a:r>
            <a:endParaRPr lang="en-US" dirty="0">
              <a:solidFill>
                <a:srgbClr val="131F49"/>
              </a:solidFill>
              <a:latin typeface="Arial" charset="0"/>
              <a:ea typeface="ＭＳ Ｐゴシック" pitchFamily="34" charset="-128"/>
              <a:cs typeface="+mn-cs"/>
            </a:endParaRP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>
            <a:normAutofit/>
          </a:bodyPr>
          <a:lstStyle/>
          <a:p>
            <a:pPr marL="0" indent="0" defTabSz="914400">
              <a:buNone/>
            </a:pPr>
            <a:r>
              <a:rPr lang="en-US" sz="900" dirty="0">
                <a:solidFill>
                  <a:schemeClr val="tx1">
                    <a:tint val="75000"/>
                  </a:schemeClr>
                </a:solidFill>
              </a:rPr>
              <a:t>© Ravi Sandhu</a:t>
            </a:r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167941" y="4541549"/>
            <a:ext cx="8706790" cy="92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2100060" y="2628881"/>
            <a:ext cx="5040314" cy="1660679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839983" y="4774289"/>
            <a:ext cx="7383708" cy="439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 Foundational Principles and Theory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2100060" y="3533591"/>
            <a:ext cx="5040313" cy="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38" name="Text Box 8"/>
          <p:cNvSpPr txBox="1">
            <a:spLocks noChangeArrowheads="1"/>
          </p:cNvSpPr>
          <p:nvPr/>
        </p:nvSpPr>
        <p:spPr bwMode="auto">
          <a:xfrm>
            <a:off x="2268071" y="3617589"/>
            <a:ext cx="4452276" cy="44104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 Core 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>
            <a:off x="2191066" y="2669283"/>
            <a:ext cx="226114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 Administrative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 flipH="1">
            <a:off x="4452206" y="2609633"/>
            <a:ext cx="0" cy="92396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en-US"/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>
            <a:off x="4788227" y="2669283"/>
            <a:ext cx="2093130" cy="77888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4. Extended</a:t>
            </a:r>
          </a:p>
          <a:p>
            <a:pPr algn="ctr">
              <a:spcBef>
                <a:spcPts val="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ABAC Models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207578" y="2609632"/>
            <a:ext cx="1745984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 sz="1400">
              <a:latin typeface="Gill Sans MT" pitchFamily="34" charset="0"/>
            </a:endParaRPr>
          </a:p>
        </p:txBody>
      </p:sp>
      <p:sp>
        <p:nvSpPr>
          <p:cNvPr id="43" name="Text Box 15"/>
          <p:cNvSpPr txBox="1">
            <a:spLocks noChangeArrowheads="1"/>
          </p:cNvSpPr>
          <p:nvPr/>
        </p:nvSpPr>
        <p:spPr bwMode="auto">
          <a:xfrm>
            <a:off x="231112" y="2881251"/>
            <a:ext cx="1683947" cy="120977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ABAC Policy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Architectures and  Languages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7290797" y="2628881"/>
            <a:ext cx="1680104" cy="1660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en-US" sz="1600">
              <a:latin typeface="Gill Sans MT" pitchFamily="34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7392387" y="2853244"/>
            <a:ext cx="1589100" cy="10251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6. ABAC Enforcement Architectures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3"/>
          <p:cNvSpPr>
            <a:spLocks noChangeArrowheads="1"/>
          </p:cNvSpPr>
          <p:nvPr/>
        </p:nvSpPr>
        <p:spPr bwMode="auto">
          <a:xfrm>
            <a:off x="167941" y="1517679"/>
            <a:ext cx="8820546" cy="923960"/>
          </a:xfrm>
          <a:prstGeom prst="rect">
            <a:avLst/>
          </a:prstGeom>
          <a:solidFill>
            <a:srgbClr val="FFFDB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47" name="Text Box 23"/>
          <p:cNvSpPr txBox="1">
            <a:spLocks noChangeArrowheads="1"/>
          </p:cNvSpPr>
          <p:nvPr/>
        </p:nvSpPr>
        <p:spPr bwMode="auto">
          <a:xfrm>
            <a:off x="755978" y="1769669"/>
            <a:ext cx="7383708" cy="44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7. ABAC Design, Engineering and Applications</a:t>
            </a:r>
          </a:p>
        </p:txBody>
      </p:sp>
    </p:spTree>
    <p:extLst>
      <p:ext uri="{BB962C8B-B14F-4D97-AF65-F5344CB8AC3E}">
        <p14:creationId xmlns:p14="http://schemas.microsoft.com/office/powerpoint/2010/main" val="1417640686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s-template-final" id="{1EF59169-DF8D-9342-81E5-99D43CA67610}" vid="{F25DF2F7-3555-7B4C-881D-C8E18D2103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ICS-Template</Template>
  <TotalTime>5</TotalTime>
  <Words>413</Words>
  <Application>Microsoft Office PowerPoint</Application>
  <PresentationFormat>Letter Paper (8.5x11 in)</PresentationFormat>
  <Paragraphs>135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Gill Sans MT</vt:lpstr>
      <vt:lpstr>ＭＳ Ｐゴシック</vt:lpstr>
      <vt:lpstr>Times New Roman</vt:lpstr>
      <vt:lpstr>Wingdings</vt:lpstr>
      <vt:lpstr>ICS-Theme</vt:lpstr>
      <vt:lpstr>  Institute for Cyber Security (ICS) &amp; Center for Security and Privacy Enhanced  Cloud Computing (C-SPECC) </vt:lpstr>
      <vt:lpstr>ICS Mission and History</vt:lpstr>
      <vt:lpstr>Natural Science</vt:lpstr>
      <vt:lpstr>Cyber Science</vt:lpstr>
      <vt:lpstr>ICS Research Philosophy</vt:lpstr>
      <vt:lpstr>Major Research Areas</vt:lpstr>
      <vt:lpstr>Access Control Evolution</vt:lpstr>
      <vt:lpstr>Access Control Evolution</vt:lpstr>
      <vt:lpstr>ABAC Research Landscape</vt:lpstr>
      <vt:lpstr>Major Research Areas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Institute for Cyber Security (ICS) &amp; Center for Security and Privacy Enhanced  Cloud Computing (C-SPECC) </dc:title>
  <dc:creator>James Benson</dc:creator>
  <cp:lastModifiedBy>Ravi Sandhu</cp:lastModifiedBy>
  <cp:revision>2</cp:revision>
  <cp:lastPrinted>2017-09-27T21:05:58Z</cp:lastPrinted>
  <dcterms:created xsi:type="dcterms:W3CDTF">2017-09-29T21:23:01Z</dcterms:created>
  <dcterms:modified xsi:type="dcterms:W3CDTF">2017-10-05T16:16:35Z</dcterms:modified>
</cp:coreProperties>
</file>