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68" r:id="rId4"/>
    <p:sldId id="269" r:id="rId5"/>
    <p:sldId id="271" r:id="rId6"/>
    <p:sldId id="272" r:id="rId7"/>
    <p:sldId id="261" r:id="rId8"/>
    <p:sldId id="270" r:id="rId9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7387"/>
    <p:restoredTop sz="95856"/>
  </p:normalViewPr>
  <p:slideViewPr>
    <p:cSldViewPr snapToGrid="0" snapToObjects="1">
      <p:cViewPr varScale="1">
        <p:scale>
          <a:sx n="163" d="100"/>
          <a:sy n="163" d="100"/>
        </p:scale>
        <p:origin x="2364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633"/>
            <a:fld id="{851ABA11-A19C-3E46-B99A-9DEC51A1FAC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7633"/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71080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633"/>
            <a:fld id="{851ABA11-A19C-3E46-B99A-9DEC51A1FAC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7633"/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67394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633"/>
            <a:fld id="{851ABA11-A19C-3E46-B99A-9DEC51A1FAC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7633"/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50298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633"/>
            <a:fld id="{851ABA11-A19C-3E46-B99A-9DEC51A1FAC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7633"/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52585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67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633"/>
            <a:fld id="{851ABA11-A19C-3E46-B99A-9DEC51A1FAC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7633"/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2918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 smtClean="0"/>
              <a:t>UTSA Cyber Security Ecosystem</a:t>
            </a:r>
            <a:br>
              <a:rPr lang="en-US" sz="4400" b="1" dirty="0" smtClean="0"/>
            </a:b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100" dirty="0" smtClean="0"/>
          </a:p>
          <a:p>
            <a:r>
              <a:rPr lang="en-US" sz="1600" dirty="0" smtClean="0"/>
              <a:t>Ravi Sandhu</a:t>
            </a:r>
            <a:br>
              <a:rPr lang="en-US" sz="1600" dirty="0" smtClean="0"/>
            </a:br>
            <a:r>
              <a:rPr lang="en-US" sz="1600" dirty="0" smtClean="0"/>
              <a:t>Executive Director</a:t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Professor of Computer Science</a:t>
            </a:r>
            <a:br>
              <a:rPr lang="en-US" sz="1600" dirty="0" smtClean="0"/>
            </a:br>
            <a:r>
              <a:rPr lang="en-US" sz="1600" dirty="0" smtClean="0"/>
              <a:t>Lutcher Brown Chair in Cyber Security</a:t>
            </a:r>
          </a:p>
          <a:p>
            <a:endParaRPr lang="en-US" sz="1600" dirty="0"/>
          </a:p>
          <a:p>
            <a:r>
              <a:rPr lang="en-US" sz="1600" dirty="0" err="1" smtClean="0"/>
              <a:t>iArpa</a:t>
            </a:r>
            <a:r>
              <a:rPr lang="en-US" sz="1600" dirty="0" smtClean="0"/>
              <a:t> Briefing, UTSA Campus</a:t>
            </a:r>
            <a:br>
              <a:rPr lang="en-US" sz="1600" dirty="0" smtClean="0"/>
            </a:br>
            <a:r>
              <a:rPr lang="en-US" sz="1600" dirty="0" smtClean="0"/>
              <a:t>December 11, 2018</a:t>
            </a:r>
          </a:p>
          <a:p>
            <a:endParaRPr lang="en-US" sz="1100" dirty="0"/>
          </a:p>
          <a:p>
            <a:r>
              <a:rPr lang="en-US" sz="1100" dirty="0" smtClean="0"/>
              <a:t>ravi.sandhu@utsa.edu</a:t>
            </a:r>
            <a:br>
              <a:rPr lang="en-US" sz="1100" dirty="0" smtClean="0"/>
            </a:br>
            <a:r>
              <a:rPr lang="en-US" sz="1100" dirty="0" smtClean="0"/>
              <a:t>www.ics.utsa.edu</a:t>
            </a:r>
            <a:br>
              <a:rPr lang="en-US" sz="1100" dirty="0" smtClean="0"/>
            </a:br>
            <a:r>
              <a:rPr lang="en-US" sz="1100" dirty="0" smtClean="0"/>
              <a:t>www.profsandhu.com</a:t>
            </a:r>
          </a:p>
          <a:p>
            <a:endParaRPr lang="en-US" sz="110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at UTSA</a:t>
            </a:r>
            <a:endParaRPr lang="en-US" sz="28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253455" y="5535357"/>
            <a:ext cx="46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http://www.utsa.edu/spotlights/cybersecurity/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2059" y="2033932"/>
            <a:ext cx="8704373" cy="3139345"/>
            <a:chOff x="202059" y="1658791"/>
            <a:chExt cx="8704373" cy="3139345"/>
          </a:xfrm>
        </p:grpSpPr>
        <p:sp>
          <p:nvSpPr>
            <p:cNvPr id="18" name="TextBox 17"/>
            <p:cNvSpPr txBox="1"/>
            <p:nvPr/>
          </p:nvSpPr>
          <p:spPr>
            <a:xfrm>
              <a:off x="3204541" y="1658803"/>
              <a:ext cx="2699408" cy="3139321"/>
            </a:xfrm>
            <a:prstGeom prst="rect">
              <a:avLst/>
            </a:prstGeom>
            <a:noFill/>
            <a:ln w="317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RESEARCH CENTERS</a:t>
              </a:r>
            </a:p>
            <a:p>
              <a:endParaRPr lang="en-US" dirty="0" smtClean="0"/>
            </a:p>
            <a:p>
              <a:r>
                <a:rPr lang="en-US" dirty="0" smtClean="0"/>
                <a:t>Institute for Cyber Security</a:t>
              </a:r>
            </a:p>
            <a:p>
              <a:r>
                <a:rPr lang="en-US" dirty="0" smtClean="0"/>
                <a:t>Center for Infrastructure </a:t>
              </a:r>
              <a:br>
                <a:rPr lang="en-US" dirty="0" smtClean="0"/>
              </a:br>
              <a:r>
                <a:rPr lang="en-US" dirty="0" smtClean="0"/>
                <a:t>      Assurance and Security</a:t>
              </a:r>
            </a:p>
            <a:p>
              <a:r>
                <a:rPr lang="en-US" dirty="0" smtClean="0"/>
                <a:t>Cyber Center for Security</a:t>
              </a:r>
              <a:br>
                <a:rPr lang="en-US" dirty="0" smtClean="0"/>
              </a:br>
              <a:r>
                <a:rPr lang="en-US" dirty="0" smtClean="0"/>
                <a:t>     and Analytics</a:t>
              </a:r>
            </a:p>
            <a:p>
              <a:r>
                <a:rPr lang="en-US" dirty="0" smtClean="0"/>
                <a:t>Open Cloud Institute</a:t>
              </a:r>
            </a:p>
            <a:p>
              <a:endParaRPr lang="en-US" dirty="0"/>
            </a:p>
            <a:p>
              <a:r>
                <a:rPr lang="en-US" dirty="0" smtClean="0"/>
                <a:t>National Security</a:t>
              </a:r>
              <a:br>
                <a:rPr lang="en-US" dirty="0" smtClean="0"/>
              </a:br>
              <a:r>
                <a:rPr lang="en-US" dirty="0" smtClean="0"/>
                <a:t>           Collaboration Center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2059" y="1658815"/>
              <a:ext cx="2699062" cy="3139321"/>
            </a:xfrm>
            <a:prstGeom prst="rect">
              <a:avLst/>
            </a:prstGeom>
            <a:noFill/>
            <a:ln w="317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ACADEMIC UNITS</a:t>
              </a:r>
            </a:p>
            <a:p>
              <a:endParaRPr lang="en-US" dirty="0" smtClean="0"/>
            </a:p>
            <a:p>
              <a:r>
                <a:rPr lang="en-US" dirty="0" smtClean="0"/>
                <a:t>College of Sciences</a:t>
              </a:r>
            </a:p>
            <a:p>
              <a:r>
                <a:rPr lang="en-US" dirty="0" smtClean="0"/>
                <a:t>College of Business</a:t>
              </a:r>
            </a:p>
            <a:p>
              <a:r>
                <a:rPr lang="en-US" dirty="0" smtClean="0"/>
                <a:t>College of Engineering</a:t>
              </a:r>
            </a:p>
            <a:p>
              <a:r>
                <a:rPr lang="en-US" dirty="0" smtClean="0"/>
                <a:t>College of Liberal and</a:t>
              </a:r>
              <a:br>
                <a:rPr lang="en-US" dirty="0" smtClean="0"/>
              </a:br>
              <a:r>
                <a:rPr lang="en-US" dirty="0" smtClean="0"/>
                <a:t>          Fine Arts</a:t>
              </a:r>
            </a:p>
            <a:p>
              <a:r>
                <a:rPr lang="en-US" dirty="0" smtClean="0"/>
                <a:t>College of Education and </a:t>
              </a:r>
              <a:br>
                <a:rPr lang="en-US" dirty="0" smtClean="0"/>
              </a:br>
              <a:r>
                <a:rPr lang="en-US" dirty="0" smtClean="0"/>
                <a:t>          Human Development</a:t>
              </a:r>
            </a:p>
            <a:p>
              <a:endParaRPr lang="en-US" dirty="0"/>
            </a:p>
            <a:p>
              <a:r>
                <a:rPr lang="en-US" dirty="0" smtClean="0"/>
                <a:t>School of Data Science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7369" y="1658791"/>
              <a:ext cx="2699063" cy="3139321"/>
            </a:xfrm>
            <a:prstGeom prst="rect">
              <a:avLst/>
            </a:prstGeom>
            <a:noFill/>
            <a:ln w="317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NSA/DHS CERTIFICATIONS</a:t>
              </a:r>
            </a:p>
            <a:p>
              <a:endParaRPr lang="en-US" dirty="0" smtClean="0"/>
            </a:p>
            <a:p>
              <a:r>
                <a:rPr lang="en-US" dirty="0"/>
                <a:t>Center of </a:t>
              </a:r>
              <a:r>
                <a:rPr lang="en-US" dirty="0" smtClean="0"/>
                <a:t>Academic</a:t>
              </a:r>
              <a:br>
                <a:rPr lang="en-US" dirty="0" smtClean="0"/>
              </a:br>
              <a:r>
                <a:rPr lang="en-US" dirty="0" smtClean="0"/>
                <a:t>             Excellence </a:t>
              </a:r>
              <a:r>
                <a:rPr lang="en-US" dirty="0"/>
                <a:t>in </a:t>
              </a:r>
              <a:r>
                <a:rPr lang="en-US" dirty="0" smtClean="0"/>
                <a:t>Cyber</a:t>
              </a:r>
              <a:br>
                <a:rPr lang="en-US" dirty="0" smtClean="0"/>
              </a:br>
              <a:r>
                <a:rPr lang="en-US" dirty="0" smtClean="0"/>
                <a:t>             Defense Education</a:t>
              </a:r>
            </a:p>
            <a:p>
              <a:r>
                <a:rPr lang="en-US" dirty="0"/>
                <a:t>Center of Academic</a:t>
              </a:r>
              <a:br>
                <a:rPr lang="en-US" dirty="0"/>
              </a:br>
              <a:r>
                <a:rPr lang="en-US" dirty="0"/>
                <a:t>             Excellence in Cyber</a:t>
              </a:r>
              <a:br>
                <a:rPr lang="en-US" dirty="0"/>
              </a:br>
              <a:r>
                <a:rPr lang="en-US" dirty="0"/>
                <a:t>             Defense </a:t>
              </a:r>
              <a:r>
                <a:rPr lang="en-US" dirty="0" smtClean="0"/>
                <a:t>Research</a:t>
              </a:r>
              <a:endParaRPr lang="en-US" dirty="0"/>
            </a:p>
            <a:p>
              <a:r>
                <a:rPr lang="en-US" dirty="0"/>
                <a:t>Center of Academic</a:t>
              </a:r>
              <a:br>
                <a:rPr lang="en-US" dirty="0"/>
              </a:br>
              <a:r>
                <a:rPr lang="en-US" dirty="0"/>
                <a:t> </a:t>
              </a:r>
              <a:r>
                <a:rPr lang="en-US" dirty="0" smtClean="0"/>
                <a:t>            Excellence </a:t>
              </a:r>
              <a:r>
                <a:rPr lang="en-US" dirty="0"/>
                <a:t>in </a:t>
              </a:r>
              <a:r>
                <a:rPr lang="en-US" dirty="0" smtClean="0"/>
                <a:t>Cyber</a:t>
              </a:r>
              <a:br>
                <a:rPr lang="en-US" dirty="0" smtClean="0"/>
              </a:br>
              <a:r>
                <a:rPr lang="en-US" dirty="0" smtClean="0"/>
                <a:t>             Operations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576396" y="1259935"/>
            <a:ext cx="3955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en-US" sz="2400" dirty="0"/>
              <a:t>A strategic priority since 2000</a:t>
            </a:r>
          </a:p>
        </p:txBody>
      </p:sp>
    </p:spTree>
    <p:extLst>
      <p:ext uri="{BB962C8B-B14F-4D97-AF65-F5344CB8AC3E}">
        <p14:creationId xmlns:p14="http://schemas.microsoft.com/office/powerpoint/2010/main" val="6043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1308" y="1090209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Sustained excellence in graduate-level sponsored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esearch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255" y="2227352"/>
            <a:ext cx="8039077" cy="3257796"/>
            <a:chOff x="410291" y="3006948"/>
            <a:chExt cx="8039077" cy="3257796"/>
          </a:xfrm>
        </p:grpSpPr>
        <p:sp>
          <p:nvSpPr>
            <p:cNvPr id="9" name="TextBox 8"/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10291" y="3006948"/>
              <a:ext cx="7854938" cy="3257796"/>
              <a:chOff x="410291" y="3006948"/>
              <a:chExt cx="7854938" cy="325779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589084" y="4695084"/>
                <a:ext cx="2676145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25782" y="4700934"/>
                <a:ext cx="2538019" cy="1384995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Situated in the College of Sciences, Department of Computer Science</a:t>
                </a:r>
              </a:p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Established world class laboratories for:</a:t>
                </a:r>
                <a:b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Secure cloud computing</a:t>
                </a:r>
                <a:b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Malware research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13" name="Straight Arrow Connector 12"/>
            <p:cNvCxnSpPr>
              <a:stCxn id="7" idx="3"/>
              <a:endCxn id="9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>
            <a:stCxn id="1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64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Elephant Problem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Cyber-Elephant Problem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49936" y="4670020"/>
            <a:ext cx="387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cyber-elephant problem requires Applied and Basic research Combined (ABC)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The New ABCs of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Research, Ben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Schneiderman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2016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17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Cyber Security Landscape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46" name="Rounded Rectangle 45"/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47" name="Rounded Rectangle 46"/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52" name="Rounded Rectangle 51"/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53" name="Rounded Rectangle 52"/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56" name="Straight Connector 55"/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7" name="Group 56"/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58" name="Group 57"/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5" name="Group 64"/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66" name="TextBox 65"/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59" name="Group 58"/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60" name="Straight Connector 59"/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1" name="Group 60"/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68" name="Rounded Rectangle 67"/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69" name="Rounded Rectangle 68"/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62596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861651" y="1799497"/>
            <a:ext cx="3235562" cy="1528919"/>
          </a:xfrm>
          <a:ln w="22225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Divide and Conquer</a:t>
            </a:r>
            <a:endParaRPr lang="en-US" b="1" dirty="0" smtClean="0"/>
          </a:p>
          <a:p>
            <a:pPr marL="0" indent="0">
              <a:buNone/>
            </a:pPr>
            <a:r>
              <a:rPr lang="en-US" sz="2400" dirty="0" smtClean="0">
                <a:ea typeface="ＭＳ Ｐゴシック" pitchFamily="34" charset="-128"/>
              </a:rPr>
              <a:t>Develop point </a:t>
            </a:r>
            <a:r>
              <a:rPr lang="en-US" sz="2400" dirty="0">
                <a:ea typeface="ＭＳ Ｐゴシック" pitchFamily="34" charset="-128"/>
              </a:rPr>
              <a:t>solutions to point </a:t>
            </a:r>
            <a:r>
              <a:rPr lang="en-US" sz="2400" dirty="0" smtClean="0">
                <a:ea typeface="ＭＳ Ｐゴシック" pitchFamily="34" charset="-128"/>
              </a:rPr>
              <a:t>problems</a:t>
            </a:r>
            <a:endParaRPr lang="en-US" sz="24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9874" y="1799497"/>
            <a:ext cx="3512892" cy="1528919"/>
          </a:xfrm>
          <a:ln w="254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Compose and </a:t>
            </a:r>
            <a:r>
              <a:rPr lang="en-US" sz="2400" b="1" dirty="0" smtClean="0">
                <a:ea typeface="ＭＳ Ｐゴシック" pitchFamily="34" charset="-128"/>
              </a:rPr>
              <a:t>Compensate</a:t>
            </a:r>
          </a:p>
          <a:p>
            <a:pPr marL="0" indent="0">
              <a:buNone/>
            </a:pPr>
            <a:r>
              <a:rPr lang="en-US" sz="2600" dirty="0" smtClean="0"/>
              <a:t>Build </a:t>
            </a:r>
            <a:r>
              <a:rPr lang="en-US" sz="2600" dirty="0"/>
              <a:t>system level solutions from smaller component solutions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>
                <a:solidFill>
                  <a:srgbClr val="131F49"/>
                </a:solidFill>
                <a:ea typeface="ＭＳ Ｐゴシック" pitchFamily="34" charset="-128"/>
              </a:rPr>
              <a:t>Research </a:t>
            </a: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Approaches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12402" y="3960907"/>
            <a:ext cx="1934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Bright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Shiny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8925" y="3960907"/>
            <a:ext cx="2094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Hard Unapproachable Problems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39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4294967295"/>
          </p:nvPr>
        </p:nvSpPr>
        <p:spPr>
          <a:xfrm>
            <a:off x="476078" y="1330858"/>
            <a:ext cx="8163829" cy="5425541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4000" dirty="0">
                <a:ea typeface="ＭＳ Ｐゴシック" pitchFamily="34" charset="-128"/>
              </a:rPr>
              <a:t>Applied and Basic Research Combined (ABC)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Software:</a:t>
            </a:r>
            <a:b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Waterfall -&gt; Agile and DevOps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Security: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Waterfall -&gt; ???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Tech transfer: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Technology Readiness Levels (TRLs) -&gt; ???</a:t>
            </a:r>
          </a:p>
          <a:p>
            <a:pPr marL="576206" lvl="1" indent="0">
              <a:buSzPct val="90000"/>
              <a:buNone/>
            </a:pPr>
            <a:endParaRPr lang="en-US" sz="3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85702" y="1911631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</a:p>
        </p:txBody>
      </p:sp>
      <p:sp>
        <p:nvSpPr>
          <p:cNvPr id="2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</a:t>
            </a: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Research Philosophy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4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18851" y="1441939"/>
            <a:ext cx="3235562" cy="2836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smtClean="0"/>
              <a:t>Detection and Forensics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err="1" smtClean="0"/>
              <a:t>Blockchain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Artificial Intelligence/</a:t>
            </a:r>
            <a:br>
              <a:rPr lang="en-US" sz="2000" dirty="0" smtClean="0"/>
            </a:br>
            <a:r>
              <a:rPr lang="en-US" sz="2000" dirty="0" smtClean="0"/>
              <a:t> Machine Learning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smtClean="0"/>
              <a:t>….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28440" y="1441937"/>
            <a:ext cx="2943958" cy="29893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smtClean="0"/>
              <a:t>Big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smtClean="0"/>
              <a:t>Mobile Platforms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 Enterprise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dirty="0" smtClean="0"/>
              <a:t>….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Major Research Thrusts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9334" y="5112754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Broaden and Deepen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157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66</TotalTime>
  <Words>371</Words>
  <Application>Microsoft Office PowerPoint</Application>
  <PresentationFormat>Letter Paper (8.5x11 in)</PresentationFormat>
  <Paragraphs>142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Wingdings</vt:lpstr>
      <vt:lpstr>ICS-Theme</vt:lpstr>
      <vt:lpstr>  UTSA Cyber Security Ecosystem </vt:lpstr>
      <vt:lpstr>Cyber Security at UTSA</vt:lpstr>
      <vt:lpstr>ICS Mission and History</vt:lpstr>
      <vt:lpstr>Natural vs Cyber Science</vt:lpstr>
      <vt:lpstr>Cyber Security Landscape</vt:lpstr>
      <vt:lpstr>Research Approaches</vt:lpstr>
      <vt:lpstr>ICS Research Philosophy</vt:lpstr>
      <vt:lpstr>ICS Major Research Thrusts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Institute for Cyber Security (ICS) &amp; Center for Security and Privacy Enhanced  Cloud Computing (C-SPECC) </dc:title>
  <dc:creator>James Benson</dc:creator>
  <cp:lastModifiedBy>Ravi Sandhu</cp:lastModifiedBy>
  <cp:revision>14</cp:revision>
  <cp:lastPrinted>2018-12-10T23:24:50Z</cp:lastPrinted>
  <dcterms:created xsi:type="dcterms:W3CDTF">2017-09-29T21:23:01Z</dcterms:created>
  <dcterms:modified xsi:type="dcterms:W3CDTF">2018-12-10T23:41:42Z</dcterms:modified>
</cp:coreProperties>
</file>