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843" r:id="rId6"/>
    <p:sldMasterId id="2147484845" r:id="rId7"/>
    <p:sldMasterId id="2147484847" r:id="rId8"/>
  </p:sldMasterIdLst>
  <p:notesMasterIdLst>
    <p:notesMasterId r:id="rId31"/>
  </p:notesMasterIdLst>
  <p:handoutMasterIdLst>
    <p:handoutMasterId r:id="rId32"/>
  </p:handoutMasterIdLst>
  <p:sldIdLst>
    <p:sldId id="280" r:id="rId9"/>
    <p:sldId id="281" r:id="rId10"/>
    <p:sldId id="282" r:id="rId11"/>
    <p:sldId id="287" r:id="rId12"/>
    <p:sldId id="283" r:id="rId13"/>
    <p:sldId id="284" r:id="rId14"/>
    <p:sldId id="285" r:id="rId15"/>
    <p:sldId id="286" r:id="rId16"/>
    <p:sldId id="288" r:id="rId17"/>
    <p:sldId id="290" r:id="rId18"/>
    <p:sldId id="291" r:id="rId19"/>
    <p:sldId id="294" r:id="rId20"/>
    <p:sldId id="295" r:id="rId21"/>
    <p:sldId id="297" r:id="rId22"/>
    <p:sldId id="299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10080625" cy="7559675"/>
  <p:notesSz cx="7315200" cy="96012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318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6477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8636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0795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050"/>
    <a:srgbClr val="F7E9E3"/>
    <a:srgbClr val="F0D3D0"/>
    <a:srgbClr val="EB6F43"/>
    <a:srgbClr val="00660C"/>
    <a:srgbClr val="000066"/>
    <a:srgbClr val="FF6600"/>
    <a:srgbClr val="B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86" autoAdjust="0"/>
    <p:restoredTop sz="95519" autoAdjust="0"/>
  </p:normalViewPr>
  <p:slideViewPr>
    <p:cSldViewPr snapToGrid="0" snapToObjects="1">
      <p:cViewPr varScale="1">
        <p:scale>
          <a:sx n="94" d="100"/>
          <a:sy n="94" d="100"/>
        </p:scale>
        <p:origin x="-1116" y="-10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t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t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fld id="{7CEDC187-4C92-4D91-9896-F52D72B36121}" type="datetime1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b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b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fld id="{9CAB44FE-946D-429E-B301-76AD8AAA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99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99E208C-9109-4437-8250-C1BB774BD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860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>
              <a:defRPr/>
            </a:pPr>
            <a:fld id="{B478A093-A27C-4665-A459-9C37EB3EDFFE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algn="r" eaLnBrk="1">
                <a:defRPr/>
              </a:pPr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B560-96C7-4C29-A458-6494903DC30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F0AE-A621-4EF1-88A1-3CDE31C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127B-D922-45F6-B7B5-B5858EA84DE8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C887-17F4-49AE-B686-4D9E78412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71C5-F047-48F2-9C5D-CA000B1D51EF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B939-C9D9-4171-88FD-E2F56817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30AA-10D1-4848-A797-8177129E19A4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E77D-D956-4726-8185-54371E45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6330-A312-400E-AB06-7C8FD9233663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B968-B048-448F-A5ED-9BB143C0A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6643-ACDB-4BF2-8142-877D29399F90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B01C-5473-4682-878D-124DF7E4A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5445-589F-4DC2-AFF3-88653ABF69C3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83DA-6BCB-4410-A153-D3ABE71B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20EA-BE12-44B8-9041-0188BAEE056F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7426-A1BC-44E6-8FCD-643AAE71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30CD-5806-4234-9E0C-22E799AC0743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3962-E3C6-4B28-A0EC-88C66F4F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EDC5-9ED0-4710-A6A6-DE66E786782F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4590-3ED0-4B4D-80E7-0F1B091B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742B-37D8-4F71-A762-5FCD7F9B887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9659-8888-4E88-AC48-D0FD0B8AF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3107-16D6-4CA4-BB5E-AE2968B91C9D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54E3-5551-4822-9A86-653A799F7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081C-FCDA-4642-8CDC-7BE33AD4D61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AC800-34AB-45F7-8864-C057F0C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CF5-1068-437E-8599-C1354772E1BD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BF08-6503-409D-92CD-F2762133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C37-413C-472D-BEFE-0A8F769D188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3765-B09C-4F48-BAE2-344FC2C98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6B4C-DD14-407A-993C-BE881B714262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E995-5328-4A7E-8550-0BAF8F2A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2531-7915-4FA3-B876-D468229611E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8DD-2CAF-4445-BE13-2F6C6796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29EF-8F46-412A-AF82-8B0C1F4E08FB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71A4-3128-4C9F-908A-1A6A3A15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1814-5B37-4C25-BC41-E88CDB3C461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3B7E-BF37-4A87-97DA-2B5C73DA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E4E5-8DD0-47A0-9768-5EB5DC87DBCD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D4DE-3189-4D75-9DD3-75DDABE1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3EFE-E521-4436-9C88-430BBC04CFDD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33E0-3FEA-43D6-AC4B-606126694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6F13-2062-4353-A4C1-98AAF996F2C6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2A0F-FE3B-48D8-BADE-A285BB56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6BBB-34E2-4BA7-8CCA-601B43589662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B26D-412A-4BC6-80D6-4BDE6B64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1486-FDA2-4F25-9421-903EDB0D4A76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D223-5E8F-46AF-BE11-691297079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000E-6C4A-4F05-86C9-B12E053ADFE6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6064-433F-472A-B8C7-5902D4B3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70DC-995D-437D-BDB5-45AEA684CFB4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71BA-AFFC-4D9A-AAD6-0369EA08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C915-B165-4086-82E2-DA3C21DDC284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B67D-076C-4A90-857E-FBFB44758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2F07C2E-461E-400A-91C7-94F121CA9830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A66F-00EC-4DFF-A4B4-9EE2432D3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FCEA16C-A684-4E23-BCA2-5C17071EC882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8600-5DCA-4A78-94FC-3B3FE933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0B6D68-7C68-4793-817C-38098B24038D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9C5-5B36-4500-B775-576E95A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A15DC10-EAEB-44AD-990E-C25DCD0834EB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1149-A4F6-4239-81E3-B48F99FE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9888D7D-A7FD-478D-B65F-BA89D7864F91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12C5-663F-4B88-88D7-CD512D6A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EE5EF1-F561-4DEB-ABD5-784F454B82DA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4BB1-337A-4B99-B0F2-56A43DA5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E6E-67D7-4BC6-A990-63CCC2DFCDC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45ED-83A0-4B32-B44C-1007D9DE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F6C747-FA34-42B4-8A74-B751B97A4CEC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812C-3A57-4BB0-91C6-576EF3ACA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C4A584-8EF3-47BB-A11A-4C7BCFA1F584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7A39-914D-41A8-B63D-111EACFDE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BA2C948-CACF-4093-A662-2184D0A15902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8953-E3AC-40A9-A9C5-B08C1636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5CFFA78-D9FE-4641-865C-2C97854A5E8F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89BB-8E5C-44B2-A16E-E7416105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51687A-2FC5-436F-875C-961A6EF3A92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CA9F-666F-4EE5-A674-2044BFE59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C1D2-D2A5-44FF-BD0F-B28CD62E2800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15DC-1DC7-4626-827A-AC55DBD6C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algn="l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6F01-3F3F-48C4-9457-3671DE6B33E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6754-BF2D-4C2E-A723-38B622360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C575-AC4C-4CB6-82BE-8DEEED30D10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BA36-4758-43D5-95D1-8C52CD1A5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0BC6-BE5D-48D2-B078-1637EE89739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1734-FEAA-45C8-B4DE-A0FC072C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04EC-46BE-47ED-BDA7-B64FE561594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B1EF-B902-45E6-ACF6-BAAE4D89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ABD2-C4F8-4B36-9CD2-CA775E3D0892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010-EFE1-45AA-8B16-874CEEB1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56D4F-7037-4171-895A-868E5C23A2BF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4B36EB7B-272E-424B-9F53-12173262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7" r:id="rId2"/>
    <p:sldLayoutId id="2147484806" r:id="rId3"/>
    <p:sldLayoutId id="2147484805" r:id="rId4"/>
    <p:sldLayoutId id="2147484804" r:id="rId5"/>
    <p:sldLayoutId id="2147484803" r:id="rId6"/>
    <p:sldLayoutId id="2147484802" r:id="rId7"/>
    <p:sldLayoutId id="2147484801" r:id="rId8"/>
    <p:sldLayoutId id="2147484800" r:id="rId9"/>
    <p:sldLayoutId id="2147484799" r:id="rId10"/>
    <p:sldLayoutId id="2147484798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8881FC-5100-422E-8C92-3172C051B7A0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38D0F9A8-FB06-491D-BA62-0F45263D5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18" r:id="rId2"/>
    <p:sldLayoutId id="2147484817" r:id="rId3"/>
    <p:sldLayoutId id="2147484816" r:id="rId4"/>
    <p:sldLayoutId id="2147484815" r:id="rId5"/>
    <p:sldLayoutId id="2147484814" r:id="rId6"/>
    <p:sldLayoutId id="2147484813" r:id="rId7"/>
    <p:sldLayoutId id="2147484812" r:id="rId8"/>
    <p:sldLayoutId id="2147484811" r:id="rId9"/>
    <p:sldLayoutId id="2147484810" r:id="rId10"/>
    <p:sldLayoutId id="2147484809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A0333E-142F-4680-AEEB-731A088FF93B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4709525E-B30C-446F-AD17-33EDAEB1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9" r:id="rId2"/>
    <p:sldLayoutId id="2147484828" r:id="rId3"/>
    <p:sldLayoutId id="2147484827" r:id="rId4"/>
    <p:sldLayoutId id="2147484826" r:id="rId5"/>
    <p:sldLayoutId id="2147484825" r:id="rId6"/>
    <p:sldLayoutId id="2147484824" r:id="rId7"/>
    <p:sldLayoutId id="2147484823" r:id="rId8"/>
    <p:sldLayoutId id="2147484822" r:id="rId9"/>
    <p:sldLayoutId id="2147484821" r:id="rId10"/>
    <p:sldLayoutId id="2147484820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2400" y="57150"/>
            <a:ext cx="47196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6980238"/>
            <a:ext cx="2351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4BDB8D0-4178-42F6-B442-129C3B33C42B}" type="datetime1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314700" y="7007225"/>
            <a:ext cx="3321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B7B7A5DC-8918-401A-B472-B5029376A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5988"/>
            <a:ext cx="9067800" cy="584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F78CAF5-1DE3-4CD3-BDB1-D392D14C3E89}" type="datetime1">
              <a:rPr lang="en-US"/>
              <a:pPr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1FF077A-09D4-45A6-B0A3-62A175C19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2013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algn="l">
              <a:defRPr/>
            </a:pPr>
            <a:fld id="{779B0FFF-52D7-4B48-8273-CB03D59A2296}" type="datetime1">
              <a:rPr lang="en-US"/>
              <a:pPr algn="l"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algn="l">
              <a:defRPr/>
            </a:pPr>
            <a:fld id="{779B0FFF-52D7-4B48-8273-CB03D59A2296}" type="datetime1">
              <a:rPr lang="en-US"/>
              <a:pPr algn="l"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algn="l">
              <a:defRPr/>
            </a:pPr>
            <a:fld id="{779B0FFF-52D7-4B48-8273-CB03D59A2296}" type="datetime1">
              <a:rPr lang="en-US"/>
              <a:pPr algn="l">
                <a:defRPr/>
              </a:pPr>
              <a:t>8/29/2012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>
              <a:defRPr/>
            </a:pPr>
            <a:fld id="{E8B23A42-6F37-4818-9DD1-F3AFBC0FD140}" type="slidenum">
              <a:rPr lang="en-GB" smtClean="0">
                <a:solidFill>
                  <a:srgbClr val="000000"/>
                </a:solidFill>
              </a:rPr>
              <a:pPr algn="r" eaLnBrk="1">
                <a:defRPr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3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931A9AF2-DDF6-4998-9B3C-970B465941CD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8" name="Title 1"/>
          <p:cNvSpPr>
            <a:spLocks/>
          </p:cNvSpPr>
          <p:nvPr/>
        </p:nvSpPr>
        <p:spPr bwMode="auto">
          <a:xfrm>
            <a:off x="1322388" y="1336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ICS Research Projects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439" name="Subtitle 2"/>
          <p:cNvSpPr>
            <a:spLocks/>
          </p:cNvSpPr>
          <p:nvPr/>
        </p:nvSpPr>
        <p:spPr bwMode="auto">
          <a:xfrm>
            <a:off x="1322388" y="3581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Ravi </a:t>
            </a:r>
            <a:r>
              <a:rPr lang="en-US" sz="1600" dirty="0" smtClean="0">
                <a:solidFill>
                  <a:srgbClr val="898989"/>
                </a:solidFill>
              </a:rPr>
              <a:t>Sandhu</a:t>
            </a: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>
                <a:solidFill>
                  <a:srgbClr val="898989"/>
                </a:solidFill>
              </a:rPr>
              <a:t>Institute for Cyber Security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>
                <a:solidFill>
                  <a:srgbClr val="898989"/>
                </a:solidFill>
              </a:rPr>
              <a:t>University of Texas at San Antonio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August </a:t>
            </a:r>
            <a:r>
              <a:rPr lang="en-US" sz="1600" dirty="0" smtClean="0">
                <a:solidFill>
                  <a:srgbClr val="898989"/>
                </a:solidFill>
              </a:rPr>
              <a:t>30</a:t>
            </a:r>
            <a:r>
              <a:rPr lang="en-US" sz="1600" dirty="0" smtClean="0">
                <a:solidFill>
                  <a:srgbClr val="898989"/>
                </a:solidFill>
              </a:rPr>
              <a:t>, </a:t>
            </a:r>
            <a:r>
              <a:rPr lang="en-US" sz="1600" dirty="0" smtClean="0">
                <a:solidFill>
                  <a:srgbClr val="898989"/>
                </a:solidFill>
              </a:rPr>
              <a:t>2012</a:t>
            </a:r>
          </a:p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IIIT Delhi</a:t>
            </a:r>
            <a:endParaRPr lang="en-US" dirty="0"/>
          </a:p>
        </p:txBody>
      </p:sp>
      <p:sp>
        <p:nvSpPr>
          <p:cNvPr id="18440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D6DAB-A6ED-4490-8A0B-CB29DD384C0F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Relationship-based Access Control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244475" y="1111630"/>
            <a:ext cx="9548813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/>
              <a:t>Users in </a:t>
            </a:r>
            <a:r>
              <a:rPr lang="en-US" sz="3200" dirty="0" smtClean="0"/>
              <a:t>Online Social Networks (OSNs) </a:t>
            </a:r>
            <a:r>
              <a:rPr lang="en-US" sz="3200" dirty="0" smtClean="0"/>
              <a:t>are connected with social relationships </a:t>
            </a:r>
            <a:endParaRPr lang="en-US" sz="3200" dirty="0" smtClean="0"/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Owner of the resource can control its release based on such relationships between the access requester and the owner</a:t>
            </a:r>
          </a:p>
          <a:p>
            <a:pPr marL="863600" lvl="1" indent="-323850" algn="l" eaLnBrk="0">
              <a:buSzPct val="75000"/>
            </a:pP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1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2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564" y="3570717"/>
            <a:ext cx="3644767" cy="273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D6DAB-A6ED-4490-8A0B-CB29DD384C0F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Solution Approach</a:t>
            </a:r>
            <a:endParaRPr lang="en-US" sz="3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244475" y="1111630"/>
            <a:ext cx="9548813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Using regular expression-based path pattern for arbitrary combination of relationship types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Given relationship path pattern and </a:t>
            </a: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hopcount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limit, graph traversal algorithm checks the social graph to determine access</a:t>
            </a:r>
          </a:p>
          <a:p>
            <a:pPr marL="863600" lvl="1" indent="-323850" algn="l" eaLnBrk="0">
              <a:buSzPct val="75000"/>
            </a:pP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1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2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D6DAB-A6ED-4490-8A0B-CB29DD384C0F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Related Works</a:t>
            </a:r>
            <a:endParaRPr lang="en-US" sz="3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244475" y="4623276"/>
            <a:ext cx="9548813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cs typeface="+mn-cs"/>
              </a:rPr>
              <a:t>The advantages of this approach: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Passive form of action allows outgoing and incoming action policy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Path pattern of different relationship types make policy specification more expressive</a:t>
            </a:r>
          </a:p>
          <a:p>
            <a:pPr marL="863600" lvl="1" indent="-323850" algn="l" eaLnBrk="0">
              <a:buSzPct val="75000"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1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2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23" y="1047129"/>
            <a:ext cx="9576594" cy="33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6011672" y="2143649"/>
            <a:ext cx="978408" cy="4846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2A1C-159F-41BA-BC4A-F3588BD22BD2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Provenance Based Access Control (PBAC) </a:t>
            </a:r>
            <a:r>
              <a:rPr lang="en-US" sz="20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vs</a:t>
            </a:r>
            <a:r>
              <a:rPr lang="en-US" sz="2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Provenance </a:t>
            </a:r>
            <a:r>
              <a:rPr lang="en-US" sz="2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Access </a:t>
            </a:r>
            <a:r>
              <a:rPr lang="en-US" sz="2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Control (PAC) </a:t>
            </a:r>
            <a:endParaRPr lang="en-US" sz="2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32" y="1377845"/>
            <a:ext cx="8991837" cy="4930490"/>
          </a:xfrm>
          <a:prstGeom prst="rect">
            <a:avLst/>
          </a:prstGeom>
        </p:spPr>
      </p:pic>
      <p:sp>
        <p:nvSpPr>
          <p:cNvPr id="67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2A1C-159F-41BA-BC4A-F3588BD22BD2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OPEN PROVENANCE MODEL (OPM)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 descr="IRI-diagr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758" y="1782762"/>
            <a:ext cx="5299630" cy="3716338"/>
          </a:xfrm>
          <a:prstGeom prst="rect">
            <a:avLst/>
          </a:prstGeom>
        </p:spPr>
      </p:pic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2A1C-159F-41BA-BC4A-F3588BD22BD2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Sample Base Provenance Data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" y="1337204"/>
            <a:ext cx="8215456" cy="481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2A1C-159F-41BA-BC4A-F3588BD22BD2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Sample Base Provenance Data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" y="1763924"/>
            <a:ext cx="8215456" cy="481419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720197" y="4705762"/>
            <a:ext cx="2856397" cy="802171"/>
          </a:xfrm>
          <a:prstGeom prst="wedgeRoundRectCallout">
            <a:avLst>
              <a:gd name="adj1" fmla="val -54627"/>
              <a:gd name="adj2" fmla="val -1237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</a:rPr>
              <a:t>wasSubmittedVof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95363" y="6757504"/>
            <a:ext cx="2856398" cy="802171"/>
          </a:xfrm>
          <a:prstGeom prst="wedgeRoundRectCallout">
            <a:avLst>
              <a:gd name="adj1" fmla="val -8361"/>
              <a:gd name="adj2" fmla="val -1433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</a:rPr>
              <a:t>wasReviewedOof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79998" y="6752960"/>
            <a:ext cx="2856398" cy="802171"/>
          </a:xfrm>
          <a:prstGeom prst="wedgeRoundRectCallout">
            <a:avLst>
              <a:gd name="adj1" fmla="val -15521"/>
              <a:gd name="adj2" fmla="val -1786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</a:rPr>
              <a:t>wasGradedOof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" y="1763924"/>
            <a:ext cx="8215456" cy="4814190"/>
          </a:xfrm>
          <a:prstGeom prst="rect">
            <a:avLst/>
          </a:prstGeom>
        </p:spPr>
      </p:pic>
      <p:grpSp>
        <p:nvGrpSpPr>
          <p:cNvPr id="14" name="Group 29"/>
          <p:cNvGrpSpPr/>
          <p:nvPr/>
        </p:nvGrpSpPr>
        <p:grpSpPr>
          <a:xfrm>
            <a:off x="5579998" y="302738"/>
            <a:ext cx="4268573" cy="2921677"/>
            <a:chOff x="5061541" y="246100"/>
            <a:chExt cx="3871965" cy="2650492"/>
          </a:xfrm>
        </p:grpSpPr>
        <p:cxnSp>
          <p:nvCxnSpPr>
            <p:cNvPr id="15" name="Straight Connector 14"/>
            <p:cNvCxnSpPr/>
            <p:nvPr/>
          </p:nvCxnSpPr>
          <p:spPr>
            <a:xfrm rot="10800000">
              <a:off x="5237378" y="2040459"/>
              <a:ext cx="1315823" cy="856133"/>
            </a:xfrm>
            <a:prstGeom prst="line">
              <a:avLst/>
            </a:prstGeom>
            <a:ln w="44450">
              <a:solidFill>
                <a:srgbClr val="FF0000"/>
              </a:solidFill>
              <a:tailEnd type="triangle" w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5061541" y="246100"/>
              <a:ext cx="3871965" cy="923951"/>
            </a:xfrm>
            <a:prstGeom prst="wedgeRoundRectCallout">
              <a:avLst>
                <a:gd name="adj1" fmla="val -31360"/>
                <a:gd name="adj2" fmla="val 181269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FF0000"/>
                  </a:solidFill>
                </a:rPr>
                <a:t>wasReplacedVof</a:t>
              </a:r>
              <a:endParaRPr lang="en-US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332262" y="302738"/>
            <a:ext cx="9244332" cy="7256937"/>
            <a:chOff x="301390" y="274638"/>
            <a:chExt cx="8385410" cy="6583362"/>
          </a:xfrm>
        </p:grpSpPr>
        <p:grpSp>
          <p:nvGrpSpPr>
            <p:cNvPr id="18" name="Group 30"/>
            <p:cNvGrpSpPr/>
            <p:nvPr/>
          </p:nvGrpSpPr>
          <p:grpSpPr>
            <a:xfrm>
              <a:off x="5237379" y="3412849"/>
              <a:ext cx="3449421" cy="1583848"/>
              <a:chOff x="5237379" y="3412849"/>
              <a:chExt cx="3449421" cy="1583848"/>
            </a:xfrm>
          </p:grpSpPr>
          <p:sp>
            <p:nvSpPr>
              <p:cNvPr id="28" name="Rounded Rectangular Callout 27"/>
              <p:cNvSpPr/>
              <p:nvPr/>
            </p:nvSpPr>
            <p:spPr>
              <a:xfrm>
                <a:off x="6095800" y="4268982"/>
                <a:ext cx="2591000" cy="727715"/>
              </a:xfrm>
              <a:prstGeom prst="wedgeRoundRectCallout">
                <a:avLst>
                  <a:gd name="adj1" fmla="val -54627"/>
                  <a:gd name="adj2" fmla="val -123774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rgbClr val="FF0000"/>
                    </a:solidFill>
                  </a:rPr>
                  <a:t>wasSubmittedVof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5237379" y="3412849"/>
                <a:ext cx="1084575" cy="856134"/>
              </a:xfrm>
              <a:prstGeom prst="line">
                <a:avLst/>
              </a:prstGeom>
              <a:ln w="44450">
                <a:solidFill>
                  <a:srgbClr val="FF0000"/>
                </a:solidFill>
                <a:tailEnd type="triangle" w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32"/>
            <p:cNvGrpSpPr/>
            <p:nvPr/>
          </p:nvGrpSpPr>
          <p:grpSpPr>
            <a:xfrm>
              <a:off x="2082093" y="4751551"/>
              <a:ext cx="2591000" cy="2106449"/>
              <a:chOff x="2082093" y="4751551"/>
              <a:chExt cx="2591000" cy="210644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2892391" y="4751551"/>
                <a:ext cx="1084575" cy="856134"/>
              </a:xfrm>
              <a:prstGeom prst="line">
                <a:avLst/>
              </a:prstGeom>
              <a:ln w="44450">
                <a:solidFill>
                  <a:srgbClr val="FF0000"/>
                </a:solidFill>
                <a:tailEnd type="triangle" w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Rounded Rectangular Callout 26"/>
              <p:cNvSpPr/>
              <p:nvPr/>
            </p:nvSpPr>
            <p:spPr>
              <a:xfrm>
                <a:off x="2082093" y="6130285"/>
                <a:ext cx="2591000" cy="727715"/>
              </a:xfrm>
              <a:prstGeom prst="wedgeRoundRectCallout">
                <a:avLst>
                  <a:gd name="adj1" fmla="val -8361"/>
                  <a:gd name="adj2" fmla="val -14338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rgbClr val="FF0000"/>
                    </a:solidFill>
                  </a:rPr>
                  <a:t>wasReviewedOof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33"/>
            <p:cNvGrpSpPr/>
            <p:nvPr/>
          </p:nvGrpSpPr>
          <p:grpSpPr>
            <a:xfrm>
              <a:off x="301390" y="274638"/>
              <a:ext cx="2721456" cy="5150128"/>
              <a:chOff x="301390" y="274638"/>
              <a:chExt cx="2721456" cy="515012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535286" y="4290371"/>
                <a:ext cx="2011917" cy="256874"/>
              </a:xfrm>
              <a:prstGeom prst="line">
                <a:avLst/>
              </a:prstGeom>
              <a:ln w="44450">
                <a:solidFill>
                  <a:srgbClr val="FF0000"/>
                </a:solidFill>
                <a:tailEnd type="triangle" w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Rounded Rectangular Callout 24"/>
              <p:cNvSpPr/>
              <p:nvPr/>
            </p:nvSpPr>
            <p:spPr>
              <a:xfrm>
                <a:off x="301390" y="274638"/>
                <a:ext cx="2721456" cy="727715"/>
              </a:xfrm>
              <a:prstGeom prst="wedgeRoundRectCallout">
                <a:avLst>
                  <a:gd name="adj1" fmla="val -650"/>
                  <a:gd name="adj2" fmla="val 43308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rgbClr val="FF0000"/>
                    </a:solidFill>
                  </a:rPr>
                  <a:t>wasReviewedOby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31"/>
            <p:cNvGrpSpPr/>
            <p:nvPr/>
          </p:nvGrpSpPr>
          <p:grpSpPr>
            <a:xfrm>
              <a:off x="5061541" y="4751552"/>
              <a:ext cx="2591000" cy="2102326"/>
              <a:chOff x="5061541" y="4751552"/>
              <a:chExt cx="2591000" cy="210232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10800000">
                <a:off x="5061542" y="4751552"/>
                <a:ext cx="1260413" cy="673213"/>
              </a:xfrm>
              <a:prstGeom prst="line">
                <a:avLst/>
              </a:prstGeom>
              <a:ln w="44450">
                <a:solidFill>
                  <a:srgbClr val="FF0000"/>
                </a:solidFill>
                <a:tailEnd type="triangle" w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Rounded Rectangular Callout 22"/>
              <p:cNvSpPr/>
              <p:nvPr/>
            </p:nvSpPr>
            <p:spPr>
              <a:xfrm>
                <a:off x="5061541" y="6126163"/>
                <a:ext cx="2591000" cy="727715"/>
              </a:xfrm>
              <a:prstGeom prst="wedgeRoundRectCallout">
                <a:avLst>
                  <a:gd name="adj1" fmla="val -15521"/>
                  <a:gd name="adj2" fmla="val -178676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 smtClean="0">
                    <a:solidFill>
                      <a:srgbClr val="FF0000"/>
                    </a:solidFill>
                  </a:rPr>
                  <a:t>wasGradedOof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6756146" y="2628281"/>
            <a:ext cx="978408" cy="4846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3" y="6028002"/>
            <a:ext cx="6978316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000" b="1" dirty="0" smtClean="0">
                <a:solidFill>
                  <a:srgbClr val="CC3300"/>
                </a:solidFill>
              </a:rPr>
              <a:t>successes: SO FAR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Philosophy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Foundations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Applications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Technologies</a:t>
            </a: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6011672" y="1174385"/>
            <a:ext cx="978408" cy="4846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7BE20-1524-4C7A-B7B7-A4BB28CBB4D3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Secure Information Sharing (SIS)</a:t>
            </a: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244475" y="1048875"/>
            <a:ext cx="9548813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</a:pPr>
            <a:r>
              <a:rPr lang="en-US" sz="3200" b="1" dirty="0">
                <a:solidFill>
                  <a:srgbClr val="A50021"/>
                </a:solidFill>
                <a:cs typeface="+mn-cs"/>
              </a:rPr>
              <a:t>Goal: Share but protect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Containment challenge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Client containment</a:t>
            </a:r>
          </a:p>
          <a:p>
            <a:pPr marL="1079500" lvl="2" indent="-323850" algn="l" eaLnBrk="0"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Ultimate assurance infeasible (e.g., the analog hole)</a:t>
            </a:r>
          </a:p>
          <a:p>
            <a:pPr marL="1079500" lvl="2" indent="-323850" algn="l" eaLnBrk="0"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Appropriate assurance achievable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Server containment</a:t>
            </a:r>
          </a:p>
          <a:p>
            <a:pPr marL="1079500" lvl="2" indent="-323850" algn="l" eaLnBrk="0"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Will typically have higher assurance than client containment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Policy challenge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How to construct meaningful, usable, agile SIS policy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How to develop an intertwined information and security model</a:t>
            </a: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33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3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D6DAB-A6ED-4490-8A0B-CB29DD384C0F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32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SIS Policy Construction</a:t>
            </a: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244475" y="1111630"/>
            <a:ext cx="9548813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Dissemination Centric (d-SIS)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Sticky policies that follow an object along a dissemination chain (possibly modified at each step)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Group Centric (g-SIS)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Bring users and information together to share existing information and create new information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Metaphors: Secure meeting room, Subscription service</a:t>
            </a: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Benefits: analogous to RBAC over DAC</a:t>
            </a: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</a:pP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1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2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2A1C-159F-41BA-BC4A-F3588BD22BD2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Community Cyber Security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2062163" y="2268538"/>
            <a:ext cx="1176337" cy="9239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93888" y="4367213"/>
            <a:ext cx="1428750" cy="1260475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1306513" y="2268538"/>
            <a:ext cx="8397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Calibri" pitchFamily="34" charset="0"/>
                <a:cs typeface="+mn-cs"/>
              </a:rPr>
              <a:t>Core Group</a:t>
            </a:r>
            <a:endParaRPr lang="en-US" sz="220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70488" y="2184400"/>
            <a:ext cx="1176337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6346825" y="2352675"/>
            <a:ext cx="1092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Calibri" pitchFamily="34" charset="0"/>
                <a:cs typeface="+mn-cs"/>
              </a:rPr>
              <a:t>Incident Group</a:t>
            </a:r>
            <a:endParaRPr lang="en-US" sz="220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563" name="TextBox 9"/>
          <p:cNvSpPr txBox="1">
            <a:spLocks noChangeArrowheads="1"/>
          </p:cNvSpPr>
          <p:nvPr/>
        </p:nvSpPr>
        <p:spPr bwMode="auto">
          <a:xfrm>
            <a:off x="1138238" y="4703763"/>
            <a:ext cx="923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Calibri" pitchFamily="34" charset="0"/>
                <a:cs typeface="+mn-cs"/>
              </a:rPr>
              <a:t>Open Group</a:t>
            </a:r>
          </a:p>
        </p:txBody>
      </p:sp>
      <p:sp>
        <p:nvSpPr>
          <p:cNvPr id="13" name="Cloud 12"/>
          <p:cNvSpPr/>
          <p:nvPr/>
        </p:nvSpPr>
        <p:spPr bwMode="auto">
          <a:xfrm>
            <a:off x="6430963" y="4956175"/>
            <a:ext cx="2519362" cy="15113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endCxn id="10" idx="2"/>
          </p:cNvCxnSpPr>
          <p:nvPr/>
        </p:nvCxnSpPr>
        <p:spPr bwMode="auto">
          <a:xfrm>
            <a:off x="3238500" y="2687638"/>
            <a:ext cx="1931988" cy="1587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3490913" y="2687638"/>
            <a:ext cx="14271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Conditional Membership</a:t>
            </a: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1306513" y="3387725"/>
            <a:ext cx="14271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Automatic Membership</a:t>
            </a:r>
          </a:p>
        </p:txBody>
      </p:sp>
      <p:cxnSp>
        <p:nvCxnSpPr>
          <p:cNvPr id="17" name="Straight Arrow Connector 16"/>
          <p:cNvCxnSpPr>
            <a:stCxn id="8" idx="3"/>
            <a:endCxn id="10" idx="3"/>
          </p:cNvCxnSpPr>
          <p:nvPr/>
        </p:nvCxnSpPr>
        <p:spPr bwMode="auto">
          <a:xfrm flipV="1">
            <a:off x="3322638" y="3044825"/>
            <a:ext cx="2019300" cy="1952625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TextBox 19"/>
          <p:cNvSpPr txBox="1">
            <a:spLocks noChangeArrowheads="1"/>
          </p:cNvSpPr>
          <p:nvPr/>
        </p:nvSpPr>
        <p:spPr bwMode="auto">
          <a:xfrm rot="-2520803">
            <a:off x="3171825" y="3630613"/>
            <a:ext cx="15351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Administered Membership</a:t>
            </a:r>
          </a:p>
        </p:txBody>
      </p:sp>
      <p:sp>
        <p:nvSpPr>
          <p:cNvPr id="19" name="Smiley Face 18"/>
          <p:cNvSpPr/>
          <p:nvPr/>
        </p:nvSpPr>
        <p:spPr bwMode="auto">
          <a:xfrm>
            <a:off x="2230438" y="5040313"/>
            <a:ext cx="252412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miley Face 19"/>
          <p:cNvSpPr/>
          <p:nvPr/>
        </p:nvSpPr>
        <p:spPr bwMode="auto">
          <a:xfrm>
            <a:off x="2566988" y="5207000"/>
            <a:ext cx="250825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miley Face 20"/>
          <p:cNvSpPr/>
          <p:nvPr/>
        </p:nvSpPr>
        <p:spPr bwMode="auto">
          <a:xfrm>
            <a:off x="2901950" y="4956175"/>
            <a:ext cx="252413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olded Corner 21"/>
          <p:cNvSpPr/>
          <p:nvPr/>
        </p:nvSpPr>
        <p:spPr bwMode="auto">
          <a:xfrm>
            <a:off x="2314575" y="4535488"/>
            <a:ext cx="168275" cy="252412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olded Corner 22"/>
          <p:cNvSpPr/>
          <p:nvPr/>
        </p:nvSpPr>
        <p:spPr bwMode="auto">
          <a:xfrm>
            <a:off x="2566988" y="4535488"/>
            <a:ext cx="166687" cy="252412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Folded Corner 23"/>
          <p:cNvSpPr/>
          <p:nvPr/>
        </p:nvSpPr>
        <p:spPr bwMode="auto">
          <a:xfrm>
            <a:off x="2817813" y="4535488"/>
            <a:ext cx="168275" cy="252412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Smiley Face 24"/>
          <p:cNvSpPr/>
          <p:nvPr/>
        </p:nvSpPr>
        <p:spPr bwMode="auto">
          <a:xfrm>
            <a:off x="2566988" y="4872038"/>
            <a:ext cx="250825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miley Face 25"/>
          <p:cNvSpPr/>
          <p:nvPr/>
        </p:nvSpPr>
        <p:spPr bwMode="auto">
          <a:xfrm>
            <a:off x="2062163" y="4787900"/>
            <a:ext cx="252412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Smiley Face 26"/>
          <p:cNvSpPr/>
          <p:nvPr/>
        </p:nvSpPr>
        <p:spPr bwMode="auto">
          <a:xfrm>
            <a:off x="2314575" y="2855913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Smiley Face 27"/>
          <p:cNvSpPr/>
          <p:nvPr/>
        </p:nvSpPr>
        <p:spPr bwMode="auto">
          <a:xfrm>
            <a:off x="2901950" y="2687638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Folded Corner 28"/>
          <p:cNvSpPr/>
          <p:nvPr/>
        </p:nvSpPr>
        <p:spPr bwMode="auto">
          <a:xfrm>
            <a:off x="2398713" y="2352675"/>
            <a:ext cx="168275" cy="250825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Folded Corner 29"/>
          <p:cNvSpPr/>
          <p:nvPr/>
        </p:nvSpPr>
        <p:spPr bwMode="auto">
          <a:xfrm>
            <a:off x="2649538" y="2352675"/>
            <a:ext cx="168275" cy="250825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2901950" y="2352675"/>
            <a:ext cx="168275" cy="250825"/>
          </a:xfrm>
          <a:prstGeom prst="foldedCorner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Smiley Face 31"/>
          <p:cNvSpPr/>
          <p:nvPr/>
        </p:nvSpPr>
        <p:spPr bwMode="auto">
          <a:xfrm>
            <a:off x="2649538" y="2855913"/>
            <a:ext cx="252412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Smiley Face 32"/>
          <p:cNvSpPr/>
          <p:nvPr/>
        </p:nvSpPr>
        <p:spPr bwMode="auto">
          <a:xfrm>
            <a:off x="2146300" y="2603500"/>
            <a:ext cx="252413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Smiley Face 33"/>
          <p:cNvSpPr/>
          <p:nvPr/>
        </p:nvSpPr>
        <p:spPr bwMode="auto">
          <a:xfrm>
            <a:off x="5254625" y="2687638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Smiley Face 34"/>
          <p:cNvSpPr/>
          <p:nvPr/>
        </p:nvSpPr>
        <p:spPr bwMode="auto">
          <a:xfrm>
            <a:off x="6010275" y="2519363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Folded Corner 35"/>
          <p:cNvSpPr/>
          <p:nvPr/>
        </p:nvSpPr>
        <p:spPr bwMode="auto">
          <a:xfrm>
            <a:off x="5338763" y="2352675"/>
            <a:ext cx="168275" cy="250825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Folded Corner 36"/>
          <p:cNvSpPr/>
          <p:nvPr/>
        </p:nvSpPr>
        <p:spPr bwMode="auto">
          <a:xfrm>
            <a:off x="5589588" y="2352675"/>
            <a:ext cx="168275" cy="25082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Smiley Face 37"/>
          <p:cNvSpPr/>
          <p:nvPr/>
        </p:nvSpPr>
        <p:spPr bwMode="auto">
          <a:xfrm>
            <a:off x="5842000" y="2771775"/>
            <a:ext cx="252413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Folded Corner 38"/>
          <p:cNvSpPr/>
          <p:nvPr/>
        </p:nvSpPr>
        <p:spPr bwMode="auto">
          <a:xfrm>
            <a:off x="5842000" y="2268538"/>
            <a:ext cx="168275" cy="25082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Folded Corner 39"/>
          <p:cNvSpPr/>
          <p:nvPr/>
        </p:nvSpPr>
        <p:spPr bwMode="auto">
          <a:xfrm>
            <a:off x="5589588" y="2855913"/>
            <a:ext cx="168275" cy="252412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</p:cNvCxnSpPr>
          <p:nvPr/>
        </p:nvCxnSpPr>
        <p:spPr bwMode="auto">
          <a:xfrm rot="5400000">
            <a:off x="2062957" y="3779043"/>
            <a:ext cx="1174750" cy="4763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63"/>
          <p:cNvCxnSpPr>
            <a:stCxn id="10" idx="0"/>
            <a:endCxn id="7" idx="0"/>
          </p:cNvCxnSpPr>
          <p:nvPr/>
        </p:nvCxnSpPr>
        <p:spPr bwMode="auto">
          <a:xfrm rot="16200000" flipH="1" flipV="1">
            <a:off x="4161632" y="672306"/>
            <a:ext cx="84138" cy="3108325"/>
          </a:xfrm>
          <a:prstGeom prst="curvedConnector3">
            <a:avLst>
              <a:gd name="adj1" fmla="val -888236"/>
            </a:avLst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4" name="TextBox 68"/>
          <p:cNvSpPr txBox="1">
            <a:spLocks noChangeArrowheads="1"/>
          </p:cNvSpPr>
          <p:nvPr/>
        </p:nvSpPr>
        <p:spPr bwMode="auto">
          <a:xfrm>
            <a:off x="3575050" y="1092200"/>
            <a:ext cx="14271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3333CC"/>
                </a:solidFill>
                <a:latin typeface="Calibri" pitchFamily="34" charset="0"/>
                <a:cs typeface="+mn-cs"/>
              </a:rPr>
              <a:t>Filtered RW</a:t>
            </a:r>
          </a:p>
        </p:txBody>
      </p:sp>
      <p:sp>
        <p:nvSpPr>
          <p:cNvPr id="44" name="Freeform 43"/>
          <p:cNvSpPr/>
          <p:nvPr/>
        </p:nvSpPr>
        <p:spPr bwMode="auto">
          <a:xfrm>
            <a:off x="2967038" y="1612900"/>
            <a:ext cx="2400300" cy="698500"/>
          </a:xfrm>
          <a:custGeom>
            <a:avLst/>
            <a:gdLst>
              <a:gd name="connsiteX0" fmla="*/ 0 w 2178423"/>
              <a:gd name="connsiteY0" fmla="*/ 597646 h 633505"/>
              <a:gd name="connsiteX1" fmla="*/ 1299882 w 2178423"/>
              <a:gd name="connsiteY1" fmla="*/ 5976 h 633505"/>
              <a:gd name="connsiteX2" fmla="*/ 2178423 w 2178423"/>
              <a:gd name="connsiteY2" fmla="*/ 633505 h 63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8423" h="633505">
                <a:moveTo>
                  <a:pt x="0" y="597646"/>
                </a:moveTo>
                <a:cubicBezTo>
                  <a:pt x="468406" y="298823"/>
                  <a:pt x="936812" y="0"/>
                  <a:pt x="1299882" y="5976"/>
                </a:cubicBezTo>
                <a:cubicBezTo>
                  <a:pt x="1662952" y="11952"/>
                  <a:pt x="1920687" y="322728"/>
                  <a:pt x="2178423" y="633505"/>
                </a:cubicBezTo>
              </a:path>
            </a:pathLst>
          </a:custGeom>
          <a:ln w="571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96" name="TextBox 70"/>
          <p:cNvSpPr txBox="1">
            <a:spLocks noChangeArrowheads="1"/>
          </p:cNvSpPr>
          <p:nvPr/>
        </p:nvSpPr>
        <p:spPr bwMode="auto">
          <a:xfrm>
            <a:off x="3575050" y="1792288"/>
            <a:ext cx="15954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Administered Membership</a:t>
            </a:r>
          </a:p>
        </p:txBody>
      </p:sp>
      <p:sp>
        <p:nvSpPr>
          <p:cNvPr id="46" name="Freeform 45"/>
          <p:cNvSpPr/>
          <p:nvPr/>
        </p:nvSpPr>
        <p:spPr bwMode="auto">
          <a:xfrm>
            <a:off x="3332163" y="3211513"/>
            <a:ext cx="2390775" cy="2114550"/>
          </a:xfrm>
          <a:custGeom>
            <a:avLst/>
            <a:gdLst>
              <a:gd name="connsiteX0" fmla="*/ 2169459 w 2169459"/>
              <a:gd name="connsiteY0" fmla="*/ 0 h 1918447"/>
              <a:gd name="connsiteX1" fmla="*/ 1084729 w 2169459"/>
              <a:gd name="connsiteY1" fmla="*/ 1524000 h 1918447"/>
              <a:gd name="connsiteX2" fmla="*/ 0 w 2169459"/>
              <a:gd name="connsiteY2" fmla="*/ 1918447 h 19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918447">
                <a:moveTo>
                  <a:pt x="2169459" y="0"/>
                </a:moveTo>
                <a:cubicBezTo>
                  <a:pt x="1807882" y="602129"/>
                  <a:pt x="1446305" y="1204259"/>
                  <a:pt x="1084729" y="1524000"/>
                </a:cubicBezTo>
                <a:cubicBezTo>
                  <a:pt x="723153" y="1843741"/>
                  <a:pt x="361576" y="1881094"/>
                  <a:pt x="0" y="1918447"/>
                </a:cubicBezTo>
              </a:path>
            </a:pathLst>
          </a:cu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98" name="TextBox 72"/>
          <p:cNvSpPr txBox="1">
            <a:spLocks noChangeArrowheads="1"/>
          </p:cNvSpPr>
          <p:nvPr/>
        </p:nvSpPr>
        <p:spPr bwMode="auto">
          <a:xfrm rot="-2086282">
            <a:off x="3875088" y="4867275"/>
            <a:ext cx="1428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C00000"/>
                </a:solidFill>
                <a:latin typeface="Calibri" pitchFamily="34" charset="0"/>
                <a:cs typeface="+mn-cs"/>
              </a:rPr>
              <a:t>Filtered RW</a:t>
            </a:r>
          </a:p>
        </p:txBody>
      </p:sp>
      <p:cxnSp>
        <p:nvCxnSpPr>
          <p:cNvPr id="48" name="Straight Arrow Connector 47"/>
          <p:cNvCxnSpPr>
            <a:stCxn id="13" idx="3"/>
            <a:endCxn id="10" idx="5"/>
          </p:cNvCxnSpPr>
          <p:nvPr/>
        </p:nvCxnSpPr>
        <p:spPr bwMode="auto">
          <a:xfrm rot="16200000" flipV="1">
            <a:off x="5934075" y="3286125"/>
            <a:ext cx="1997075" cy="1514475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00" name="TextBox 75"/>
          <p:cNvSpPr txBox="1">
            <a:spLocks noChangeArrowheads="1"/>
          </p:cNvSpPr>
          <p:nvPr/>
        </p:nvSpPr>
        <p:spPr bwMode="auto">
          <a:xfrm>
            <a:off x="7186613" y="3779838"/>
            <a:ext cx="17637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Administered Membership</a:t>
            </a:r>
          </a:p>
        </p:txBody>
      </p:sp>
      <p:sp>
        <p:nvSpPr>
          <p:cNvPr id="50" name="Smiley Face 49"/>
          <p:cNvSpPr/>
          <p:nvPr/>
        </p:nvSpPr>
        <p:spPr bwMode="auto">
          <a:xfrm>
            <a:off x="6765925" y="5880100"/>
            <a:ext cx="252413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Smiley Face 50"/>
          <p:cNvSpPr/>
          <p:nvPr/>
        </p:nvSpPr>
        <p:spPr bwMode="auto">
          <a:xfrm>
            <a:off x="7102475" y="6046788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Smiley Face 51"/>
          <p:cNvSpPr/>
          <p:nvPr/>
        </p:nvSpPr>
        <p:spPr bwMode="auto">
          <a:xfrm>
            <a:off x="7521575" y="5795963"/>
            <a:ext cx="252413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Folded Corner 52"/>
          <p:cNvSpPr/>
          <p:nvPr/>
        </p:nvSpPr>
        <p:spPr bwMode="auto">
          <a:xfrm>
            <a:off x="6850063" y="5375275"/>
            <a:ext cx="168275" cy="252413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Folded Corner 53"/>
          <p:cNvSpPr/>
          <p:nvPr/>
        </p:nvSpPr>
        <p:spPr bwMode="auto">
          <a:xfrm>
            <a:off x="7102475" y="5375275"/>
            <a:ext cx="168275" cy="252413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Folded Corner 54"/>
          <p:cNvSpPr/>
          <p:nvPr/>
        </p:nvSpPr>
        <p:spPr bwMode="auto">
          <a:xfrm>
            <a:off x="7354888" y="5375275"/>
            <a:ext cx="166687" cy="252413"/>
          </a:xfrm>
          <a:prstGeom prst="foldedCorne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Smiley Face 55"/>
          <p:cNvSpPr/>
          <p:nvPr/>
        </p:nvSpPr>
        <p:spPr bwMode="auto">
          <a:xfrm>
            <a:off x="7102475" y="5711825"/>
            <a:ext cx="252413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Smiley Face 56"/>
          <p:cNvSpPr/>
          <p:nvPr/>
        </p:nvSpPr>
        <p:spPr bwMode="auto">
          <a:xfrm>
            <a:off x="6597650" y="5627688"/>
            <a:ext cx="252413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Smiley Face 57"/>
          <p:cNvSpPr/>
          <p:nvPr/>
        </p:nvSpPr>
        <p:spPr bwMode="auto">
          <a:xfrm>
            <a:off x="7773988" y="5627688"/>
            <a:ext cx="252412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Smiley Face 58"/>
          <p:cNvSpPr/>
          <p:nvPr/>
        </p:nvSpPr>
        <p:spPr bwMode="auto">
          <a:xfrm>
            <a:off x="8110538" y="5795963"/>
            <a:ext cx="252412" cy="250825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Smiley Face 59"/>
          <p:cNvSpPr/>
          <p:nvPr/>
        </p:nvSpPr>
        <p:spPr bwMode="auto">
          <a:xfrm>
            <a:off x="8447088" y="5459413"/>
            <a:ext cx="250825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Folded Corner 60"/>
          <p:cNvSpPr/>
          <p:nvPr/>
        </p:nvSpPr>
        <p:spPr bwMode="auto">
          <a:xfrm>
            <a:off x="7858125" y="5122863"/>
            <a:ext cx="168275" cy="252412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Folded Corner 61"/>
          <p:cNvSpPr/>
          <p:nvPr/>
        </p:nvSpPr>
        <p:spPr bwMode="auto">
          <a:xfrm>
            <a:off x="8110538" y="5122863"/>
            <a:ext cx="168275" cy="252412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Folded Corner 62"/>
          <p:cNvSpPr/>
          <p:nvPr/>
        </p:nvSpPr>
        <p:spPr bwMode="auto">
          <a:xfrm>
            <a:off x="8362950" y="5122863"/>
            <a:ext cx="166688" cy="252412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Smiley Face 63"/>
          <p:cNvSpPr/>
          <p:nvPr/>
        </p:nvSpPr>
        <p:spPr bwMode="auto">
          <a:xfrm>
            <a:off x="8110538" y="5459413"/>
            <a:ext cx="252412" cy="252412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Smiley Face 64"/>
          <p:cNvSpPr/>
          <p:nvPr/>
        </p:nvSpPr>
        <p:spPr bwMode="auto">
          <a:xfrm>
            <a:off x="7605713" y="5375275"/>
            <a:ext cx="252412" cy="252413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17" name="TextBox 9"/>
          <p:cNvSpPr txBox="1">
            <a:spLocks noChangeArrowheads="1"/>
          </p:cNvSpPr>
          <p:nvPr/>
        </p:nvSpPr>
        <p:spPr bwMode="auto">
          <a:xfrm>
            <a:off x="5170488" y="5475288"/>
            <a:ext cx="1092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Calibri" pitchFamily="34" charset="0"/>
                <a:cs typeface="+mn-cs"/>
              </a:rPr>
              <a:t>Domain</a:t>
            </a:r>
          </a:p>
          <a:p>
            <a:pPr algn="l"/>
            <a:r>
              <a:rPr lang="en-US">
                <a:solidFill>
                  <a:srgbClr val="FF0000"/>
                </a:solidFill>
                <a:latin typeface="Calibri" pitchFamily="34" charset="0"/>
                <a:cs typeface="+mn-cs"/>
              </a:rPr>
              <a:t>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B9045-8D98-4CDE-8922-A3861224032F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Community Cyber Security</a:t>
            </a:r>
          </a:p>
        </p:txBody>
      </p:sp>
      <p:sp>
        <p:nvSpPr>
          <p:cNvPr id="24580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1371600" y="1447800"/>
            <a:ext cx="7010400" cy="3810000"/>
            <a:chOff x="1371600" y="1447800"/>
            <a:chExt cx="7010400" cy="3810000"/>
          </a:xfrm>
        </p:grpSpPr>
        <p:sp>
          <p:nvSpPr>
            <p:cNvPr id="67" name="Rounded Rectangle 66"/>
            <p:cNvSpPr/>
            <p:nvPr/>
          </p:nvSpPr>
          <p:spPr>
            <a:xfrm>
              <a:off x="2133600" y="2286000"/>
              <a:ext cx="5334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400" y="3733800"/>
              <a:ext cx="762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495800" y="2133600"/>
              <a:ext cx="6096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3352800"/>
              <a:ext cx="6096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495800" y="4648200"/>
              <a:ext cx="6096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88" name="TextBox 8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762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Core Group</a:t>
              </a:r>
              <a:endParaRPr lang="en-US" sz="200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89" name="TextBox 9"/>
            <p:cNvSpPr txBox="1">
              <a:spLocks noChangeArrowheads="1"/>
            </p:cNvSpPr>
            <p:nvPr/>
          </p:nvSpPr>
          <p:spPr bwMode="auto">
            <a:xfrm>
              <a:off x="4419600" y="1447800"/>
              <a:ext cx="990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Incident Groups</a:t>
              </a:r>
              <a:endParaRPr lang="en-US" sz="200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90" name="TextBox 10"/>
            <p:cNvSpPr txBox="1">
              <a:spLocks noChangeArrowheads="1"/>
            </p:cNvSpPr>
            <p:nvPr/>
          </p:nvSpPr>
          <p:spPr bwMode="auto">
            <a:xfrm>
              <a:off x="1371600" y="3759200"/>
              <a:ext cx="838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Open Group</a:t>
              </a:r>
              <a:endParaRPr lang="en-US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91" name="TextBox 11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4572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g1</a:t>
              </a:r>
              <a:endParaRPr lang="en-US" sz="200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92" name="TextBox 12"/>
            <p:cNvSpPr txBox="1">
              <a:spLocks noChangeArrowheads="1"/>
            </p:cNvSpPr>
            <p:nvPr/>
          </p:nvSpPr>
          <p:spPr bwMode="auto">
            <a:xfrm>
              <a:off x="4953000" y="3700463"/>
              <a:ext cx="457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g2</a:t>
              </a:r>
              <a:endParaRPr lang="en-US" sz="200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93" name="TextBox 13"/>
            <p:cNvSpPr txBox="1">
              <a:spLocks noChangeArrowheads="1"/>
            </p:cNvSpPr>
            <p:nvPr/>
          </p:nvSpPr>
          <p:spPr bwMode="auto">
            <a:xfrm>
              <a:off x="5105400" y="4919663"/>
              <a:ext cx="457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g3</a:t>
              </a:r>
              <a:endParaRPr lang="en-US" sz="200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594" name="TextBox 14"/>
            <p:cNvSpPr txBox="1">
              <a:spLocks noChangeArrowheads="1"/>
            </p:cNvSpPr>
            <p:nvPr/>
          </p:nvSpPr>
          <p:spPr bwMode="auto">
            <a:xfrm>
              <a:off x="1371600" y="2843213"/>
              <a:ext cx="1295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Automatic Membership</a:t>
              </a:r>
              <a:endParaRPr lang="en-US" sz="16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>
              <a:off x="1905001" y="3198812"/>
              <a:ext cx="1066800" cy="3175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69" idx="2"/>
            </p:cNvCxnSpPr>
            <p:nvPr/>
          </p:nvCxnSpPr>
          <p:spPr>
            <a:xfrm flipV="1">
              <a:off x="2667000" y="2400300"/>
              <a:ext cx="1828800" cy="38100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7" name="TextBox 17"/>
            <p:cNvSpPr txBox="1">
              <a:spLocks noChangeArrowheads="1"/>
            </p:cNvSpPr>
            <p:nvPr/>
          </p:nvSpPr>
          <p:spPr bwMode="auto">
            <a:xfrm>
              <a:off x="2971800" y="1905000"/>
              <a:ext cx="1143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Conditional Membership</a:t>
              </a: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cxnSp>
          <p:nvCxnSpPr>
            <p:cNvPr id="82" name="Straight Arrow Connector 81"/>
            <p:cNvCxnSpPr>
              <a:endCxn id="70" idx="2"/>
            </p:cNvCxnSpPr>
            <p:nvPr/>
          </p:nvCxnSpPr>
          <p:spPr>
            <a:xfrm>
              <a:off x="2667000" y="2628900"/>
              <a:ext cx="1828800" cy="990600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1" idx="2"/>
            </p:cNvCxnSpPr>
            <p:nvPr/>
          </p:nvCxnSpPr>
          <p:spPr>
            <a:xfrm rot="16200000" flipH="1">
              <a:off x="2381250" y="2800350"/>
              <a:ext cx="2247900" cy="1981200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0" name="TextBox 24"/>
            <p:cNvSpPr txBox="1">
              <a:spLocks noChangeArrowheads="1"/>
            </p:cNvSpPr>
            <p:nvPr/>
          </p:nvSpPr>
          <p:spPr bwMode="auto">
            <a:xfrm rot="1774364">
              <a:off x="3455988" y="2811463"/>
              <a:ext cx="11366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Conditional Membership</a:t>
              </a:r>
              <a:endParaRPr lang="en-US" sz="16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601" name="TextBox 25"/>
            <p:cNvSpPr txBox="1">
              <a:spLocks noChangeArrowheads="1"/>
            </p:cNvSpPr>
            <p:nvPr/>
          </p:nvSpPr>
          <p:spPr bwMode="auto">
            <a:xfrm rot="2791812">
              <a:off x="2897981" y="3860007"/>
              <a:ext cx="120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Conditional Membership</a:t>
              </a: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cxnSp>
          <p:nvCxnSpPr>
            <p:cNvPr id="86" name="Straight Arrow Connector 85"/>
            <p:cNvCxnSpPr>
              <a:stCxn id="70" idx="0"/>
              <a:endCxn id="69" idx="4"/>
            </p:cNvCxnSpPr>
            <p:nvPr/>
          </p:nvCxnSpPr>
          <p:spPr>
            <a:xfrm rot="5400000" flipH="1" flipV="1">
              <a:off x="4457701" y="3009900"/>
              <a:ext cx="685800" cy="3175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1" idx="0"/>
            </p:cNvCxnSpPr>
            <p:nvPr/>
          </p:nvCxnSpPr>
          <p:spPr>
            <a:xfrm rot="5400000" flipH="1" flipV="1">
              <a:off x="4420394" y="4266406"/>
              <a:ext cx="7620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4" name="TextBox 31"/>
            <p:cNvSpPr txBox="1">
              <a:spLocks noChangeArrowheads="1"/>
            </p:cNvSpPr>
            <p:nvPr/>
          </p:nvSpPr>
          <p:spPr bwMode="auto">
            <a:xfrm>
              <a:off x="4800600" y="2667000"/>
              <a:ext cx="1447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Read Subordination</a:t>
              </a:r>
              <a:endParaRPr lang="en-US" b="1">
                <a:solidFill>
                  <a:srgbClr val="C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605" name="TextBox 32"/>
            <p:cNvSpPr txBox="1">
              <a:spLocks noChangeArrowheads="1"/>
            </p:cNvSpPr>
            <p:nvPr/>
          </p:nvSpPr>
          <p:spPr bwMode="auto">
            <a:xfrm>
              <a:off x="4800600" y="4048125"/>
              <a:ext cx="13716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Write Subordination</a:t>
              </a:r>
              <a:endParaRPr lang="en-US" b="1">
                <a:solidFill>
                  <a:srgbClr val="C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0" name="Cloud 89"/>
            <p:cNvSpPr/>
            <p:nvPr/>
          </p:nvSpPr>
          <p:spPr>
            <a:xfrm>
              <a:off x="6248400" y="2590800"/>
              <a:ext cx="2133600" cy="137160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Domain Experts</a:t>
              </a:r>
            </a:p>
          </p:txBody>
        </p:sp>
        <p:cxnSp>
          <p:nvCxnSpPr>
            <p:cNvPr id="91" name="Straight Arrow Connector 90"/>
            <p:cNvCxnSpPr>
              <a:stCxn id="69" idx="6"/>
            </p:cNvCxnSpPr>
            <p:nvPr/>
          </p:nvCxnSpPr>
          <p:spPr>
            <a:xfrm>
              <a:off x="5105400" y="2400300"/>
              <a:ext cx="1524000" cy="342900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0" idx="2"/>
            </p:cNvCxnSpPr>
            <p:nvPr/>
          </p:nvCxnSpPr>
          <p:spPr>
            <a:xfrm flipV="1">
              <a:off x="5105400" y="3276600"/>
              <a:ext cx="1149350" cy="228600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90" idx="1"/>
            </p:cNvCxnSpPr>
            <p:nvPr/>
          </p:nvCxnSpPr>
          <p:spPr>
            <a:xfrm flipV="1">
              <a:off x="5105400" y="3960813"/>
              <a:ext cx="2209800" cy="915987"/>
            </a:xfrm>
            <a:prstGeom prst="straightConnector1">
              <a:avLst/>
            </a:prstGeom>
            <a:ln w="57150">
              <a:solidFill>
                <a:srgbClr val="00206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0" name="TextBox 43"/>
            <p:cNvSpPr txBox="1">
              <a:spLocks noChangeArrowheads="1"/>
            </p:cNvSpPr>
            <p:nvPr/>
          </p:nvSpPr>
          <p:spPr bwMode="auto">
            <a:xfrm>
              <a:off x="5715000" y="2057400"/>
              <a:ext cx="1295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Administered Membership</a:t>
              </a:r>
              <a:endParaRPr lang="en-US" sz="16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611" name="TextBox 44"/>
            <p:cNvSpPr txBox="1">
              <a:spLocks noChangeArrowheads="1"/>
            </p:cNvSpPr>
            <p:nvPr/>
          </p:nvSpPr>
          <p:spPr bwMode="auto">
            <a:xfrm rot="-766056">
              <a:off x="5207000" y="3327400"/>
              <a:ext cx="1295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Administered Membership</a:t>
              </a:r>
              <a:endParaRPr lang="en-US" sz="16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4612" name="TextBox 45"/>
            <p:cNvSpPr txBox="1">
              <a:spLocks noChangeArrowheads="1"/>
            </p:cNvSpPr>
            <p:nvPr/>
          </p:nvSpPr>
          <p:spPr bwMode="auto">
            <a:xfrm rot="-1277053">
              <a:off x="5816600" y="4332288"/>
              <a:ext cx="12954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Administered Membership</a:t>
              </a:r>
              <a:endParaRPr lang="en-US" sz="1600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A03D7-24EF-4842-948D-9C18BC6E4A3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ICS Projects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244475" y="1174385"/>
            <a:ext cx="98361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information sharing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Social network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Secure data provenance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Attribute based access control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0000"/>
                </a:solidFill>
                <a:cs typeface="+mn-cs"/>
              </a:rPr>
              <a:t>Botnet</a:t>
            </a:r>
            <a:r>
              <a:rPr lang="en-US" sz="3200" dirty="0" smtClean="0">
                <a:solidFill>
                  <a:srgbClr val="000000"/>
                </a:solidFill>
                <a:cs typeface="+mn-cs"/>
              </a:rPr>
              <a:t> and malware analysis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Smart grid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Hardware security</a:t>
            </a:r>
          </a:p>
          <a:p>
            <a:pPr marL="431800" indent="-323850" algn="l" eaLnBrk="0">
              <a:buSzPct val="75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+mn-cs"/>
              </a:rPr>
              <a:t>Future internet</a:t>
            </a: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 smtClean="0">
              <a:solidFill>
                <a:srgbClr val="000000"/>
              </a:solidFill>
              <a:cs typeface="+mn-cs"/>
            </a:endParaRPr>
          </a:p>
          <a:p>
            <a:pPr marL="431800" indent="-323850" algn="l" eaLnBrk="0">
              <a:buSzPct val="75000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1079500" lvl="2" indent="-323850" algn="l" eaLnBrk="0">
              <a:buSzPct val="75000"/>
              <a:buFont typeface="Wingdings" pitchFamily="2" charset="2"/>
              <a:buChar char="Ø"/>
            </a:pPr>
            <a:endParaRPr lang="en-US" sz="3200" dirty="0">
              <a:solidFill>
                <a:srgbClr val="000000"/>
              </a:solidFill>
              <a:cs typeface="+mn-cs"/>
            </a:endParaRPr>
          </a:p>
          <a:p>
            <a:pPr marL="863600" lvl="1" indent="-323850" algn="l" eaLnBrk="0"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cs typeface="+mn-cs"/>
              </a:rPr>
              <a:t>© Ravi  Sandhu</a:t>
            </a:r>
            <a:endParaRPr lang="en-GB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6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  <a:cs typeface="+mn-cs"/>
              </a:rPr>
              <a:t>World-Leading Research with Real-World Impact!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6011672" y="1659017"/>
            <a:ext cx="978408" cy="4846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11887</TotalTime>
  <Words>967</Words>
  <Application>Microsoft Office PowerPoint</Application>
  <PresentationFormat>Custom</PresentationFormat>
  <Paragraphs>265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1_Custom Design</vt:lpstr>
      <vt:lpstr>2_Custom Design</vt:lpstr>
      <vt:lpstr>3_Custom Design</vt:lpstr>
      <vt:lpstr>Custom Design</vt:lpstr>
      <vt:lpstr>3_Default Design</vt:lpstr>
      <vt:lpstr>4_Default Design</vt:lpstr>
      <vt:lpstr>5_Default Design</vt:lpstr>
      <vt:lpstr>6_Default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908</cp:revision>
  <cp:lastPrinted>2010-01-06T19:17:48Z</cp:lastPrinted>
  <dcterms:created xsi:type="dcterms:W3CDTF">2010-02-19T20:53:39Z</dcterms:created>
  <dcterms:modified xsi:type="dcterms:W3CDTF">2012-08-29T18:53:10Z</dcterms:modified>
</cp:coreProperties>
</file>