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33"/>
  </p:notesMasterIdLst>
  <p:handoutMasterIdLst>
    <p:handoutMasterId r:id="rId34"/>
  </p:handoutMasterIdLst>
  <p:sldIdLst>
    <p:sldId id="465" r:id="rId6"/>
    <p:sldId id="421" r:id="rId7"/>
    <p:sldId id="467" r:id="rId8"/>
    <p:sldId id="418" r:id="rId9"/>
    <p:sldId id="420" r:id="rId10"/>
    <p:sldId id="428" r:id="rId11"/>
    <p:sldId id="407" r:id="rId12"/>
    <p:sldId id="430" r:id="rId13"/>
    <p:sldId id="419" r:id="rId14"/>
    <p:sldId id="464" r:id="rId15"/>
    <p:sldId id="432" r:id="rId16"/>
    <p:sldId id="445" r:id="rId17"/>
    <p:sldId id="446" r:id="rId18"/>
    <p:sldId id="448" r:id="rId19"/>
    <p:sldId id="447" r:id="rId20"/>
    <p:sldId id="449" r:id="rId21"/>
    <p:sldId id="425" r:id="rId22"/>
    <p:sldId id="426" r:id="rId23"/>
    <p:sldId id="427" r:id="rId24"/>
    <p:sldId id="457" r:id="rId25"/>
    <p:sldId id="458" r:id="rId26"/>
    <p:sldId id="452" r:id="rId27"/>
    <p:sldId id="468" r:id="rId28"/>
    <p:sldId id="469" r:id="rId29"/>
    <p:sldId id="470" r:id="rId30"/>
    <p:sldId id="471" r:id="rId31"/>
    <p:sldId id="472" r:id="rId32"/>
  </p:sldIdLst>
  <p:sldSz cx="9144000" cy="5143500" type="screen16x9"/>
  <p:notesSz cx="7019925" cy="9305925"/>
  <p:defaultTextStyle>
    <a:defPPr>
      <a:defRPr lang="en-GB"/>
    </a:defPPr>
    <a:lvl1pPr algn="l" defTabSz="37021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349647" indent="-174823" algn="l" defTabSz="37021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524470" indent="-174823" algn="l" defTabSz="37021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699294" indent="-174823" algn="l" defTabSz="37021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874117" indent="-174823" algn="l" defTabSz="37021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1851070" algn="l" defTabSz="740428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221284" algn="l" defTabSz="740428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2591499" algn="l" defTabSz="740428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2961712" algn="l" defTabSz="740428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470">
          <p15:clr>
            <a:srgbClr val="A4A3A4"/>
          </p15:clr>
        </p15:guide>
        <p15:guide id="4" pos="26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4">
          <p15:clr>
            <a:srgbClr val="A4A3A4"/>
          </p15:clr>
        </p15:guide>
        <p15:guide id="2" pos="195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260" y="68"/>
      </p:cViewPr>
      <p:guideLst>
        <p:guide orient="horz" pos="2160"/>
        <p:guide pos="2880"/>
        <p:guide orient="horz" pos="1470"/>
        <p:guide pos="261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576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4"/>
        <p:guide pos="195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t" anchorCtr="0" compatLnSpc="1">
            <a:prstTxWarp prst="textNoShape">
              <a:avLst/>
            </a:prstTxWarp>
          </a:bodyPr>
          <a:lstStyle>
            <a:lvl1pPr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t" anchorCtr="0" compatLnSpc="1">
            <a:prstTxWarp prst="textNoShape">
              <a:avLst/>
            </a:prstTxWarp>
          </a:bodyPr>
          <a:lstStyle>
            <a:lvl1pPr algn="r"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b" anchorCtr="0" compatLnSpc="1">
            <a:prstTxWarp prst="textNoShape">
              <a:avLst/>
            </a:prstTxWarp>
          </a:bodyPr>
          <a:lstStyle>
            <a:lvl1pPr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b" anchorCtr="0" compatLnSpc="1">
            <a:prstTxWarp prst="textNoShape">
              <a:avLst/>
            </a:prstTxWarp>
          </a:bodyPr>
          <a:lstStyle>
            <a:lvl1pPr algn="r"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9575" y="706438"/>
            <a:ext cx="61991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1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7021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0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601597" indent="-231384" algn="l" defTabSz="37021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0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925536" indent="-185107" algn="l" defTabSz="37021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0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295750" indent="-185107" algn="l" defTabSz="37021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0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1665963" indent="-185107" algn="l" defTabSz="37021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0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1851070" algn="l" defTabSz="7404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21284" algn="l" defTabSz="7404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91499" algn="l" defTabSz="7404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61712" algn="l" defTabSz="7404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706438"/>
            <a:ext cx="62007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567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1597489"/>
            <a:ext cx="7773120" cy="11027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2914146"/>
            <a:ext cx="6400800" cy="13144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0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0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1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1200" y="206302"/>
            <a:ext cx="2056320" cy="438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922" y="206302"/>
            <a:ext cx="6035040" cy="438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1597489"/>
            <a:ext cx="7773120" cy="11027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2914146"/>
            <a:ext cx="6400800" cy="13144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0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0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1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3305149"/>
            <a:ext cx="7771680" cy="102178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179669"/>
            <a:ext cx="7771680" cy="1125478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0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042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06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808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510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2128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9149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617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920" y="1200006"/>
            <a:ext cx="4044960" cy="339479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123" y="1200006"/>
            <a:ext cx="4046400" cy="339479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151401"/>
            <a:ext cx="403920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14" indent="0">
              <a:buNone/>
              <a:defRPr sz="1600" b="1"/>
            </a:lvl2pPr>
            <a:lvl3pPr marL="740428" indent="0">
              <a:buNone/>
              <a:defRPr sz="1500" b="1"/>
            </a:lvl3pPr>
            <a:lvl4pPr marL="1110643" indent="0">
              <a:buNone/>
              <a:defRPr sz="1300" b="1"/>
            </a:lvl4pPr>
            <a:lvl5pPr marL="1480857" indent="0">
              <a:buNone/>
              <a:defRPr sz="1300" b="1"/>
            </a:lvl5pPr>
            <a:lvl6pPr marL="1851070" indent="0">
              <a:buNone/>
              <a:defRPr sz="1300" b="1"/>
            </a:lvl6pPr>
            <a:lvl7pPr marL="2221284" indent="0">
              <a:buNone/>
              <a:defRPr sz="1300" b="1"/>
            </a:lvl7pPr>
            <a:lvl8pPr marL="2591499" indent="0">
              <a:buNone/>
              <a:defRPr sz="1300" b="1"/>
            </a:lvl8pPr>
            <a:lvl9pPr marL="296171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1630971"/>
            <a:ext cx="403920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151401"/>
            <a:ext cx="404208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14" indent="0">
              <a:buNone/>
              <a:defRPr sz="1600" b="1"/>
            </a:lvl2pPr>
            <a:lvl3pPr marL="740428" indent="0">
              <a:buNone/>
              <a:defRPr sz="1500" b="1"/>
            </a:lvl3pPr>
            <a:lvl4pPr marL="1110643" indent="0">
              <a:buNone/>
              <a:defRPr sz="1300" b="1"/>
            </a:lvl4pPr>
            <a:lvl5pPr marL="1480857" indent="0">
              <a:buNone/>
              <a:defRPr sz="1300" b="1"/>
            </a:lvl5pPr>
            <a:lvl6pPr marL="1851070" indent="0">
              <a:buNone/>
              <a:defRPr sz="1300" b="1"/>
            </a:lvl6pPr>
            <a:lvl7pPr marL="2221284" indent="0">
              <a:buNone/>
              <a:defRPr sz="1300" b="1"/>
            </a:lvl7pPr>
            <a:lvl8pPr marL="2591499" indent="0">
              <a:buNone/>
              <a:defRPr sz="1300" b="1"/>
            </a:lvl8pPr>
            <a:lvl9pPr marL="296171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1630971"/>
            <a:ext cx="404208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05223"/>
            <a:ext cx="3008160" cy="87057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3" y="205221"/>
            <a:ext cx="5112000" cy="438958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075794"/>
            <a:ext cx="3008160" cy="3519009"/>
          </a:xfrm>
        </p:spPr>
        <p:txBody>
          <a:bodyPr/>
          <a:lstStyle>
            <a:lvl1pPr marL="0" indent="0">
              <a:buNone/>
              <a:defRPr sz="1100"/>
            </a:lvl1pPr>
            <a:lvl2pPr marL="370214" indent="0">
              <a:buNone/>
              <a:defRPr sz="1000"/>
            </a:lvl2pPr>
            <a:lvl3pPr marL="740428" indent="0">
              <a:buNone/>
              <a:defRPr sz="800"/>
            </a:lvl3pPr>
            <a:lvl4pPr marL="1110643" indent="0">
              <a:buNone/>
              <a:defRPr sz="700"/>
            </a:lvl4pPr>
            <a:lvl5pPr marL="1480857" indent="0">
              <a:buNone/>
              <a:defRPr sz="700"/>
            </a:lvl5pPr>
            <a:lvl6pPr marL="1851070" indent="0">
              <a:buNone/>
              <a:defRPr sz="700"/>
            </a:lvl6pPr>
            <a:lvl7pPr marL="2221284" indent="0">
              <a:buNone/>
              <a:defRPr sz="700"/>
            </a:lvl7pPr>
            <a:lvl8pPr marL="2591499" indent="0">
              <a:buNone/>
              <a:defRPr sz="700"/>
            </a:lvl8pPr>
            <a:lvl9pPr marL="296171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3" y="3600020"/>
            <a:ext cx="5486400" cy="42556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3" y="459050"/>
            <a:ext cx="5486400" cy="3086964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0214" indent="0">
              <a:buNone/>
              <a:defRPr sz="2300"/>
            </a:lvl2pPr>
            <a:lvl3pPr marL="740428" indent="0">
              <a:buNone/>
              <a:defRPr sz="1900"/>
            </a:lvl3pPr>
            <a:lvl4pPr marL="1110643" indent="0">
              <a:buNone/>
              <a:defRPr sz="1600"/>
            </a:lvl4pPr>
            <a:lvl5pPr marL="1480857" indent="0">
              <a:buNone/>
              <a:defRPr sz="1600"/>
            </a:lvl5pPr>
            <a:lvl6pPr marL="1851070" indent="0">
              <a:buNone/>
              <a:defRPr sz="1600"/>
            </a:lvl6pPr>
            <a:lvl7pPr marL="2221284" indent="0">
              <a:buNone/>
              <a:defRPr sz="1600"/>
            </a:lvl7pPr>
            <a:lvl8pPr marL="2591499" indent="0">
              <a:buNone/>
              <a:defRPr sz="1600"/>
            </a:lvl8pPr>
            <a:lvl9pPr marL="2961712" indent="0">
              <a:buNone/>
              <a:defRPr sz="1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3" y="4025584"/>
            <a:ext cx="5486400" cy="603783"/>
          </a:xfrm>
        </p:spPr>
        <p:txBody>
          <a:bodyPr/>
          <a:lstStyle>
            <a:lvl1pPr marL="0" indent="0">
              <a:buNone/>
              <a:defRPr sz="1100"/>
            </a:lvl1pPr>
            <a:lvl2pPr marL="370214" indent="0">
              <a:buNone/>
              <a:defRPr sz="1000"/>
            </a:lvl2pPr>
            <a:lvl3pPr marL="740428" indent="0">
              <a:buNone/>
              <a:defRPr sz="800"/>
            </a:lvl3pPr>
            <a:lvl4pPr marL="1110643" indent="0">
              <a:buNone/>
              <a:defRPr sz="700"/>
            </a:lvl4pPr>
            <a:lvl5pPr marL="1480857" indent="0">
              <a:buNone/>
              <a:defRPr sz="700"/>
            </a:lvl5pPr>
            <a:lvl6pPr marL="1851070" indent="0">
              <a:buNone/>
              <a:defRPr sz="700"/>
            </a:lvl6pPr>
            <a:lvl7pPr marL="2221284" indent="0">
              <a:buNone/>
              <a:defRPr sz="700"/>
            </a:lvl7pPr>
            <a:lvl8pPr marL="2591499" indent="0">
              <a:buNone/>
              <a:defRPr sz="700"/>
            </a:lvl8pPr>
            <a:lvl9pPr marL="296171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1200" y="206302"/>
            <a:ext cx="2056320" cy="438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922" y="206302"/>
            <a:ext cx="6035040" cy="438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1597489"/>
            <a:ext cx="7773120" cy="11027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2914146"/>
            <a:ext cx="6400800" cy="13144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0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0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1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3305149"/>
            <a:ext cx="7771680" cy="102178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179669"/>
            <a:ext cx="7771680" cy="1125478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0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042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06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808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510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2128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9149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617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920" y="1200006"/>
            <a:ext cx="4044960" cy="339479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123" y="1200006"/>
            <a:ext cx="4046400" cy="339479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151401"/>
            <a:ext cx="403920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14" indent="0">
              <a:buNone/>
              <a:defRPr sz="1600" b="1"/>
            </a:lvl2pPr>
            <a:lvl3pPr marL="740428" indent="0">
              <a:buNone/>
              <a:defRPr sz="1500" b="1"/>
            </a:lvl3pPr>
            <a:lvl4pPr marL="1110643" indent="0">
              <a:buNone/>
              <a:defRPr sz="1300" b="1"/>
            </a:lvl4pPr>
            <a:lvl5pPr marL="1480857" indent="0">
              <a:buNone/>
              <a:defRPr sz="1300" b="1"/>
            </a:lvl5pPr>
            <a:lvl6pPr marL="1851070" indent="0">
              <a:buNone/>
              <a:defRPr sz="1300" b="1"/>
            </a:lvl6pPr>
            <a:lvl7pPr marL="2221284" indent="0">
              <a:buNone/>
              <a:defRPr sz="1300" b="1"/>
            </a:lvl7pPr>
            <a:lvl8pPr marL="2591499" indent="0">
              <a:buNone/>
              <a:defRPr sz="1300" b="1"/>
            </a:lvl8pPr>
            <a:lvl9pPr marL="296171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1630971"/>
            <a:ext cx="403920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151401"/>
            <a:ext cx="404208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14" indent="0">
              <a:buNone/>
              <a:defRPr sz="1600" b="1"/>
            </a:lvl2pPr>
            <a:lvl3pPr marL="740428" indent="0">
              <a:buNone/>
              <a:defRPr sz="1500" b="1"/>
            </a:lvl3pPr>
            <a:lvl4pPr marL="1110643" indent="0">
              <a:buNone/>
              <a:defRPr sz="1300" b="1"/>
            </a:lvl4pPr>
            <a:lvl5pPr marL="1480857" indent="0">
              <a:buNone/>
              <a:defRPr sz="1300" b="1"/>
            </a:lvl5pPr>
            <a:lvl6pPr marL="1851070" indent="0">
              <a:buNone/>
              <a:defRPr sz="1300" b="1"/>
            </a:lvl6pPr>
            <a:lvl7pPr marL="2221284" indent="0">
              <a:buNone/>
              <a:defRPr sz="1300" b="1"/>
            </a:lvl7pPr>
            <a:lvl8pPr marL="2591499" indent="0">
              <a:buNone/>
              <a:defRPr sz="1300" b="1"/>
            </a:lvl8pPr>
            <a:lvl9pPr marL="296171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1630971"/>
            <a:ext cx="404208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3305149"/>
            <a:ext cx="7771680" cy="102178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179669"/>
            <a:ext cx="7771680" cy="1125478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0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042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06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808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510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2128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9149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617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05223"/>
            <a:ext cx="3008160" cy="87057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3" y="205221"/>
            <a:ext cx="5112000" cy="438958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075794"/>
            <a:ext cx="3008160" cy="3519009"/>
          </a:xfrm>
        </p:spPr>
        <p:txBody>
          <a:bodyPr/>
          <a:lstStyle>
            <a:lvl1pPr marL="0" indent="0">
              <a:buNone/>
              <a:defRPr sz="1100"/>
            </a:lvl1pPr>
            <a:lvl2pPr marL="370214" indent="0">
              <a:buNone/>
              <a:defRPr sz="1000"/>
            </a:lvl2pPr>
            <a:lvl3pPr marL="740428" indent="0">
              <a:buNone/>
              <a:defRPr sz="800"/>
            </a:lvl3pPr>
            <a:lvl4pPr marL="1110643" indent="0">
              <a:buNone/>
              <a:defRPr sz="700"/>
            </a:lvl4pPr>
            <a:lvl5pPr marL="1480857" indent="0">
              <a:buNone/>
              <a:defRPr sz="700"/>
            </a:lvl5pPr>
            <a:lvl6pPr marL="1851070" indent="0">
              <a:buNone/>
              <a:defRPr sz="700"/>
            </a:lvl6pPr>
            <a:lvl7pPr marL="2221284" indent="0">
              <a:buNone/>
              <a:defRPr sz="700"/>
            </a:lvl7pPr>
            <a:lvl8pPr marL="2591499" indent="0">
              <a:buNone/>
              <a:defRPr sz="700"/>
            </a:lvl8pPr>
            <a:lvl9pPr marL="296171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3" y="3600020"/>
            <a:ext cx="5486400" cy="42556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3" y="459050"/>
            <a:ext cx="5486400" cy="3086964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0214" indent="0">
              <a:buNone/>
              <a:defRPr sz="2300"/>
            </a:lvl2pPr>
            <a:lvl3pPr marL="740428" indent="0">
              <a:buNone/>
              <a:defRPr sz="1900"/>
            </a:lvl3pPr>
            <a:lvl4pPr marL="1110643" indent="0">
              <a:buNone/>
              <a:defRPr sz="1600"/>
            </a:lvl4pPr>
            <a:lvl5pPr marL="1480857" indent="0">
              <a:buNone/>
              <a:defRPr sz="1600"/>
            </a:lvl5pPr>
            <a:lvl6pPr marL="1851070" indent="0">
              <a:buNone/>
              <a:defRPr sz="1600"/>
            </a:lvl6pPr>
            <a:lvl7pPr marL="2221284" indent="0">
              <a:buNone/>
              <a:defRPr sz="1600"/>
            </a:lvl7pPr>
            <a:lvl8pPr marL="2591499" indent="0">
              <a:buNone/>
              <a:defRPr sz="1600"/>
            </a:lvl8pPr>
            <a:lvl9pPr marL="2961712" indent="0">
              <a:buNone/>
              <a:defRPr sz="1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3" y="4025584"/>
            <a:ext cx="5486400" cy="603783"/>
          </a:xfrm>
        </p:spPr>
        <p:txBody>
          <a:bodyPr/>
          <a:lstStyle>
            <a:lvl1pPr marL="0" indent="0">
              <a:buNone/>
              <a:defRPr sz="1100"/>
            </a:lvl1pPr>
            <a:lvl2pPr marL="370214" indent="0">
              <a:buNone/>
              <a:defRPr sz="1000"/>
            </a:lvl2pPr>
            <a:lvl3pPr marL="740428" indent="0">
              <a:buNone/>
              <a:defRPr sz="800"/>
            </a:lvl3pPr>
            <a:lvl4pPr marL="1110643" indent="0">
              <a:buNone/>
              <a:defRPr sz="700"/>
            </a:lvl4pPr>
            <a:lvl5pPr marL="1480857" indent="0">
              <a:buNone/>
              <a:defRPr sz="700"/>
            </a:lvl5pPr>
            <a:lvl6pPr marL="1851070" indent="0">
              <a:buNone/>
              <a:defRPr sz="700"/>
            </a:lvl6pPr>
            <a:lvl7pPr marL="2221284" indent="0">
              <a:buNone/>
              <a:defRPr sz="700"/>
            </a:lvl7pPr>
            <a:lvl8pPr marL="2591499" indent="0">
              <a:buNone/>
              <a:defRPr sz="700"/>
            </a:lvl8pPr>
            <a:lvl9pPr marL="296171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1200" y="206302"/>
            <a:ext cx="2056320" cy="438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922" y="206302"/>
            <a:ext cx="6035040" cy="438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1597489"/>
            <a:ext cx="7773120" cy="11027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2914146"/>
            <a:ext cx="6400800" cy="13144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0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0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1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3305149"/>
            <a:ext cx="7771680" cy="102178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179669"/>
            <a:ext cx="7771680" cy="1125478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0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042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06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808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510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2128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9149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617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920" y="1200006"/>
            <a:ext cx="4044960" cy="339479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123" y="1200006"/>
            <a:ext cx="4046400" cy="339479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151401"/>
            <a:ext cx="403920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14" indent="0">
              <a:buNone/>
              <a:defRPr sz="1600" b="1"/>
            </a:lvl2pPr>
            <a:lvl3pPr marL="740428" indent="0">
              <a:buNone/>
              <a:defRPr sz="1500" b="1"/>
            </a:lvl3pPr>
            <a:lvl4pPr marL="1110643" indent="0">
              <a:buNone/>
              <a:defRPr sz="1300" b="1"/>
            </a:lvl4pPr>
            <a:lvl5pPr marL="1480857" indent="0">
              <a:buNone/>
              <a:defRPr sz="1300" b="1"/>
            </a:lvl5pPr>
            <a:lvl6pPr marL="1851070" indent="0">
              <a:buNone/>
              <a:defRPr sz="1300" b="1"/>
            </a:lvl6pPr>
            <a:lvl7pPr marL="2221284" indent="0">
              <a:buNone/>
              <a:defRPr sz="1300" b="1"/>
            </a:lvl7pPr>
            <a:lvl8pPr marL="2591499" indent="0">
              <a:buNone/>
              <a:defRPr sz="1300" b="1"/>
            </a:lvl8pPr>
            <a:lvl9pPr marL="296171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1630971"/>
            <a:ext cx="403920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151401"/>
            <a:ext cx="404208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14" indent="0">
              <a:buNone/>
              <a:defRPr sz="1600" b="1"/>
            </a:lvl2pPr>
            <a:lvl3pPr marL="740428" indent="0">
              <a:buNone/>
              <a:defRPr sz="1500" b="1"/>
            </a:lvl3pPr>
            <a:lvl4pPr marL="1110643" indent="0">
              <a:buNone/>
              <a:defRPr sz="1300" b="1"/>
            </a:lvl4pPr>
            <a:lvl5pPr marL="1480857" indent="0">
              <a:buNone/>
              <a:defRPr sz="1300" b="1"/>
            </a:lvl5pPr>
            <a:lvl6pPr marL="1851070" indent="0">
              <a:buNone/>
              <a:defRPr sz="1300" b="1"/>
            </a:lvl6pPr>
            <a:lvl7pPr marL="2221284" indent="0">
              <a:buNone/>
              <a:defRPr sz="1300" b="1"/>
            </a:lvl7pPr>
            <a:lvl8pPr marL="2591499" indent="0">
              <a:buNone/>
              <a:defRPr sz="1300" b="1"/>
            </a:lvl8pPr>
            <a:lvl9pPr marL="296171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1630971"/>
            <a:ext cx="404208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920" y="1200006"/>
            <a:ext cx="4044960" cy="339479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123" y="1200006"/>
            <a:ext cx="4046400" cy="339479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05223"/>
            <a:ext cx="3008160" cy="87057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3" y="205221"/>
            <a:ext cx="5112000" cy="438958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075794"/>
            <a:ext cx="3008160" cy="3519009"/>
          </a:xfrm>
        </p:spPr>
        <p:txBody>
          <a:bodyPr/>
          <a:lstStyle>
            <a:lvl1pPr marL="0" indent="0">
              <a:buNone/>
              <a:defRPr sz="1100"/>
            </a:lvl1pPr>
            <a:lvl2pPr marL="370214" indent="0">
              <a:buNone/>
              <a:defRPr sz="1000"/>
            </a:lvl2pPr>
            <a:lvl3pPr marL="740428" indent="0">
              <a:buNone/>
              <a:defRPr sz="800"/>
            </a:lvl3pPr>
            <a:lvl4pPr marL="1110643" indent="0">
              <a:buNone/>
              <a:defRPr sz="700"/>
            </a:lvl4pPr>
            <a:lvl5pPr marL="1480857" indent="0">
              <a:buNone/>
              <a:defRPr sz="700"/>
            </a:lvl5pPr>
            <a:lvl6pPr marL="1851070" indent="0">
              <a:buNone/>
              <a:defRPr sz="700"/>
            </a:lvl6pPr>
            <a:lvl7pPr marL="2221284" indent="0">
              <a:buNone/>
              <a:defRPr sz="700"/>
            </a:lvl7pPr>
            <a:lvl8pPr marL="2591499" indent="0">
              <a:buNone/>
              <a:defRPr sz="700"/>
            </a:lvl8pPr>
            <a:lvl9pPr marL="296171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3" y="3600020"/>
            <a:ext cx="5486400" cy="42556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3" y="459050"/>
            <a:ext cx="5486400" cy="3086964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0214" indent="0">
              <a:buNone/>
              <a:defRPr sz="2300"/>
            </a:lvl2pPr>
            <a:lvl3pPr marL="740428" indent="0">
              <a:buNone/>
              <a:defRPr sz="1900"/>
            </a:lvl3pPr>
            <a:lvl4pPr marL="1110643" indent="0">
              <a:buNone/>
              <a:defRPr sz="1600"/>
            </a:lvl4pPr>
            <a:lvl5pPr marL="1480857" indent="0">
              <a:buNone/>
              <a:defRPr sz="1600"/>
            </a:lvl5pPr>
            <a:lvl6pPr marL="1851070" indent="0">
              <a:buNone/>
              <a:defRPr sz="1600"/>
            </a:lvl6pPr>
            <a:lvl7pPr marL="2221284" indent="0">
              <a:buNone/>
              <a:defRPr sz="1600"/>
            </a:lvl7pPr>
            <a:lvl8pPr marL="2591499" indent="0">
              <a:buNone/>
              <a:defRPr sz="1600"/>
            </a:lvl8pPr>
            <a:lvl9pPr marL="2961712" indent="0">
              <a:buNone/>
              <a:defRPr sz="1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3" y="4025584"/>
            <a:ext cx="5486400" cy="603783"/>
          </a:xfrm>
        </p:spPr>
        <p:txBody>
          <a:bodyPr/>
          <a:lstStyle>
            <a:lvl1pPr marL="0" indent="0">
              <a:buNone/>
              <a:defRPr sz="1100"/>
            </a:lvl1pPr>
            <a:lvl2pPr marL="370214" indent="0">
              <a:buNone/>
              <a:defRPr sz="1000"/>
            </a:lvl2pPr>
            <a:lvl3pPr marL="740428" indent="0">
              <a:buNone/>
              <a:defRPr sz="800"/>
            </a:lvl3pPr>
            <a:lvl4pPr marL="1110643" indent="0">
              <a:buNone/>
              <a:defRPr sz="700"/>
            </a:lvl4pPr>
            <a:lvl5pPr marL="1480857" indent="0">
              <a:buNone/>
              <a:defRPr sz="700"/>
            </a:lvl5pPr>
            <a:lvl6pPr marL="1851070" indent="0">
              <a:buNone/>
              <a:defRPr sz="700"/>
            </a:lvl6pPr>
            <a:lvl7pPr marL="2221284" indent="0">
              <a:buNone/>
              <a:defRPr sz="700"/>
            </a:lvl7pPr>
            <a:lvl8pPr marL="2591499" indent="0">
              <a:buNone/>
              <a:defRPr sz="700"/>
            </a:lvl8pPr>
            <a:lvl9pPr marL="296171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1200" y="206302"/>
            <a:ext cx="2056320" cy="438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922" y="206302"/>
            <a:ext cx="6035040" cy="438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292480" y="467690"/>
            <a:ext cx="4769280" cy="108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74043" tIns="37021" rIns="74043" bIns="3702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52160" y="4634767"/>
            <a:ext cx="8256960" cy="108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74043" tIns="37021" rIns="74043" bIns="3702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2243" y="207382"/>
            <a:ext cx="1310400" cy="32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520" y="0"/>
            <a:ext cx="1342080" cy="62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151401"/>
            <a:ext cx="403920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14" indent="0">
              <a:buNone/>
              <a:defRPr sz="1600" b="1"/>
            </a:lvl2pPr>
            <a:lvl3pPr marL="740428" indent="0">
              <a:buNone/>
              <a:defRPr sz="1500" b="1"/>
            </a:lvl3pPr>
            <a:lvl4pPr marL="1110643" indent="0">
              <a:buNone/>
              <a:defRPr sz="1300" b="1"/>
            </a:lvl4pPr>
            <a:lvl5pPr marL="1480857" indent="0">
              <a:buNone/>
              <a:defRPr sz="1300" b="1"/>
            </a:lvl5pPr>
            <a:lvl6pPr marL="1851070" indent="0">
              <a:buNone/>
              <a:defRPr sz="1300" b="1"/>
            </a:lvl6pPr>
            <a:lvl7pPr marL="2221284" indent="0">
              <a:buNone/>
              <a:defRPr sz="1300" b="1"/>
            </a:lvl7pPr>
            <a:lvl8pPr marL="2591499" indent="0">
              <a:buNone/>
              <a:defRPr sz="1300" b="1"/>
            </a:lvl8pPr>
            <a:lvl9pPr marL="296171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1630971"/>
            <a:ext cx="403920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151401"/>
            <a:ext cx="404208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14" indent="0">
              <a:buNone/>
              <a:defRPr sz="1600" b="1"/>
            </a:lvl2pPr>
            <a:lvl3pPr marL="740428" indent="0">
              <a:buNone/>
              <a:defRPr sz="1500" b="1"/>
            </a:lvl3pPr>
            <a:lvl4pPr marL="1110643" indent="0">
              <a:buNone/>
              <a:defRPr sz="1300" b="1"/>
            </a:lvl4pPr>
            <a:lvl5pPr marL="1480857" indent="0">
              <a:buNone/>
              <a:defRPr sz="1300" b="1"/>
            </a:lvl5pPr>
            <a:lvl6pPr marL="1851070" indent="0">
              <a:buNone/>
              <a:defRPr sz="1300" b="1"/>
            </a:lvl6pPr>
            <a:lvl7pPr marL="2221284" indent="0">
              <a:buNone/>
              <a:defRPr sz="1300" b="1"/>
            </a:lvl7pPr>
            <a:lvl8pPr marL="2591499" indent="0">
              <a:buNone/>
              <a:defRPr sz="1300" b="1"/>
            </a:lvl8pPr>
            <a:lvl9pPr marL="296171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1630971"/>
            <a:ext cx="404208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05223"/>
            <a:ext cx="3008160" cy="87057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3" y="205221"/>
            <a:ext cx="5112000" cy="438958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075794"/>
            <a:ext cx="3008160" cy="3519009"/>
          </a:xfrm>
        </p:spPr>
        <p:txBody>
          <a:bodyPr/>
          <a:lstStyle>
            <a:lvl1pPr marL="0" indent="0">
              <a:buNone/>
              <a:defRPr sz="1100"/>
            </a:lvl1pPr>
            <a:lvl2pPr marL="370214" indent="0">
              <a:buNone/>
              <a:defRPr sz="1000"/>
            </a:lvl2pPr>
            <a:lvl3pPr marL="740428" indent="0">
              <a:buNone/>
              <a:defRPr sz="800"/>
            </a:lvl3pPr>
            <a:lvl4pPr marL="1110643" indent="0">
              <a:buNone/>
              <a:defRPr sz="700"/>
            </a:lvl4pPr>
            <a:lvl5pPr marL="1480857" indent="0">
              <a:buNone/>
              <a:defRPr sz="700"/>
            </a:lvl5pPr>
            <a:lvl6pPr marL="1851070" indent="0">
              <a:buNone/>
              <a:defRPr sz="700"/>
            </a:lvl6pPr>
            <a:lvl7pPr marL="2221284" indent="0">
              <a:buNone/>
              <a:defRPr sz="700"/>
            </a:lvl7pPr>
            <a:lvl8pPr marL="2591499" indent="0">
              <a:buNone/>
              <a:defRPr sz="700"/>
            </a:lvl8pPr>
            <a:lvl9pPr marL="296171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3" y="3600020"/>
            <a:ext cx="5486400" cy="42556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3" y="459050"/>
            <a:ext cx="5486400" cy="3086964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0214" indent="0">
              <a:buNone/>
              <a:defRPr sz="2300"/>
            </a:lvl2pPr>
            <a:lvl3pPr marL="740428" indent="0">
              <a:buNone/>
              <a:defRPr sz="1900"/>
            </a:lvl3pPr>
            <a:lvl4pPr marL="1110643" indent="0">
              <a:buNone/>
              <a:defRPr sz="1600"/>
            </a:lvl4pPr>
            <a:lvl5pPr marL="1480857" indent="0">
              <a:buNone/>
              <a:defRPr sz="1600"/>
            </a:lvl5pPr>
            <a:lvl6pPr marL="1851070" indent="0">
              <a:buNone/>
              <a:defRPr sz="1600"/>
            </a:lvl6pPr>
            <a:lvl7pPr marL="2221284" indent="0">
              <a:buNone/>
              <a:defRPr sz="1600"/>
            </a:lvl7pPr>
            <a:lvl8pPr marL="2591499" indent="0">
              <a:buNone/>
              <a:defRPr sz="1600"/>
            </a:lvl8pPr>
            <a:lvl9pPr marL="2961712" indent="0">
              <a:buNone/>
              <a:defRPr sz="1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3" y="4025584"/>
            <a:ext cx="5486400" cy="603783"/>
          </a:xfrm>
        </p:spPr>
        <p:txBody>
          <a:bodyPr/>
          <a:lstStyle>
            <a:lvl1pPr marL="0" indent="0">
              <a:buNone/>
              <a:defRPr sz="1100"/>
            </a:lvl1pPr>
            <a:lvl2pPr marL="370214" indent="0">
              <a:buNone/>
              <a:defRPr sz="1000"/>
            </a:lvl2pPr>
            <a:lvl3pPr marL="740428" indent="0">
              <a:buNone/>
              <a:defRPr sz="800"/>
            </a:lvl3pPr>
            <a:lvl4pPr marL="1110643" indent="0">
              <a:buNone/>
              <a:defRPr sz="700"/>
            </a:lvl4pPr>
            <a:lvl5pPr marL="1480857" indent="0">
              <a:buNone/>
              <a:defRPr sz="700"/>
            </a:lvl5pPr>
            <a:lvl6pPr marL="1851070" indent="0">
              <a:buNone/>
              <a:defRPr sz="700"/>
            </a:lvl6pPr>
            <a:lvl7pPr marL="2221284" indent="0">
              <a:buNone/>
              <a:defRPr sz="700"/>
            </a:lvl7pPr>
            <a:lvl8pPr marL="2591499" indent="0">
              <a:buNone/>
              <a:defRPr sz="700"/>
            </a:lvl8pPr>
            <a:lvl9pPr marL="296171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922" y="206302"/>
            <a:ext cx="8229600" cy="85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922" y="1200006"/>
            <a:ext cx="8229600" cy="339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920" y="4767621"/>
            <a:ext cx="213264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800" y="4767621"/>
            <a:ext cx="289440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443" y="4767621"/>
            <a:ext cx="213408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370214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74042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110643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480857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7661" indent="-2776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01597" indent="-2313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25536" indent="-1851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95750" indent="-1851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665963" indent="-1851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036178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393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6606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46819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214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0428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0643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0857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1070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284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1499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1712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922" y="206302"/>
            <a:ext cx="8229600" cy="85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922" y="1200006"/>
            <a:ext cx="8229600" cy="339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920" y="4767621"/>
            <a:ext cx="213264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800" y="4767621"/>
            <a:ext cx="289440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443" y="4767621"/>
            <a:ext cx="213408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370214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74042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110643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480857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7661" indent="-2776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01597" indent="-2313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25536" indent="-1851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95750" indent="-1851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665963" indent="-1851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036178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393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6606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46819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214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0428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0643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0857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1070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284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1499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1712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922" y="206302"/>
            <a:ext cx="8229600" cy="85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922" y="1200006"/>
            <a:ext cx="8229600" cy="339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920" y="4767621"/>
            <a:ext cx="213264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800" y="4767621"/>
            <a:ext cx="289440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443" y="4767621"/>
            <a:ext cx="213408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370214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74042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110643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480857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7661" indent="-2776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01597" indent="-2313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25536" indent="-1851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95750" indent="-1851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665963" indent="-1851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036178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393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6606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46819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214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0428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0643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0857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1070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284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1499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1712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440803" y="38884"/>
            <a:ext cx="4282560" cy="4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922" y="819806"/>
            <a:ext cx="8229600" cy="361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920" y="4749259"/>
            <a:ext cx="2132640" cy="273268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6720" y="4767621"/>
            <a:ext cx="301248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62243" y="207382"/>
            <a:ext cx="1310400" cy="32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2080" y="158779"/>
            <a:ext cx="1624320" cy="40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292480" y="563819"/>
            <a:ext cx="4769280" cy="108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74043" tIns="37021" rIns="74043" bIns="3702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52160" y="4634767"/>
            <a:ext cx="8256960" cy="108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74043" tIns="37021" rIns="74043" bIns="3702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443" y="4767621"/>
            <a:ext cx="213408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370214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74042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110643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480857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7661" indent="-27766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01597" indent="-231384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25536" indent="-185107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95750" indent="-185107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665963" indent="-1851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036178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393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6606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46819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214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0428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0643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0857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1070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284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1499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1712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939840" y="2"/>
            <a:ext cx="471456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622145"/>
            <a:ext cx="8226720" cy="39748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456483" y="4685532"/>
            <a:ext cx="2128320" cy="353197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3/20/2014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127680" y="4685532"/>
            <a:ext cx="2897280" cy="353197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6554880" y="4685532"/>
            <a:ext cx="2128320" cy="353197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37021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37021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37021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37021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37021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244330" indent="-174823" algn="r" defTabSz="37021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600">
          <a:solidFill>
            <a:srgbClr val="000000"/>
          </a:solidFill>
          <a:latin typeface="Bitstream Charter" pitchFamily="16" charset="0"/>
        </a:defRPr>
      </a:lvl6pPr>
      <a:lvl7pPr marL="1614545" indent="-174823" algn="r" defTabSz="37021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600">
          <a:solidFill>
            <a:srgbClr val="000000"/>
          </a:solidFill>
          <a:latin typeface="Bitstream Charter" pitchFamily="16" charset="0"/>
        </a:defRPr>
      </a:lvl7pPr>
      <a:lvl8pPr marL="1984759" indent="-174823" algn="r" defTabSz="37021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600">
          <a:solidFill>
            <a:srgbClr val="000000"/>
          </a:solidFill>
          <a:latin typeface="Bitstream Charter" pitchFamily="16" charset="0"/>
        </a:defRPr>
      </a:lvl8pPr>
      <a:lvl9pPr marL="2354972" indent="-174823" algn="r" defTabSz="37021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600">
          <a:solidFill>
            <a:srgbClr val="000000"/>
          </a:solidFill>
          <a:latin typeface="Bitstream Charter" pitchFamily="16" charset="0"/>
        </a:defRPr>
      </a:lvl9pPr>
    </p:titleStyle>
    <p:bodyStyle>
      <a:lvl1pPr marL="349647" indent="-262234" algn="l" defTabSz="37021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3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699294" indent="-232670" algn="l" defTabSz="37021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1900">
          <a:solidFill>
            <a:srgbClr val="000000"/>
          </a:solidFill>
          <a:latin typeface="Arial" charset="0"/>
          <a:ea typeface="ＭＳ Ｐゴシック" charset="-128"/>
        </a:defRPr>
      </a:lvl2pPr>
      <a:lvl3pPr marL="1048940" indent="-174823" algn="l" defTabSz="370214" rtl="0" eaLnBrk="0" fontAlgn="base" hangingPunct="0">
        <a:spcBef>
          <a:spcPct val="0"/>
        </a:spcBef>
        <a:spcAft>
          <a:spcPts val="688"/>
        </a:spcAft>
        <a:buClr>
          <a:srgbClr val="000000"/>
        </a:buClr>
        <a:buSzPct val="45000"/>
        <a:buFont typeface="Wingdings" pitchFamily="2" charset="2"/>
        <a:buChar char=""/>
        <a:defRPr sz="1900">
          <a:solidFill>
            <a:srgbClr val="000000"/>
          </a:solidFill>
          <a:latin typeface="Arial" charset="0"/>
          <a:ea typeface="ＭＳ Ｐゴシック" charset="-128"/>
        </a:defRPr>
      </a:lvl3pPr>
      <a:lvl4pPr marL="1398586" indent="-174823" algn="l" defTabSz="370214" rtl="0" eaLnBrk="0" fontAlgn="base" hangingPunct="0">
        <a:spcBef>
          <a:spcPct val="0"/>
        </a:spcBef>
        <a:spcAft>
          <a:spcPts val="466"/>
        </a:spcAft>
        <a:buClr>
          <a:srgbClr val="000000"/>
        </a:buClr>
        <a:buSzPct val="75000"/>
        <a:buFont typeface="Symbol" pitchFamily="18" charset="2"/>
        <a:buChar char=""/>
        <a:defRPr sz="1600">
          <a:solidFill>
            <a:srgbClr val="000000"/>
          </a:solidFill>
          <a:latin typeface="Arial" charset="0"/>
          <a:ea typeface="ＭＳ Ｐゴシック" charset="-128"/>
        </a:defRPr>
      </a:lvl4pPr>
      <a:lvl5pPr marL="1748232" indent="-174823" algn="l" defTabSz="370214" rtl="0" eaLnBrk="0" fontAlgn="base" hangingPunct="0">
        <a:spcBef>
          <a:spcPct val="0"/>
        </a:spcBef>
        <a:spcAft>
          <a:spcPts val="233"/>
        </a:spcAft>
        <a:buClr>
          <a:srgbClr val="000000"/>
        </a:buClr>
        <a:buSzPct val="45000"/>
        <a:buFont typeface="Wingdings" pitchFamily="2" charset="2"/>
        <a:buChar char=""/>
        <a:defRPr sz="1600">
          <a:solidFill>
            <a:srgbClr val="000000"/>
          </a:solidFill>
          <a:latin typeface="Arial" charset="0"/>
          <a:ea typeface="ＭＳ Ｐゴシック" charset="-128"/>
        </a:defRPr>
      </a:lvl5pPr>
      <a:lvl6pPr marL="2118447" indent="-174823" algn="l" defTabSz="370214" rtl="0" fontAlgn="base" hangingPunct="0">
        <a:spcBef>
          <a:spcPct val="0"/>
        </a:spcBef>
        <a:spcAft>
          <a:spcPts val="233"/>
        </a:spcAft>
        <a:buClr>
          <a:srgbClr val="000000"/>
        </a:buClr>
        <a:buSzPct val="45000"/>
        <a:buFont typeface="Wingdings" charset="2"/>
        <a:buChar char=""/>
        <a:defRPr sz="1600">
          <a:solidFill>
            <a:srgbClr val="000000"/>
          </a:solidFill>
          <a:latin typeface="+mn-lt"/>
        </a:defRPr>
      </a:lvl6pPr>
      <a:lvl7pPr marL="2488662" indent="-174823" algn="l" defTabSz="370214" rtl="0" fontAlgn="base" hangingPunct="0">
        <a:spcBef>
          <a:spcPct val="0"/>
        </a:spcBef>
        <a:spcAft>
          <a:spcPts val="233"/>
        </a:spcAft>
        <a:buClr>
          <a:srgbClr val="000000"/>
        </a:buClr>
        <a:buSzPct val="45000"/>
        <a:buFont typeface="Wingdings" charset="2"/>
        <a:buChar char=""/>
        <a:defRPr sz="1600">
          <a:solidFill>
            <a:srgbClr val="000000"/>
          </a:solidFill>
          <a:latin typeface="+mn-lt"/>
        </a:defRPr>
      </a:lvl7pPr>
      <a:lvl8pPr marL="2858876" indent="-174823" algn="l" defTabSz="370214" rtl="0" fontAlgn="base" hangingPunct="0">
        <a:spcBef>
          <a:spcPct val="0"/>
        </a:spcBef>
        <a:spcAft>
          <a:spcPts val="233"/>
        </a:spcAft>
        <a:buClr>
          <a:srgbClr val="000000"/>
        </a:buClr>
        <a:buSzPct val="45000"/>
        <a:buFont typeface="Wingdings" charset="2"/>
        <a:buChar char=""/>
        <a:defRPr sz="1600">
          <a:solidFill>
            <a:srgbClr val="000000"/>
          </a:solidFill>
          <a:latin typeface="+mn-lt"/>
        </a:defRPr>
      </a:lvl8pPr>
      <a:lvl9pPr marL="3229089" indent="-174823" algn="l" defTabSz="370214" rtl="0" fontAlgn="base" hangingPunct="0">
        <a:spcBef>
          <a:spcPct val="0"/>
        </a:spcBef>
        <a:spcAft>
          <a:spcPts val="233"/>
        </a:spcAft>
        <a:buClr>
          <a:srgbClr val="000000"/>
        </a:buClr>
        <a:buSzPct val="45000"/>
        <a:buFont typeface="Wingdings" charset="2"/>
        <a:buChar char="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214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0428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0643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0857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1070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284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1499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1712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55680" y="629241"/>
            <a:ext cx="8294400" cy="1244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2877" tIns="36438" rIns="72877" bIns="36438"/>
          <a:lstStyle/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2600" dirty="0" smtClean="0"/>
              <a:t>The </a:t>
            </a:r>
            <a:r>
              <a:rPr lang="en-US" sz="2600" dirty="0"/>
              <a:t>Science, Engineering, and </a:t>
            </a:r>
            <a:endParaRPr lang="en-US" sz="2600" dirty="0" smtClean="0"/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2600" dirty="0" smtClean="0"/>
              <a:t>Business </a:t>
            </a:r>
            <a:r>
              <a:rPr lang="en-US" sz="2600" dirty="0"/>
              <a:t>of Cyber </a:t>
            </a:r>
            <a:r>
              <a:rPr lang="en-US" sz="2600" dirty="0" smtClean="0"/>
              <a:t>Security</a:t>
            </a: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endParaRPr lang="en-US" sz="2600" dirty="0" smtClean="0"/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1900" dirty="0" smtClean="0">
                <a:solidFill>
                  <a:schemeClr val="tx2"/>
                </a:solidFill>
              </a:rPr>
              <a:t>Prof</a:t>
            </a:r>
            <a:r>
              <a:rPr lang="en-US" sz="1900" dirty="0">
                <a:solidFill>
                  <a:schemeClr val="tx2"/>
                </a:solidFill>
              </a:rPr>
              <a:t>. Ravi </a:t>
            </a:r>
            <a:r>
              <a:rPr lang="en-US" sz="1900" dirty="0" smtClean="0">
                <a:solidFill>
                  <a:schemeClr val="tx2"/>
                </a:solidFill>
              </a:rPr>
              <a:t>Sandhu</a:t>
            </a: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endParaRPr lang="en-US" sz="19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1600" dirty="0">
                <a:solidFill>
                  <a:schemeClr val="tx2"/>
                </a:solidFill>
              </a:rPr>
              <a:t>Executive </a:t>
            </a:r>
            <a:r>
              <a:rPr lang="en-US" sz="1600" dirty="0" smtClean="0">
                <a:solidFill>
                  <a:schemeClr val="tx2"/>
                </a:solidFill>
              </a:rPr>
              <a:t>Director, Institute for Cyber Security</a:t>
            </a: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Lutcher Brown Endowed Chair in Cyber Security</a:t>
            </a: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University of Texas at San Antonio</a:t>
            </a: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endParaRPr lang="en-US" sz="19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IIT </a:t>
            </a:r>
            <a:r>
              <a:rPr lang="en-US" sz="1600" dirty="0" err="1" smtClean="0">
                <a:solidFill>
                  <a:schemeClr val="tx2"/>
                </a:solidFill>
              </a:rPr>
              <a:t>Roorkie</a:t>
            </a:r>
            <a:r>
              <a:rPr lang="en-US" sz="1600" dirty="0" smtClean="0">
                <a:solidFill>
                  <a:schemeClr val="tx2"/>
                </a:solidFill>
              </a:rPr>
              <a:t>, Cognizance 2014</a:t>
            </a: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March 21, 2014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endParaRPr lang="en-US" sz="13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1300" dirty="0" smtClean="0">
                <a:solidFill>
                  <a:schemeClr val="tx2"/>
                </a:solidFill>
              </a:rPr>
              <a:t>ravi.sandhu@utsa.edu,  www.profsandhu.com, www.ics.utsa.edu</a:t>
            </a:r>
            <a:endParaRPr lang="en-US" sz="13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1900" dirty="0">
                <a:solidFill>
                  <a:schemeClr val="tx2"/>
                </a:solidFill>
              </a:rPr>
              <a:t> </a:t>
            </a:r>
            <a:endParaRPr lang="en-GB" sz="19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4561920" y="4071562"/>
            <a:ext cx="1440" cy="2354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4043" tIns="37021" rIns="74043" bIns="37021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586173" algn="l"/>
                <a:tab pos="1172345" algn="l"/>
                <a:tab pos="1758517" algn="l"/>
              </a:tabLst>
            </a:pPr>
            <a:r>
              <a:rPr lang="en-US" sz="1100" dirty="0">
                <a:solidFill>
                  <a:srgbClr val="000000"/>
                </a:solidFill>
              </a:rPr>
              <a:t>© Ravi  </a:t>
            </a:r>
            <a:r>
              <a:rPr lang="en-US" sz="1100" dirty="0" err="1">
                <a:solidFill>
                  <a:srgbClr val="000000"/>
                </a:solidFill>
              </a:rPr>
              <a:t>Sandhu</a:t>
            </a: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36016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3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360163" y="1082"/>
            <a:ext cx="471456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300" dirty="0">
                <a:solidFill>
                  <a:srgbClr val="131F49"/>
                </a:solidFill>
              </a:rPr>
              <a:t>Institute for Cyber Security</a:t>
            </a:r>
            <a:endParaRPr lang="en-US" sz="19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66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10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Ecosystem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27467" y="798220"/>
            <a:ext cx="5464822" cy="2397622"/>
            <a:chOff x="2824133" y="1711582"/>
            <a:chExt cx="6024587" cy="3523913"/>
          </a:xfrm>
        </p:grpSpPr>
        <p:sp>
          <p:nvSpPr>
            <p:cNvPr id="4" name="Isosceles Triangle 3"/>
            <p:cNvSpPr/>
            <p:nvPr/>
          </p:nvSpPr>
          <p:spPr bwMode="auto">
            <a:xfrm>
              <a:off x="4406442" y="2341549"/>
              <a:ext cx="2745163" cy="2366520"/>
            </a:xfrm>
            <a:prstGeom prst="triangl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hangingPunct="0">
                <a:buClr>
                  <a:srgbClr val="000000"/>
                </a:buClr>
                <a:buSzPct val="45000"/>
              </a:pPr>
              <a:endParaRPr lang="en-US" sz="1500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76322" y="1711582"/>
              <a:ext cx="1108387" cy="54282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Science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824133" y="4692667"/>
              <a:ext cx="6024587" cy="542828"/>
              <a:chOff x="2824133" y="4692667"/>
              <a:chExt cx="6024587" cy="542828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824133" y="4692667"/>
                <a:ext cx="1560790" cy="542827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Engineering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613094" y="4692668"/>
                <a:ext cx="1235626" cy="542827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Business</a:t>
                </a:r>
              </a:p>
            </p:txBody>
          </p:sp>
        </p:grpSp>
      </p:grp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49492" y="3243252"/>
            <a:ext cx="6528932" cy="15316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87413" algn="ctr" eaLnBrk="0" hangingPunct="0">
              <a:buClr>
                <a:srgbClr val="000000"/>
              </a:buClr>
              <a:buSzPct val="90000"/>
              <a:defRPr/>
            </a:pPr>
            <a:r>
              <a:rPr lang="en-US" sz="1900" b="1" kern="0" dirty="0" smtClean="0">
                <a:solidFill>
                  <a:srgbClr val="000000"/>
                </a:solidFill>
                <a:cs typeface="ＭＳ Ｐゴシック" charset="-128"/>
              </a:rPr>
              <a:t>Distinguishing Characteristics of Cyber/Cyber Security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Cyberspace is an entirely man-made domain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Evolves rapidly and unpredictably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Validation primarily with respect to future systems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699294" lvl="1" indent="-232670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900" kern="0" dirty="0" smtClean="0"/>
          </a:p>
          <a:p>
            <a:pPr marL="699294" lvl="1" indent="-232670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900" kern="0" dirty="0" smtClean="0"/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687" y="982886"/>
            <a:ext cx="2254666" cy="17367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74043" tIns="37021" rIns="74043" bIns="37021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Science explains the cause of observed phenomenon and enables better construction of future systems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2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230" algn="l"/>
                  <a:tab pos="1172459" algn="l"/>
                  <a:tab pos="1758689" algn="l"/>
                </a:tabLst>
                <a:defRPr/>
              </a:pPr>
              <a:t>11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4697414"/>
            <a:ext cx="3817217" cy="2748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0" tIns="37025" rIns="74050" bIns="37025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1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Scientific Method: Natural Sciences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86130" y="1218146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061398" y="1850937"/>
            <a:ext cx="1175469" cy="351772"/>
          </a:xfrm>
          <a:prstGeom prst="rect">
            <a:avLst/>
          </a:prstGeom>
        </p:spPr>
        <p:txBody>
          <a:bodyPr wrap="none" lIns="74050" tIns="37025" rIns="74050" bIns="37025">
            <a:spAutoFit/>
          </a:bodyPr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740797" y="2431169"/>
            <a:ext cx="1816670" cy="351772"/>
          </a:xfrm>
          <a:prstGeom prst="rect">
            <a:avLst/>
          </a:prstGeom>
        </p:spPr>
        <p:txBody>
          <a:bodyPr wrap="none" lIns="74050" tIns="37025" rIns="74050" bIns="37025">
            <a:spAutoFit/>
          </a:bodyPr>
          <a:lstStyle/>
          <a:p>
            <a:pPr algn="ctr"/>
            <a:r>
              <a:rPr lang="en-US" dirty="0" smtClean="0"/>
              <a:t>Experimentation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649132" y="1587478"/>
            <a:ext cx="0" cy="26345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649132" y="2194150"/>
            <a:ext cx="0" cy="26345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6" name="Group 25"/>
          <p:cNvGrpSpPr/>
          <p:nvPr/>
        </p:nvGrpSpPr>
        <p:grpSpPr>
          <a:xfrm>
            <a:off x="2493595" y="3262683"/>
            <a:ext cx="4336722" cy="1295260"/>
            <a:chOff x="2493595" y="2744347"/>
            <a:chExt cx="4336722" cy="1295260"/>
          </a:xfrm>
        </p:grpSpPr>
        <p:sp>
          <p:nvSpPr>
            <p:cNvPr id="20" name="Rectangle 19"/>
            <p:cNvSpPr/>
            <p:nvPr/>
          </p:nvSpPr>
          <p:spPr>
            <a:xfrm>
              <a:off x="2923200" y="2749195"/>
              <a:ext cx="1213940" cy="628771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Prediction</a:t>
              </a:r>
            </a:p>
            <a:p>
              <a:pPr algn="ctr"/>
              <a:r>
                <a:rPr lang="en-US" dirty="0" smtClean="0"/>
                <a:t>Confirmed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18832" y="2744347"/>
              <a:ext cx="1213940" cy="628771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Prediction</a:t>
              </a:r>
            </a:p>
            <a:p>
              <a:pPr algn="ctr"/>
              <a:r>
                <a:rPr lang="en-US" dirty="0" smtClean="0"/>
                <a:t>Falsified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93595" y="3687835"/>
              <a:ext cx="2073150" cy="351772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Hypothesis</a:t>
              </a:r>
              <a:r>
                <a:rPr lang="en-US" dirty="0"/>
                <a:t> </a:t>
              </a:r>
              <a:r>
                <a:rPr lang="en-US" dirty="0" smtClean="0"/>
                <a:t>→</a:t>
              </a:r>
              <a:r>
                <a:rPr lang="en-US" dirty="0"/>
                <a:t> </a:t>
              </a:r>
              <a:r>
                <a:rPr lang="en-US" dirty="0" smtClean="0"/>
                <a:t>Law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21287" y="3682987"/>
              <a:ext cx="2009030" cy="351772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Reject Hypothesis</a:t>
              </a:r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5825802" y="3401670"/>
              <a:ext cx="0" cy="263459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3530170" y="3401670"/>
              <a:ext cx="0" cy="263459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8" name="Straight Connector 27"/>
          <p:cNvCxnSpPr>
            <a:stCxn id="19" idx="2"/>
            <a:endCxn id="20" idx="0"/>
          </p:cNvCxnSpPr>
          <p:nvPr/>
        </p:nvCxnSpPr>
        <p:spPr bwMode="auto">
          <a:xfrm flipH="1">
            <a:off x="3530170" y="2782941"/>
            <a:ext cx="1118962" cy="48459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637706" y="2783917"/>
            <a:ext cx="1118962" cy="48459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751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2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230" algn="l"/>
                  <a:tab pos="1172459" algn="l"/>
                  <a:tab pos="1758689" algn="l"/>
                </a:tabLst>
                <a:defRPr/>
              </a:pPr>
              <a:t>12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4697414"/>
            <a:ext cx="3817217" cy="2748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0" tIns="37025" rIns="74050" bIns="37025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1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Scientific Method: Natural Sciences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86130" y="1218146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061398" y="1850937"/>
            <a:ext cx="1175469" cy="351772"/>
          </a:xfrm>
          <a:prstGeom prst="rect">
            <a:avLst/>
          </a:prstGeom>
        </p:spPr>
        <p:txBody>
          <a:bodyPr wrap="none" lIns="74050" tIns="37025" rIns="74050" bIns="37025">
            <a:spAutoFit/>
          </a:bodyPr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740797" y="2431169"/>
            <a:ext cx="1816670" cy="351772"/>
          </a:xfrm>
          <a:prstGeom prst="rect">
            <a:avLst/>
          </a:prstGeom>
        </p:spPr>
        <p:txBody>
          <a:bodyPr wrap="none" lIns="74050" tIns="37025" rIns="74050" bIns="37025">
            <a:spAutoFit/>
          </a:bodyPr>
          <a:lstStyle/>
          <a:p>
            <a:pPr algn="ctr"/>
            <a:r>
              <a:rPr lang="en-US" dirty="0" smtClean="0"/>
              <a:t>Experimentation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649132" y="1587478"/>
            <a:ext cx="0" cy="26345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649132" y="2194150"/>
            <a:ext cx="0" cy="26345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6" name="Group 25"/>
          <p:cNvGrpSpPr/>
          <p:nvPr/>
        </p:nvGrpSpPr>
        <p:grpSpPr>
          <a:xfrm>
            <a:off x="2493595" y="3262683"/>
            <a:ext cx="4336722" cy="1295260"/>
            <a:chOff x="2493595" y="2744347"/>
            <a:chExt cx="4336722" cy="1295260"/>
          </a:xfrm>
        </p:grpSpPr>
        <p:sp>
          <p:nvSpPr>
            <p:cNvPr id="20" name="Rectangle 19"/>
            <p:cNvSpPr/>
            <p:nvPr/>
          </p:nvSpPr>
          <p:spPr>
            <a:xfrm>
              <a:off x="2923200" y="2749195"/>
              <a:ext cx="1213940" cy="628771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Prediction</a:t>
              </a:r>
            </a:p>
            <a:p>
              <a:pPr algn="ctr"/>
              <a:r>
                <a:rPr lang="en-US" dirty="0" smtClean="0"/>
                <a:t>Confirmed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18832" y="2744347"/>
              <a:ext cx="1213940" cy="628771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Prediction</a:t>
              </a:r>
            </a:p>
            <a:p>
              <a:pPr algn="ctr"/>
              <a:r>
                <a:rPr lang="en-US" dirty="0" smtClean="0"/>
                <a:t>Falsified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93595" y="3687835"/>
              <a:ext cx="2073150" cy="351772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Hypothesis</a:t>
              </a:r>
              <a:r>
                <a:rPr lang="en-US" dirty="0"/>
                <a:t> </a:t>
              </a:r>
              <a:r>
                <a:rPr lang="en-US" dirty="0" smtClean="0"/>
                <a:t>→</a:t>
              </a:r>
              <a:r>
                <a:rPr lang="en-US" dirty="0"/>
                <a:t> </a:t>
              </a:r>
              <a:r>
                <a:rPr lang="en-US" dirty="0" smtClean="0"/>
                <a:t>Law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21287" y="3682987"/>
              <a:ext cx="2009030" cy="351772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Reject Hypothesis</a:t>
              </a:r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5825802" y="3401670"/>
              <a:ext cx="0" cy="263459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3530170" y="3401670"/>
              <a:ext cx="0" cy="263459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8" name="Straight Connector 27"/>
          <p:cNvCxnSpPr>
            <a:stCxn id="19" idx="2"/>
            <a:endCxn id="20" idx="0"/>
          </p:cNvCxnSpPr>
          <p:nvPr/>
        </p:nvCxnSpPr>
        <p:spPr bwMode="auto">
          <a:xfrm flipH="1">
            <a:off x="3530170" y="2782941"/>
            <a:ext cx="1118962" cy="48459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637706" y="2783917"/>
            <a:ext cx="1118962" cy="48459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/>
          <p:cNvSpPr/>
          <p:nvPr/>
        </p:nvSpPr>
        <p:spPr>
          <a:xfrm>
            <a:off x="4006346" y="566834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Paradigms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4650108" y="953638"/>
            <a:ext cx="0" cy="26345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307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2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230" algn="l"/>
                  <a:tab pos="1172459" algn="l"/>
                  <a:tab pos="1758689" algn="l"/>
                </a:tabLst>
                <a:defRPr/>
              </a:pPr>
              <a:t>13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4697414"/>
            <a:ext cx="3817217" cy="2748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0" tIns="37025" rIns="74050" bIns="37025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1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Heliocentric versus Geocentric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84" y="710528"/>
            <a:ext cx="5785596" cy="36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2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230" algn="l"/>
                  <a:tab pos="1172459" algn="l"/>
                  <a:tab pos="1758689" algn="l"/>
                </a:tabLst>
                <a:defRPr/>
              </a:pPr>
              <a:t>14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4697414"/>
            <a:ext cx="3817217" cy="2748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0" tIns="37025" rIns="74050" bIns="37025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1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Epicycles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069845"/>
            <a:ext cx="72009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2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230" algn="l"/>
                  <a:tab pos="1172459" algn="l"/>
                  <a:tab pos="1758689" algn="l"/>
                </a:tabLst>
                <a:defRPr/>
              </a:pPr>
              <a:t>15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4697414"/>
            <a:ext cx="3817217" cy="2748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0" tIns="37025" rIns="74050" bIns="37025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1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Circles versus Ellipses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47" y="686516"/>
            <a:ext cx="2242961" cy="3582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904" y="687257"/>
            <a:ext cx="2208384" cy="1945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488" y="2653482"/>
            <a:ext cx="2464124" cy="172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6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2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230" algn="l"/>
                  <a:tab pos="1172459" algn="l"/>
                  <a:tab pos="1758689" algn="l"/>
                </a:tabLst>
                <a:defRPr/>
              </a:pPr>
              <a:t>16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4697414"/>
            <a:ext cx="3817217" cy="2748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0" tIns="37025" rIns="74050" bIns="37025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1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Scientific Method: Cyber Sciences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86130" y="1218146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061398" y="1850937"/>
            <a:ext cx="1175469" cy="351772"/>
          </a:xfrm>
          <a:prstGeom prst="rect">
            <a:avLst/>
          </a:prstGeom>
        </p:spPr>
        <p:txBody>
          <a:bodyPr wrap="none" lIns="74050" tIns="37025" rIns="74050" bIns="37025">
            <a:spAutoFit/>
          </a:bodyPr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740797" y="2431169"/>
            <a:ext cx="1816670" cy="351772"/>
          </a:xfrm>
          <a:prstGeom prst="rect">
            <a:avLst/>
          </a:prstGeom>
        </p:spPr>
        <p:txBody>
          <a:bodyPr wrap="none" lIns="74050" tIns="37025" rIns="74050" bIns="37025">
            <a:spAutoFit/>
          </a:bodyPr>
          <a:lstStyle/>
          <a:p>
            <a:pPr algn="ctr"/>
            <a:r>
              <a:rPr lang="en-US" dirty="0" smtClean="0"/>
              <a:t>Experimentation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649132" y="1587478"/>
            <a:ext cx="0" cy="26345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649132" y="2194150"/>
            <a:ext cx="0" cy="26345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6" name="Group 25"/>
          <p:cNvGrpSpPr/>
          <p:nvPr/>
        </p:nvGrpSpPr>
        <p:grpSpPr>
          <a:xfrm>
            <a:off x="2493595" y="3262683"/>
            <a:ext cx="4336722" cy="1295260"/>
            <a:chOff x="2493595" y="2744347"/>
            <a:chExt cx="4336722" cy="1295260"/>
          </a:xfrm>
        </p:grpSpPr>
        <p:sp>
          <p:nvSpPr>
            <p:cNvPr id="20" name="Rectangle 19"/>
            <p:cNvSpPr/>
            <p:nvPr/>
          </p:nvSpPr>
          <p:spPr>
            <a:xfrm>
              <a:off x="2923200" y="2749195"/>
              <a:ext cx="1213940" cy="628771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Prediction</a:t>
              </a:r>
            </a:p>
            <a:p>
              <a:pPr algn="ctr"/>
              <a:r>
                <a:rPr lang="en-US" dirty="0" smtClean="0"/>
                <a:t>Confirmed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18832" y="2744347"/>
              <a:ext cx="1213940" cy="628771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Prediction</a:t>
              </a:r>
            </a:p>
            <a:p>
              <a:pPr algn="ctr"/>
              <a:r>
                <a:rPr lang="en-US" dirty="0" smtClean="0"/>
                <a:t>Falsified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93595" y="3687835"/>
              <a:ext cx="2073150" cy="351772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Hypothesis</a:t>
              </a:r>
              <a:r>
                <a:rPr lang="en-US" dirty="0"/>
                <a:t> </a:t>
              </a:r>
              <a:r>
                <a:rPr lang="en-US" dirty="0" smtClean="0"/>
                <a:t>→</a:t>
              </a:r>
              <a:r>
                <a:rPr lang="en-US" dirty="0"/>
                <a:t> </a:t>
              </a:r>
              <a:r>
                <a:rPr lang="en-US" dirty="0" smtClean="0"/>
                <a:t>Law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21287" y="3682987"/>
              <a:ext cx="2009030" cy="351772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Reject Hypothesis</a:t>
              </a:r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5825802" y="3401670"/>
              <a:ext cx="0" cy="263459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3530170" y="3401670"/>
              <a:ext cx="0" cy="263459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8" name="Straight Connector 27"/>
          <p:cNvCxnSpPr>
            <a:stCxn id="19" idx="2"/>
            <a:endCxn id="20" idx="0"/>
          </p:cNvCxnSpPr>
          <p:nvPr/>
        </p:nvCxnSpPr>
        <p:spPr bwMode="auto">
          <a:xfrm flipH="1">
            <a:off x="3530170" y="2782941"/>
            <a:ext cx="1118962" cy="48459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637706" y="2783917"/>
            <a:ext cx="1118962" cy="48459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535129" y="1131713"/>
            <a:ext cx="2254666" cy="17367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74043" tIns="37021" rIns="74043" bIns="37021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Science explains the cause of observed phenomenon and enables better construction of future systems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06346" y="566834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Paradigms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4650108" y="953638"/>
            <a:ext cx="0" cy="26345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292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17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Science Quadrants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2913120" y="2623596"/>
            <a:ext cx="511488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043" tIns="37021" rIns="74043" bIns="37021"/>
          <a:lstStyle/>
          <a:p>
            <a:endParaRPr lang="en-US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70402" y="2312525"/>
            <a:ext cx="1778183" cy="6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/>
              <a:t>Fundamental</a:t>
            </a:r>
          </a:p>
          <a:p>
            <a:pPr eaLnBrk="1"/>
            <a:r>
              <a:rPr lang="en-US" b="1"/>
              <a:t>Understanding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844001" y="2727286"/>
            <a:ext cx="277772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L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7820640" y="2727286"/>
            <a:ext cx="316244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H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5395680" y="1431151"/>
            <a:ext cx="0" cy="2229354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043" tIns="37021" rIns="74043" bIns="37021"/>
          <a:lstStyle/>
          <a:p>
            <a:endParaRPr lang="en-US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212803" y="964541"/>
            <a:ext cx="316244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H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228641" y="3816041"/>
            <a:ext cx="277772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L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351011" y="719933"/>
            <a:ext cx="790733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 dirty="0"/>
              <a:t>Utility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535203" y="1794069"/>
            <a:ext cx="918974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>
                <a:solidFill>
                  <a:srgbClr val="CC3300"/>
                </a:solidFill>
              </a:rPr>
              <a:t>Edison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161763" y="1794069"/>
            <a:ext cx="995918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>
                <a:solidFill>
                  <a:srgbClr val="CC3300"/>
                </a:solidFill>
              </a:rPr>
              <a:t>Pasteur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6300002" y="2986514"/>
            <a:ext cx="688141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>
                <a:solidFill>
                  <a:srgbClr val="CC3300"/>
                </a:solidFill>
              </a:rPr>
              <a:t>Bohr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3742562" y="2986514"/>
            <a:ext cx="624021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>
                <a:solidFill>
                  <a:srgbClr val="CC3300"/>
                </a:solidFill>
              </a:rPr>
              <a:t>junk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17442" y="3401280"/>
            <a:ext cx="3580343" cy="81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sz="1600" dirty="0"/>
              <a:t>Donald Stokes, 1997</a:t>
            </a:r>
          </a:p>
          <a:p>
            <a:pPr eaLnBrk="1"/>
            <a:r>
              <a:rPr lang="en-US" sz="1600" i="1" dirty="0"/>
              <a:t>Pasteur’s Quadrant: Basic</a:t>
            </a:r>
          </a:p>
          <a:p>
            <a:pPr eaLnBrk="1"/>
            <a:r>
              <a:rPr lang="en-US" sz="1600" i="1" dirty="0"/>
              <a:t>Science and Technological Innovation</a:t>
            </a:r>
          </a:p>
        </p:txBody>
      </p:sp>
    </p:spTree>
    <p:extLst>
      <p:ext uri="{BB962C8B-B14F-4D97-AF65-F5344CB8AC3E}">
        <p14:creationId xmlns:p14="http://schemas.microsoft.com/office/powerpoint/2010/main" val="21950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18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Science Quadrants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2913120" y="2623596"/>
            <a:ext cx="511488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043" tIns="37021" rIns="74043" bIns="37021"/>
          <a:lstStyle/>
          <a:p>
            <a:endParaRPr lang="en-US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70402" y="2312525"/>
            <a:ext cx="1778183" cy="6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/>
              <a:t>Fundamental</a:t>
            </a:r>
          </a:p>
          <a:p>
            <a:pPr eaLnBrk="1"/>
            <a:r>
              <a:rPr lang="en-US" b="1"/>
              <a:t>Understanding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844001" y="2727286"/>
            <a:ext cx="277772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L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7820640" y="2727286"/>
            <a:ext cx="316244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H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5395680" y="1431151"/>
            <a:ext cx="0" cy="2229354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043" tIns="37021" rIns="74043" bIns="37021"/>
          <a:lstStyle/>
          <a:p>
            <a:endParaRPr lang="en-US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212803" y="964541"/>
            <a:ext cx="316244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H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228641" y="3816041"/>
            <a:ext cx="277772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L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631529" y="1802581"/>
            <a:ext cx="688141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 dirty="0" smtClean="0">
                <a:solidFill>
                  <a:srgbClr val="CC3300"/>
                </a:solidFill>
              </a:rPr>
              <a:t>Jobs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161761" y="1794069"/>
            <a:ext cx="1265222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 dirty="0" smtClean="0">
                <a:solidFill>
                  <a:srgbClr val="CC3300"/>
                </a:solidFill>
              </a:rPr>
              <a:t>Cerf-Kahn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6300001" y="2986514"/>
            <a:ext cx="850558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 dirty="0" smtClean="0">
                <a:solidFill>
                  <a:srgbClr val="CC3300"/>
                </a:solidFill>
              </a:rPr>
              <a:t>Turing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3742562" y="2986514"/>
            <a:ext cx="624021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>
                <a:solidFill>
                  <a:srgbClr val="CC3300"/>
                </a:solidFill>
              </a:rPr>
              <a:t>junk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351011" y="719933"/>
            <a:ext cx="790733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 dirty="0"/>
              <a:t>Utility</a:t>
            </a:r>
          </a:p>
        </p:txBody>
      </p:sp>
    </p:spTree>
    <p:extLst>
      <p:ext uri="{BB962C8B-B14F-4D97-AF65-F5344CB8AC3E}">
        <p14:creationId xmlns:p14="http://schemas.microsoft.com/office/powerpoint/2010/main" val="190317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19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</a:t>
            </a:r>
            <a:r>
              <a:rPr lang="en-US" sz="29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Quadrants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2913120" y="2623596"/>
            <a:ext cx="511488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043" tIns="37021" rIns="74043" bIns="37021"/>
          <a:lstStyle/>
          <a:p>
            <a:endParaRPr lang="en-US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70402" y="2312525"/>
            <a:ext cx="1778183" cy="6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/>
              <a:t>Fundamental</a:t>
            </a:r>
          </a:p>
          <a:p>
            <a:pPr eaLnBrk="1"/>
            <a:r>
              <a:rPr lang="en-US" b="1"/>
              <a:t>Understanding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844001" y="2727286"/>
            <a:ext cx="277772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L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7820640" y="2727286"/>
            <a:ext cx="316244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H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5395680" y="1431151"/>
            <a:ext cx="0" cy="2229354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043" tIns="37021" rIns="74043" bIns="37021"/>
          <a:lstStyle/>
          <a:p>
            <a:endParaRPr lang="en-US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212803" y="964541"/>
            <a:ext cx="316244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H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228641" y="3816041"/>
            <a:ext cx="277772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L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631528" y="1802581"/>
            <a:ext cx="431661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 dirty="0" smtClean="0">
                <a:solidFill>
                  <a:srgbClr val="CC3300"/>
                </a:solidFill>
              </a:rPr>
              <a:t>??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161761" y="1794069"/>
            <a:ext cx="431661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 dirty="0" smtClean="0">
                <a:solidFill>
                  <a:srgbClr val="CC3300"/>
                </a:solidFill>
              </a:rPr>
              <a:t>??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6300001" y="2986514"/>
            <a:ext cx="431661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 dirty="0" smtClean="0">
                <a:solidFill>
                  <a:srgbClr val="CC3300"/>
                </a:solidFill>
              </a:rPr>
              <a:t>??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3742562" y="2986514"/>
            <a:ext cx="624021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>
                <a:solidFill>
                  <a:srgbClr val="CC3300"/>
                </a:solidFill>
              </a:rPr>
              <a:t>junk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351011" y="719933"/>
            <a:ext cx="790733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 dirty="0"/>
              <a:t>Utility</a:t>
            </a:r>
          </a:p>
        </p:txBody>
      </p:sp>
    </p:spTree>
    <p:extLst>
      <p:ext uri="{BB962C8B-B14F-4D97-AF65-F5344CB8AC3E}">
        <p14:creationId xmlns:p14="http://schemas.microsoft.com/office/powerpoint/2010/main" val="402868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2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Status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6" name="Picture 15" descr="CONSUMER-PROTECTION-LA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488" y="908809"/>
            <a:ext cx="1743553" cy="1410941"/>
          </a:xfrm>
          <a:prstGeom prst="rect">
            <a:avLst/>
          </a:prstGeom>
        </p:spPr>
      </p:pic>
      <p:pic>
        <p:nvPicPr>
          <p:cNvPr id="17" name="Picture 16" descr="CareerNationalSecurityAnalyst-640x2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161" y="3051320"/>
            <a:ext cx="2423520" cy="837906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2898569" y="562723"/>
            <a:ext cx="5929920" cy="15316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87413" algn="ctr" eaLnBrk="0" hangingPunct="0">
              <a:buClr>
                <a:srgbClr val="000000"/>
              </a:buClr>
              <a:buSzPct val="90000"/>
              <a:defRPr/>
            </a:pPr>
            <a:r>
              <a:rPr lang="en-US" sz="1900" b="1" kern="0" dirty="0" err="1" smtClean="0">
                <a:solidFill>
                  <a:srgbClr val="000000"/>
                </a:solidFill>
                <a:cs typeface="ＭＳ Ｐゴシック" charset="-128"/>
              </a:rPr>
              <a:t>MicroSecurity</a:t>
            </a:r>
            <a:endParaRPr lang="en-US" sz="1900" b="1" kern="0" dirty="0" smtClean="0">
              <a:solidFill>
                <a:srgbClr val="000000"/>
              </a:solidFill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Not too bad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A50021"/>
                </a:solidFill>
                <a:cs typeface="ＭＳ Ｐゴシック" charset="-128"/>
              </a:rPr>
              <a:t>About as good as it is going to get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Criminals can only defraud so many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Big government</a:t>
            </a:r>
            <a:r>
              <a:rPr lang="en-US" sz="1900" kern="0" dirty="0">
                <a:solidFill>
                  <a:srgbClr val="000000"/>
                </a:solidFill>
                <a:cs typeface="ＭＳ Ｐゴシック" charset="-128"/>
              </a:rPr>
              <a:t>/</a:t>
            </a: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big business are real threats</a:t>
            </a: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699294" lvl="1" indent="-232670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900" kern="0" dirty="0" smtClean="0"/>
          </a:p>
          <a:p>
            <a:pPr marL="699294" lvl="1" indent="-232670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900" kern="0" dirty="0" smtClean="0"/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898571" y="2372872"/>
            <a:ext cx="5929919" cy="15316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87413" algn="ctr" eaLnBrk="0" hangingPunct="0">
              <a:buClr>
                <a:srgbClr val="000000"/>
              </a:buClr>
              <a:buSzPct val="90000"/>
              <a:defRPr/>
            </a:pPr>
            <a:r>
              <a:rPr lang="en-US" sz="1900" b="1" kern="0" dirty="0" err="1" smtClean="0">
                <a:solidFill>
                  <a:srgbClr val="000000"/>
                </a:solidFill>
                <a:cs typeface="ＭＳ Ｐゴシック" charset="-128"/>
              </a:rPr>
              <a:t>MacroSecurity</a:t>
            </a:r>
            <a:endParaRPr lang="en-US" sz="1900" b="1" kern="0" dirty="0" smtClean="0">
              <a:solidFill>
                <a:srgbClr val="000000"/>
              </a:solidFill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New arena for researchers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Highly asymmetric, includes offense, </a:t>
            </a:r>
            <a:r>
              <a:rPr lang="en-US" sz="1900" kern="0" dirty="0">
                <a:cs typeface="ＭＳ Ｐゴシック" charset="-128"/>
              </a:rPr>
              <a:t>c</a:t>
            </a:r>
            <a:r>
              <a:rPr lang="en-US" sz="1900" kern="0" dirty="0" smtClean="0">
                <a:cs typeface="ＭＳ Ｐゴシック" charset="-128"/>
              </a:rPr>
              <a:t>landestine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cs typeface="ＭＳ Ｐゴシック" charset="-128"/>
              </a:rPr>
              <a:t>Dual goals: strong offense, strong defense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>
                <a:solidFill>
                  <a:srgbClr val="A50021"/>
                </a:solidFill>
                <a:cs typeface="ＭＳ Ｐゴシック" charset="-128"/>
              </a:rPr>
              <a:t>Cyber should be </a:t>
            </a:r>
            <a:r>
              <a:rPr lang="en-US" sz="1900" kern="0" dirty="0" smtClean="0">
                <a:solidFill>
                  <a:srgbClr val="A50021"/>
                </a:solidFill>
                <a:cs typeface="ＭＳ Ｐゴシック" charset="-128"/>
              </a:rPr>
              <a:t>controllable</a:t>
            </a:r>
            <a:br>
              <a:rPr lang="en-US" sz="1900" kern="0" dirty="0" smtClean="0">
                <a:solidFill>
                  <a:srgbClr val="A50021"/>
                </a:solidFill>
                <a:cs typeface="ＭＳ Ｐゴシック" charset="-128"/>
              </a:rPr>
            </a:br>
            <a:r>
              <a:rPr lang="en-US" sz="1900" kern="0" dirty="0" smtClean="0">
                <a:cs typeface="ＭＳ Ｐゴシック" charset="-128"/>
              </a:rPr>
              <a:t>Nuclear, chemical, biological have been “controlled” 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699294" lvl="1" indent="-232670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900" kern="0" dirty="0" smtClean="0"/>
          </a:p>
          <a:p>
            <a:pPr marL="699294" lvl="1" indent="-232670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900" kern="0" dirty="0" smtClean="0"/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47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059317" y="4685533"/>
            <a:ext cx="1596408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92542" algn="l"/>
                <a:tab pos="985083" algn="l"/>
                <a:tab pos="1477625" algn="l"/>
              </a:tabLst>
              <a:defRPr/>
            </a:pPr>
            <a:fld id="{AE6465F9-F51D-4261-B903-1E61C6D07A11}" type="slidenum">
              <a:rPr lang="en-GB" sz="953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492542" algn="l"/>
                  <a:tab pos="985083" algn="l"/>
                  <a:tab pos="1477625" algn="l"/>
                </a:tabLst>
                <a:defRPr/>
              </a:pPr>
              <a:t>20</a:t>
            </a:fld>
            <a:endParaRPr lang="en-GB" sz="953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861101" y="4697414"/>
            <a:ext cx="3233578" cy="2599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089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639678" y="1"/>
            <a:ext cx="400182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131F49"/>
                </a:solidFill>
              </a:rPr>
              <a:t>Access </a:t>
            </a:r>
            <a:r>
              <a:rPr lang="en-US" sz="2000" dirty="0" smtClean="0">
                <a:solidFill>
                  <a:srgbClr val="131F49"/>
                </a:solidFill>
              </a:rPr>
              <a:t>Control Decomposition</a:t>
            </a:r>
            <a:endParaRPr lang="en-US" sz="20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1409429" y="4697414"/>
            <a:ext cx="1596408" cy="353197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492542" algn="l"/>
                <a:tab pos="985083" algn="l"/>
                <a:tab pos="1477625" algn="l"/>
              </a:tabLst>
            </a:pPr>
            <a:r>
              <a:rPr lang="en-US" sz="953" dirty="0">
                <a:solidFill>
                  <a:srgbClr val="000000"/>
                </a:solidFill>
              </a:rPr>
              <a:t>© Ravi  Sandhu</a:t>
            </a:r>
            <a:endParaRPr lang="en-GB" sz="953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6318" y="1031857"/>
            <a:ext cx="1919116" cy="76238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177" b="1" dirty="0"/>
              <a:t>Policy</a:t>
            </a:r>
          </a:p>
          <a:p>
            <a:pPr algn="ctr"/>
            <a:r>
              <a:rPr lang="en-US" sz="2177" b="1" dirty="0"/>
              <a:t>Specification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25375" y="1044537"/>
            <a:ext cx="2078547" cy="76238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77" b="1" dirty="0"/>
              <a:t>Policy</a:t>
            </a:r>
          </a:p>
          <a:p>
            <a:pPr algn="ctr"/>
            <a:r>
              <a:rPr lang="en-US" sz="2177" b="1" dirty="0"/>
              <a:t>Enforcement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64812" y="3532531"/>
            <a:ext cx="2151551" cy="76238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177" b="1" dirty="0"/>
              <a:t>Policy</a:t>
            </a:r>
          </a:p>
          <a:p>
            <a:pPr algn="ctr"/>
            <a:r>
              <a:rPr lang="en-US" sz="2177" b="1" dirty="0"/>
              <a:t>Administration</a:t>
            </a:r>
          </a:p>
        </p:txBody>
      </p:sp>
      <p:cxnSp>
        <p:nvCxnSpPr>
          <p:cNvPr id="28" name="Straight Connector 27"/>
          <p:cNvCxnSpPr>
            <a:stCxn id="17" idx="2"/>
            <a:endCxn id="26" idx="1"/>
          </p:cNvCxnSpPr>
          <p:nvPr/>
        </p:nvCxnSpPr>
        <p:spPr bwMode="auto">
          <a:xfrm>
            <a:off x="2525876" y="1794245"/>
            <a:ext cx="1038936" cy="211948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17" idx="3"/>
          </p:cNvCxnSpPr>
          <p:nvPr/>
        </p:nvCxnSpPr>
        <p:spPr bwMode="auto">
          <a:xfrm>
            <a:off x="3485434" y="1413051"/>
            <a:ext cx="233994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9" idx="2"/>
            <a:endCxn id="26" idx="3"/>
          </p:cNvCxnSpPr>
          <p:nvPr/>
        </p:nvCxnSpPr>
        <p:spPr bwMode="auto">
          <a:xfrm flipH="1">
            <a:off x="5716363" y="1806925"/>
            <a:ext cx="1148286" cy="21068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586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059317" y="4685533"/>
            <a:ext cx="1596408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92542" algn="l"/>
                <a:tab pos="985083" algn="l"/>
                <a:tab pos="1477625" algn="l"/>
              </a:tabLst>
              <a:defRPr/>
            </a:pPr>
            <a:fld id="{AE6465F9-F51D-4261-B903-1E61C6D07A11}" type="slidenum">
              <a:rPr lang="en-GB" sz="953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492542" algn="l"/>
                  <a:tab pos="985083" algn="l"/>
                  <a:tab pos="1477625" algn="l"/>
                </a:tabLst>
                <a:defRPr/>
              </a:pPr>
              <a:t>21</a:t>
            </a:fld>
            <a:endParaRPr lang="en-GB" sz="953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861101" y="4697414"/>
            <a:ext cx="3233578" cy="2599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089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639678" y="1"/>
            <a:ext cx="400182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131F49"/>
                </a:solidFill>
              </a:rPr>
              <a:t>Access </a:t>
            </a:r>
            <a:r>
              <a:rPr lang="en-US" sz="2000" dirty="0" smtClean="0">
                <a:solidFill>
                  <a:srgbClr val="131F49"/>
                </a:solidFill>
              </a:rPr>
              <a:t>Control Decomposition</a:t>
            </a:r>
            <a:endParaRPr lang="en-US" sz="20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1409429" y="4697414"/>
            <a:ext cx="1596408" cy="353197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492542" algn="l"/>
                <a:tab pos="985083" algn="l"/>
                <a:tab pos="1477625" algn="l"/>
              </a:tabLst>
            </a:pPr>
            <a:r>
              <a:rPr lang="en-US" sz="953" dirty="0">
                <a:solidFill>
                  <a:srgbClr val="000000"/>
                </a:solidFill>
              </a:rPr>
              <a:t>© Ravi  Sandhu</a:t>
            </a:r>
            <a:endParaRPr lang="en-GB" sz="953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6318" y="1031857"/>
            <a:ext cx="1919116" cy="76238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177" b="1" dirty="0"/>
              <a:t>Policy</a:t>
            </a:r>
          </a:p>
          <a:p>
            <a:pPr algn="ctr"/>
            <a:r>
              <a:rPr lang="en-US" sz="2177" b="1" dirty="0"/>
              <a:t>Specification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82667" y="2112009"/>
            <a:ext cx="1285660" cy="762388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77" b="1" dirty="0"/>
              <a:t>Policy</a:t>
            </a:r>
          </a:p>
          <a:p>
            <a:pPr algn="ctr"/>
            <a:r>
              <a:rPr lang="en-US" sz="2177" b="1" dirty="0"/>
              <a:t>Reality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25375" y="1044537"/>
            <a:ext cx="2078547" cy="76238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77" b="1" dirty="0"/>
              <a:t>Policy</a:t>
            </a:r>
          </a:p>
          <a:p>
            <a:pPr algn="ctr"/>
            <a:r>
              <a:rPr lang="en-US" sz="2177" b="1" dirty="0"/>
              <a:t>Enforcement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64812" y="3532531"/>
            <a:ext cx="2151551" cy="76238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177" b="1" dirty="0"/>
              <a:t>Policy</a:t>
            </a:r>
          </a:p>
          <a:p>
            <a:pPr algn="ctr"/>
            <a:r>
              <a:rPr lang="en-US" sz="2177" b="1" dirty="0"/>
              <a:t>Administration</a:t>
            </a:r>
          </a:p>
        </p:txBody>
      </p:sp>
      <p:cxnSp>
        <p:nvCxnSpPr>
          <p:cNvPr id="28" name="Straight Connector 27"/>
          <p:cNvCxnSpPr>
            <a:stCxn id="17" idx="2"/>
            <a:endCxn id="26" idx="1"/>
          </p:cNvCxnSpPr>
          <p:nvPr/>
        </p:nvCxnSpPr>
        <p:spPr bwMode="auto">
          <a:xfrm>
            <a:off x="2525876" y="1794245"/>
            <a:ext cx="1038936" cy="211948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17" idx="3"/>
          </p:cNvCxnSpPr>
          <p:nvPr/>
        </p:nvCxnSpPr>
        <p:spPr bwMode="auto">
          <a:xfrm>
            <a:off x="3485434" y="1413051"/>
            <a:ext cx="233994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9" idx="2"/>
            <a:endCxn id="26" idx="3"/>
          </p:cNvCxnSpPr>
          <p:nvPr/>
        </p:nvCxnSpPr>
        <p:spPr bwMode="auto">
          <a:xfrm flipH="1">
            <a:off x="5716363" y="1806925"/>
            <a:ext cx="1148286" cy="21068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3455774" y="1794245"/>
            <a:ext cx="557074" cy="31776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5052466" y="1777461"/>
            <a:ext cx="772910" cy="33454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18" idx="2"/>
            <a:endCxn id="26" idx="0"/>
          </p:cNvCxnSpPr>
          <p:nvPr/>
        </p:nvCxnSpPr>
        <p:spPr bwMode="auto">
          <a:xfrm>
            <a:off x="4625497" y="2874397"/>
            <a:ext cx="15091" cy="65813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482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87" algn="l"/>
                <a:tab pos="1172573" algn="l"/>
                <a:tab pos="1758860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287" algn="l"/>
                <a:tab pos="1172573" algn="l"/>
                <a:tab pos="1758860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287" algn="l"/>
                  <a:tab pos="1172573" algn="l"/>
                  <a:tab pos="1758860" algn="l"/>
                </a:tabLst>
                <a:defRPr/>
              </a:pPr>
              <a:t>22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1" y="4697414"/>
            <a:ext cx="3817231" cy="2748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7" tIns="37029" rIns="74057" bIns="37029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72177" y="772377"/>
            <a:ext cx="7800678" cy="1312041"/>
            <a:chOff x="803075" y="847533"/>
            <a:chExt cx="7800678" cy="1312041"/>
          </a:xfrm>
        </p:grpSpPr>
        <p:sp>
          <p:nvSpPr>
            <p:cNvPr id="8" name="Rectangle 7"/>
            <p:cNvSpPr/>
            <p:nvPr/>
          </p:nvSpPr>
          <p:spPr>
            <a:xfrm>
              <a:off x="803075" y="847533"/>
              <a:ext cx="3069414" cy="628779"/>
            </a:xfrm>
            <a:prstGeom prst="rect">
              <a:avLst/>
            </a:prstGeom>
          </p:spPr>
          <p:txBody>
            <a:bodyPr wrap="square" lIns="74057" tIns="37029" rIns="74057" bIns="37029">
              <a:spAutoFit/>
            </a:bodyPr>
            <a:lstStyle/>
            <a:p>
              <a:pPr algn="ctr"/>
              <a:r>
                <a:rPr lang="en-US" b="1" dirty="0" smtClean="0"/>
                <a:t>Discretionary Access Control (DAC), 1970</a:t>
              </a:r>
              <a:endParaRPr lang="en-US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34339" y="850125"/>
              <a:ext cx="3069414" cy="628779"/>
            </a:xfrm>
            <a:prstGeom prst="rect">
              <a:avLst/>
            </a:prstGeom>
          </p:spPr>
          <p:txBody>
            <a:bodyPr wrap="square" lIns="74057" tIns="37029" rIns="74057" bIns="37029">
              <a:spAutoFit/>
            </a:bodyPr>
            <a:lstStyle/>
            <a:p>
              <a:pPr algn="ctr"/>
              <a:r>
                <a:rPr lang="en-US" b="1" dirty="0" smtClean="0"/>
                <a:t>Mandatory Access Control (MAC), 1970</a:t>
              </a:r>
              <a:endParaRPr lang="en-US" b="1" dirty="0"/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2595413" y="1545206"/>
              <a:ext cx="2198304" cy="611776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4630997" y="1547798"/>
              <a:ext cx="2198304" cy="611776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</p:cxnSp>
      </p:grpSp>
      <p:grpSp>
        <p:nvGrpSpPr>
          <p:cNvPr id="3" name="Group 2"/>
          <p:cNvGrpSpPr/>
          <p:nvPr/>
        </p:nvGrpSpPr>
        <p:grpSpPr>
          <a:xfrm>
            <a:off x="3398711" y="2169400"/>
            <a:ext cx="3411072" cy="2070854"/>
            <a:chOff x="3317760" y="2244556"/>
            <a:chExt cx="3411072" cy="2070854"/>
          </a:xfrm>
        </p:grpSpPr>
        <p:sp>
          <p:nvSpPr>
            <p:cNvPr id="10" name="Rectangle 9"/>
            <p:cNvSpPr/>
            <p:nvPr/>
          </p:nvSpPr>
          <p:spPr>
            <a:xfrm>
              <a:off x="3317760" y="2244556"/>
              <a:ext cx="3069414" cy="628779"/>
            </a:xfrm>
            <a:prstGeom prst="rect">
              <a:avLst/>
            </a:prstGeom>
          </p:spPr>
          <p:txBody>
            <a:bodyPr wrap="square" lIns="74057" tIns="37029" rIns="74057" bIns="37029">
              <a:spAutoFit/>
            </a:bodyPr>
            <a:lstStyle/>
            <a:p>
              <a:pPr algn="ctr"/>
              <a:r>
                <a:rPr lang="en-US" b="1" dirty="0" smtClean="0"/>
                <a:t>Role Based Access Control (RBAC), 1995</a:t>
              </a:r>
              <a:endParaRPr lang="en-US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17760" y="3686631"/>
              <a:ext cx="3411072" cy="628779"/>
            </a:xfrm>
            <a:prstGeom prst="rect">
              <a:avLst/>
            </a:prstGeom>
          </p:spPr>
          <p:txBody>
            <a:bodyPr wrap="square" lIns="74057" tIns="37029" rIns="74057" bIns="37029">
              <a:spAutoFit/>
            </a:bodyPr>
            <a:lstStyle/>
            <a:p>
              <a:pPr algn="ctr"/>
              <a:r>
                <a:rPr lang="en-US" b="1" dirty="0" smtClean="0"/>
                <a:t>Attribute Based Access Control (ABAC), ????</a:t>
              </a:r>
              <a:endParaRPr lang="en-US" b="1" dirty="0"/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4914432" y="2918387"/>
              <a:ext cx="0" cy="768244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639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87" algn="l"/>
                <a:tab pos="1172573" algn="l"/>
                <a:tab pos="1758860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287" algn="l"/>
                <a:tab pos="1172573" algn="l"/>
                <a:tab pos="1758860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287" algn="l"/>
                  <a:tab pos="1172573" algn="l"/>
                  <a:tab pos="1758860" algn="l"/>
                </a:tabLst>
                <a:defRPr/>
              </a:pPr>
              <a:t>23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1" y="4697414"/>
            <a:ext cx="3817231" cy="2748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7" tIns="37029" rIns="74057" bIns="37029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72177" y="772377"/>
            <a:ext cx="7800678" cy="1312041"/>
            <a:chOff x="803075" y="847533"/>
            <a:chExt cx="7800678" cy="1312041"/>
          </a:xfrm>
        </p:grpSpPr>
        <p:sp>
          <p:nvSpPr>
            <p:cNvPr id="8" name="Rectangle 7"/>
            <p:cNvSpPr/>
            <p:nvPr/>
          </p:nvSpPr>
          <p:spPr>
            <a:xfrm>
              <a:off x="803075" y="847533"/>
              <a:ext cx="3069414" cy="628779"/>
            </a:xfrm>
            <a:prstGeom prst="rect">
              <a:avLst/>
            </a:prstGeom>
          </p:spPr>
          <p:txBody>
            <a:bodyPr wrap="square" lIns="74057" tIns="37029" rIns="74057" bIns="37029">
              <a:spAutoFit/>
            </a:bodyPr>
            <a:lstStyle/>
            <a:p>
              <a:pPr algn="ctr"/>
              <a:r>
                <a:rPr lang="en-US" b="1" dirty="0" smtClean="0"/>
                <a:t>Discretionary Access Control (DAC), 1970</a:t>
              </a:r>
              <a:endParaRPr lang="en-US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34339" y="850125"/>
              <a:ext cx="3069414" cy="628779"/>
            </a:xfrm>
            <a:prstGeom prst="rect">
              <a:avLst/>
            </a:prstGeom>
          </p:spPr>
          <p:txBody>
            <a:bodyPr wrap="square" lIns="74057" tIns="37029" rIns="74057" bIns="37029">
              <a:spAutoFit/>
            </a:bodyPr>
            <a:lstStyle/>
            <a:p>
              <a:pPr algn="ctr"/>
              <a:r>
                <a:rPr lang="en-US" b="1" dirty="0" smtClean="0"/>
                <a:t>Mandatory Access Control (MAC), 1970</a:t>
              </a:r>
              <a:endParaRPr lang="en-US" b="1" dirty="0"/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2595413" y="1545206"/>
              <a:ext cx="2198304" cy="611776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4630997" y="1547798"/>
              <a:ext cx="2198304" cy="611776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</p:cxnSp>
      </p:grpSp>
      <p:grpSp>
        <p:nvGrpSpPr>
          <p:cNvPr id="3" name="Group 2"/>
          <p:cNvGrpSpPr/>
          <p:nvPr/>
        </p:nvGrpSpPr>
        <p:grpSpPr>
          <a:xfrm>
            <a:off x="3398711" y="2169400"/>
            <a:ext cx="3411072" cy="2070854"/>
            <a:chOff x="3317760" y="2244556"/>
            <a:chExt cx="3411072" cy="2070854"/>
          </a:xfrm>
        </p:grpSpPr>
        <p:sp>
          <p:nvSpPr>
            <p:cNvPr id="10" name="Rectangle 9"/>
            <p:cNvSpPr/>
            <p:nvPr/>
          </p:nvSpPr>
          <p:spPr>
            <a:xfrm>
              <a:off x="3317760" y="2244556"/>
              <a:ext cx="3069414" cy="628779"/>
            </a:xfrm>
            <a:prstGeom prst="rect">
              <a:avLst/>
            </a:prstGeom>
          </p:spPr>
          <p:txBody>
            <a:bodyPr wrap="square" lIns="74057" tIns="37029" rIns="74057" bIns="37029">
              <a:spAutoFit/>
            </a:bodyPr>
            <a:lstStyle/>
            <a:p>
              <a:pPr algn="ctr"/>
              <a:r>
                <a:rPr lang="en-US" b="1" dirty="0" smtClean="0"/>
                <a:t>Role Based Access Control (RBAC), 1995</a:t>
              </a:r>
              <a:endParaRPr lang="en-US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17760" y="3686631"/>
              <a:ext cx="3411072" cy="628779"/>
            </a:xfrm>
            <a:prstGeom prst="rect">
              <a:avLst/>
            </a:prstGeom>
          </p:spPr>
          <p:txBody>
            <a:bodyPr wrap="square" lIns="74057" tIns="37029" rIns="74057" bIns="37029">
              <a:spAutoFit/>
            </a:bodyPr>
            <a:lstStyle/>
            <a:p>
              <a:pPr algn="ctr"/>
              <a:r>
                <a:rPr lang="en-US" b="1" dirty="0" smtClean="0"/>
                <a:t>Attribute Based Access Control (ABAC), ????</a:t>
              </a:r>
              <a:endParaRPr lang="en-US" b="1" dirty="0"/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4914432" y="2918387"/>
              <a:ext cx="0" cy="768244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3" name="TextBox 22"/>
          <p:cNvSpPr txBox="1"/>
          <p:nvPr/>
        </p:nvSpPr>
        <p:spPr>
          <a:xfrm>
            <a:off x="1000526" y="2169400"/>
            <a:ext cx="2252823" cy="95194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FF0000"/>
                </a:solidFill>
              </a:rPr>
              <a:t>RBAC can be configured to do MAC or DAC</a:t>
            </a:r>
          </a:p>
        </p:txBody>
      </p:sp>
    </p:spTree>
    <p:extLst>
      <p:ext uri="{BB962C8B-B14F-4D97-AF65-F5344CB8AC3E}">
        <p14:creationId xmlns:p14="http://schemas.microsoft.com/office/powerpoint/2010/main" val="399619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87" algn="l"/>
                <a:tab pos="1172573" algn="l"/>
                <a:tab pos="1758860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287" algn="l"/>
                <a:tab pos="1172573" algn="l"/>
                <a:tab pos="1758860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287" algn="l"/>
                  <a:tab pos="1172573" algn="l"/>
                  <a:tab pos="1758860" algn="l"/>
                </a:tabLst>
                <a:defRPr/>
              </a:pPr>
              <a:t>24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1" y="4697414"/>
            <a:ext cx="3817231" cy="2748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7" tIns="37029" rIns="74057" bIns="37029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72177" y="772377"/>
            <a:ext cx="7800678" cy="1312041"/>
            <a:chOff x="803075" y="847533"/>
            <a:chExt cx="7800678" cy="1312041"/>
          </a:xfrm>
        </p:grpSpPr>
        <p:sp>
          <p:nvSpPr>
            <p:cNvPr id="8" name="Rectangle 7"/>
            <p:cNvSpPr/>
            <p:nvPr/>
          </p:nvSpPr>
          <p:spPr>
            <a:xfrm>
              <a:off x="803075" y="847533"/>
              <a:ext cx="3069414" cy="628779"/>
            </a:xfrm>
            <a:prstGeom prst="rect">
              <a:avLst/>
            </a:prstGeom>
          </p:spPr>
          <p:txBody>
            <a:bodyPr wrap="square" lIns="74057" tIns="37029" rIns="74057" bIns="37029">
              <a:spAutoFit/>
            </a:bodyPr>
            <a:lstStyle/>
            <a:p>
              <a:pPr algn="ctr"/>
              <a:r>
                <a:rPr lang="en-US" b="1" dirty="0" smtClean="0"/>
                <a:t>Discretionary Access Control (DAC), 1970</a:t>
              </a:r>
              <a:endParaRPr lang="en-US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34339" y="850125"/>
              <a:ext cx="3069414" cy="628779"/>
            </a:xfrm>
            <a:prstGeom prst="rect">
              <a:avLst/>
            </a:prstGeom>
          </p:spPr>
          <p:txBody>
            <a:bodyPr wrap="square" lIns="74057" tIns="37029" rIns="74057" bIns="37029">
              <a:spAutoFit/>
            </a:bodyPr>
            <a:lstStyle/>
            <a:p>
              <a:pPr algn="ctr"/>
              <a:r>
                <a:rPr lang="en-US" b="1" dirty="0" smtClean="0"/>
                <a:t>Mandatory Access Control (MAC), 1970</a:t>
              </a:r>
              <a:endParaRPr lang="en-US" b="1" dirty="0"/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2595413" y="1545206"/>
              <a:ext cx="2198304" cy="611776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4630997" y="1547798"/>
              <a:ext cx="2198304" cy="611776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</p:cxnSp>
      </p:grpSp>
      <p:grpSp>
        <p:nvGrpSpPr>
          <p:cNvPr id="3" name="Group 2"/>
          <p:cNvGrpSpPr/>
          <p:nvPr/>
        </p:nvGrpSpPr>
        <p:grpSpPr>
          <a:xfrm>
            <a:off x="3398711" y="2169400"/>
            <a:ext cx="3411072" cy="2070854"/>
            <a:chOff x="3317760" y="2244556"/>
            <a:chExt cx="3411072" cy="2070854"/>
          </a:xfrm>
        </p:grpSpPr>
        <p:sp>
          <p:nvSpPr>
            <p:cNvPr id="10" name="Rectangle 9"/>
            <p:cNvSpPr/>
            <p:nvPr/>
          </p:nvSpPr>
          <p:spPr>
            <a:xfrm>
              <a:off x="3317760" y="2244556"/>
              <a:ext cx="3069414" cy="628779"/>
            </a:xfrm>
            <a:prstGeom prst="rect">
              <a:avLst/>
            </a:prstGeom>
          </p:spPr>
          <p:txBody>
            <a:bodyPr wrap="square" lIns="74057" tIns="37029" rIns="74057" bIns="37029">
              <a:spAutoFit/>
            </a:bodyPr>
            <a:lstStyle/>
            <a:p>
              <a:pPr algn="ctr"/>
              <a:r>
                <a:rPr lang="en-US" b="1" dirty="0" smtClean="0"/>
                <a:t>Role Based Access Control (RBAC), 1995</a:t>
              </a:r>
              <a:endParaRPr lang="en-US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17760" y="3686631"/>
              <a:ext cx="3411072" cy="628779"/>
            </a:xfrm>
            <a:prstGeom prst="rect">
              <a:avLst/>
            </a:prstGeom>
          </p:spPr>
          <p:txBody>
            <a:bodyPr wrap="square" lIns="74057" tIns="37029" rIns="74057" bIns="37029">
              <a:spAutoFit/>
            </a:bodyPr>
            <a:lstStyle/>
            <a:p>
              <a:pPr algn="ctr"/>
              <a:r>
                <a:rPr lang="en-US" b="1" dirty="0" smtClean="0"/>
                <a:t>Attribute Based Access Control (ABAC), ????</a:t>
              </a:r>
              <a:endParaRPr lang="en-US" b="1" dirty="0"/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4914432" y="2918387"/>
              <a:ext cx="0" cy="768244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74820" y="638842"/>
            <a:ext cx="1008770" cy="3971667"/>
            <a:chOff x="274820" y="638842"/>
            <a:chExt cx="1008770" cy="3971667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>
              <a:off x="779204" y="1263161"/>
              <a:ext cx="0" cy="262078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364587" y="638842"/>
              <a:ext cx="829234" cy="628779"/>
            </a:xfrm>
            <a:prstGeom prst="rect">
              <a:avLst/>
            </a:prstGeom>
            <a:noFill/>
          </p:spPr>
          <p:txBody>
            <a:bodyPr wrap="none" lIns="74057" tIns="37029" rIns="74057" bIns="37029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Fixed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Policy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4820" y="3981730"/>
              <a:ext cx="1008770" cy="628779"/>
            </a:xfrm>
            <a:prstGeom prst="rect">
              <a:avLst/>
            </a:prstGeom>
            <a:noFill/>
          </p:spPr>
          <p:txBody>
            <a:bodyPr wrap="none" lIns="74057" tIns="37029" rIns="74057" bIns="37029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Flexible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Policy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698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87" algn="l"/>
                <a:tab pos="1172573" algn="l"/>
                <a:tab pos="1758860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287" algn="l"/>
                <a:tab pos="1172573" algn="l"/>
                <a:tab pos="1758860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287" algn="l"/>
                  <a:tab pos="1172573" algn="l"/>
                  <a:tab pos="1758860" algn="l"/>
                </a:tabLst>
                <a:defRPr/>
              </a:pPr>
              <a:t>25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1" y="4697414"/>
            <a:ext cx="3817231" cy="2748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7" tIns="37029" rIns="74057" bIns="37029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72177" y="772377"/>
            <a:ext cx="7800678" cy="1312041"/>
            <a:chOff x="803075" y="847533"/>
            <a:chExt cx="7800678" cy="1312041"/>
          </a:xfrm>
        </p:grpSpPr>
        <p:sp>
          <p:nvSpPr>
            <p:cNvPr id="8" name="Rectangle 7"/>
            <p:cNvSpPr/>
            <p:nvPr/>
          </p:nvSpPr>
          <p:spPr>
            <a:xfrm>
              <a:off x="803075" y="847533"/>
              <a:ext cx="3069414" cy="628779"/>
            </a:xfrm>
            <a:prstGeom prst="rect">
              <a:avLst/>
            </a:prstGeom>
          </p:spPr>
          <p:txBody>
            <a:bodyPr wrap="square" lIns="74057" tIns="37029" rIns="74057" bIns="37029">
              <a:spAutoFit/>
            </a:bodyPr>
            <a:lstStyle/>
            <a:p>
              <a:pPr algn="ctr"/>
              <a:r>
                <a:rPr lang="en-US" b="1" dirty="0" smtClean="0"/>
                <a:t>Discretionary Access Control (DAC), 1970</a:t>
              </a:r>
              <a:endParaRPr lang="en-US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34339" y="850125"/>
              <a:ext cx="3069414" cy="628779"/>
            </a:xfrm>
            <a:prstGeom prst="rect">
              <a:avLst/>
            </a:prstGeom>
          </p:spPr>
          <p:txBody>
            <a:bodyPr wrap="square" lIns="74057" tIns="37029" rIns="74057" bIns="37029">
              <a:spAutoFit/>
            </a:bodyPr>
            <a:lstStyle/>
            <a:p>
              <a:pPr algn="ctr"/>
              <a:r>
                <a:rPr lang="en-US" b="1" dirty="0" smtClean="0"/>
                <a:t>Mandatory Access Control (MAC), 1970</a:t>
              </a:r>
              <a:endParaRPr lang="en-US" b="1" dirty="0"/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2595413" y="1545206"/>
              <a:ext cx="2198304" cy="611776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4630997" y="1547798"/>
              <a:ext cx="2198304" cy="611776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</p:cxnSp>
      </p:grpSp>
      <p:grpSp>
        <p:nvGrpSpPr>
          <p:cNvPr id="3" name="Group 2"/>
          <p:cNvGrpSpPr/>
          <p:nvPr/>
        </p:nvGrpSpPr>
        <p:grpSpPr>
          <a:xfrm>
            <a:off x="3398711" y="2169400"/>
            <a:ext cx="3411072" cy="2070854"/>
            <a:chOff x="3317760" y="2244556"/>
            <a:chExt cx="3411072" cy="2070854"/>
          </a:xfrm>
        </p:grpSpPr>
        <p:sp>
          <p:nvSpPr>
            <p:cNvPr id="10" name="Rectangle 9"/>
            <p:cNvSpPr/>
            <p:nvPr/>
          </p:nvSpPr>
          <p:spPr>
            <a:xfrm>
              <a:off x="3317760" y="2244556"/>
              <a:ext cx="3069414" cy="628779"/>
            </a:xfrm>
            <a:prstGeom prst="rect">
              <a:avLst/>
            </a:prstGeom>
          </p:spPr>
          <p:txBody>
            <a:bodyPr wrap="square" lIns="74057" tIns="37029" rIns="74057" bIns="37029">
              <a:spAutoFit/>
            </a:bodyPr>
            <a:lstStyle/>
            <a:p>
              <a:pPr algn="ctr"/>
              <a:r>
                <a:rPr lang="en-US" b="1" dirty="0" smtClean="0"/>
                <a:t>Role Based Access Control (RBAC), 1995</a:t>
              </a:r>
              <a:endParaRPr lang="en-US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17760" y="3686631"/>
              <a:ext cx="3411072" cy="628779"/>
            </a:xfrm>
            <a:prstGeom prst="rect">
              <a:avLst/>
            </a:prstGeom>
          </p:spPr>
          <p:txBody>
            <a:bodyPr wrap="square" lIns="74057" tIns="37029" rIns="74057" bIns="37029">
              <a:spAutoFit/>
            </a:bodyPr>
            <a:lstStyle/>
            <a:p>
              <a:pPr algn="ctr"/>
              <a:r>
                <a:rPr lang="en-US" b="1" dirty="0" smtClean="0"/>
                <a:t>Attribute Based Access Control (ABAC), ????</a:t>
              </a:r>
              <a:endParaRPr lang="en-US" b="1" dirty="0"/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4914432" y="2918387"/>
              <a:ext cx="0" cy="768244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101697" y="638842"/>
            <a:ext cx="1355019" cy="3971667"/>
            <a:chOff x="101697" y="638842"/>
            <a:chExt cx="1355019" cy="3971667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>
              <a:off x="779204" y="1263161"/>
              <a:ext cx="0" cy="262078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313291" y="638842"/>
              <a:ext cx="931826" cy="628779"/>
            </a:xfrm>
            <a:prstGeom prst="rect">
              <a:avLst/>
            </a:prstGeom>
            <a:noFill/>
          </p:spPr>
          <p:txBody>
            <a:bodyPr wrap="none" lIns="74057" tIns="37029" rIns="74057" bIns="37029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Human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Driven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1697" y="3981730"/>
              <a:ext cx="1355019" cy="628779"/>
            </a:xfrm>
            <a:prstGeom prst="rect">
              <a:avLst/>
            </a:prstGeom>
            <a:noFill/>
          </p:spPr>
          <p:txBody>
            <a:bodyPr wrap="none" lIns="74057" tIns="37029" rIns="74057" bIns="37029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Automated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Adaptive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1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87" algn="l"/>
                <a:tab pos="1172573" algn="l"/>
                <a:tab pos="1758860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287" algn="l"/>
                <a:tab pos="1172573" algn="l"/>
                <a:tab pos="1758860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287" algn="l"/>
                  <a:tab pos="1172573" algn="l"/>
                  <a:tab pos="1758860" algn="l"/>
                </a:tabLst>
                <a:defRPr/>
              </a:pPr>
              <a:t>26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1" y="4697414"/>
            <a:ext cx="3817231" cy="2748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7" tIns="37029" rIns="74057" bIns="37029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72177" y="772377"/>
            <a:ext cx="7800678" cy="1312041"/>
            <a:chOff x="803075" y="847533"/>
            <a:chExt cx="7800678" cy="1312041"/>
          </a:xfrm>
        </p:grpSpPr>
        <p:sp>
          <p:nvSpPr>
            <p:cNvPr id="8" name="Rectangle 7"/>
            <p:cNvSpPr/>
            <p:nvPr/>
          </p:nvSpPr>
          <p:spPr>
            <a:xfrm>
              <a:off x="803075" y="847533"/>
              <a:ext cx="3069414" cy="628779"/>
            </a:xfrm>
            <a:prstGeom prst="rect">
              <a:avLst/>
            </a:prstGeom>
          </p:spPr>
          <p:txBody>
            <a:bodyPr wrap="square" lIns="74057" tIns="37029" rIns="74057" bIns="37029">
              <a:spAutoFit/>
            </a:bodyPr>
            <a:lstStyle/>
            <a:p>
              <a:pPr algn="ctr"/>
              <a:r>
                <a:rPr lang="en-US" b="1" dirty="0" smtClean="0"/>
                <a:t>Discretionary Access Control (DAC), 1970</a:t>
              </a:r>
              <a:endParaRPr lang="en-US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34339" y="850125"/>
              <a:ext cx="3069414" cy="628779"/>
            </a:xfrm>
            <a:prstGeom prst="rect">
              <a:avLst/>
            </a:prstGeom>
          </p:spPr>
          <p:txBody>
            <a:bodyPr wrap="square" lIns="74057" tIns="37029" rIns="74057" bIns="37029">
              <a:spAutoFit/>
            </a:bodyPr>
            <a:lstStyle/>
            <a:p>
              <a:pPr algn="ctr"/>
              <a:r>
                <a:rPr lang="en-US" b="1" dirty="0" smtClean="0"/>
                <a:t>Mandatory Access Control (MAC), 1970</a:t>
              </a:r>
              <a:endParaRPr lang="en-US" b="1" dirty="0"/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2595413" y="1545206"/>
              <a:ext cx="2198304" cy="611776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4630997" y="1547798"/>
              <a:ext cx="2198304" cy="611776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</p:cxnSp>
      </p:grpSp>
      <p:grpSp>
        <p:nvGrpSpPr>
          <p:cNvPr id="3" name="Group 2"/>
          <p:cNvGrpSpPr/>
          <p:nvPr/>
        </p:nvGrpSpPr>
        <p:grpSpPr>
          <a:xfrm>
            <a:off x="3398711" y="2169400"/>
            <a:ext cx="3411072" cy="2070854"/>
            <a:chOff x="3317760" y="2244556"/>
            <a:chExt cx="3411072" cy="2070854"/>
          </a:xfrm>
        </p:grpSpPr>
        <p:sp>
          <p:nvSpPr>
            <p:cNvPr id="10" name="Rectangle 9"/>
            <p:cNvSpPr/>
            <p:nvPr/>
          </p:nvSpPr>
          <p:spPr>
            <a:xfrm>
              <a:off x="3317760" y="2244556"/>
              <a:ext cx="3069414" cy="628779"/>
            </a:xfrm>
            <a:prstGeom prst="rect">
              <a:avLst/>
            </a:prstGeom>
          </p:spPr>
          <p:txBody>
            <a:bodyPr wrap="square" lIns="74057" tIns="37029" rIns="74057" bIns="37029">
              <a:spAutoFit/>
            </a:bodyPr>
            <a:lstStyle/>
            <a:p>
              <a:pPr algn="ctr"/>
              <a:r>
                <a:rPr lang="en-US" b="1" dirty="0" smtClean="0"/>
                <a:t>Role Based Access Control (RBAC), 1995</a:t>
              </a:r>
              <a:endParaRPr lang="en-US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17760" y="3686631"/>
              <a:ext cx="3411072" cy="628779"/>
            </a:xfrm>
            <a:prstGeom prst="rect">
              <a:avLst/>
            </a:prstGeom>
          </p:spPr>
          <p:txBody>
            <a:bodyPr wrap="square" lIns="74057" tIns="37029" rIns="74057" bIns="37029">
              <a:spAutoFit/>
            </a:bodyPr>
            <a:lstStyle/>
            <a:p>
              <a:pPr algn="ctr"/>
              <a:r>
                <a:rPr lang="en-US" b="1" dirty="0" smtClean="0"/>
                <a:t>Attribute Based Access Control (ABAC), ????</a:t>
              </a:r>
              <a:endParaRPr lang="en-US" b="1" dirty="0"/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4914432" y="2918387"/>
              <a:ext cx="0" cy="768244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1461126" y="2798179"/>
            <a:ext cx="1622016" cy="65955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FF0000"/>
                </a:solidFill>
              </a:rPr>
              <a:t>Messy or Chaotic?</a:t>
            </a:r>
          </a:p>
        </p:txBody>
      </p:sp>
    </p:spTree>
    <p:extLst>
      <p:ext uri="{BB962C8B-B14F-4D97-AF65-F5344CB8AC3E}">
        <p14:creationId xmlns:p14="http://schemas.microsoft.com/office/powerpoint/2010/main" val="379894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639678" y="1"/>
            <a:ext cx="400182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1905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Perennial State of Cyber Security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33" y="828443"/>
            <a:ext cx="2492253" cy="188368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379923" y="2992030"/>
            <a:ext cx="4908272" cy="1417002"/>
            <a:chOff x="2379923" y="2992030"/>
            <a:chExt cx="4908272" cy="14170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9923" y="2992030"/>
              <a:ext cx="1186327" cy="962335"/>
            </a:xfrm>
            <a:prstGeom prst="rect">
              <a:avLst/>
            </a:prstGeom>
          </p:spPr>
        </p:pic>
        <p:pic>
          <p:nvPicPr>
            <p:cNvPr id="9" name="Picture 8" descr="CareerNationalSecurityAnalyst-640x295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9265" y="3133061"/>
              <a:ext cx="1648930" cy="5701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396571" y="4081163"/>
              <a:ext cx="1538031" cy="32786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lIns="50378" tIns="25189" rIns="50378" bIns="25189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Micro-security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56243" y="4079088"/>
              <a:ext cx="1614975" cy="32786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lIns="50378" tIns="25189" rIns="50378" bIns="25189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Macro-security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5" name="Slide Number Placeholder 4"/>
          <p:cNvSpPr txBox="1">
            <a:spLocks noGrp="1"/>
          </p:cNvSpPr>
          <p:nvPr/>
        </p:nvSpPr>
        <p:spPr bwMode="auto">
          <a:xfrm>
            <a:off x="6548617" y="4658225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GB" sz="1100" dirty="0" smtClean="0">
                <a:solidFill>
                  <a:srgbClr val="000000"/>
                </a:solidFill>
                <a:latin typeface="+mn-lt"/>
                <a:ea typeface="ＭＳ Ｐゴシック" charset="-128"/>
              </a:rPr>
              <a:t>27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6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40119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639678" y="1"/>
            <a:ext cx="400182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1905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Perennial State of Cyber Security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33" y="828443"/>
            <a:ext cx="2492253" cy="188368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379923" y="2992030"/>
            <a:ext cx="4908272" cy="1417002"/>
            <a:chOff x="2379923" y="2992030"/>
            <a:chExt cx="4908272" cy="14170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9923" y="2992030"/>
              <a:ext cx="1186327" cy="962335"/>
            </a:xfrm>
            <a:prstGeom prst="rect">
              <a:avLst/>
            </a:prstGeom>
          </p:spPr>
        </p:pic>
        <p:pic>
          <p:nvPicPr>
            <p:cNvPr id="9" name="Picture 8" descr="CareerNationalSecurityAnalyst-640x295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9265" y="3133061"/>
              <a:ext cx="1648930" cy="5701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396571" y="4081163"/>
              <a:ext cx="1538031" cy="32786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lIns="50378" tIns="25189" rIns="50378" bIns="25189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Micro-security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56243" y="4079088"/>
              <a:ext cx="1614975" cy="32786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lIns="50378" tIns="25189" rIns="50378" bIns="25189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Macro-security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5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GB" sz="1100" dirty="0" smtClean="0">
                <a:solidFill>
                  <a:srgbClr val="000000"/>
                </a:solidFill>
                <a:latin typeface="+mn-lt"/>
                <a:ea typeface="ＭＳ Ｐゴシック" charset="-128"/>
              </a:rPr>
              <a:t>3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6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59028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6481" y="729942"/>
            <a:ext cx="8226720" cy="3974817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 smtClean="0">
                <a:ea typeface="ＭＳ Ｐゴシック" pitchFamily="34" charset="-128"/>
              </a:rPr>
              <a:t>≈ 2010 US Department </a:t>
            </a:r>
            <a:r>
              <a:rPr lang="en-US" sz="2600" dirty="0">
                <a:ea typeface="ＭＳ Ｐゴシック" pitchFamily="34" charset="-128"/>
              </a:rPr>
              <a:t>of Defense </a:t>
            </a:r>
            <a:r>
              <a:rPr lang="en-US" sz="2600" dirty="0" smtClean="0">
                <a:ea typeface="ＭＳ Ｐゴシック" pitchFamily="34" charset="-128"/>
              </a:rPr>
              <a:t>epiphanies </a:t>
            </a:r>
            <a:endParaRPr lang="en-US" sz="2600" dirty="0">
              <a:ea typeface="ＭＳ Ｐゴシック" pitchFamily="34" charset="-128"/>
            </a:endParaRP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300" dirty="0" smtClean="0">
                <a:ea typeface="ＭＳ Ｐゴシック" pitchFamily="34" charset="-128"/>
              </a:rPr>
              <a:t> A new domain akin to land, sea, air and space</a:t>
            </a:r>
            <a:endParaRPr lang="en-US" sz="2300" dirty="0">
              <a:ea typeface="ＭＳ Ｐゴシック" pitchFamily="34" charset="-128"/>
            </a:endParaRP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300" dirty="0" smtClean="0">
                <a:ea typeface="ＭＳ Ｐゴシック" pitchFamily="34" charset="-128"/>
              </a:rPr>
              <a:t> Have and use offensive cyber weapons</a:t>
            </a:r>
            <a:endParaRPr lang="en-US" sz="2300" dirty="0">
              <a:ea typeface="ＭＳ Ｐゴシック" pitchFamily="34" charset="-128"/>
            </a:endParaRP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300" dirty="0" smtClean="0">
                <a:ea typeface="ＭＳ Ｐゴシック" pitchFamily="34" charset="-128"/>
              </a:rPr>
              <a:t> Malware penetrations in highly classified networks</a:t>
            </a:r>
            <a:endParaRPr lang="en-US" sz="23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 smtClean="0">
                <a:ea typeface="ＭＳ Ｐゴシック" pitchFamily="34" charset="-128"/>
              </a:rPr>
              <a:t> Consumerization of cyberspace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300" dirty="0" smtClean="0">
                <a:ea typeface="ＭＳ Ｐゴシック" pitchFamily="34" charset="-128"/>
              </a:rPr>
              <a:t> Anytime, Anywhere, Anything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300" dirty="0" smtClean="0">
                <a:ea typeface="ＭＳ Ｐゴシック" pitchFamily="34" charset="-128"/>
              </a:rPr>
              <a:t> BYOD: Bring your own device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300" dirty="0" smtClean="0">
                <a:ea typeface="ＭＳ Ｐゴシック" pitchFamily="34" charset="-128"/>
              </a:rPr>
              <a:t> BYOC: Bring your own cloud</a:t>
            </a: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600" dirty="0" smtClean="0">
                <a:ea typeface="ＭＳ Ｐゴシック" pitchFamily="34" charset="-128"/>
              </a:rPr>
              <a:t> Entanglement of cyber-physical-social space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dirty="0">
                <a:ea typeface="ＭＳ Ｐゴシック" pitchFamily="34" charset="-128"/>
              </a:rPr>
              <a:t> </a:t>
            </a:r>
            <a:r>
              <a:rPr lang="en-US" sz="2300" dirty="0">
                <a:ea typeface="ＭＳ Ｐゴシック" pitchFamily="34" charset="-128"/>
              </a:rPr>
              <a:t>Just starting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endParaRPr lang="en-US" sz="2300" dirty="0">
              <a:ea typeface="ＭＳ Ｐゴシック" pitchFamily="34" charset="-128"/>
            </a:endParaRP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endParaRPr lang="en-US" sz="23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4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21</a:t>
            </a:r>
            <a:r>
              <a:rPr lang="en-US" sz="2600" kern="0" baseline="3000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st</a:t>
            </a:r>
            <a:r>
              <a:rPr lang="en-US" sz="2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 Century Cyberspace</a:t>
            </a:r>
            <a:endParaRPr lang="en-US" sz="2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041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6481" y="622145"/>
            <a:ext cx="8226720" cy="3974817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 smtClean="0">
                <a:ea typeface="ＭＳ Ｐゴシック" pitchFamily="34" charset="-128"/>
              </a:rPr>
              <a:t> Enable system designers and operators to say: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r>
              <a:rPr lang="en-US" sz="2600" dirty="0" smtClean="0">
                <a:solidFill>
                  <a:schemeClr val="tx1"/>
                </a:solidFill>
                <a:ea typeface="ＭＳ Ｐゴシック" pitchFamily="34" charset="-128"/>
              </a:rPr>
              <a:t>	This system is secure</a:t>
            </a:r>
          </a:p>
          <a:p>
            <a:pPr>
              <a:buSzPct val="90000"/>
              <a:buNone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 smtClean="0">
                <a:solidFill>
                  <a:schemeClr val="tx1"/>
                </a:solidFill>
                <a:ea typeface="ＭＳ Ｐゴシック" pitchFamily="34" charset="-128"/>
              </a:rPr>
              <a:t>There is an infinite supply of low-hanging attacks</a:t>
            </a:r>
          </a:p>
          <a:p>
            <a:pPr>
              <a:buSzPct val="90000"/>
              <a:buNone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5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Goal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9873" y="1436418"/>
            <a:ext cx="1572999" cy="351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lIns="74043" tIns="37021" rIns="74043" bIns="37021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attainable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6481" y="622145"/>
            <a:ext cx="8226720" cy="3974817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 smtClean="0">
                <a:ea typeface="ＭＳ Ｐゴシック" pitchFamily="34" charset="-128"/>
              </a:rPr>
              <a:t> Enable system designers and operators to say: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r>
              <a:rPr lang="en-US" sz="2600" dirty="0" smtClean="0">
                <a:solidFill>
                  <a:schemeClr val="tx1"/>
                </a:solidFill>
                <a:ea typeface="ＭＳ Ｐゴシック" pitchFamily="34" charset="-128"/>
              </a:rPr>
              <a:t>	This system is secure</a:t>
            </a:r>
          </a:p>
          <a:p>
            <a:pPr>
              <a:buSzPct val="90000"/>
              <a:buNone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 smtClean="0">
                <a:solidFill>
                  <a:schemeClr val="tx1"/>
                </a:solidFill>
                <a:ea typeface="ＭＳ Ｐゴシック" pitchFamily="34" charset="-128"/>
              </a:rPr>
              <a:t>There is an infinite supply of low-hanging attacks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 smtClean="0">
                <a:solidFill>
                  <a:srgbClr val="A50021"/>
                </a:solidFill>
                <a:ea typeface="ＭＳ Ｐゴシック" pitchFamily="34" charset="-128"/>
              </a:rPr>
              <a:t>Alternate goal:</a:t>
            </a:r>
            <a:endParaRPr lang="en-US" dirty="0" smtClean="0">
              <a:solidFill>
                <a:srgbClr val="A5002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>
              <a:solidFill>
                <a:srgbClr val="A50021"/>
              </a:solidFill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r>
              <a:rPr lang="en-US" dirty="0" smtClean="0">
                <a:solidFill>
                  <a:srgbClr val="A50021"/>
                </a:solidFill>
                <a:ea typeface="ＭＳ Ｐゴシック" pitchFamily="34" charset="-128"/>
              </a:rPr>
              <a:t>	</a:t>
            </a:r>
            <a:r>
              <a:rPr lang="en-US" sz="2600" dirty="0">
                <a:solidFill>
                  <a:srgbClr val="A50021"/>
                </a:solidFill>
                <a:ea typeface="ＭＳ Ｐゴシック" pitchFamily="34" charset="-128"/>
              </a:rPr>
              <a:t>This system is </a:t>
            </a:r>
            <a:r>
              <a:rPr lang="en-US" sz="2600" dirty="0" smtClean="0">
                <a:solidFill>
                  <a:srgbClr val="A50021"/>
                </a:solidFill>
                <a:ea typeface="ＭＳ Ｐゴシック" pitchFamily="34" charset="-128"/>
              </a:rPr>
              <a:t>as secure as possible</a:t>
            </a:r>
          </a:p>
          <a:p>
            <a:pPr>
              <a:buSzPct val="90000"/>
              <a:buNone/>
              <a:defRPr/>
            </a:pPr>
            <a:r>
              <a:rPr lang="en-US" sz="2600" dirty="0">
                <a:solidFill>
                  <a:srgbClr val="A50021"/>
                </a:solidFill>
                <a:ea typeface="ＭＳ Ｐゴシック" pitchFamily="34" charset="-128"/>
              </a:rPr>
              <a:t>	</a:t>
            </a:r>
            <a:r>
              <a:rPr lang="en-US" sz="2600" dirty="0" smtClean="0">
                <a:solidFill>
                  <a:srgbClr val="A50021"/>
                </a:solidFill>
                <a:ea typeface="ＭＳ Ｐゴシック" pitchFamily="34" charset="-128"/>
              </a:rPr>
              <a:t>More secure is always better </a:t>
            </a:r>
            <a:endParaRPr lang="en-US" sz="2600" dirty="0">
              <a:solidFill>
                <a:srgbClr val="A50021"/>
              </a:solidFill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6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Goal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9873" y="1436418"/>
            <a:ext cx="1572999" cy="351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lIns="74043" tIns="37021" rIns="74043" bIns="37021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attainable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6330" y="3921515"/>
            <a:ext cx="1739711" cy="351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lIns="74043" tIns="37021" rIns="74043" bIns="37021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appropriate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6481" y="673992"/>
            <a:ext cx="8226720" cy="3974817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 smtClean="0">
                <a:ea typeface="ＭＳ Ｐゴシック" pitchFamily="34" charset="-128"/>
              </a:rPr>
              <a:t> Enable system designers and operators to say: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r>
              <a:rPr lang="en-US" sz="2600" dirty="0" smtClean="0">
                <a:solidFill>
                  <a:schemeClr val="tx1"/>
                </a:solidFill>
                <a:ea typeface="ＭＳ Ｐゴシック" pitchFamily="34" charset="-128"/>
              </a:rPr>
              <a:t>	</a:t>
            </a:r>
            <a:r>
              <a:rPr lang="en-US" sz="2600" dirty="0" smtClean="0">
                <a:solidFill>
                  <a:srgbClr val="A50021"/>
                </a:solidFill>
                <a:ea typeface="ＭＳ Ｐゴシック" pitchFamily="34" charset="-128"/>
              </a:rPr>
              <a:t>This system is secure “enough”</a:t>
            </a:r>
          </a:p>
          <a:p>
            <a:pPr>
              <a:buSzPct val="90000"/>
              <a:buNone/>
              <a:defRPr/>
            </a:pPr>
            <a:endParaRPr lang="en-US" sz="2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>
                <a:ea typeface="ＭＳ Ｐゴシック" pitchFamily="34" charset="-128"/>
              </a:rPr>
              <a:t>Mass </a:t>
            </a:r>
            <a:r>
              <a:rPr lang="en-US" sz="2600" dirty="0" smtClean="0">
                <a:ea typeface="ＭＳ Ｐゴシック" pitchFamily="34" charset="-128"/>
              </a:rPr>
              <a:t>scale, rather low assurance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300" dirty="0" smtClean="0">
                <a:ea typeface="ＭＳ Ｐゴシック" pitchFamily="34" charset="-128"/>
              </a:rPr>
              <a:t> ATM network, On-line banking, E-commerce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3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 smtClean="0">
                <a:ea typeface="ＭＳ Ｐゴシック" pitchFamily="34" charset="-128"/>
              </a:rPr>
              <a:t>One of a kind, extremely high assurance</a:t>
            </a:r>
            <a:endParaRPr lang="en-US" sz="26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300" dirty="0">
                <a:ea typeface="ＭＳ Ｐゴシック" pitchFamily="34" charset="-128"/>
              </a:rPr>
              <a:t> </a:t>
            </a:r>
            <a:r>
              <a:rPr lang="en-US" sz="2300" dirty="0" smtClean="0">
                <a:ea typeface="ＭＳ Ｐゴシック" pitchFamily="34" charset="-128"/>
              </a:rPr>
              <a:t>US President’s nuclear football </a:t>
            </a:r>
            <a:endParaRPr lang="en-US" sz="23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3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3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26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7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Goal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6700" y="1188739"/>
            <a:ext cx="2906697" cy="351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lIns="74043" tIns="37021" rIns="74043" bIns="37021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Many successful examples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6481" y="673992"/>
            <a:ext cx="8226720" cy="3974817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 smtClean="0">
                <a:ea typeface="ＭＳ Ｐゴシック" pitchFamily="34" charset="-128"/>
              </a:rPr>
              <a:t> Enable system designers and operators to say: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r>
              <a:rPr lang="en-US" sz="2600" dirty="0" smtClean="0">
                <a:solidFill>
                  <a:schemeClr val="tx1"/>
                </a:solidFill>
                <a:ea typeface="ＭＳ Ｐゴシック" pitchFamily="34" charset="-128"/>
              </a:rPr>
              <a:t>	</a:t>
            </a:r>
            <a:r>
              <a:rPr lang="en-US" sz="2600" dirty="0" smtClean="0">
                <a:solidFill>
                  <a:srgbClr val="A50021"/>
                </a:solidFill>
                <a:ea typeface="ＭＳ Ｐゴシック" pitchFamily="34" charset="-128"/>
              </a:rPr>
              <a:t>This system is secure “enough”</a:t>
            </a:r>
          </a:p>
          <a:p>
            <a:pPr>
              <a:buSzPct val="90000"/>
              <a:buNone/>
              <a:defRPr/>
            </a:pPr>
            <a:endParaRPr lang="en-US" sz="2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>
                <a:ea typeface="ＭＳ Ｐゴシック" pitchFamily="34" charset="-128"/>
              </a:rPr>
              <a:t>Mass </a:t>
            </a:r>
            <a:r>
              <a:rPr lang="en-US" sz="2600" dirty="0" smtClean="0">
                <a:ea typeface="ＭＳ Ｐゴシック" pitchFamily="34" charset="-128"/>
              </a:rPr>
              <a:t>scale, </a:t>
            </a:r>
            <a:r>
              <a:rPr lang="en-US" sz="2600" dirty="0">
                <a:ea typeface="ＭＳ Ｐゴシック" pitchFamily="34" charset="-128"/>
              </a:rPr>
              <a:t>rather low </a:t>
            </a:r>
            <a:r>
              <a:rPr lang="en-US" sz="2600" dirty="0" smtClean="0">
                <a:ea typeface="ＭＳ Ｐゴシック" pitchFamily="34" charset="-128"/>
              </a:rPr>
              <a:t>assurance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300" dirty="0">
                <a:ea typeface="ＭＳ Ｐゴシック" pitchFamily="34" charset="-128"/>
              </a:rPr>
              <a:t> ATM network, On-line banking, E-commerce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3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 smtClean="0">
                <a:ea typeface="ＭＳ Ｐゴシック" pitchFamily="34" charset="-128"/>
              </a:rPr>
              <a:t>One of a kind, extremely high assurance</a:t>
            </a:r>
            <a:endParaRPr lang="en-US" sz="26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300" dirty="0">
                <a:ea typeface="ＭＳ Ｐゴシック" pitchFamily="34" charset="-128"/>
              </a:rPr>
              <a:t> </a:t>
            </a:r>
            <a:r>
              <a:rPr lang="en-US" sz="2300" dirty="0" smtClean="0">
                <a:ea typeface="ＭＳ Ｐゴシック" pitchFamily="34" charset="-128"/>
              </a:rPr>
              <a:t>US President’s nuclear football </a:t>
            </a:r>
            <a:endParaRPr lang="en-US" sz="23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3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3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26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8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Goal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6700" y="1188739"/>
            <a:ext cx="2906697" cy="351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lIns="74043" tIns="37021" rIns="74043" bIns="37021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Many successful examples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66432" y="2121300"/>
            <a:ext cx="2708677" cy="1246362"/>
            <a:chOff x="7161584" y="3378011"/>
            <a:chExt cx="2986128" cy="1831844"/>
          </a:xfrm>
        </p:grpSpPr>
        <p:sp>
          <p:nvSpPr>
            <p:cNvPr id="10" name="Isosceles Triangle 9"/>
            <p:cNvSpPr/>
            <p:nvPr/>
          </p:nvSpPr>
          <p:spPr bwMode="auto">
            <a:xfrm>
              <a:off x="8098692" y="3794333"/>
              <a:ext cx="997107" cy="859575"/>
            </a:xfrm>
            <a:prstGeom prst="triangl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hangingPunct="0">
                <a:buClr>
                  <a:srgbClr val="000000"/>
                </a:buClr>
                <a:buSzPct val="45000"/>
              </a:pPr>
              <a:endParaRPr lang="en-US" sz="1500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94544" y="3378011"/>
              <a:ext cx="1108387" cy="54282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Science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161584" y="4667029"/>
              <a:ext cx="2986128" cy="542826"/>
              <a:chOff x="7161584" y="4667029"/>
              <a:chExt cx="2986128" cy="542826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161584" y="4667029"/>
                <a:ext cx="1560790" cy="54282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Engineering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912086" y="4667029"/>
                <a:ext cx="1235626" cy="54282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Business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30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9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Ecosystem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27467" y="798220"/>
            <a:ext cx="5464822" cy="2397622"/>
            <a:chOff x="2824133" y="1711582"/>
            <a:chExt cx="6024587" cy="3523913"/>
          </a:xfrm>
        </p:grpSpPr>
        <p:sp>
          <p:nvSpPr>
            <p:cNvPr id="4" name="Isosceles Triangle 3"/>
            <p:cNvSpPr/>
            <p:nvPr/>
          </p:nvSpPr>
          <p:spPr bwMode="auto">
            <a:xfrm>
              <a:off x="4406442" y="2341549"/>
              <a:ext cx="2745163" cy="2366520"/>
            </a:xfrm>
            <a:prstGeom prst="triangl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hangingPunct="0">
                <a:buClr>
                  <a:srgbClr val="000000"/>
                </a:buClr>
                <a:buSzPct val="45000"/>
              </a:pPr>
              <a:endParaRPr lang="en-US" sz="1500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76322" y="1711582"/>
              <a:ext cx="1108387" cy="54282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Science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824133" y="4692667"/>
              <a:ext cx="6024587" cy="542828"/>
              <a:chOff x="2824133" y="4692667"/>
              <a:chExt cx="6024587" cy="542828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824133" y="4692667"/>
                <a:ext cx="1560790" cy="542827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Engineering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613094" y="4692668"/>
                <a:ext cx="1235626" cy="542827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Business</a:t>
                </a:r>
              </a:p>
            </p:txBody>
          </p:sp>
        </p:grpSp>
      </p:grp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49492" y="3243252"/>
            <a:ext cx="6528932" cy="15316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87413" algn="ctr" eaLnBrk="0" hangingPunct="0">
              <a:buClr>
                <a:srgbClr val="000000"/>
              </a:buClr>
              <a:buSzPct val="90000"/>
              <a:defRPr/>
            </a:pPr>
            <a:r>
              <a:rPr lang="en-US" sz="1900" b="1" kern="0" dirty="0" smtClean="0">
                <a:solidFill>
                  <a:srgbClr val="000000"/>
                </a:solidFill>
                <a:cs typeface="ＭＳ Ｐゴシック" charset="-128"/>
              </a:rPr>
              <a:t>Distinguishing Characteristics of Cyber/Cyber Security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Cyberspace is an entirely man-made domain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Evolves rapidly and unpredictably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Validation primarily with respect to future systems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699294" lvl="1" indent="-232670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900" kern="0" dirty="0" smtClean="0"/>
          </a:p>
          <a:p>
            <a:pPr marL="699294" lvl="1" indent="-232670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900" kern="0" dirty="0" smtClean="0"/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129" y="1103004"/>
            <a:ext cx="2254666" cy="9057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74043" tIns="37021" rIns="74043" bIns="37021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Science explains the cause of observed phenomenon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2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9110</TotalTime>
  <Words>927</Words>
  <Application>Microsoft Office PowerPoint</Application>
  <PresentationFormat>On-screen Show (16:9)</PresentationFormat>
  <Paragraphs>381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ＭＳ Ｐゴシック</vt:lpstr>
      <vt:lpstr>Arial</vt:lpstr>
      <vt:lpstr>Bitstream Charter</vt:lpstr>
      <vt:lpstr>Calibri</vt:lpstr>
      <vt:lpstr>Courier New</vt:lpstr>
      <vt:lpstr>Symbol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1138</cp:revision>
  <cp:lastPrinted>2013-10-24T18:47:23Z</cp:lastPrinted>
  <dcterms:created xsi:type="dcterms:W3CDTF">2010-02-19T20:53:39Z</dcterms:created>
  <dcterms:modified xsi:type="dcterms:W3CDTF">2014-03-20T15:57:19Z</dcterms:modified>
</cp:coreProperties>
</file>