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281" r:id="rId5"/>
    <p:sldId id="287" r:id="rId6"/>
    <p:sldId id="284" r:id="rId7"/>
    <p:sldId id="285" r:id="rId8"/>
    <p:sldId id="282" r:id="rId9"/>
    <p:sldId id="283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0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8" autoAdjust="0"/>
    <p:restoredTop sz="94519"/>
  </p:normalViewPr>
  <p:slideViewPr>
    <p:cSldViewPr snapToGrid="0" snapToObjects="1">
      <p:cViewPr varScale="1">
        <p:scale>
          <a:sx n="142" d="100"/>
          <a:sy n="142" d="100"/>
        </p:scale>
        <p:origin x="13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6171C-6C02-41F2-841A-16E3B7C9FAF6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08A04-4F30-4D14-A4A3-903948F1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2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77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5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3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14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Add icons for</a:t>
            </a:r>
            <a:r>
              <a:rPr lang="en-US" baseline="0" dirty="0"/>
              <a:t> each department.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08A04-4F30-4D14-A4A3-903948F1786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5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1010971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940721"/>
            <a:ext cx="2949178" cy="24550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35042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35134" y="605272"/>
            <a:ext cx="8676257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235134" y="1700645"/>
            <a:ext cx="8676257" cy="2964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115674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4" y="605272"/>
            <a:ext cx="8676257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4" y="1700645"/>
            <a:ext cx="8676257" cy="2964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51251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225065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4" y="605272"/>
            <a:ext cx="8676257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96018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1901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06040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23974"/>
            <a:ext cx="3868340" cy="22480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706040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2323974"/>
            <a:ext cx="3887391" cy="22480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157654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4" y="605272"/>
            <a:ext cx="8676257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139896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1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49AB2-3694-EC44-96CD-D4B4E5998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2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940721"/>
            <a:ext cx="2949178" cy="24550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60350" y="4860508"/>
            <a:ext cx="8623300" cy="28299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aseline="0">
                <a:solidFill>
                  <a:schemeClr val="bg1"/>
                </a:solidFill>
              </a:defRPr>
            </a:lvl1pPr>
            <a:lvl3pPr marL="914377" indent="0" algn="ctr">
              <a:buFontTx/>
              <a:buNone/>
              <a:defRPr/>
            </a:lvl3pPr>
            <a:lvl4pPr marL="1371566" indent="0" algn="ctr">
              <a:buFontTx/>
              <a:buNone/>
              <a:defRPr/>
            </a:lvl4pPr>
            <a:lvl5pPr marL="1828754" indent="0" algn="ctr">
              <a:buFontTx/>
              <a:buNone/>
              <a:defRPr/>
            </a:lvl5pPr>
          </a:lstStyle>
          <a:p>
            <a:r>
              <a:rPr lang="en-US" sz="1100" dirty="0"/>
              <a:t>One UTSA Circle • San Antonio, Texas 78249</a:t>
            </a:r>
          </a:p>
        </p:txBody>
      </p:sp>
    </p:spTree>
    <p:extLst>
      <p:ext uri="{BB962C8B-B14F-4D97-AF65-F5344CB8AC3E}">
        <p14:creationId xmlns:p14="http://schemas.microsoft.com/office/powerpoint/2010/main" val="122383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94759"/>
            <a:ext cx="9144000" cy="4310739"/>
          </a:xfrm>
          <a:prstGeom prst="rect">
            <a:avLst/>
          </a:prstGeom>
          <a:solidFill>
            <a:srgbClr val="0C2340">
              <a:alpha val="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0" y="4820194"/>
            <a:ext cx="9144000" cy="323306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7516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78944"/>
            <a:ext cx="9144000" cy="0"/>
          </a:xfrm>
          <a:prstGeom prst="line">
            <a:avLst/>
          </a:prstGeom>
          <a:ln w="25400">
            <a:solidFill>
              <a:srgbClr val="F15A2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4815296"/>
            <a:ext cx="9144000" cy="0"/>
          </a:xfrm>
          <a:prstGeom prst="line">
            <a:avLst/>
          </a:prstGeom>
          <a:ln w="25400">
            <a:solidFill>
              <a:srgbClr val="F15A2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20326" y="100659"/>
            <a:ext cx="2743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49AB2-3694-EC44-96CD-D4B4E5998FBA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6F631D-DF56-B146-A9E7-11F5F305B0F9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79119" y="0"/>
            <a:ext cx="810337" cy="92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35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Institute for Cyber Security (ICS)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Ravi Sandhu</a:t>
            </a:r>
          </a:p>
          <a:p>
            <a:pPr algn="ctr"/>
            <a:endParaRPr lang="en-US" dirty="0"/>
          </a:p>
          <a:p>
            <a:pPr algn="ctr"/>
            <a:r>
              <a:rPr lang="en-US" sz="1600" dirty="0"/>
              <a:t>Executive Director</a:t>
            </a:r>
          </a:p>
          <a:p>
            <a:pPr algn="ctr"/>
            <a:r>
              <a:rPr lang="en-US" sz="1600" dirty="0"/>
              <a:t>Professor of Computer Science</a:t>
            </a:r>
          </a:p>
          <a:p>
            <a:pPr algn="ctr"/>
            <a:r>
              <a:rPr lang="en-US" sz="1600" dirty="0"/>
              <a:t>www.ics.utsa.edu</a:t>
            </a:r>
          </a:p>
        </p:txBody>
      </p:sp>
      <p:cxnSp>
        <p:nvCxnSpPr>
          <p:cNvPr id="22" name="Straight Connector 21"/>
          <p:cNvCxnSpPr>
            <a:cxnSpLocks/>
          </p:cNvCxnSpPr>
          <p:nvPr/>
        </p:nvCxnSpPr>
        <p:spPr>
          <a:xfrm flipH="1">
            <a:off x="2899074" y="3905072"/>
            <a:ext cx="3345849" cy="0"/>
          </a:xfrm>
          <a:prstGeom prst="line">
            <a:avLst/>
          </a:prstGeom>
          <a:ln w="25400">
            <a:solidFill>
              <a:srgbClr val="F15A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3CFCFB5-5FF7-9541-9813-4733F3B51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622" y="0"/>
            <a:ext cx="1498755" cy="170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78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" y="923821"/>
            <a:ext cx="9143999" cy="1824831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ICS is a multi-disciplinary research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Curriculum activities are in collaboration with academic units in the Colleges of Science, Engineering, Business and Education 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75118" y="980396"/>
            <a:ext cx="5914724" cy="411961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Curriculum</a:t>
            </a:r>
          </a:p>
        </p:txBody>
      </p:sp>
      <p:sp>
        <p:nvSpPr>
          <p:cNvPr id="16" name="Title 7"/>
          <p:cNvSpPr txBox="1">
            <a:spLocks/>
          </p:cNvSpPr>
          <p:nvPr/>
        </p:nvSpPr>
        <p:spPr>
          <a:xfrm>
            <a:off x="3032480" y="723855"/>
            <a:ext cx="6579476" cy="22247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46" indent="-171446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171446" indent="-171446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171446" indent="-171446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Adobe Caslon Pr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8095" y="2806920"/>
            <a:ext cx="848405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Facilities</a:t>
            </a:r>
          </a:p>
          <a:p>
            <a:endParaRPr lang="en-US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FlexCloud</a:t>
            </a:r>
            <a:r>
              <a:rPr lang="en-US" dirty="0"/>
              <a:t>: multi-cloud laboratory for secure cloud computing and IoT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FlexFarm</a:t>
            </a:r>
            <a:r>
              <a:rPr lang="en-US" dirty="0"/>
              <a:t>: </a:t>
            </a:r>
            <a:r>
              <a:rPr lang="en-US" dirty="0" err="1"/>
              <a:t>honeyfarm</a:t>
            </a:r>
            <a:r>
              <a:rPr lang="en-US" dirty="0"/>
              <a:t> for malware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Hosted in UTSA’s research data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Managed by professional technical staff</a:t>
            </a:r>
          </a:p>
        </p:txBody>
      </p:sp>
    </p:spTree>
    <p:extLst>
      <p:ext uri="{BB962C8B-B14F-4D97-AF65-F5344CB8AC3E}">
        <p14:creationId xmlns:p14="http://schemas.microsoft.com/office/powerpoint/2010/main" val="33052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1408096" y="524977"/>
            <a:ext cx="5914724" cy="805761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F15A22"/>
                </a:solidFill>
                <a:latin typeface="Calibri" panose="020F0502020204030204" pitchFamily="34" charset="0"/>
              </a:rPr>
              <a:t>Institute for Cyber Security (ICS)</a:t>
            </a:r>
          </a:p>
        </p:txBody>
      </p:sp>
      <p:sp>
        <p:nvSpPr>
          <p:cNvPr id="33" name="Title 7"/>
          <p:cNvSpPr txBox="1">
            <a:spLocks/>
          </p:cNvSpPr>
          <p:nvPr/>
        </p:nvSpPr>
        <p:spPr>
          <a:xfrm>
            <a:off x="3313270" y="1432847"/>
            <a:ext cx="2153693" cy="3858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VISION/MISSION</a:t>
            </a:r>
          </a:p>
        </p:txBody>
      </p:sp>
      <p:sp>
        <p:nvSpPr>
          <p:cNvPr id="34" name="Title 7"/>
          <p:cNvSpPr txBox="1">
            <a:spLocks/>
          </p:cNvSpPr>
          <p:nvPr/>
        </p:nvSpPr>
        <p:spPr>
          <a:xfrm>
            <a:off x="260350" y="1814145"/>
            <a:ext cx="4288520" cy="10704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u="sng" dirty="0">
                <a:latin typeface="Calibri" panose="020F0502020204030204" pitchFamily="34" charset="0"/>
                <a:cs typeface="Adobe Caslon Pro"/>
              </a:rPr>
              <a:t>Vision</a:t>
            </a:r>
            <a:r>
              <a:rPr lang="en-US" sz="1400" dirty="0">
                <a:latin typeface="Calibri" panose="020F0502020204030204" pitchFamily="34" charset="0"/>
                <a:cs typeface="Adobe Caslon Pro"/>
              </a:rPr>
              <a:t>: World Leading Research with Real-World Impact!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5" name="Title 7"/>
          <p:cNvSpPr txBox="1">
            <a:spLocks/>
          </p:cNvSpPr>
          <p:nvPr/>
        </p:nvSpPr>
        <p:spPr>
          <a:xfrm>
            <a:off x="4572000" y="1815744"/>
            <a:ext cx="440599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u="sng" dirty="0">
                <a:latin typeface="Calibri" panose="020F0502020204030204" pitchFamily="34" charset="0"/>
                <a:cs typeface="Adobe Caslon Pro"/>
              </a:rPr>
              <a:t>Mission:</a:t>
            </a:r>
            <a:r>
              <a:rPr lang="en-US" sz="1400" b="1" dirty="0">
                <a:latin typeface="Calibri" panose="020F0502020204030204" pitchFamily="34" charset="0"/>
                <a:cs typeface="Adobe Caslon Pro"/>
              </a:rPr>
              <a:t> E</a:t>
            </a:r>
            <a:r>
              <a:rPr lang="en-US" sz="1400" dirty="0">
                <a:latin typeface="Calibri" panose="020F0502020204030204" pitchFamily="34" charset="0"/>
                <a:cs typeface="Adobe Caslon Pro"/>
              </a:rPr>
              <a:t>xcellence in graduate-level sponsored research</a:t>
            </a:r>
          </a:p>
        </p:txBody>
      </p:sp>
      <p:sp>
        <p:nvSpPr>
          <p:cNvPr id="36" name="Title 7"/>
          <p:cNvSpPr txBox="1">
            <a:spLocks/>
          </p:cNvSpPr>
          <p:nvPr/>
        </p:nvSpPr>
        <p:spPr>
          <a:xfrm>
            <a:off x="199117" y="3229084"/>
            <a:ext cx="4191000" cy="1505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46" indent="-171446" algn="l">
              <a:buFont typeface="Arial"/>
              <a:buChar char="•"/>
            </a:pPr>
            <a:endParaRPr lang="en-US" sz="1300" dirty="0">
              <a:latin typeface="Calibri" panose="020F0502020204030204" pitchFamily="34" charset="0"/>
            </a:endParaRPr>
          </a:p>
        </p:txBody>
      </p:sp>
      <p:sp>
        <p:nvSpPr>
          <p:cNvPr id="37" name="Title 7"/>
          <p:cNvSpPr txBox="1">
            <a:spLocks/>
          </p:cNvSpPr>
          <p:nvPr/>
        </p:nvSpPr>
        <p:spPr>
          <a:xfrm>
            <a:off x="199117" y="2911487"/>
            <a:ext cx="4460289" cy="18232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RESEARCH AREAS INCLUDE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Secure Cloud Computing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Secure Internet of Things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BlockChain</a:t>
            </a: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Applications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 Data Security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for Cyber Security</a:t>
            </a:r>
          </a:p>
          <a:p>
            <a:pPr algn="l"/>
            <a:endParaRPr lang="en-US" sz="18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800" b="1" u="sng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31D3124B-2473-4516-B0F0-864E97C522F5}"/>
              </a:ext>
            </a:extLst>
          </p:cNvPr>
          <p:cNvSpPr txBox="1">
            <a:spLocks/>
          </p:cNvSpPr>
          <p:nvPr/>
        </p:nvSpPr>
        <p:spPr>
          <a:xfrm>
            <a:off x="4157026" y="2922683"/>
            <a:ext cx="3292287" cy="18232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Trustworthy AI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Malware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Cyber Security Dynamics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 Security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</a:t>
            </a:r>
          </a:p>
          <a:p>
            <a:pPr algn="l"/>
            <a:endParaRPr lang="en-US" sz="18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800" b="1" u="sng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77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1408096" y="467786"/>
            <a:ext cx="3804628" cy="500533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F15A22"/>
                </a:solidFill>
                <a:latin typeface="Calibri" panose="020F0502020204030204" pitchFamily="34" charset="0"/>
              </a:rPr>
              <a:t>Research Productivity</a:t>
            </a:r>
          </a:p>
        </p:txBody>
      </p:sp>
      <p:sp>
        <p:nvSpPr>
          <p:cNvPr id="12" name="Title 7"/>
          <p:cNvSpPr txBox="1">
            <a:spLocks/>
          </p:cNvSpPr>
          <p:nvPr/>
        </p:nvSpPr>
        <p:spPr>
          <a:xfrm>
            <a:off x="658901" y="4283357"/>
            <a:ext cx="3792082" cy="4088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u="sng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FUNDING:</a:t>
            </a:r>
            <a:r>
              <a:rPr lang="en-US" sz="18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Primarily NSF, DoD and other Federal Agencies </a:t>
            </a:r>
            <a:endParaRPr lang="en-US" sz="1800" b="1" u="sng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7"/>
          <p:cNvSpPr txBox="1">
            <a:spLocks/>
          </p:cNvSpPr>
          <p:nvPr/>
        </p:nvSpPr>
        <p:spPr>
          <a:xfrm>
            <a:off x="764574" y="981184"/>
            <a:ext cx="3128350" cy="408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u="sng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 FACULTY INCLUDE</a:t>
            </a:r>
          </a:p>
          <a:p>
            <a:pPr algn="l"/>
            <a:r>
              <a:rPr lang="en-US" sz="1200" b="1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 Sandhu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Murtuza Jadliwala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Jianwei Niu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Shouhuai Xu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Xiaoyin Wang</a:t>
            </a:r>
          </a:p>
          <a:p>
            <a:pPr algn="l"/>
            <a:r>
              <a:rPr lang="en-US" sz="1200" b="1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Elect. and Computer </a:t>
            </a:r>
            <a:r>
              <a:rPr lang="en-US" sz="1200" b="1" dirty="0" err="1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Engg</a:t>
            </a:r>
            <a:r>
              <a:rPr lang="en-US" sz="1200" b="1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Yufei</a:t>
            </a: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Huang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 Krishnan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Jeff Prevost</a:t>
            </a:r>
          </a:p>
          <a:p>
            <a:pPr algn="l"/>
            <a:r>
              <a:rPr lang="en-US" sz="1200" b="1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Info. Systems and Cyber Security: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Nicole Beebe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Raymond Choo</a:t>
            </a:r>
          </a:p>
          <a:p>
            <a:pPr algn="l"/>
            <a:r>
              <a:rPr lang="en-US" sz="1200" b="1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Guadalupe Carmona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b="1" u="sng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le 7"/>
          <p:cNvSpPr txBox="1">
            <a:spLocks/>
          </p:cNvSpPr>
          <p:nvPr/>
        </p:nvSpPr>
        <p:spPr>
          <a:xfrm>
            <a:off x="4106607" y="1221167"/>
            <a:ext cx="4438525" cy="3581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46" indent="-171446" algn="l">
              <a:buFont typeface="Arial"/>
              <a:buChar char="•"/>
            </a:pP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7" name="Title 7"/>
          <p:cNvSpPr txBox="1">
            <a:spLocks/>
          </p:cNvSpPr>
          <p:nvPr/>
        </p:nvSpPr>
        <p:spPr>
          <a:xfrm>
            <a:off x="4831918" y="960990"/>
            <a:ext cx="4051731" cy="408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u="sng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RECENT GRANTS INCLUDE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NSF: CREST Center for Security and Privacy Enhanced Cloud Computing (C-SPECC), 2017-2023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Sandhu, Co-PIs:  Beebe, Carmona, Krishnan, Prevost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NSF: Surviving Cybersecurity and Privacy Threats in Wearable Mobile Cyber-Physical Systems, 2018-2020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Murtuza Jadliwala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NSF Career: Software Environment Analysis and Configuration for DevOps Practice, 2019-2024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Xiaoyin Wang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NSF Career: Group-Centric Secure Information Modules, Properties, and Implementation, 2016-2021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Ram Krishnan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DoD-ARL: Modeling, Analyzing and Predicting Cyber Attacks, 2017-2022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Shouhuai Xu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DoD-ARO: A Quantitative Framework for Modeling and Orchestrating Moving-Target Defense, 2017-2020</a:t>
            </a:r>
            <a:b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rgbClr val="0C23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PI: Shouhuai Xu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C23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43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23AF0-09E7-F349-8CA6-D875603D3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7"/>
            <a:ext cx="7886700" cy="186652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15A2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E808F-8648-7043-A9F4-EE79AD363D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8BCA6E-9EB1-6D4E-B533-BC4015E522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5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" y="2946580"/>
            <a:ext cx="9143999" cy="505987"/>
          </a:xfrm>
        </p:spPr>
        <p:txBody>
          <a:bodyPr/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+mj-lt"/>
              </a:rPr>
              <a:t>utsa.edu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749"/>
          <a:stretch/>
        </p:blipFill>
        <p:spPr>
          <a:xfrm>
            <a:off x="3245752" y="1928309"/>
            <a:ext cx="2652499" cy="86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05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194DF8D-65A7-A44D-A948-ECEBC0E10D05}" vid="{508897A3-098B-224C-B9A3-C5B67EC0D0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8DE60213FC044BB972F4AFC60A5673" ma:contentTypeVersion="14" ma:contentTypeDescription="Create a new document." ma:contentTypeScope="" ma:versionID="6a647c6f98772f3d7d7b7a8397dfdd91">
  <xsd:schema xmlns:xsd="http://www.w3.org/2001/XMLSchema" xmlns:xs="http://www.w3.org/2001/XMLSchema" xmlns:p="http://schemas.microsoft.com/office/2006/metadata/properties" xmlns:ns3="370bcc8a-8041-40a3-88f1-12cf065a2384" xmlns:ns4="3ea079b4-095e-4b22-b161-b190e77c59fe" targetNamespace="http://schemas.microsoft.com/office/2006/metadata/properties" ma:root="true" ma:fieldsID="8106ced8ffd53eaf3364d0f14906be21" ns3:_="" ns4:_="">
    <xsd:import namespace="370bcc8a-8041-40a3-88f1-12cf065a2384"/>
    <xsd:import namespace="3ea079b4-095e-4b22-b161-b190e77c59f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bcc8a-8041-40a3-88f1-12cf065a23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79b4-095e-4b22-b161-b190e77c5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0bcc8a-8041-40a3-88f1-12cf065a2384">
      <UserInfo>
        <DisplayName>Christopher Wickham</DisplayName>
        <AccountId>3259</AccountId>
        <AccountType/>
      </UserInfo>
      <UserInfo>
        <DisplayName>Gloria Gonzales</DisplayName>
        <AccountId>3251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2328E20-5F05-4F3B-8219-1976A3B580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B3114B-67F2-49A5-B1F2-5F07DE7551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bcc8a-8041-40a3-88f1-12cf065a2384"/>
    <ds:schemaRef ds:uri="3ea079b4-095e-4b22-b161-b190e77c59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0BE7E6-AC3F-441E-BB0A-652137279DD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70bcc8a-8041-40a3-88f1-12cf065a2384"/>
    <ds:schemaRef ds:uri="3ea079b4-095e-4b22-b161-b190e77c59fe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2954</TotalTime>
  <Words>327</Words>
  <Application>Microsoft Office PowerPoint</Application>
  <PresentationFormat>On-screen Show (16:9)</PresentationFormat>
  <Paragraphs>75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Times New Roman</vt:lpstr>
      <vt:lpstr>Office Theme</vt:lpstr>
      <vt:lpstr>PowerPoint Presentation</vt:lpstr>
      <vt:lpstr>Curriculum</vt:lpstr>
      <vt:lpstr>Institute for Cyber Security (ICS)</vt:lpstr>
      <vt:lpstr>Research Productivity</vt:lpstr>
      <vt:lpstr>Questions?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Joaquin Herrera</dc:creator>
  <cp:lastModifiedBy>Ravi Sandhu</cp:lastModifiedBy>
  <cp:revision>154</cp:revision>
  <dcterms:created xsi:type="dcterms:W3CDTF">2018-01-30T16:35:12Z</dcterms:created>
  <dcterms:modified xsi:type="dcterms:W3CDTF">2020-01-28T02:48:32Z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0x010100DB8DE60213FC044BB972F4AFC60A5673</vt:lpwstr>
  </property>
  <property fmtid="{D5CDD505-2E9C-101B-9397-08002B2CF9AE}" pid="3" name="_dlc_DocIdItemGuid">
    <vt:lpwstr>b1fad3f8-7ef1-40c3-a12a-515c6dbdd17c</vt:lpwstr>
  </property>
</Properties>
</file>