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5" r:id="rId3"/>
    <p:sldId id="257" r:id="rId4"/>
    <p:sldId id="258" r:id="rId5"/>
    <p:sldId id="270" r:id="rId6"/>
    <p:sldId id="268" r:id="rId7"/>
    <p:sldId id="267" r:id="rId8"/>
    <p:sldId id="269" r:id="rId9"/>
    <p:sldId id="275" r:id="rId10"/>
    <p:sldId id="264" r:id="rId11"/>
    <p:sldId id="266" r:id="rId12"/>
    <p:sldId id="260" r:id="rId13"/>
    <p:sldId id="262" r:id="rId14"/>
    <p:sldId id="277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23277-7F27-4BD7-AB3E-404A696E5EAA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89F7AA-1020-4EBC-9FB7-CF83B9D040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Secure Cyber Incident Information Sharing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81400"/>
            <a:ext cx="7543800" cy="1752600"/>
          </a:xfrm>
        </p:spPr>
        <p:txBody>
          <a:bodyPr>
            <a:noAutofit/>
          </a:bodyPr>
          <a:lstStyle/>
          <a:p>
            <a:r>
              <a:rPr lang="en-US" sz="2400" u="sng" dirty="0" smtClean="0"/>
              <a:t>UTSA Team Leads</a:t>
            </a:r>
          </a:p>
          <a:p>
            <a:r>
              <a:rPr lang="en-US" sz="2400" dirty="0" smtClean="0"/>
              <a:t>Dr. Ram Krishnan, Assistant Professor, ECE</a:t>
            </a:r>
          </a:p>
          <a:p>
            <a:r>
              <a:rPr lang="en-US" sz="2400" dirty="0" smtClean="0"/>
              <a:t>Dr. Ravi Sandhu, Executive Director, ICS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019800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59436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58674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838200" y="5105400"/>
            <a:ext cx="7543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smtClean="0">
                <a:solidFill>
                  <a:schemeClr val="tx1">
                    <a:tint val="75000"/>
                  </a:schemeClr>
                </a:solidFill>
              </a:rPr>
              <a:t>April 30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2014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Comments, Q&amp;A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endParaRPr lang="en-US" dirty="0" smtClean="0"/>
          </a:p>
          <a:p>
            <a:pPr lvl="1"/>
            <a:r>
              <a:rPr lang="en-US" dirty="0" smtClean="0"/>
              <a:t>Dominant open source cloud </a:t>
            </a:r>
            <a:r>
              <a:rPr lang="en-US" dirty="0" err="1" smtClean="0"/>
              <a:t>IaaS</a:t>
            </a:r>
            <a:r>
              <a:rPr lang="en-US" dirty="0" smtClean="0"/>
              <a:t> platform</a:t>
            </a:r>
          </a:p>
          <a:p>
            <a:pPr lvl="1"/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s://www.openstack.org/themes/openstack/images/openstack-software-diagra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819400"/>
            <a:ext cx="7124700" cy="295275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172200" y="1447800"/>
            <a:ext cx="1676400" cy="76200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48400" y="15240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Wingdings" pitchFamily="2" charset="2"/>
              <a:buChar char="Ø"/>
            </a:pPr>
            <a:r>
              <a:rPr lang="en-US" sz="1200" dirty="0" smtClean="0"/>
              <a:t>&gt; 200 companies</a:t>
            </a:r>
          </a:p>
          <a:p>
            <a:pPr marL="228600" indent="-228600">
              <a:buFont typeface="Wingdings" pitchFamily="2" charset="2"/>
              <a:buChar char="Ø"/>
            </a:pPr>
            <a:r>
              <a:rPr lang="en-US" sz="1200" dirty="0" smtClean="0"/>
              <a:t>~14000 developers</a:t>
            </a:r>
          </a:p>
          <a:p>
            <a:pPr marL="228600" indent="-228600">
              <a:buFont typeface="Wingdings" pitchFamily="2" charset="2"/>
              <a:buChar char="Ø"/>
            </a:pPr>
            <a:r>
              <a:rPr lang="en-US" sz="1200" dirty="0" smtClean="0"/>
              <a:t>&gt;130 countries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r>
              <a:rPr lang="en-US" dirty="0" smtClean="0"/>
              <a:t>Project Goal</a:t>
            </a:r>
            <a:endParaRPr lang="en-US" dirty="0"/>
          </a:p>
        </p:txBody>
      </p:sp>
      <p:pic>
        <p:nvPicPr>
          <p:cNvPr id="10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3403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1722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4" name="Straight Connector 103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533400" y="533400"/>
            <a:ext cx="8534400" cy="5562600"/>
            <a:chOff x="609600" y="304800"/>
            <a:chExt cx="8534400" cy="5562600"/>
          </a:xfrm>
        </p:grpSpPr>
        <p:sp>
          <p:nvSpPr>
            <p:cNvPr id="4" name="Cloud 3"/>
            <p:cNvSpPr/>
            <p:nvPr/>
          </p:nvSpPr>
          <p:spPr>
            <a:xfrm>
              <a:off x="3028461" y="1752600"/>
              <a:ext cx="2895600" cy="1752600"/>
            </a:xfrm>
            <a:prstGeom prst="cloud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an 4"/>
            <p:cNvSpPr/>
            <p:nvPr/>
          </p:nvSpPr>
          <p:spPr>
            <a:xfrm>
              <a:off x="3485661" y="2514600"/>
              <a:ext cx="304800" cy="2286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409461" y="2362200"/>
              <a:ext cx="838200" cy="457200"/>
            </a:xfrm>
            <a:prstGeom prst="roundRect">
              <a:avLst/>
            </a:prstGeom>
            <a:noFill/>
            <a:ln w="952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an 5"/>
            <p:cNvSpPr/>
            <p:nvPr/>
          </p:nvSpPr>
          <p:spPr>
            <a:xfrm>
              <a:off x="3866661" y="2514600"/>
              <a:ext cx="304800" cy="2286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61861" y="2286000"/>
              <a:ext cx="609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Storage</a:t>
              </a:r>
              <a:endParaRPr lang="en-US" sz="10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400061" y="1981200"/>
              <a:ext cx="838200" cy="457200"/>
            </a:xfrm>
            <a:prstGeom prst="roundRect">
              <a:avLst/>
            </a:prstGeom>
            <a:noFill/>
            <a:ln w="952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ube 9"/>
            <p:cNvSpPr/>
            <p:nvPr/>
          </p:nvSpPr>
          <p:spPr>
            <a:xfrm>
              <a:off x="4476261" y="2133600"/>
              <a:ext cx="152400" cy="228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ube 10"/>
            <p:cNvSpPr/>
            <p:nvPr/>
          </p:nvSpPr>
          <p:spPr>
            <a:xfrm>
              <a:off x="4704861" y="2133600"/>
              <a:ext cx="152400" cy="228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ube 11"/>
            <p:cNvSpPr/>
            <p:nvPr/>
          </p:nvSpPr>
          <p:spPr>
            <a:xfrm>
              <a:off x="4933461" y="2133600"/>
              <a:ext cx="152400" cy="228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52461" y="1905000"/>
              <a:ext cx="609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smtClean="0"/>
                <a:t>Servers</a:t>
              </a:r>
              <a:endParaRPr lang="en-US" sz="1000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400061" y="2514600"/>
              <a:ext cx="838200" cy="609600"/>
            </a:xfrm>
            <a:prstGeom prst="roundRect">
              <a:avLst/>
            </a:prstGeom>
            <a:noFill/>
            <a:ln w="952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76261" y="2438400"/>
              <a:ext cx="685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Network</a:t>
              </a:r>
              <a:endParaRPr lang="en-US" sz="1000" dirty="0"/>
            </a:p>
          </p:txBody>
        </p:sp>
        <p:grpSp>
          <p:nvGrpSpPr>
            <p:cNvPr id="2" name="Group 43"/>
            <p:cNvGrpSpPr/>
            <p:nvPr/>
          </p:nvGrpSpPr>
          <p:grpSpPr>
            <a:xfrm>
              <a:off x="4552461" y="2667000"/>
              <a:ext cx="381000" cy="381000"/>
              <a:chOff x="1676400" y="3352800"/>
              <a:chExt cx="457200" cy="4572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1752600" y="34290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057400" y="35814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981200" y="37338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676400" y="37338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981200" y="33528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Connector 26"/>
              <p:cNvCxnSpPr>
                <a:stCxn id="24" idx="7"/>
                <a:endCxn id="21" idx="4"/>
              </p:cNvCxnSpPr>
              <p:nvPr/>
            </p:nvCxnSpPr>
            <p:spPr>
              <a:xfrm flipV="1">
                <a:off x="1741441" y="3505200"/>
                <a:ext cx="49259" cy="2397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24" idx="5"/>
                <a:endCxn id="22" idx="3"/>
              </p:cNvCxnSpPr>
              <p:nvPr/>
            </p:nvCxnSpPr>
            <p:spPr>
              <a:xfrm flipV="1">
                <a:off x="1741441" y="3646441"/>
                <a:ext cx="327118" cy="152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23" idx="1"/>
              </p:cNvCxnSpPr>
              <p:nvPr/>
            </p:nvCxnSpPr>
            <p:spPr>
              <a:xfrm flipH="1" flipV="1">
                <a:off x="1828800" y="3505200"/>
                <a:ext cx="163559" cy="2397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stCxn id="21" idx="7"/>
                <a:endCxn id="25" idx="2"/>
              </p:cNvCxnSpPr>
              <p:nvPr/>
            </p:nvCxnSpPr>
            <p:spPr>
              <a:xfrm flipV="1">
                <a:off x="1817641" y="3390900"/>
                <a:ext cx="163559" cy="492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stCxn id="22" idx="1"/>
                <a:endCxn id="25" idx="4"/>
              </p:cNvCxnSpPr>
              <p:nvPr/>
            </p:nvCxnSpPr>
            <p:spPr>
              <a:xfrm flipH="1" flipV="1">
                <a:off x="2019300" y="3429000"/>
                <a:ext cx="49259" cy="1635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3" idx="3"/>
                <a:endCxn id="24" idx="5"/>
              </p:cNvCxnSpPr>
              <p:nvPr/>
            </p:nvCxnSpPr>
            <p:spPr>
              <a:xfrm flipH="1">
                <a:off x="1741441" y="3798841"/>
                <a:ext cx="250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Oval 44"/>
            <p:cNvSpPr/>
            <p:nvPr/>
          </p:nvSpPr>
          <p:spPr>
            <a:xfrm>
              <a:off x="666261" y="1295400"/>
              <a:ext cx="1371600" cy="6096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42461" y="1371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CSP Personnel</a:t>
              </a:r>
              <a:endParaRPr lang="en-US" sz="1000" b="1" dirty="0"/>
            </a:p>
          </p:txBody>
        </p:sp>
        <p:cxnSp>
          <p:nvCxnSpPr>
            <p:cNvPr id="48" name="Straight Arrow Connector 47"/>
            <p:cNvCxnSpPr>
              <a:stCxn id="45" idx="6"/>
            </p:cNvCxnSpPr>
            <p:nvPr/>
          </p:nvCxnSpPr>
          <p:spPr>
            <a:xfrm>
              <a:off x="2037861" y="1600200"/>
              <a:ext cx="1219200" cy="68580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Smiley Face 49"/>
            <p:cNvSpPr/>
            <p:nvPr/>
          </p:nvSpPr>
          <p:spPr>
            <a:xfrm>
              <a:off x="1123461" y="1371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Smiley Face 50"/>
            <p:cNvSpPr/>
            <p:nvPr/>
          </p:nvSpPr>
          <p:spPr>
            <a:xfrm>
              <a:off x="1580661" y="1371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Smiley Face 51"/>
            <p:cNvSpPr/>
            <p:nvPr/>
          </p:nvSpPr>
          <p:spPr>
            <a:xfrm>
              <a:off x="1504461" y="16002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Smiley Face 52"/>
            <p:cNvSpPr/>
            <p:nvPr/>
          </p:nvSpPr>
          <p:spPr>
            <a:xfrm>
              <a:off x="1733061" y="16002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Smiley Face 53"/>
            <p:cNvSpPr/>
            <p:nvPr/>
          </p:nvSpPr>
          <p:spPr>
            <a:xfrm>
              <a:off x="1352061" y="1371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Smiley Face 54"/>
            <p:cNvSpPr/>
            <p:nvPr/>
          </p:nvSpPr>
          <p:spPr>
            <a:xfrm>
              <a:off x="1352061" y="1752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190261" y="914400"/>
              <a:ext cx="1676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Tasks: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Virtual Infrastructure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Create and Manage Tenants (e.g. create tenant super-user)</a:t>
              </a:r>
              <a:endParaRPr lang="en-US" sz="1000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1352061" y="4038600"/>
              <a:ext cx="1371600" cy="6096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504461" y="4038600"/>
              <a:ext cx="1143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#1</a:t>
              </a:r>
              <a:r>
                <a:rPr lang="en-US" sz="1000" dirty="0" smtClean="0"/>
                <a:t> </a:t>
              </a:r>
            </a:p>
            <a:p>
              <a:r>
                <a:rPr lang="en-US" sz="1000" dirty="0" smtClean="0"/>
                <a:t>IT Super-Users (Architects)</a:t>
              </a:r>
              <a:endParaRPr lang="en-US" sz="1000" dirty="0"/>
            </a:p>
          </p:txBody>
        </p:sp>
        <p:sp>
          <p:nvSpPr>
            <p:cNvPr id="60" name="Smiley Face 59"/>
            <p:cNvSpPr/>
            <p:nvPr/>
          </p:nvSpPr>
          <p:spPr>
            <a:xfrm>
              <a:off x="2266461" y="41148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Smiley Face 61"/>
            <p:cNvSpPr/>
            <p:nvPr/>
          </p:nvSpPr>
          <p:spPr>
            <a:xfrm>
              <a:off x="2495061" y="42672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1061" y="2819400"/>
              <a:ext cx="2133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Tasks: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Architect Attributes of </a:t>
              </a:r>
              <a:r>
                <a:rPr lang="en-US" sz="1000" dirty="0" err="1" smtClean="0"/>
                <a:t>Org’s</a:t>
              </a:r>
              <a:r>
                <a:rPr lang="en-US" sz="1000" dirty="0" smtClean="0"/>
                <a:t> Users + Cloud Resources</a:t>
              </a:r>
            </a:p>
            <a:p>
              <a:pPr marL="228600" indent="-228600">
                <a:buFontTx/>
                <a:buAutoNum type="arabicPeriod"/>
              </a:pPr>
              <a:r>
                <a:rPr lang="en-US" sz="1000" dirty="0" smtClean="0"/>
                <a:t>Create and Manage Admin Users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Attributes of Admin Users</a:t>
              </a:r>
              <a:endParaRPr lang="en-US" sz="1000" dirty="0"/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 flipV="1">
              <a:off x="2571261" y="3200400"/>
              <a:ext cx="685800" cy="914400"/>
            </a:xfrm>
            <a:prstGeom prst="straightConnector1">
              <a:avLst/>
            </a:prstGeom>
            <a:ln>
              <a:solidFill>
                <a:srgbClr val="92D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Oval 71"/>
            <p:cNvSpPr/>
            <p:nvPr/>
          </p:nvSpPr>
          <p:spPr>
            <a:xfrm>
              <a:off x="5085861" y="4343400"/>
              <a:ext cx="1371600" cy="6096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162061" y="4399002"/>
              <a:ext cx="990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#1 </a:t>
              </a:r>
              <a:r>
                <a:rPr lang="en-US" sz="1000" dirty="0" smtClean="0"/>
                <a:t>Administrative IT Users</a:t>
              </a:r>
              <a:endParaRPr lang="en-US" sz="1000" dirty="0"/>
            </a:p>
          </p:txBody>
        </p:sp>
        <p:sp>
          <p:nvSpPr>
            <p:cNvPr id="74" name="Smiley Face 73"/>
            <p:cNvSpPr/>
            <p:nvPr/>
          </p:nvSpPr>
          <p:spPr>
            <a:xfrm>
              <a:off x="6076461" y="44958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Smiley Face 74"/>
            <p:cNvSpPr/>
            <p:nvPr/>
          </p:nvSpPr>
          <p:spPr>
            <a:xfrm>
              <a:off x="6076461" y="47244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H="1" flipV="1">
              <a:off x="5238261" y="3276600"/>
              <a:ext cx="609600" cy="1066800"/>
            </a:xfrm>
            <a:prstGeom prst="straightConnector1">
              <a:avLst/>
            </a:prstGeom>
            <a:ln>
              <a:solidFill>
                <a:srgbClr val="92D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3790461" y="3478649"/>
              <a:ext cx="175260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Tasks: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Create and Manage </a:t>
              </a:r>
              <a:r>
                <a:rPr lang="en-US" sz="1000" dirty="0" err="1" smtClean="0"/>
                <a:t>Org’s</a:t>
              </a:r>
              <a:r>
                <a:rPr lang="en-US" sz="1000" dirty="0" smtClean="0"/>
                <a:t> Regular Users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Attributes of Regular Users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Attributes of </a:t>
              </a:r>
              <a:r>
                <a:rPr lang="en-US" sz="1000" dirty="0" err="1" smtClean="0"/>
                <a:t>Org’s</a:t>
              </a:r>
              <a:r>
                <a:rPr lang="en-US" sz="1000" dirty="0" smtClean="0"/>
                <a:t> Resources</a:t>
              </a:r>
              <a:endParaRPr lang="en-US" sz="1000" dirty="0"/>
            </a:p>
          </p:txBody>
        </p:sp>
        <p:sp>
          <p:nvSpPr>
            <p:cNvPr id="80" name="Smiley Face 79"/>
            <p:cNvSpPr/>
            <p:nvPr/>
          </p:nvSpPr>
          <p:spPr>
            <a:xfrm>
              <a:off x="5847861" y="4419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485661" y="1905000"/>
              <a:ext cx="838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CSP’s </a:t>
              </a:r>
              <a:r>
                <a:rPr lang="en-US" sz="1100" b="1" dirty="0" err="1" smtClean="0"/>
                <a:t>OpenStack</a:t>
              </a:r>
              <a:endParaRPr lang="en-US" sz="1000" b="1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6457461" y="3733800"/>
              <a:ext cx="1371600" cy="6096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533661" y="3789402"/>
              <a:ext cx="990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#1 </a:t>
              </a:r>
              <a:r>
                <a:rPr lang="en-US" sz="1000" dirty="0" smtClean="0"/>
                <a:t>Regular IT Users</a:t>
              </a:r>
              <a:endParaRPr lang="en-US" sz="1000" dirty="0"/>
            </a:p>
          </p:txBody>
        </p:sp>
        <p:sp>
          <p:nvSpPr>
            <p:cNvPr id="84" name="Smiley Face 83"/>
            <p:cNvSpPr/>
            <p:nvPr/>
          </p:nvSpPr>
          <p:spPr>
            <a:xfrm>
              <a:off x="7448061" y="38862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Smiley Face 84"/>
            <p:cNvSpPr/>
            <p:nvPr/>
          </p:nvSpPr>
          <p:spPr>
            <a:xfrm>
              <a:off x="7448061" y="41148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Smiley Face 85"/>
            <p:cNvSpPr/>
            <p:nvPr/>
          </p:nvSpPr>
          <p:spPr>
            <a:xfrm>
              <a:off x="7219461" y="38100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Smiley Face 86"/>
            <p:cNvSpPr/>
            <p:nvPr/>
          </p:nvSpPr>
          <p:spPr>
            <a:xfrm>
              <a:off x="7600461" y="4038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Smiley Face 87"/>
            <p:cNvSpPr/>
            <p:nvPr/>
          </p:nvSpPr>
          <p:spPr>
            <a:xfrm>
              <a:off x="7067061" y="41910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Smiley Face 88"/>
            <p:cNvSpPr/>
            <p:nvPr/>
          </p:nvSpPr>
          <p:spPr>
            <a:xfrm>
              <a:off x="7219461" y="4038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 flipH="1" flipV="1">
              <a:off x="5771661" y="2895600"/>
              <a:ext cx="1066800" cy="838200"/>
            </a:xfrm>
            <a:prstGeom prst="straightConnector1">
              <a:avLst/>
            </a:prstGeom>
            <a:ln>
              <a:solidFill>
                <a:srgbClr val="92D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6533661" y="2719626"/>
              <a:ext cx="17526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Tasks: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Day-to-Day Operations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Add/Remove Capacity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N/W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Backup, Snapshot, etc.</a:t>
              </a:r>
              <a:endParaRPr lang="en-US" sz="1000" dirty="0"/>
            </a:p>
          </p:txBody>
        </p:sp>
        <p:sp>
          <p:nvSpPr>
            <p:cNvPr id="93" name="Oval 92"/>
            <p:cNvSpPr/>
            <p:nvPr/>
          </p:nvSpPr>
          <p:spPr>
            <a:xfrm>
              <a:off x="6914661" y="1295400"/>
              <a:ext cx="1371600" cy="6096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219461" y="1447800"/>
              <a:ext cx="990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#2</a:t>
              </a:r>
              <a:endParaRPr lang="en-US" sz="1000" b="1" dirty="0"/>
            </a:p>
          </p:txBody>
        </p:sp>
        <p:sp>
          <p:nvSpPr>
            <p:cNvPr id="95" name="Oval 94"/>
            <p:cNvSpPr/>
            <p:nvPr/>
          </p:nvSpPr>
          <p:spPr>
            <a:xfrm>
              <a:off x="5924061" y="304800"/>
              <a:ext cx="1371600" cy="609600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6228861" y="457200"/>
              <a:ext cx="990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#3</a:t>
              </a:r>
              <a:endParaRPr lang="en-US" sz="1000" b="1" dirty="0"/>
            </a:p>
          </p:txBody>
        </p:sp>
        <p:sp>
          <p:nvSpPr>
            <p:cNvPr id="97" name="Left-Right Arrow 96"/>
            <p:cNvSpPr/>
            <p:nvPr/>
          </p:nvSpPr>
          <p:spPr>
            <a:xfrm rot="18995468">
              <a:off x="5220593" y="1115245"/>
              <a:ext cx="1184936" cy="443485"/>
            </a:xfrm>
            <a:prstGeom prst="leftRightArrow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Left-Right Arrow 97"/>
            <p:cNvSpPr/>
            <p:nvPr/>
          </p:nvSpPr>
          <p:spPr>
            <a:xfrm rot="19768032">
              <a:off x="5878360" y="1946646"/>
              <a:ext cx="1184936" cy="443485"/>
            </a:xfrm>
            <a:prstGeom prst="leftRightArrow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571261" y="5486400"/>
              <a:ext cx="2209800" cy="381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876061" y="5544979"/>
              <a:ext cx="1752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ABAC Administrative Models</a:t>
              </a:r>
              <a:endParaRPr lang="en-US" sz="1000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305061" y="5486400"/>
              <a:ext cx="2209800" cy="3810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609861" y="5544979"/>
              <a:ext cx="1752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ABAC Operational Models</a:t>
              </a:r>
              <a:endParaRPr lang="en-US" sz="1000" dirty="0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609600" y="3429000"/>
              <a:ext cx="2495061" cy="2010508"/>
            </a:xfrm>
            <a:custGeom>
              <a:avLst/>
              <a:gdLst>
                <a:gd name="connsiteX0" fmla="*/ 2495061 w 2495061"/>
                <a:gd name="connsiteY0" fmla="*/ 2010508 h 2010508"/>
                <a:gd name="connsiteX1" fmla="*/ 349738 w 2495061"/>
                <a:gd name="connsiteY1" fmla="*/ 1201616 h 2010508"/>
                <a:gd name="connsiteX2" fmla="*/ 396630 w 2495061"/>
                <a:gd name="connsiteY2" fmla="*/ 0 h 2010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95061" h="2010508">
                  <a:moveTo>
                    <a:pt x="2495061" y="2010508"/>
                  </a:moveTo>
                  <a:cubicBezTo>
                    <a:pt x="1597268" y="1773604"/>
                    <a:pt x="699476" y="1536701"/>
                    <a:pt x="349738" y="1201616"/>
                  </a:cubicBezTo>
                  <a:cubicBezTo>
                    <a:pt x="0" y="866531"/>
                    <a:pt x="198315" y="433265"/>
                    <a:pt x="396630" y="0"/>
                  </a:cubicBezTo>
                </a:path>
              </a:pathLst>
            </a:custGeom>
            <a:ln>
              <a:solidFill>
                <a:schemeClr val="bg2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18661" y="4572000"/>
              <a:ext cx="68580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Utilize</a:t>
              </a:r>
              <a:endParaRPr lang="en-US" sz="1000" dirty="0"/>
            </a:p>
          </p:txBody>
        </p:sp>
        <p:cxnSp>
          <p:nvCxnSpPr>
            <p:cNvPr id="91" name="Curved Connector 90"/>
            <p:cNvCxnSpPr/>
            <p:nvPr/>
          </p:nvCxnSpPr>
          <p:spPr>
            <a:xfrm rot="5400000">
              <a:off x="6838461" y="4267200"/>
              <a:ext cx="1828800" cy="457200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7448061" y="4419600"/>
              <a:ext cx="68580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Utilize</a:t>
              </a:r>
              <a:endParaRPr lang="en-US" sz="1000" dirty="0"/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 flipH="1">
              <a:off x="4095261" y="4648200"/>
              <a:ext cx="228600" cy="838200"/>
            </a:xfrm>
            <a:prstGeom prst="straightConnector1">
              <a:avLst/>
            </a:prstGeom>
            <a:ln>
              <a:solidFill>
                <a:schemeClr val="bg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3942861" y="4935379"/>
              <a:ext cx="68580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Utilize</a:t>
              </a:r>
              <a:endParaRPr lang="en-US" sz="1000" dirty="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7315200" y="762000"/>
              <a:ext cx="1676400" cy="45720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391400" y="838200"/>
              <a:ext cx="1752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Inter-Tenant Sharing</a:t>
              </a:r>
              <a:endParaRPr lang="en-US" sz="12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Network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Unusual activity in Air Force, Navy &amp; Army networks</a:t>
            </a:r>
          </a:p>
          <a:p>
            <a:r>
              <a:rPr lang="en-US" dirty="0" smtClean="0"/>
              <a:t>A physically secure and air-gapped meeting room with members from AFCYBER, ARCYBER and FLTCYBER</a:t>
            </a:r>
          </a:p>
          <a:p>
            <a:r>
              <a:rPr lang="en-US" dirty="0" smtClean="0"/>
              <a:t>Members bring data for analysis and collaboration</a:t>
            </a:r>
          </a:p>
          <a:p>
            <a:pPr lvl="1"/>
            <a:r>
              <a:rPr lang="en-US" dirty="0" smtClean="0"/>
              <a:t>Maps, a VM configured with software tools, a VM image with a virus/worm, log files, etc.</a:t>
            </a:r>
          </a:p>
          <a:p>
            <a:r>
              <a:rPr lang="en-US" dirty="0" smtClean="0"/>
              <a:t>Strict control on data import/export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Exfiltration</a:t>
            </a:r>
            <a:r>
              <a:rPr lang="en-US" dirty="0" smtClean="0"/>
              <a:t>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Unusual file transfers from IP addresses within an org to an external IP address</a:t>
            </a:r>
          </a:p>
          <a:p>
            <a:r>
              <a:rPr lang="en-US" dirty="0" smtClean="0"/>
              <a:t>Similar activities observed in partner orgs</a:t>
            </a:r>
          </a:p>
          <a:p>
            <a:r>
              <a:rPr lang="en-US" dirty="0" smtClean="0"/>
              <a:t>Need to find if these events are connected</a:t>
            </a:r>
          </a:p>
          <a:p>
            <a:pPr lvl="1"/>
            <a:r>
              <a:rPr lang="en-US" dirty="0" smtClean="0"/>
              <a:t>Any correlation between those files?</a:t>
            </a:r>
          </a:p>
          <a:p>
            <a:r>
              <a:rPr lang="en-US" dirty="0" smtClean="0"/>
              <a:t>Members bring data for </a:t>
            </a:r>
            <a:r>
              <a:rPr lang="en-US" dirty="0" err="1" smtClean="0"/>
              <a:t>analysis+collaboration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LMI Research Institute (LRI): </a:t>
            </a:r>
            <a:br>
              <a:rPr lang="en-US" dirty="0" smtClean="0"/>
            </a:br>
            <a:r>
              <a:rPr lang="en-US" dirty="0" smtClean="0"/>
              <a:t>Academic Partnership Program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80214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68602" y="1600200"/>
            <a:ext cx="8141998" cy="512921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Through formal </a:t>
            </a:r>
            <a:r>
              <a:rPr lang="en-US" sz="2400" dirty="0"/>
              <a:t>working relationships with universities across the country, </a:t>
            </a:r>
            <a:r>
              <a:rPr lang="en-US" sz="2400" dirty="0" smtClean="0"/>
              <a:t>LMI bridges </a:t>
            </a:r>
            <a:r>
              <a:rPr lang="en-US" sz="2400" dirty="0"/>
              <a:t>the gap between academia and industry to create innovative solutions and explore new research </a:t>
            </a:r>
            <a:r>
              <a:rPr lang="en-US" sz="2400" dirty="0" smtClean="0"/>
              <a:t>topics</a:t>
            </a:r>
          </a:p>
          <a:p>
            <a:r>
              <a:rPr lang="en-US" sz="2400" dirty="0" smtClean="0"/>
              <a:t>The partnership </a:t>
            </a:r>
            <a:r>
              <a:rPr lang="en-US" sz="2400" dirty="0"/>
              <a:t>program </a:t>
            </a:r>
            <a:r>
              <a:rPr lang="en-US" sz="2400" dirty="0" smtClean="0"/>
              <a:t>exposes </a:t>
            </a:r>
            <a:r>
              <a:rPr lang="en-US" sz="2400" dirty="0"/>
              <a:t>students to real-world challenges faced by the federal government </a:t>
            </a:r>
            <a:r>
              <a:rPr lang="en-US" sz="2400" dirty="0" smtClean="0"/>
              <a:t>through structured, funded research projects</a:t>
            </a:r>
            <a:endParaRPr lang="en-US" sz="2400" dirty="0"/>
          </a:p>
        </p:txBody>
      </p:sp>
      <p:pic>
        <p:nvPicPr>
          <p:cNvPr id="9" name="Picture 1" descr="https://mylmi.lmi.org/researchinstitute/AcademicPartnership/PublishingImages/VaTec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4800600"/>
            <a:ext cx="1476375" cy="304800"/>
          </a:xfrm>
          <a:prstGeom prst="rect">
            <a:avLst/>
          </a:prstGeom>
          <a:noFill/>
        </p:spPr>
      </p:pic>
      <p:pic>
        <p:nvPicPr>
          <p:cNvPr id="10" name="Picture 2" descr="https://mylmi.lmi.org/researchinstitute/AcademicPartnership/PublishingImages/PennStat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81375" y="4438650"/>
            <a:ext cx="1190625" cy="742950"/>
          </a:xfrm>
          <a:prstGeom prst="rect">
            <a:avLst/>
          </a:prstGeom>
          <a:noFill/>
        </p:spPr>
      </p:pic>
      <p:pic>
        <p:nvPicPr>
          <p:cNvPr id="11" name="Picture 3" descr="https://mylmi.lmi.org/researchinstitute/AcademicPartnership/PublishingImages/GMU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72400" y="5223165"/>
            <a:ext cx="1143000" cy="742950"/>
          </a:xfrm>
          <a:prstGeom prst="rect">
            <a:avLst/>
          </a:prstGeom>
          <a:noFill/>
        </p:spPr>
      </p:pic>
      <p:pic>
        <p:nvPicPr>
          <p:cNvPr id="12" name="Picture 4" descr="https://mylmi.lmi.org/researchinstitute/AcademicPartnership/PublishingImages/GWU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5800" y="5076825"/>
            <a:ext cx="1190625" cy="866775"/>
          </a:xfrm>
          <a:prstGeom prst="rect">
            <a:avLst/>
          </a:prstGeom>
          <a:noFill/>
        </p:spPr>
      </p:pic>
      <p:pic>
        <p:nvPicPr>
          <p:cNvPr id="13" name="Picture 5" descr="https://mylmi.lmi.org/researchinstitute/AcademicPartnership/PublishingImages/HowardU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1200" y="4572000"/>
            <a:ext cx="1190625" cy="609600"/>
          </a:xfrm>
          <a:prstGeom prst="rect">
            <a:avLst/>
          </a:prstGeom>
          <a:noFill/>
        </p:spPr>
      </p:pic>
      <p:pic>
        <p:nvPicPr>
          <p:cNvPr id="14" name="Picture 6" descr="https://mylmi.lmi.org/researchinstitute/AcademicPartnership/PublishingImages/StLouisU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14600" y="4648200"/>
            <a:ext cx="990600" cy="1343025"/>
          </a:xfrm>
          <a:prstGeom prst="rect">
            <a:avLst/>
          </a:prstGeom>
          <a:noFill/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" y="5257800"/>
            <a:ext cx="2286000" cy="541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5" descr="UVA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270915" y="5334000"/>
            <a:ext cx="952500" cy="59436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159337" y="4504024"/>
            <a:ext cx="1143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Incident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information sharing amongst a set of entities/organizations</a:t>
            </a:r>
          </a:p>
          <a:p>
            <a:pPr lvl="1"/>
            <a:r>
              <a:rPr lang="en-US" dirty="0" smtClean="0"/>
              <a:t>Often ad hoc </a:t>
            </a:r>
          </a:p>
          <a:p>
            <a:r>
              <a:rPr lang="en-US" dirty="0" smtClean="0"/>
              <a:t>What are the effective ways to facilitate information sharing in such circumstances?</a:t>
            </a:r>
          </a:p>
          <a:p>
            <a:pPr lvl="1"/>
            <a:r>
              <a:rPr lang="en-US" dirty="0" smtClean="0"/>
              <a:t>Information sharing models</a:t>
            </a:r>
          </a:p>
          <a:p>
            <a:pPr lvl="1"/>
            <a:r>
              <a:rPr lang="en-US" dirty="0" smtClean="0"/>
              <a:t>Infrastructure, technologies, platforms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3000" y="10668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 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143000" y="2133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 B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143000" y="32004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 C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143000" y="42672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 D</a:t>
            </a:r>
            <a:endParaRPr lang="en-US" dirty="0"/>
          </a:p>
        </p:txBody>
      </p:sp>
      <p:sp>
        <p:nvSpPr>
          <p:cNvPr id="8" name="Hexagon 7"/>
          <p:cNvSpPr/>
          <p:nvPr/>
        </p:nvSpPr>
        <p:spPr>
          <a:xfrm>
            <a:off x="3886200" y="2133600"/>
            <a:ext cx="1676400" cy="1295400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Team 1</a:t>
            </a:r>
            <a:endParaRPr lang="en-US" dirty="0"/>
          </a:p>
        </p:txBody>
      </p:sp>
      <p:sp>
        <p:nvSpPr>
          <p:cNvPr id="9" name="Hexagon 8"/>
          <p:cNvSpPr/>
          <p:nvPr/>
        </p:nvSpPr>
        <p:spPr>
          <a:xfrm>
            <a:off x="3200400" y="4495800"/>
            <a:ext cx="1676400" cy="1295400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Team 2</a:t>
            </a:r>
            <a:endParaRPr lang="en-US" dirty="0"/>
          </a:p>
        </p:txBody>
      </p: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1600200" y="3810000"/>
            <a:ext cx="1752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057400" y="4800600"/>
            <a:ext cx="1219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</p:cNvCxnSpPr>
          <p:nvPr/>
        </p:nvCxnSpPr>
        <p:spPr>
          <a:xfrm flipV="1">
            <a:off x="2057400" y="3276600"/>
            <a:ext cx="20574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057400" y="3048000"/>
            <a:ext cx="1981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057400" y="2362200"/>
            <a:ext cx="1905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057400" y="1524000"/>
            <a:ext cx="19812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nip Diagonal Corner Rectangle 15"/>
          <p:cNvSpPr/>
          <p:nvPr/>
        </p:nvSpPr>
        <p:spPr>
          <a:xfrm>
            <a:off x="6934200" y="1524000"/>
            <a:ext cx="1524000" cy="762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County Threat Emergency Response</a:t>
            </a:r>
            <a:endParaRPr lang="en-US" sz="1400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410200" y="2057400"/>
            <a:ext cx="1524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nip Diagonal Corner Rectangle 17"/>
          <p:cNvSpPr/>
          <p:nvPr/>
        </p:nvSpPr>
        <p:spPr>
          <a:xfrm>
            <a:off x="6934200" y="2667000"/>
            <a:ext cx="1524000" cy="762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Local Police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486400" y="2971800"/>
            <a:ext cx="1447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86000" y="25908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Personnel+Resources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2133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Long-Term </a:t>
            </a:r>
          </a:p>
          <a:p>
            <a:r>
              <a:rPr lang="en-US" dirty="0" smtClean="0"/>
              <a:t>Members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1447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Personnel Join/Leave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191000" y="3429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Resources Add/Remove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638800" y="24384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Personnel+Resources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172200" y="4038362"/>
            <a:ext cx="2362200" cy="160043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rgbClr val="FF0000"/>
                </a:solidFill>
              </a:rPr>
              <a:t>Within a team: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Controlled access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Flexible and fine-grained access control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Team should function unaffected by membership dynamics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Agile Incident Response</a:t>
            </a:r>
            <a:endParaRPr lang="en-US" dirty="0"/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Straight Connector 28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Cyber Incident </a:t>
            </a:r>
            <a:br>
              <a:rPr lang="en-US" dirty="0" smtClean="0"/>
            </a:br>
            <a:r>
              <a:rPr lang="en-US" dirty="0" smtClean="0"/>
              <a:t>Information Sharing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Community</a:t>
            </a:r>
          </a:p>
          <a:p>
            <a:pPr lvl="1"/>
            <a:r>
              <a:rPr lang="en-US" dirty="0" smtClean="0"/>
              <a:t>Cyber incidents across critical infrastructure providers in a community</a:t>
            </a:r>
          </a:p>
          <a:p>
            <a:pPr lvl="2"/>
            <a:r>
              <a:rPr lang="en-US" dirty="0" smtClean="0"/>
              <a:t>Emergency response, healthcare, banks, utility</a:t>
            </a:r>
          </a:p>
          <a:p>
            <a:r>
              <a:rPr lang="en-US" dirty="0" smtClean="0"/>
              <a:t>Electric grid</a:t>
            </a:r>
          </a:p>
          <a:p>
            <a:pPr lvl="1"/>
            <a:r>
              <a:rPr lang="en-US" dirty="0" smtClean="0"/>
              <a:t>Cyber incidents in electric power provider orgs</a:t>
            </a:r>
          </a:p>
          <a:p>
            <a:pPr lvl="2"/>
            <a:r>
              <a:rPr lang="en-US" dirty="0" smtClean="0"/>
              <a:t>Local utilities, ISOs, ERCOT, NERC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Requirements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Cyber infrastructure sharing to support data and compute</a:t>
            </a:r>
          </a:p>
          <a:p>
            <a:pPr lvl="1"/>
            <a:r>
              <a:rPr lang="en-US" dirty="0" smtClean="0"/>
              <a:t>Need a community information sharing platform</a:t>
            </a:r>
          </a:p>
          <a:p>
            <a:pPr lvl="2"/>
            <a:r>
              <a:rPr lang="en-US" dirty="0" smtClean="0"/>
              <a:t>Controlled access</a:t>
            </a:r>
          </a:p>
          <a:p>
            <a:r>
              <a:rPr lang="en-US" dirty="0" smtClean="0"/>
              <a:t>Light-weight and agile</a:t>
            </a:r>
          </a:p>
          <a:p>
            <a:r>
              <a:rPr lang="en-US" dirty="0" smtClean="0"/>
              <a:t>Rapid deployment and configuration</a:t>
            </a:r>
          </a:p>
          <a:p>
            <a:r>
              <a:rPr lang="en-US" dirty="0" smtClean="0"/>
              <a:t>Secure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Infrastructure as a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Virtualized IT infrastructure (servers, storage, networks, OS, etc.)</a:t>
            </a:r>
          </a:p>
          <a:p>
            <a:pPr lvl="1"/>
            <a:r>
              <a:rPr lang="en-US" dirty="0" smtClean="0"/>
              <a:t>Delivered as a service over a network, on demand, dynamic scaling, etc.</a:t>
            </a:r>
          </a:p>
          <a:p>
            <a:r>
              <a:rPr lang="en-US" dirty="0" smtClean="0"/>
              <a:t>Prominent examples</a:t>
            </a:r>
          </a:p>
          <a:p>
            <a:pPr lvl="1"/>
            <a:r>
              <a:rPr lang="en-US" dirty="0" smtClean="0"/>
              <a:t>Amazon AWS</a:t>
            </a:r>
          </a:p>
          <a:p>
            <a:pPr lvl="1"/>
            <a:r>
              <a:rPr lang="en-US" dirty="0" err="1" smtClean="0"/>
              <a:t>OpenStack</a:t>
            </a: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066800" y="1295400"/>
            <a:ext cx="7467600" cy="5257800"/>
          </a:xfrm>
          <a:prstGeom prst="roundRect">
            <a:avLst/>
          </a:prstGeom>
          <a:solidFill>
            <a:schemeClr val="bg2">
              <a:lumMod val="1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Enforcement in Cloud </a:t>
            </a:r>
            <a:r>
              <a:rPr lang="en-US" dirty="0" err="1" smtClean="0"/>
              <a:t>IaaS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2133600" y="1524000"/>
            <a:ext cx="5334000" cy="3886200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aque 5"/>
          <p:cNvSpPr/>
          <p:nvPr/>
        </p:nvSpPr>
        <p:spPr>
          <a:xfrm>
            <a:off x="2743200" y="2819400"/>
            <a:ext cx="838200" cy="6096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laque 6"/>
          <p:cNvSpPr/>
          <p:nvPr/>
        </p:nvSpPr>
        <p:spPr>
          <a:xfrm>
            <a:off x="6172200" y="2667000"/>
            <a:ext cx="838200" cy="6096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aque 9"/>
          <p:cNvSpPr/>
          <p:nvPr/>
        </p:nvSpPr>
        <p:spPr>
          <a:xfrm>
            <a:off x="4572000" y="4267200"/>
            <a:ext cx="838200" cy="6096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495800" y="43434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Participant B</a:t>
            </a:r>
            <a:endParaRPr lang="en-US" sz="1400" dirty="0"/>
          </a:p>
        </p:txBody>
      </p:sp>
      <p:sp>
        <p:nvSpPr>
          <p:cNvPr id="12" name="Dodecagon 11"/>
          <p:cNvSpPr/>
          <p:nvPr/>
        </p:nvSpPr>
        <p:spPr>
          <a:xfrm>
            <a:off x="4267200" y="2514600"/>
            <a:ext cx="1371600" cy="1143000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67200" y="2514600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Secure Isolated Domain (SID)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5562600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5562600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1050" y="5762625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Straight Arrow Connector 21"/>
          <p:cNvCxnSpPr>
            <a:stCxn id="19" idx="0"/>
          </p:cNvCxnSpPr>
          <p:nvPr/>
        </p:nvCxnSpPr>
        <p:spPr>
          <a:xfrm flipV="1">
            <a:off x="3838575" y="5181600"/>
            <a:ext cx="352425" cy="381000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0"/>
          </p:cNvCxnSpPr>
          <p:nvPr/>
        </p:nvCxnSpPr>
        <p:spPr>
          <a:xfrm flipV="1">
            <a:off x="5000625" y="5410200"/>
            <a:ext cx="28575" cy="352425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050" idx="0"/>
          </p:cNvCxnSpPr>
          <p:nvPr/>
        </p:nvCxnSpPr>
        <p:spPr>
          <a:xfrm flipH="1" flipV="1">
            <a:off x="5638800" y="5029200"/>
            <a:ext cx="409575" cy="533400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050" y="2028825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3" name="Straight Arrow Connector 32"/>
          <p:cNvCxnSpPr>
            <a:stCxn id="31" idx="3"/>
          </p:cNvCxnSpPr>
          <p:nvPr/>
        </p:nvCxnSpPr>
        <p:spPr>
          <a:xfrm>
            <a:off x="1981200" y="2386013"/>
            <a:ext cx="533400" cy="433387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2850" y="1752600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3400425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7" name="Straight Arrow Connector 36"/>
          <p:cNvCxnSpPr>
            <a:stCxn id="35" idx="1"/>
          </p:cNvCxnSpPr>
          <p:nvPr/>
        </p:nvCxnSpPr>
        <p:spPr>
          <a:xfrm flipH="1">
            <a:off x="7239000" y="2109788"/>
            <a:ext cx="323850" cy="252412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6" idx="0"/>
          </p:cNvCxnSpPr>
          <p:nvPr/>
        </p:nvCxnSpPr>
        <p:spPr>
          <a:xfrm flipH="1" flipV="1">
            <a:off x="7391400" y="3200401"/>
            <a:ext cx="638175" cy="200024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038600" y="1916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Community Cloud</a:t>
            </a:r>
            <a:endParaRPr lang="en-US" b="1" i="1" dirty="0"/>
          </a:p>
        </p:txBody>
      </p:sp>
      <p:sp>
        <p:nvSpPr>
          <p:cNvPr id="49" name="Freeform 48"/>
          <p:cNvSpPr/>
          <p:nvPr/>
        </p:nvSpPr>
        <p:spPr>
          <a:xfrm>
            <a:off x="4525010" y="3649980"/>
            <a:ext cx="237490" cy="61722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5158740" y="3642360"/>
            <a:ext cx="232410" cy="632460"/>
          </a:xfrm>
          <a:custGeom>
            <a:avLst/>
            <a:gdLst>
              <a:gd name="connsiteX0" fmla="*/ 0 w 232410"/>
              <a:gd name="connsiteY0" fmla="*/ 632460 h 632460"/>
              <a:gd name="connsiteX1" fmla="*/ 220980 w 232410"/>
              <a:gd name="connsiteY1" fmla="*/ 335280 h 632460"/>
              <a:gd name="connsiteX2" fmla="*/ 68580 w 232410"/>
              <a:gd name="connsiteY2" fmla="*/ 0 h 632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410" h="632460">
                <a:moveTo>
                  <a:pt x="0" y="632460"/>
                </a:moveTo>
                <a:cubicBezTo>
                  <a:pt x="104775" y="536575"/>
                  <a:pt x="209550" y="440690"/>
                  <a:pt x="220980" y="335280"/>
                </a:cubicBezTo>
                <a:cubicBezTo>
                  <a:pt x="232410" y="229870"/>
                  <a:pt x="150495" y="114935"/>
                  <a:pt x="6858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657600" y="3836313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Add/Remove Data</a:t>
            </a:r>
            <a:endParaRPr lang="en-US" sz="1100" dirty="0"/>
          </a:p>
        </p:txBody>
      </p:sp>
      <p:sp>
        <p:nvSpPr>
          <p:cNvPr id="52" name="TextBox 51"/>
          <p:cNvSpPr txBox="1"/>
          <p:nvPr/>
        </p:nvSpPr>
        <p:spPr>
          <a:xfrm>
            <a:off x="5334000" y="3836313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Join/Leave Users</a:t>
            </a:r>
            <a:endParaRPr lang="en-US" sz="1100" dirty="0"/>
          </a:p>
        </p:txBody>
      </p:sp>
      <p:sp>
        <p:nvSpPr>
          <p:cNvPr id="53" name="Freeform 52"/>
          <p:cNvSpPr/>
          <p:nvPr/>
        </p:nvSpPr>
        <p:spPr>
          <a:xfrm rot="5400000">
            <a:off x="3805554" y="2510155"/>
            <a:ext cx="237490" cy="68580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3505200" y="2388513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Add/Remove Data</a:t>
            </a:r>
            <a:endParaRPr lang="en-US" sz="1100" dirty="0"/>
          </a:p>
        </p:txBody>
      </p:sp>
      <p:sp>
        <p:nvSpPr>
          <p:cNvPr id="55" name="Freeform 54"/>
          <p:cNvSpPr/>
          <p:nvPr/>
        </p:nvSpPr>
        <p:spPr>
          <a:xfrm rot="16200000">
            <a:off x="3805555" y="2900046"/>
            <a:ext cx="237490" cy="68580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581400" y="3311804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Join/Leave Users</a:t>
            </a:r>
            <a:endParaRPr lang="en-US" sz="1100" dirty="0"/>
          </a:p>
        </p:txBody>
      </p:sp>
      <p:sp>
        <p:nvSpPr>
          <p:cNvPr id="57" name="Freeform 56"/>
          <p:cNvSpPr/>
          <p:nvPr/>
        </p:nvSpPr>
        <p:spPr>
          <a:xfrm rot="5400000">
            <a:off x="5710555" y="2272664"/>
            <a:ext cx="237490" cy="68580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715000" y="2151022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Add/Remove Data</a:t>
            </a:r>
            <a:endParaRPr lang="en-US" sz="1100" dirty="0"/>
          </a:p>
        </p:txBody>
      </p:sp>
      <p:sp>
        <p:nvSpPr>
          <p:cNvPr id="59" name="Freeform 58"/>
          <p:cNvSpPr/>
          <p:nvPr/>
        </p:nvSpPr>
        <p:spPr>
          <a:xfrm rot="16200000">
            <a:off x="5786755" y="3043555"/>
            <a:ext cx="237490" cy="68580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5943600" y="3379113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Join/Leave Users</a:t>
            </a:r>
            <a:endParaRPr lang="en-US" sz="1100" dirty="0"/>
          </a:p>
        </p:txBody>
      </p:sp>
      <p:sp>
        <p:nvSpPr>
          <p:cNvPr id="61" name="TextBox 60"/>
          <p:cNvSpPr txBox="1"/>
          <p:nvPr/>
        </p:nvSpPr>
        <p:spPr>
          <a:xfrm>
            <a:off x="7391400" y="243840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View #1: Participant C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View #2: SID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943600" y="487680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View #1: Participant B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View #2: SID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66800" y="275338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View #1: Participant A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View #2: SID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096000" y="27533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Participant C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2667000" y="29057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Participant A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UTSA to incorporate INL input</a:t>
            </a:r>
          </a:p>
          <a:p>
            <a:r>
              <a:rPr lang="en-US" dirty="0" smtClean="0"/>
              <a:t>Develop prototype in </a:t>
            </a:r>
            <a:r>
              <a:rPr lang="en-US" dirty="0" err="1" smtClean="0"/>
              <a:t>OpenStack</a:t>
            </a:r>
            <a:endParaRPr lang="en-US" dirty="0" smtClean="0"/>
          </a:p>
          <a:p>
            <a:r>
              <a:rPr lang="en-US" dirty="0" smtClean="0"/>
              <a:t>Share research results with INL</a:t>
            </a:r>
          </a:p>
          <a:p>
            <a:pPr lvl="1"/>
            <a:r>
              <a:rPr lang="en-US" dirty="0" smtClean="0"/>
              <a:t>August/September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587</Words>
  <Application>Microsoft Office PowerPoint</Application>
  <PresentationFormat>On-screen Show (4:3)</PresentationFormat>
  <Paragraphs>133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Secure Cyber Incident Information Sharing</vt:lpstr>
      <vt:lpstr>LMI Research Institute (LRI):  Academic Partnership Program </vt:lpstr>
      <vt:lpstr>Cyber Incident Response</vt:lpstr>
      <vt:lpstr>Agile Incident Response</vt:lpstr>
      <vt:lpstr>Cyber Incident  Information Sharing Scenarios</vt:lpstr>
      <vt:lpstr>Key Requirements</vt:lpstr>
      <vt:lpstr>Cloud Infrastructure as a Service</vt:lpstr>
      <vt:lpstr>Enforcement in Cloud IaaS</vt:lpstr>
      <vt:lpstr>Next Steps</vt:lpstr>
      <vt:lpstr>Thanks</vt:lpstr>
      <vt:lpstr>Backup</vt:lpstr>
      <vt:lpstr>OpenStack</vt:lpstr>
      <vt:lpstr>Project Goal</vt:lpstr>
      <vt:lpstr>Closed Network Scenario</vt:lpstr>
      <vt:lpstr>Data Exfiltration Scenario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UTSA-LMI Academic Partnership Group-Centric Secure Information Sharing Models for Cyber Response Teams</dc:title>
  <dc:creator>Ram Krishnan</dc:creator>
  <cp:lastModifiedBy>Ram Krishnan</cp:lastModifiedBy>
  <cp:revision>128</cp:revision>
  <dcterms:created xsi:type="dcterms:W3CDTF">2006-08-16T00:00:00Z</dcterms:created>
  <dcterms:modified xsi:type="dcterms:W3CDTF">2014-05-08T15:05:10Z</dcterms:modified>
</cp:coreProperties>
</file>